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78" r:id="rId3"/>
    <p:sldId id="285" r:id="rId4"/>
    <p:sldId id="286" r:id="rId5"/>
    <p:sldId id="308" r:id="rId6"/>
    <p:sldId id="302" r:id="rId7"/>
    <p:sldId id="345" r:id="rId8"/>
    <p:sldId id="346" r:id="rId9"/>
    <p:sldId id="347" r:id="rId10"/>
    <p:sldId id="348" r:id="rId11"/>
    <p:sldId id="349" r:id="rId12"/>
    <p:sldId id="351" r:id="rId13"/>
    <p:sldId id="350" r:id="rId14"/>
    <p:sldId id="533" r:id="rId15"/>
    <p:sldId id="526" r:id="rId16"/>
    <p:sldId id="527" r:id="rId17"/>
    <p:sldId id="532" r:id="rId18"/>
    <p:sldId id="529" r:id="rId19"/>
    <p:sldId id="530" r:id="rId20"/>
    <p:sldId id="528" r:id="rId21"/>
    <p:sldId id="531" r:id="rId22"/>
    <p:sldId id="454" r:id="rId23"/>
    <p:sldId id="455" r:id="rId24"/>
    <p:sldId id="376" r:id="rId25"/>
    <p:sldId id="353" r:id="rId26"/>
    <p:sldId id="456" r:id="rId27"/>
    <p:sldId id="354" r:id="rId28"/>
    <p:sldId id="355" r:id="rId29"/>
    <p:sldId id="522" r:id="rId30"/>
    <p:sldId id="523" r:id="rId31"/>
    <p:sldId id="498" r:id="rId32"/>
    <p:sldId id="500" r:id="rId33"/>
    <p:sldId id="499" r:id="rId34"/>
    <p:sldId id="501" r:id="rId35"/>
    <p:sldId id="503" r:id="rId36"/>
    <p:sldId id="502" r:id="rId37"/>
    <p:sldId id="504" r:id="rId38"/>
    <p:sldId id="505" r:id="rId39"/>
    <p:sldId id="506" r:id="rId40"/>
    <p:sldId id="507" r:id="rId41"/>
    <p:sldId id="358" r:id="rId42"/>
    <p:sldId id="359" r:id="rId43"/>
    <p:sldId id="360" r:id="rId44"/>
    <p:sldId id="516" r:id="rId45"/>
    <p:sldId id="510" r:id="rId46"/>
    <p:sldId id="521" r:id="rId47"/>
    <p:sldId id="509" r:id="rId48"/>
    <p:sldId id="511" r:id="rId49"/>
    <p:sldId id="457" r:id="rId50"/>
    <p:sldId id="362" r:id="rId51"/>
    <p:sldId id="508" r:id="rId52"/>
    <p:sldId id="371" r:id="rId53"/>
    <p:sldId id="372" r:id="rId54"/>
    <p:sldId id="373" r:id="rId55"/>
    <p:sldId id="374" r:id="rId56"/>
    <p:sldId id="375" r:id="rId57"/>
    <p:sldId id="381" r:id="rId58"/>
    <p:sldId id="382" r:id="rId59"/>
    <p:sldId id="389" r:id="rId60"/>
    <p:sldId id="396" r:id="rId61"/>
    <p:sldId id="401" r:id="rId62"/>
    <p:sldId id="413" r:id="rId63"/>
    <p:sldId id="416" r:id="rId64"/>
    <p:sldId id="419" r:id="rId65"/>
    <p:sldId id="424" r:id="rId66"/>
    <p:sldId id="524" r:id="rId67"/>
    <p:sldId id="525" r:id="rId68"/>
    <p:sldId id="450" r:id="rId69"/>
    <p:sldId id="451" r:id="rId70"/>
    <p:sldId id="274" r:id="rId71"/>
    <p:sldId id="344" r:id="rId7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56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varScale="1">
        <p:scale>
          <a:sx n="109" d="100"/>
          <a:sy n="109" d="100"/>
        </p:scale>
        <p:origin x="636" y="102"/>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1590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12/12/2025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12/12/2025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12/12/2025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http://www.biltek.tubitak.gov.tr/canlilar/img/micrococcus.jpg" TargetMode="External"/><Relationship Id="rId3" Type="http://schemas.openxmlformats.org/officeDocument/2006/relationships/image" Target="../media/image7.jpeg"/><Relationship Id="rId7"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http://www.biltek.tubitak.gov.tr/canlilar/img/staphylococcus.jpg" TargetMode="External"/><Relationship Id="rId5" Type="http://schemas.openxmlformats.org/officeDocument/2006/relationships/image" Target="../media/image8.jpeg"/><Relationship Id="rId4" Type="http://schemas.openxmlformats.org/officeDocument/2006/relationships/image" Target="http://www.biltek.tubitak.gov.tr/canlilar/img/staph_aureus.jp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hyperlink" Target="http://images.google.com.tr/imgres?imgurl=http://www.anadolulab.com/images/hizmetlerimiz/gidalab/kuf.jpg&amp;imgrefurl=http://www.anadolulab.com/default.asp%3FID%3D8&amp;h=151&amp;w=148&amp;sz=8&amp;hl=tr&amp;start=13&amp;tbnid=j_Ui8gamxl1s_M:&amp;tbnh=96&amp;tbnw=94&amp;prev=/images%3Fq%3DK%25C3%259CF%2BVE%2BMAYALAR%26gbv%3D2%26hl%3Dtr"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hyperlink" Target="http://images.google.com.tr/imgres?imgurl=http://www.gokcekaktar.com/mantar2.gif&amp;imgrefurl=http://www.gokcekaktar.com/mantarlar.html&amp;h=334&amp;w=448&amp;sz=147&amp;hl=tr&amp;start=11&amp;tbnid=feP8qC4kkkU8KM:&amp;tbnh=95&amp;tbnw=127&amp;prev=/images%3Fq%3DK%25C3%259CF%2BVE%2BMAYALAR%26gbv%3D2%26hl%3Dtr" TargetMode="Externa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3.png"/><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20.wmf"/><Relationship Id="rId5" Type="http://schemas.openxmlformats.org/officeDocument/2006/relationships/image" Target="../media/image17.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9.wmf"/></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image" Target="../media/image20.wmf"/><Relationship Id="rId4" Type="http://schemas.openxmlformats.org/officeDocument/2006/relationships/oleObject" Target="../embeddings/oleObject5.bin"/></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36.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jpeg"/></Relationships>
</file>

<file path=ppt/slides/_rels/slide3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4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4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5.emf"/></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8.jpeg"/><Relationship Id="rId7" Type="http://schemas.openxmlformats.org/officeDocument/2006/relationships/image" Target="../media/image40.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10" Type="http://schemas.openxmlformats.org/officeDocument/2006/relationships/image" Target="../media/image74.jpeg"/><Relationship Id="rId4" Type="http://schemas.openxmlformats.org/officeDocument/2006/relationships/image" Target="../media/image69.png"/><Relationship Id="rId9" Type="http://schemas.openxmlformats.org/officeDocument/2006/relationships/image" Target="../media/image73.png"/></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jpeg"/></Relationships>
</file>

<file path=ppt/slides/_rels/slide6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6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Metin kutusu 8">
            <a:extLst>
              <a:ext uri="{FF2B5EF4-FFF2-40B4-BE49-F238E27FC236}">
                <a16:creationId xmlns:a16="http://schemas.microsoft.com/office/drawing/2014/main" id="{1B95B05E-1B8D-2269-2EE8-7B2123977187}"/>
              </a:ext>
            </a:extLst>
          </p:cNvPr>
          <p:cNvSpPr txBox="1"/>
          <p:nvPr/>
        </p:nvSpPr>
        <p:spPr>
          <a:xfrm>
            <a:off x="-1" y="2897076"/>
            <a:ext cx="12187232" cy="707886"/>
          </a:xfrm>
          <a:prstGeom prst="rect">
            <a:avLst/>
          </a:prstGeom>
          <a:noFill/>
        </p:spPr>
        <p:txBody>
          <a:bodyPr wrap="square">
            <a:spAutoFit/>
          </a:bodyPr>
          <a:lstStyle/>
          <a:p>
            <a:pPr algn="ctr"/>
            <a:r>
              <a:rPr lang="tr-TR" sz="2000" dirty="0">
                <a:solidFill>
                  <a:schemeClr val="bg2">
                    <a:lumMod val="75000"/>
                  </a:schemeClr>
                </a:solidFill>
                <a:latin typeface="Arial" panose="020B0604020202020204" pitchFamily="34" charset="0"/>
                <a:cs typeface="Arial" panose="020B0604020202020204" pitchFamily="34" charset="0"/>
              </a:rPr>
              <a:t>TÜRKİYE CUMHURİYETİ</a:t>
            </a:r>
          </a:p>
          <a:p>
            <a:pPr algn="ctr"/>
            <a:r>
              <a:rPr lang="tr-TR" sz="2000" b="1" dirty="0">
                <a:solidFill>
                  <a:schemeClr val="bg2">
                    <a:lumMod val="75000"/>
                  </a:schemeClr>
                </a:solidFill>
                <a:latin typeface="Arial" panose="020B0604020202020204" pitchFamily="34" charset="0"/>
                <a:cs typeface="Arial" panose="020B0604020202020204" pitchFamily="34" charset="0"/>
              </a:rPr>
              <a:t>TARIM VE ORMAN BAKANLIĞI</a:t>
            </a:r>
          </a:p>
        </p:txBody>
      </p:sp>
      <p:sp>
        <p:nvSpPr>
          <p:cNvPr id="17" name="Unvan 1">
            <a:extLst>
              <a:ext uri="{FF2B5EF4-FFF2-40B4-BE49-F238E27FC236}">
                <a16:creationId xmlns:a16="http://schemas.microsoft.com/office/drawing/2014/main" id="{57C0F5B4-DCA7-04E7-0433-4D30567F27F2}"/>
              </a:ext>
            </a:extLst>
          </p:cNvPr>
          <p:cNvSpPr txBox="1">
            <a:spLocks/>
          </p:cNvSpPr>
          <p:nvPr/>
        </p:nvSpPr>
        <p:spPr>
          <a:xfrm>
            <a:off x="0" y="4100510"/>
            <a:ext cx="12191999" cy="117157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tr-TR" sz="2800" b="1" dirty="0">
                <a:solidFill>
                  <a:schemeClr val="bg2">
                    <a:lumMod val="75000"/>
                  </a:schemeClr>
                </a:solidFill>
                <a:latin typeface="Arial" panose="020B0604020202020204" pitchFamily="34" charset="0"/>
                <a:cs typeface="Arial" panose="020B0604020202020204" pitchFamily="34" charset="0"/>
              </a:rPr>
              <a:t>BARTIN </a:t>
            </a:r>
            <a:br>
              <a:rPr lang="tr-TR" sz="2800" b="1" dirty="0">
                <a:solidFill>
                  <a:schemeClr val="bg2">
                    <a:lumMod val="75000"/>
                  </a:schemeClr>
                </a:solidFill>
                <a:latin typeface="Arial" panose="020B0604020202020204" pitchFamily="34" charset="0"/>
                <a:cs typeface="Arial" panose="020B0604020202020204" pitchFamily="34" charset="0"/>
              </a:rPr>
            </a:br>
            <a:r>
              <a:rPr lang="tr-TR" sz="2800" b="1" dirty="0">
                <a:solidFill>
                  <a:schemeClr val="bg2">
                    <a:lumMod val="75000"/>
                  </a:schemeClr>
                </a:solidFill>
                <a:latin typeface="Arial" panose="020B0604020202020204" pitchFamily="34" charset="0"/>
                <a:cs typeface="Arial" panose="020B0604020202020204" pitchFamily="34" charset="0"/>
              </a:rPr>
              <a:t>İL TARIM VE ORMAN MÜDÜRLÜĞÜ</a:t>
            </a:r>
          </a:p>
        </p:txBody>
      </p:sp>
      <p:sp>
        <p:nvSpPr>
          <p:cNvPr id="4" name="Metin kutusu 3">
            <a:extLst>
              <a:ext uri="{FF2B5EF4-FFF2-40B4-BE49-F238E27FC236}">
                <a16:creationId xmlns:a16="http://schemas.microsoft.com/office/drawing/2014/main" id="{3E0345EC-1E43-7516-11E1-C5B4605131A4}"/>
              </a:ext>
            </a:extLst>
          </p:cNvPr>
          <p:cNvSpPr txBox="1"/>
          <p:nvPr/>
        </p:nvSpPr>
        <p:spPr>
          <a:xfrm>
            <a:off x="10272713" y="6231121"/>
            <a:ext cx="1833559" cy="461665"/>
          </a:xfrm>
          <a:prstGeom prst="rect">
            <a:avLst/>
          </a:prstGeom>
          <a:noFill/>
        </p:spPr>
        <p:txBody>
          <a:bodyPr wrap="square">
            <a:spAutoFit/>
          </a:bodyPr>
          <a:lstStyle/>
          <a:p>
            <a:pPr algn="ctr"/>
            <a:r>
              <a:rPr lang="tr-TR" sz="1200" b="1" dirty="0">
                <a:solidFill>
                  <a:schemeClr val="bg2">
                    <a:lumMod val="75000"/>
                  </a:schemeClr>
                </a:solidFill>
                <a:latin typeface="Times New Roman" panose="02020603050405020304" pitchFamily="18" charset="0"/>
                <a:cs typeface="Times New Roman" panose="02020603050405020304" pitchFamily="18" charset="0"/>
              </a:rPr>
              <a:t>Murat TÜRKMEN</a:t>
            </a:r>
          </a:p>
          <a:p>
            <a:pPr algn="ctr"/>
            <a:r>
              <a:rPr lang="tr-TR" sz="1200" b="1" dirty="0">
                <a:solidFill>
                  <a:schemeClr val="bg2">
                    <a:lumMod val="75000"/>
                  </a:schemeClr>
                </a:solidFill>
                <a:latin typeface="Times New Roman" panose="02020603050405020304" pitchFamily="18" charset="0"/>
                <a:cs typeface="Times New Roman" panose="02020603050405020304" pitchFamily="18" charset="0"/>
              </a:rPr>
              <a:t>İl Müdürü</a:t>
            </a:r>
          </a:p>
        </p:txBody>
      </p:sp>
      <p:pic>
        <p:nvPicPr>
          <p:cNvPr id="6" name="Resim 5" descr="daire, sanat, çizim içeren bir resim&#10;&#10;Yapay zeka tarafından oluşturulan içerik yanlış olabilir.">
            <a:extLst>
              <a:ext uri="{FF2B5EF4-FFF2-40B4-BE49-F238E27FC236}">
                <a16:creationId xmlns:a16="http://schemas.microsoft.com/office/drawing/2014/main" id="{0C84BEA2-E12E-4152-4AD4-9332424D5730}"/>
              </a:ext>
            </a:extLst>
          </p:cNvPr>
          <p:cNvPicPr>
            <a:picLocks noChangeAspect="1"/>
          </p:cNvPicPr>
          <p:nvPr/>
        </p:nvPicPr>
        <p:blipFill>
          <a:blip r:embed="rId3"/>
          <a:stretch>
            <a:fillRect/>
          </a:stretch>
        </p:blipFill>
        <p:spPr>
          <a:xfrm>
            <a:off x="5232795" y="1048356"/>
            <a:ext cx="1725218" cy="1696936"/>
          </a:xfrm>
          <a:prstGeom prst="rect">
            <a:avLst/>
          </a:prstGeom>
        </p:spPr>
      </p:pic>
    </p:spTree>
    <p:extLst>
      <p:ext uri="{BB962C8B-B14F-4D97-AF65-F5344CB8AC3E}">
        <p14:creationId xmlns:p14="http://schemas.microsoft.com/office/powerpoint/2010/main" val="14233796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9" name="Metin kutusu 8">
            <a:extLst>
              <a:ext uri="{FF2B5EF4-FFF2-40B4-BE49-F238E27FC236}">
                <a16:creationId xmlns:a16="http://schemas.microsoft.com/office/drawing/2014/main" id="{5E4DA56C-A5A9-4423-41AE-7B13CC86C818}"/>
              </a:ext>
            </a:extLst>
          </p:cNvPr>
          <p:cNvSpPr txBox="1"/>
          <p:nvPr/>
        </p:nvSpPr>
        <p:spPr>
          <a:xfrm>
            <a:off x="0" y="2549655"/>
            <a:ext cx="12187232" cy="1200329"/>
          </a:xfrm>
          <a:prstGeom prst="rect">
            <a:avLst/>
          </a:prstGeom>
          <a:noFill/>
        </p:spPr>
        <p:txBody>
          <a:bodyPr wrap="square">
            <a:spAutoFit/>
          </a:bodyPr>
          <a:lstStyle/>
          <a:p>
            <a:pPr algn="ctr"/>
            <a:r>
              <a:rPr lang="tr-TR" sz="3600" b="1" dirty="0">
                <a:solidFill>
                  <a:schemeClr val="accent6">
                    <a:lumMod val="40000"/>
                    <a:lumOff val="60000"/>
                  </a:schemeClr>
                </a:solidFill>
                <a:latin typeface="Times New Roman" panose="02020603050405020304" pitchFamily="18" charset="0"/>
                <a:cs typeface="Times New Roman" panose="02020603050405020304" pitchFamily="18" charset="0"/>
              </a:rPr>
              <a:t>GIDA HİJYEN EĞİTİMİ</a:t>
            </a:r>
          </a:p>
          <a:p>
            <a:pPr algn="ctr"/>
            <a:r>
              <a:rPr lang="tr-TR" sz="3600" b="1" dirty="0">
                <a:solidFill>
                  <a:schemeClr val="accent6">
                    <a:lumMod val="40000"/>
                    <a:lumOff val="60000"/>
                  </a:schemeClr>
                </a:solidFill>
                <a:latin typeface="Times New Roman" panose="02020603050405020304" pitchFamily="18" charset="0"/>
                <a:cs typeface="Times New Roman" panose="02020603050405020304" pitchFamily="18" charset="0"/>
              </a:rPr>
              <a:t>TOPLANTISI</a:t>
            </a:r>
          </a:p>
        </p:txBody>
      </p:sp>
      <p:sp>
        <p:nvSpPr>
          <p:cNvPr id="3" name="Metin kutusu 2">
            <a:extLst>
              <a:ext uri="{FF2B5EF4-FFF2-40B4-BE49-F238E27FC236}">
                <a16:creationId xmlns:a16="http://schemas.microsoft.com/office/drawing/2014/main" id="{BACDE555-46F2-BAD4-133C-3D64A730A11B}"/>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Tree>
    <p:extLst>
      <p:ext uri="{BB962C8B-B14F-4D97-AF65-F5344CB8AC3E}">
        <p14:creationId xmlns:p14="http://schemas.microsoft.com/office/powerpoint/2010/main" val="40116561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Kaydırma: Yatay 1">
            <a:extLst>
              <a:ext uri="{FF2B5EF4-FFF2-40B4-BE49-F238E27FC236}">
                <a16:creationId xmlns:a16="http://schemas.microsoft.com/office/drawing/2014/main" id="{F4E64609-4B3A-CB07-56BA-3278A58444E4}"/>
              </a:ext>
            </a:extLst>
          </p:cNvPr>
          <p:cNvSpPr/>
          <p:nvPr/>
        </p:nvSpPr>
        <p:spPr>
          <a:xfrm>
            <a:off x="2428876" y="1869743"/>
            <a:ext cx="9258300" cy="4588207"/>
          </a:xfrm>
          <a:prstGeom prst="horizontalScroll">
            <a:avLst/>
          </a:prstGeom>
          <a:solidFill>
            <a:schemeClr val="bg2"/>
          </a:solidFill>
          <a:ln>
            <a:solidFill>
              <a:schemeClr val="bg2">
                <a:lumMod val="1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sp>
        <p:nvSpPr>
          <p:cNvPr id="4" name="Metin kutusu 3">
            <a:extLst>
              <a:ext uri="{FF2B5EF4-FFF2-40B4-BE49-F238E27FC236}">
                <a16:creationId xmlns:a16="http://schemas.microsoft.com/office/drawing/2014/main" id="{675E533B-791E-05F2-077E-BD751D31D2AB}"/>
              </a:ext>
            </a:extLst>
          </p:cNvPr>
          <p:cNvSpPr txBox="1"/>
          <p:nvPr/>
        </p:nvSpPr>
        <p:spPr>
          <a:xfrm>
            <a:off x="3142218" y="2713839"/>
            <a:ext cx="8402082" cy="1938992"/>
          </a:xfrm>
          <a:prstGeom prst="rect">
            <a:avLst/>
          </a:prstGeom>
          <a:noFill/>
        </p:spPr>
        <p:txBody>
          <a:bodyPr wrap="square">
            <a:spAutoFit/>
          </a:bodyPr>
          <a:lstStyle/>
          <a:p>
            <a:pPr marL="342900" indent="-342900">
              <a:buFont typeface="Wingdings" panose="05000000000000000000" pitchFamily="2" charset="2"/>
              <a:buChar char="§"/>
            </a:pPr>
            <a:r>
              <a:rPr lang="tr-TR" sz="2000" b="1" dirty="0" smtClean="0">
                <a:latin typeface="Times New Roman" panose="02020603050405020304" pitchFamily="18" charset="0"/>
                <a:cs typeface="Times New Roman" panose="02020603050405020304" pitchFamily="18" charset="0"/>
              </a:rPr>
              <a:t>Açılış</a:t>
            </a:r>
          </a:p>
          <a:p>
            <a:pPr marL="342900" indent="-342900">
              <a:buFont typeface="Wingdings" panose="05000000000000000000" pitchFamily="2" charset="2"/>
              <a:buChar char="§"/>
            </a:pPr>
            <a:r>
              <a:rPr lang="tr-TR" sz="2000" b="1" dirty="0" smtClean="0">
                <a:latin typeface="Times New Roman" panose="02020603050405020304" pitchFamily="18" charset="0"/>
                <a:cs typeface="Times New Roman" panose="02020603050405020304" pitchFamily="18" charset="0"/>
              </a:rPr>
              <a:t>Hijyen Nedir?</a:t>
            </a:r>
          </a:p>
          <a:p>
            <a:pPr marL="342900" indent="-342900">
              <a:buFont typeface="Wingdings" panose="05000000000000000000" pitchFamily="2" charset="2"/>
              <a:buChar char="§"/>
            </a:pPr>
            <a:r>
              <a:rPr lang="tr-TR" sz="2000" b="1" dirty="0" smtClean="0">
                <a:latin typeface="Times New Roman" panose="02020603050405020304" pitchFamily="18" charset="0"/>
                <a:cs typeface="Times New Roman" panose="02020603050405020304" pitchFamily="18" charset="0"/>
              </a:rPr>
              <a:t>Neden Hijyenik Ortam</a:t>
            </a:r>
          </a:p>
          <a:p>
            <a:pPr marL="342900" indent="-342900">
              <a:buFont typeface="Wingdings" panose="05000000000000000000" pitchFamily="2" charset="2"/>
              <a:buChar char="§"/>
            </a:pPr>
            <a:r>
              <a:rPr lang="tr-TR" sz="2000" b="1" dirty="0" smtClean="0">
                <a:latin typeface="Times New Roman" panose="02020603050405020304" pitchFamily="18" charset="0"/>
                <a:cs typeface="Times New Roman" panose="02020603050405020304" pitchFamily="18" charset="0"/>
              </a:rPr>
              <a:t>Hijyenik Ortamlar İçin Gereklilikler</a:t>
            </a:r>
          </a:p>
          <a:p>
            <a:pPr marL="342900" indent="-342900">
              <a:buFont typeface="Wingdings" panose="05000000000000000000" pitchFamily="2" charset="2"/>
              <a:buChar char="§"/>
            </a:pPr>
            <a:r>
              <a:rPr lang="tr-TR" sz="2000" b="1" dirty="0" smtClean="0">
                <a:latin typeface="Times New Roman" panose="02020603050405020304" pitchFamily="18" charset="0"/>
                <a:cs typeface="Times New Roman" panose="02020603050405020304" pitchFamily="18" charset="0"/>
              </a:rPr>
              <a:t>Temizlik ve Dezenfeksiyon</a:t>
            </a:r>
          </a:p>
          <a:p>
            <a:pPr marL="342900" indent="-342900">
              <a:buFont typeface="Wingdings" panose="05000000000000000000" pitchFamily="2" charset="2"/>
              <a:buChar char="§"/>
            </a:pPr>
            <a:r>
              <a:rPr lang="tr-TR" sz="2000" b="1" dirty="0">
                <a:latin typeface="Times New Roman" panose="02020603050405020304" pitchFamily="18" charset="0"/>
                <a:cs typeface="Times New Roman" panose="02020603050405020304" pitchFamily="18" charset="0"/>
              </a:rPr>
              <a:t>Kapanış</a:t>
            </a:r>
          </a:p>
        </p:txBody>
      </p:sp>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6" name="Metin kutusu 5">
            <a:extLst>
              <a:ext uri="{FF2B5EF4-FFF2-40B4-BE49-F238E27FC236}">
                <a16:creationId xmlns:a16="http://schemas.microsoft.com/office/drawing/2014/main" id="{88F3FC6D-537F-3751-9ADC-1E0B33390EE8}"/>
              </a:ext>
            </a:extLst>
          </p:cNvPr>
          <p:cNvSpPr txBox="1"/>
          <p:nvPr/>
        </p:nvSpPr>
        <p:spPr>
          <a:xfrm>
            <a:off x="0" y="1229793"/>
            <a:ext cx="12187232" cy="830997"/>
          </a:xfrm>
          <a:prstGeom prst="rect">
            <a:avLst/>
          </a:prstGeom>
          <a:noFill/>
        </p:spPr>
        <p:txBody>
          <a:bodyPr wrap="square">
            <a:spAutoFit/>
          </a:bodyPr>
          <a:lstStyle/>
          <a:p>
            <a:pPr algn="ctr"/>
            <a:r>
              <a:rPr lang="tr-TR" sz="2400" b="1" dirty="0">
                <a:solidFill>
                  <a:schemeClr val="accent6">
                    <a:lumMod val="40000"/>
                    <a:lumOff val="60000"/>
                  </a:schemeClr>
                </a:solidFill>
                <a:latin typeface="Times New Roman" panose="02020603050405020304" pitchFamily="18" charset="0"/>
                <a:cs typeface="Times New Roman" panose="02020603050405020304" pitchFamily="18" charset="0"/>
              </a:rPr>
              <a:t>GIDA HİJYEN EĞİTİMİ</a:t>
            </a:r>
          </a:p>
          <a:p>
            <a:pPr algn="ctr"/>
            <a:r>
              <a:rPr lang="tr-TR" sz="2400" b="1" dirty="0">
                <a:solidFill>
                  <a:schemeClr val="accent6">
                    <a:lumMod val="40000"/>
                    <a:lumOff val="60000"/>
                  </a:schemeClr>
                </a:solidFill>
                <a:latin typeface="Times New Roman" panose="02020603050405020304" pitchFamily="18" charset="0"/>
                <a:cs typeface="Times New Roman" panose="02020603050405020304" pitchFamily="18" charset="0"/>
              </a:rPr>
              <a:t>TOPLANTISI</a:t>
            </a:r>
          </a:p>
        </p:txBody>
      </p:sp>
    </p:spTree>
    <p:extLst>
      <p:ext uri="{BB962C8B-B14F-4D97-AF65-F5344CB8AC3E}">
        <p14:creationId xmlns:p14="http://schemas.microsoft.com/office/powerpoint/2010/main" val="836017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4" name="Metin kutusu 3">
            <a:extLst>
              <a:ext uri="{FF2B5EF4-FFF2-40B4-BE49-F238E27FC236}">
                <a16:creationId xmlns:a16="http://schemas.microsoft.com/office/drawing/2014/main" id="{6D08407E-E933-5270-8275-E5DBE0B5C786}"/>
              </a:ext>
            </a:extLst>
          </p:cNvPr>
          <p:cNvSpPr txBox="1"/>
          <p:nvPr/>
        </p:nvSpPr>
        <p:spPr>
          <a:xfrm>
            <a:off x="4768" y="1098381"/>
            <a:ext cx="12187232" cy="461665"/>
          </a:xfrm>
          <a:prstGeom prst="rect">
            <a:avLst/>
          </a:prstGeom>
          <a:noFill/>
        </p:spPr>
        <p:txBody>
          <a:bodyPr wrap="square">
            <a:spAutoFit/>
          </a:bodyPr>
          <a:lstStyle/>
          <a:p>
            <a:pPr algn="ctr"/>
            <a:r>
              <a:rPr lang="tr-TR" sz="2400" b="1" dirty="0">
                <a:solidFill>
                  <a:schemeClr val="accent6">
                    <a:lumMod val="60000"/>
                    <a:lumOff val="40000"/>
                  </a:schemeClr>
                </a:solidFill>
                <a:latin typeface="Times New Roman" panose="02020603050405020304" pitchFamily="18" charset="0"/>
                <a:cs typeface="Times New Roman" panose="02020603050405020304" pitchFamily="18" charset="0"/>
              </a:rPr>
              <a:t>BAKANLIĞIMIZIN GIDA GÜVENİLİRLİĞİ POLİTİKASI</a:t>
            </a:r>
          </a:p>
        </p:txBody>
      </p:sp>
      <p:pic>
        <p:nvPicPr>
          <p:cNvPr id="7" name="Resim 6" descr="oyuncak, çizgi film içeren bir resim">
            <a:extLst>
              <a:ext uri="{FF2B5EF4-FFF2-40B4-BE49-F238E27FC236}">
                <a16:creationId xmlns:a16="http://schemas.microsoft.com/office/drawing/2014/main" id="{02B419EC-1A16-6F9B-9A41-13C5259165E1}"/>
              </a:ext>
            </a:extLst>
          </p:cNvPr>
          <p:cNvPicPr>
            <a:picLocks noChangeAspect="1"/>
          </p:cNvPicPr>
          <p:nvPr/>
        </p:nvPicPr>
        <p:blipFill>
          <a:blip r:embed="rId3"/>
          <a:stretch>
            <a:fillRect/>
          </a:stretch>
        </p:blipFill>
        <p:spPr>
          <a:xfrm>
            <a:off x="4768" y="1614481"/>
            <a:ext cx="8001000" cy="4875609"/>
          </a:xfrm>
          <a:prstGeom prst="rect">
            <a:avLst/>
          </a:prstGeom>
        </p:spPr>
      </p:pic>
      <p:sp>
        <p:nvSpPr>
          <p:cNvPr id="8" name="Metin kutusu 7">
            <a:extLst>
              <a:ext uri="{FF2B5EF4-FFF2-40B4-BE49-F238E27FC236}">
                <a16:creationId xmlns:a16="http://schemas.microsoft.com/office/drawing/2014/main" id="{B1960540-766F-2FA7-38AF-78B6F59A48AE}"/>
              </a:ext>
            </a:extLst>
          </p:cNvPr>
          <p:cNvSpPr txBox="1"/>
          <p:nvPr/>
        </p:nvSpPr>
        <p:spPr>
          <a:xfrm>
            <a:off x="2757491" y="1701025"/>
            <a:ext cx="9201151" cy="2677656"/>
          </a:xfrm>
          <a:prstGeom prst="rect">
            <a:avLst/>
          </a:prstGeom>
          <a:noFill/>
        </p:spPr>
        <p:txBody>
          <a:bodyPr wrap="square">
            <a:spAutoFit/>
          </a:bodyPr>
          <a:lstStyle/>
          <a:p>
            <a:pPr marL="457200" indent="-4572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Ülke genelinde “Çiftlikten Sofraya Gıda Güvenilirliği”  anlayışı</a:t>
            </a:r>
          </a:p>
          <a:p>
            <a:pPr marL="457200" indent="-4572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Kodeks </a:t>
            </a:r>
            <a:r>
              <a:rPr lang="tr-TR" sz="2400" dirty="0" err="1">
                <a:solidFill>
                  <a:schemeClr val="bg2"/>
                </a:solidFill>
                <a:latin typeface="Times New Roman" panose="02020603050405020304" pitchFamily="18" charset="0"/>
                <a:cs typeface="Times New Roman" panose="02020603050405020304" pitchFamily="18" charset="0"/>
              </a:rPr>
              <a:t>Alimentarius</a:t>
            </a:r>
            <a:r>
              <a:rPr lang="tr-TR" sz="2400" dirty="0">
                <a:solidFill>
                  <a:schemeClr val="bg2"/>
                </a:solidFill>
                <a:latin typeface="Times New Roman" panose="02020603050405020304" pitchFamily="18" charset="0"/>
                <a:cs typeface="Times New Roman" panose="02020603050405020304" pitchFamily="18" charset="0"/>
              </a:rPr>
              <a:t> ve Avrupa Birliği müktesebatı ile uyumlu mevzuat çerçevesinde ETKİN VE YETERLİ GIDA DENETİMİ</a:t>
            </a:r>
          </a:p>
          <a:p>
            <a:pPr marL="457200" indent="-4572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Tüketiciye güvenilir gıda arzının teminini sağlamak</a:t>
            </a:r>
          </a:p>
          <a:p>
            <a:pPr algn="just"/>
            <a:endParaRPr lang="tr-TR" sz="2400"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09380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4" name="Metin kutusu 3">
            <a:extLst>
              <a:ext uri="{FF2B5EF4-FFF2-40B4-BE49-F238E27FC236}">
                <a16:creationId xmlns:a16="http://schemas.microsoft.com/office/drawing/2014/main" id="{6D08407E-E933-5270-8275-E5DBE0B5C786}"/>
              </a:ext>
            </a:extLst>
          </p:cNvPr>
          <p:cNvSpPr txBox="1"/>
          <p:nvPr/>
        </p:nvSpPr>
        <p:spPr>
          <a:xfrm>
            <a:off x="4768" y="1084089"/>
            <a:ext cx="12187232" cy="461665"/>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TANIMLAR</a:t>
            </a:r>
          </a:p>
        </p:txBody>
      </p:sp>
      <p:sp>
        <p:nvSpPr>
          <p:cNvPr id="7" name="Metin kutusu 6">
            <a:extLst>
              <a:ext uri="{FF2B5EF4-FFF2-40B4-BE49-F238E27FC236}">
                <a16:creationId xmlns:a16="http://schemas.microsoft.com/office/drawing/2014/main" id="{C89199D4-79AD-04BD-FAE4-996A8AE699F0}"/>
              </a:ext>
            </a:extLst>
          </p:cNvPr>
          <p:cNvSpPr txBox="1"/>
          <p:nvPr/>
        </p:nvSpPr>
        <p:spPr>
          <a:xfrm>
            <a:off x="657225" y="1629737"/>
            <a:ext cx="11087100" cy="1133965"/>
          </a:xfrm>
          <a:prstGeom prst="rect">
            <a:avLst/>
          </a:prstGeom>
          <a:noFill/>
        </p:spPr>
        <p:txBody>
          <a:bodyPr wrap="square">
            <a:spAutoFit/>
          </a:bodyPr>
          <a:lstStyle/>
          <a:p>
            <a:pPr algn="just">
              <a:lnSpc>
                <a:spcPct val="150000"/>
              </a:lnSpc>
            </a:pPr>
            <a:r>
              <a:rPr lang="tr-TR" sz="2400" b="1" dirty="0">
                <a:solidFill>
                  <a:schemeClr val="bg2"/>
                </a:solidFill>
                <a:latin typeface="Times New Roman" panose="02020603050405020304" pitchFamily="18" charset="0"/>
                <a:cs typeface="Times New Roman" pitchFamily="18" charset="0"/>
              </a:rPr>
              <a:t>		</a:t>
            </a:r>
            <a:r>
              <a:rPr lang="tr-TR" sz="2400" b="1" dirty="0">
                <a:solidFill>
                  <a:schemeClr val="bg2">
                    <a:lumMod val="50000"/>
                  </a:schemeClr>
                </a:solidFill>
                <a:latin typeface="Times New Roman" panose="02020603050405020304" pitchFamily="18" charset="0"/>
                <a:cs typeface="Times New Roman" pitchFamily="18" charset="0"/>
              </a:rPr>
              <a:t>Gıda işletmesi : </a:t>
            </a:r>
            <a:r>
              <a:rPr lang="tr-TR" sz="2400" dirty="0">
                <a:solidFill>
                  <a:schemeClr val="bg2"/>
                </a:solidFill>
                <a:latin typeface="Times New Roman" panose="02020603050405020304" pitchFamily="18" charset="0"/>
                <a:cs typeface="Times New Roman" panose="02020603050405020304" pitchFamily="18" charset="0"/>
              </a:rPr>
              <a:t>Kâr amaçlı olsun veya olmasın kamu kurum ve kuruluşları ile gerçek veya tüzel kişiler tarafından işletilen, gıdaların;</a:t>
            </a:r>
          </a:p>
        </p:txBody>
      </p:sp>
      <p:sp>
        <p:nvSpPr>
          <p:cNvPr id="8" name="Metin kutusu 7">
            <a:extLst>
              <a:ext uri="{FF2B5EF4-FFF2-40B4-BE49-F238E27FC236}">
                <a16:creationId xmlns:a16="http://schemas.microsoft.com/office/drawing/2014/main" id="{08F093BE-EA27-AC4A-E94B-CC896850D9E3}"/>
              </a:ext>
            </a:extLst>
          </p:cNvPr>
          <p:cNvSpPr txBox="1"/>
          <p:nvPr/>
        </p:nvSpPr>
        <p:spPr>
          <a:xfrm>
            <a:off x="1462091" y="3008766"/>
            <a:ext cx="4367209" cy="2241960"/>
          </a:xfrm>
          <a:prstGeom prst="rect">
            <a:avLst/>
          </a:prstGeom>
          <a:noFill/>
        </p:spPr>
        <p:txBody>
          <a:bodyPr wrap="square">
            <a:spAutoFit/>
          </a:bodyPr>
          <a:lstStyle/>
          <a:p>
            <a:pPr marL="1257300" lvl="2" indent="-3429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Üretildiği</a:t>
            </a:r>
          </a:p>
          <a:p>
            <a:pPr marL="1257300" lvl="2" indent="-3429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İşlendiği</a:t>
            </a:r>
          </a:p>
          <a:p>
            <a:pPr marL="1257300" lvl="2" indent="-3429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Muhafaza edildiği</a:t>
            </a:r>
          </a:p>
          <a:p>
            <a:pPr marL="1257300" lvl="2" indent="-3429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Depolandığı</a:t>
            </a:r>
          </a:p>
        </p:txBody>
      </p:sp>
      <p:sp>
        <p:nvSpPr>
          <p:cNvPr id="9" name="Metin kutusu 8">
            <a:extLst>
              <a:ext uri="{FF2B5EF4-FFF2-40B4-BE49-F238E27FC236}">
                <a16:creationId xmlns:a16="http://schemas.microsoft.com/office/drawing/2014/main" id="{2E114949-8EA8-634B-C5BE-5FBDE47AD7D2}"/>
              </a:ext>
            </a:extLst>
          </p:cNvPr>
          <p:cNvSpPr txBox="1"/>
          <p:nvPr/>
        </p:nvSpPr>
        <p:spPr>
          <a:xfrm>
            <a:off x="5467356" y="3008766"/>
            <a:ext cx="4648194" cy="2241960"/>
          </a:xfrm>
          <a:prstGeom prst="rect">
            <a:avLst/>
          </a:prstGeom>
          <a:noFill/>
        </p:spPr>
        <p:txBody>
          <a:bodyPr wrap="square">
            <a:spAutoFit/>
          </a:bodyPr>
          <a:lstStyle/>
          <a:p>
            <a:pPr marL="1257300" lvl="2" indent="-3429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Dağıtıldığı</a:t>
            </a:r>
          </a:p>
          <a:p>
            <a:pPr marL="1257300" lvl="2" indent="-3429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Nakledildiği</a:t>
            </a:r>
          </a:p>
          <a:p>
            <a:pPr marL="1257300" lvl="2" indent="-3429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Satıldığı</a:t>
            </a:r>
          </a:p>
          <a:p>
            <a:pPr marL="1257300" lvl="2" indent="-3429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Servis edildiği</a:t>
            </a:r>
          </a:p>
        </p:txBody>
      </p:sp>
      <p:sp>
        <p:nvSpPr>
          <p:cNvPr id="10" name="Metin kutusu 9">
            <a:extLst>
              <a:ext uri="{FF2B5EF4-FFF2-40B4-BE49-F238E27FC236}">
                <a16:creationId xmlns:a16="http://schemas.microsoft.com/office/drawing/2014/main" id="{D73A6651-6F19-6823-A98D-C9D286F9A5CA}"/>
              </a:ext>
            </a:extLst>
          </p:cNvPr>
          <p:cNvSpPr txBox="1"/>
          <p:nvPr/>
        </p:nvSpPr>
        <p:spPr>
          <a:xfrm>
            <a:off x="4769" y="5366939"/>
            <a:ext cx="12187230" cy="579967"/>
          </a:xfrm>
          <a:prstGeom prst="rect">
            <a:avLst/>
          </a:prstGeom>
          <a:noFill/>
        </p:spPr>
        <p:txBody>
          <a:bodyPr wrap="square">
            <a:spAutoFit/>
          </a:bodyPr>
          <a:lstStyle/>
          <a:p>
            <a:pPr lvl="2" algn="ctr">
              <a:lnSpc>
                <a:spcPct val="150000"/>
              </a:lnSpc>
            </a:pPr>
            <a:r>
              <a:rPr lang="tr-TR" sz="2400" dirty="0">
                <a:solidFill>
                  <a:schemeClr val="bg2"/>
                </a:solidFill>
                <a:latin typeface="Times New Roman" panose="02020603050405020304" pitchFamily="18" charset="0"/>
                <a:cs typeface="Times New Roman" panose="02020603050405020304" pitchFamily="18" charset="0"/>
              </a:rPr>
              <a:t>herhangi bir aşaması ile ilgili herhangi bir faaliyeti yürüten işletmeyi,</a:t>
            </a:r>
          </a:p>
        </p:txBody>
      </p:sp>
    </p:spTree>
    <p:extLst>
      <p:ext uri="{BB962C8B-B14F-4D97-AF65-F5344CB8AC3E}">
        <p14:creationId xmlns:p14="http://schemas.microsoft.com/office/powerpoint/2010/main" val="1927489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768" y="1084086"/>
            <a:ext cx="12187232" cy="3831305"/>
          </a:xfrm>
          <a:prstGeom prst="rect">
            <a:avLst/>
          </a:prstGeom>
          <a:noFill/>
        </p:spPr>
        <p:txBody>
          <a:bodyPr wrap="square">
            <a:spAutoFit/>
          </a:bodyPr>
          <a:lstStyle/>
          <a:p>
            <a:pPr algn="ctr"/>
            <a:r>
              <a:rPr lang="tr-TR" sz="2800" b="1" dirty="0">
                <a:solidFill>
                  <a:schemeClr val="bg2">
                    <a:lumMod val="50000"/>
                  </a:schemeClr>
                </a:solidFill>
                <a:latin typeface="Times New Roman" panose="02020603050405020304" pitchFamily="18" charset="0"/>
                <a:cs typeface="Times New Roman" panose="02020603050405020304" pitchFamily="18" charset="0"/>
              </a:rPr>
              <a:t>DİKKAT!!!</a:t>
            </a:r>
          </a:p>
          <a:p>
            <a:pPr algn="ctr"/>
            <a:endParaRPr lang="tr-TR" sz="1000" b="1" dirty="0">
              <a:solidFill>
                <a:schemeClr val="accent6">
                  <a:lumMod val="60000"/>
                  <a:lumOff val="40000"/>
                </a:schemeClr>
              </a:solidFill>
              <a:latin typeface="Times New Roman" panose="02020603050405020304" pitchFamily="18" charset="0"/>
              <a:cs typeface="Times New Roman" panose="02020603050405020304" pitchFamily="18" charset="0"/>
            </a:endParaRPr>
          </a:p>
          <a:p>
            <a:pPr algn="ctr">
              <a:lnSpc>
                <a:spcPct val="150000"/>
              </a:lnSpc>
            </a:pPr>
            <a:r>
              <a:rPr lang="tr-TR" sz="2800" b="1" dirty="0">
                <a:solidFill>
                  <a:schemeClr val="bg2"/>
                </a:solidFill>
                <a:latin typeface="Times New Roman" panose="02020603050405020304" pitchFamily="18" charset="0"/>
                <a:cs typeface="Times New Roman" panose="02020603050405020304" pitchFamily="18" charset="0"/>
              </a:rPr>
              <a:t>ÜRETİMDE GÖREVLİ </a:t>
            </a:r>
          </a:p>
          <a:p>
            <a:pPr algn="ctr">
              <a:lnSpc>
                <a:spcPct val="150000"/>
              </a:lnSpc>
            </a:pPr>
            <a:r>
              <a:rPr lang="tr-TR" sz="2800" b="1" dirty="0">
                <a:solidFill>
                  <a:schemeClr val="bg2"/>
                </a:solidFill>
                <a:latin typeface="Times New Roman" panose="02020603050405020304" pitchFamily="18" charset="0"/>
                <a:cs typeface="Times New Roman" panose="02020603050405020304" pitchFamily="18" charset="0"/>
              </a:rPr>
              <a:t>TÜM PERSONEL </a:t>
            </a:r>
          </a:p>
          <a:p>
            <a:pPr algn="ctr">
              <a:lnSpc>
                <a:spcPct val="150000"/>
              </a:lnSpc>
            </a:pPr>
            <a:r>
              <a:rPr lang="tr-TR" sz="2800" b="1" dirty="0">
                <a:solidFill>
                  <a:schemeClr val="bg2"/>
                </a:solidFill>
                <a:latin typeface="Times New Roman" panose="02020603050405020304" pitchFamily="18" charset="0"/>
                <a:cs typeface="Times New Roman" panose="02020603050405020304" pitchFamily="18" charset="0"/>
              </a:rPr>
              <a:t>DÜZENLİ OLARAK EĞİTİM ALMALI VE </a:t>
            </a:r>
          </a:p>
          <a:p>
            <a:pPr algn="ctr">
              <a:lnSpc>
                <a:spcPct val="150000"/>
              </a:lnSpc>
            </a:pPr>
            <a:r>
              <a:rPr lang="tr-TR" sz="2800" b="1" dirty="0">
                <a:solidFill>
                  <a:schemeClr val="bg2"/>
                </a:solidFill>
                <a:latin typeface="Times New Roman" panose="02020603050405020304" pitchFamily="18" charset="0"/>
                <a:cs typeface="Times New Roman" panose="02020603050405020304" pitchFamily="18" charset="0"/>
              </a:rPr>
              <a:t>HİJYEN KONUSUNDA </a:t>
            </a:r>
          </a:p>
          <a:p>
            <a:pPr algn="ctr">
              <a:lnSpc>
                <a:spcPct val="150000"/>
              </a:lnSpc>
            </a:pPr>
            <a:r>
              <a:rPr lang="tr-TR" sz="2800" b="1" dirty="0">
                <a:solidFill>
                  <a:schemeClr val="bg2"/>
                </a:solidFill>
                <a:latin typeface="Times New Roman" panose="02020603050405020304" pitchFamily="18" charset="0"/>
                <a:cs typeface="Times New Roman" panose="02020603050405020304" pitchFamily="18" charset="0"/>
              </a:rPr>
              <a:t>BİLİNÇLENDİRİLMELİDİR</a:t>
            </a:r>
          </a:p>
        </p:txBody>
      </p:sp>
    </p:spTree>
    <p:extLst>
      <p:ext uri="{BB962C8B-B14F-4D97-AF65-F5344CB8AC3E}">
        <p14:creationId xmlns:p14="http://schemas.microsoft.com/office/powerpoint/2010/main" val="535123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628650" y="1084082"/>
            <a:ext cx="10972800" cy="3580788"/>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HACCP NEDİR ?</a:t>
            </a:r>
          </a:p>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HACCP önceden önleme demektir.</a:t>
            </a:r>
          </a:p>
          <a:p>
            <a:pPr algn="just"/>
            <a:endParaRPr lang="tr-TR" sz="2400" b="1" dirty="0">
              <a:solidFill>
                <a:schemeClr val="bg2"/>
              </a:solidFill>
              <a:latin typeface="Times New Roman" panose="02020603050405020304" pitchFamily="18" charset="0"/>
              <a:cs typeface="Times New Roman" panose="02020603050405020304" pitchFamily="18" charset="0"/>
            </a:endParaRP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Yani oluşabilecek bir tehlikeyi daha olmadan önlemek için yapılan işlemler ve alınan tedbirler demektir. </a:t>
            </a:r>
          </a:p>
          <a:p>
            <a:pPr>
              <a:lnSpc>
                <a:spcPct val="150000"/>
              </a:lnSpc>
            </a:pPr>
            <a:endParaRPr lang="tr-TR" sz="1000" dirty="0">
              <a:solidFill>
                <a:schemeClr val="bg2"/>
              </a:solidFill>
              <a:latin typeface="Times New Roman" panose="02020603050405020304" pitchFamily="18" charset="0"/>
              <a:cs typeface="Times New Roman" panose="02020603050405020304" pitchFamily="18" charset="0"/>
            </a:endParaRP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a:t>
            </a:r>
            <a:r>
              <a:rPr lang="tr-TR" sz="2400" dirty="0">
                <a:solidFill>
                  <a:schemeClr val="bg2">
                    <a:lumMod val="50000"/>
                  </a:schemeClr>
                </a:solidFill>
                <a:latin typeface="Times New Roman" panose="02020603050405020304" pitchFamily="18" charset="0"/>
                <a:cs typeface="Times New Roman" panose="02020603050405020304" pitchFamily="18" charset="0"/>
              </a:rPr>
              <a:t>Tehlike : </a:t>
            </a:r>
            <a:r>
              <a:rPr lang="tr-TR" sz="2400" dirty="0">
                <a:solidFill>
                  <a:schemeClr val="bg2"/>
                </a:solidFill>
                <a:latin typeface="Times New Roman" panose="02020603050405020304" pitchFamily="18" charset="0"/>
                <a:cs typeface="Times New Roman" panose="02020603050405020304" pitchFamily="18" charset="0"/>
              </a:rPr>
              <a:t>İnsan sağlığı üzerine olumsuz etki yapması muhtemel biyolojik, kimyasal veya fiziksel bir etkendir.</a:t>
            </a:r>
          </a:p>
        </p:txBody>
      </p:sp>
    </p:spTree>
    <p:extLst>
      <p:ext uri="{BB962C8B-B14F-4D97-AF65-F5344CB8AC3E}">
        <p14:creationId xmlns:p14="http://schemas.microsoft.com/office/powerpoint/2010/main" val="1505128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628650" y="1084082"/>
            <a:ext cx="10972800" cy="4642618"/>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HACCP PRENSİPLERİ</a:t>
            </a:r>
          </a:p>
          <a:p>
            <a:pPr algn="just"/>
            <a:endParaRPr lang="tr-TR" sz="2400" b="1" dirty="0">
              <a:solidFill>
                <a:schemeClr val="bg2"/>
              </a:solidFill>
              <a:latin typeface="Times New Roman" panose="02020603050405020304" pitchFamily="18" charset="0"/>
              <a:cs typeface="Times New Roman" panose="02020603050405020304" pitchFamily="18" charset="0"/>
            </a:endParaRPr>
          </a:p>
          <a:p>
            <a:pPr>
              <a:lnSpc>
                <a:spcPct val="150000"/>
              </a:lnSpc>
            </a:pPr>
            <a:r>
              <a:rPr lang="tr-TR" sz="2400" dirty="0">
                <a:solidFill>
                  <a:schemeClr val="bg2"/>
                </a:solidFill>
                <a:latin typeface="Times New Roman" panose="02020603050405020304" pitchFamily="18" charset="0"/>
                <a:cs typeface="Times New Roman" panose="02020603050405020304" pitchFamily="18" charset="0"/>
              </a:rPr>
              <a:t>1. Tehlikelerin belirlenmesi, önlemleri ve riskleri</a:t>
            </a:r>
            <a:endParaRPr lang="tr-TR" sz="1000" dirty="0">
              <a:solidFill>
                <a:schemeClr val="bg2"/>
              </a:solidFill>
              <a:latin typeface="Times New Roman" panose="02020603050405020304" pitchFamily="18" charset="0"/>
              <a:cs typeface="Times New Roman" panose="02020603050405020304" pitchFamily="18" charset="0"/>
            </a:endParaRP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2. Kritik Kontrol Noktalarının belirlenmesi</a:t>
            </a:r>
            <a:endParaRPr lang="tr-TR" sz="1000" dirty="0">
              <a:solidFill>
                <a:schemeClr val="bg2"/>
              </a:solidFill>
              <a:latin typeface="Times New Roman" panose="02020603050405020304" pitchFamily="18" charset="0"/>
              <a:cs typeface="Times New Roman" panose="02020603050405020304" pitchFamily="18" charset="0"/>
            </a:endParaRPr>
          </a:p>
          <a:p>
            <a:pPr>
              <a:lnSpc>
                <a:spcPct val="150000"/>
              </a:lnSpc>
            </a:pPr>
            <a:r>
              <a:rPr lang="tr-TR" sz="2400" dirty="0">
                <a:solidFill>
                  <a:schemeClr val="bg2"/>
                </a:solidFill>
                <a:latin typeface="Times New Roman" panose="02020603050405020304" pitchFamily="18" charset="0"/>
                <a:cs typeface="Times New Roman" panose="02020603050405020304" pitchFamily="18" charset="0"/>
              </a:rPr>
              <a:t>3. Kontrol ölçümlerinin ve kontrolü sağlayacak kriterlerin oluşturulması</a:t>
            </a:r>
            <a:endParaRPr lang="tr-TR" sz="1000" dirty="0">
              <a:solidFill>
                <a:schemeClr val="bg2"/>
              </a:solidFill>
              <a:latin typeface="Times New Roman" panose="02020603050405020304" pitchFamily="18" charset="0"/>
              <a:cs typeface="Times New Roman" panose="02020603050405020304" pitchFamily="18" charset="0"/>
            </a:endParaRP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4. Kritik Kontrol Noktalarının izlenmesi ve kayıtlarının tutulması</a:t>
            </a:r>
            <a:endParaRPr lang="tr-TR" sz="1000" dirty="0">
              <a:solidFill>
                <a:schemeClr val="bg2"/>
              </a:solidFill>
              <a:latin typeface="Times New Roman" panose="02020603050405020304" pitchFamily="18" charset="0"/>
              <a:cs typeface="Times New Roman" panose="02020603050405020304" pitchFamily="18" charset="0"/>
            </a:endParaRP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5. Kriterlerin karşılanmadığı yerlerde düzeltici faaliyetlerin yapılması</a:t>
            </a:r>
            <a:endParaRPr lang="tr-TR" sz="1000" dirty="0">
              <a:solidFill>
                <a:schemeClr val="bg2"/>
              </a:solidFill>
              <a:latin typeface="Times New Roman" panose="02020603050405020304" pitchFamily="18" charset="0"/>
              <a:cs typeface="Times New Roman" panose="02020603050405020304" pitchFamily="18" charset="0"/>
            </a:endParaRP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6. Sistemin planlandığı şekilde yürüdüğünün kanıtlanması</a:t>
            </a:r>
            <a:endParaRPr lang="tr-TR" sz="1000" dirty="0">
              <a:solidFill>
                <a:schemeClr val="bg2"/>
              </a:solidFill>
              <a:latin typeface="Times New Roman" panose="02020603050405020304" pitchFamily="18" charset="0"/>
              <a:cs typeface="Times New Roman" panose="02020603050405020304" pitchFamily="18" charset="0"/>
            </a:endParaRP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7. Gerekli </a:t>
            </a:r>
            <a:r>
              <a:rPr lang="tr-TR" sz="2400" dirty="0" err="1">
                <a:solidFill>
                  <a:schemeClr val="bg2"/>
                </a:solidFill>
                <a:latin typeface="Times New Roman" panose="02020603050405020304" pitchFamily="18" charset="0"/>
                <a:cs typeface="Times New Roman" panose="02020603050405020304" pitchFamily="18" charset="0"/>
              </a:rPr>
              <a:t>dökümantasyon</a:t>
            </a:r>
            <a:r>
              <a:rPr lang="tr-TR" sz="2400" dirty="0">
                <a:solidFill>
                  <a:schemeClr val="bg2"/>
                </a:solidFill>
                <a:latin typeface="Times New Roman" panose="02020603050405020304" pitchFamily="18" charset="0"/>
                <a:cs typeface="Times New Roman" panose="02020603050405020304" pitchFamily="18" charset="0"/>
              </a:rPr>
              <a:t> ve raporlamayı düzenleme</a:t>
            </a:r>
          </a:p>
        </p:txBody>
      </p:sp>
    </p:spTree>
    <p:extLst>
      <p:ext uri="{BB962C8B-B14F-4D97-AF65-F5344CB8AC3E}">
        <p14:creationId xmlns:p14="http://schemas.microsoft.com/office/powerpoint/2010/main" val="9091032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628650" y="1084082"/>
            <a:ext cx="6506383" cy="3534622"/>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TEHLİKE NEDİR</a:t>
            </a:r>
          </a:p>
          <a:p>
            <a:pPr algn="just"/>
            <a:endParaRPr lang="tr-TR" sz="2400" b="1" dirty="0">
              <a:solidFill>
                <a:schemeClr val="bg2"/>
              </a:solidFill>
              <a:latin typeface="Times New Roman" panose="02020603050405020304" pitchFamily="18" charset="0"/>
              <a:cs typeface="Times New Roman" panose="02020603050405020304" pitchFamily="18" charset="0"/>
            </a:endParaRP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Tehlike; Tüketilmesi sırasında gıda maddesinde bulunduğunda, gıda maddesinin güvenilir olmamasına sebep olabilen kimyasal, biyolojik veya fiziksel madde/organizma olarak tanımlanmaktadır. </a:t>
            </a:r>
          </a:p>
        </p:txBody>
      </p:sp>
      <p:sp>
        <p:nvSpPr>
          <p:cNvPr id="18" name="Oval 3">
            <a:extLst>
              <a:ext uri="{FF2B5EF4-FFF2-40B4-BE49-F238E27FC236}">
                <a16:creationId xmlns:a16="http://schemas.microsoft.com/office/drawing/2014/main" id="{1276576A-F6FC-634A-10E7-D1809008C9ED}"/>
              </a:ext>
            </a:extLst>
          </p:cNvPr>
          <p:cNvSpPr>
            <a:spLocks noChangeArrowheads="1"/>
          </p:cNvSpPr>
          <p:nvPr/>
        </p:nvSpPr>
        <p:spPr bwMode="gray">
          <a:xfrm>
            <a:off x="7350125" y="2236177"/>
            <a:ext cx="3743325" cy="3743325"/>
          </a:xfrm>
          <a:prstGeom prst="ellipse">
            <a:avLst/>
          </a:prstGeom>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tr-TR" altLang="tr-TR" sz="1800" b="0" i="0" u="none" strike="noStrike" kern="0" cap="none" spc="0" normalizeH="0" baseline="0" noProof="0">
              <a:ln>
                <a:noFill/>
              </a:ln>
              <a:solidFill>
                <a:srgbClr val="FFFFFF"/>
              </a:solidFill>
              <a:effectLst/>
              <a:uLnTx/>
              <a:uFillTx/>
              <a:latin typeface="Arial" panose="020B0604020202020204" pitchFamily="34" charset="0"/>
            </a:endParaRPr>
          </a:p>
        </p:txBody>
      </p:sp>
      <p:sp>
        <p:nvSpPr>
          <p:cNvPr id="19" name="Oval 4">
            <a:extLst>
              <a:ext uri="{FF2B5EF4-FFF2-40B4-BE49-F238E27FC236}">
                <a16:creationId xmlns:a16="http://schemas.microsoft.com/office/drawing/2014/main" id="{B1A05A4F-2CA1-63B2-8654-D31594CD8E6E}"/>
              </a:ext>
            </a:extLst>
          </p:cNvPr>
          <p:cNvSpPr>
            <a:spLocks noChangeArrowheads="1"/>
          </p:cNvSpPr>
          <p:nvPr/>
        </p:nvSpPr>
        <p:spPr bwMode="gray">
          <a:xfrm>
            <a:off x="7843838" y="2307615"/>
            <a:ext cx="2749550" cy="3313112"/>
          </a:xfrm>
          <a:prstGeom prst="ellipse">
            <a:avLst/>
          </a:prstGeom>
          <a:gradFill rotWithShape="1">
            <a:gsLst>
              <a:gs pos="0">
                <a:srgbClr val="A1A1A1"/>
              </a:gs>
              <a:gs pos="50000">
                <a:srgbClr val="FFFFFF"/>
              </a:gs>
              <a:gs pos="100000">
                <a:srgbClr val="A1A1A1"/>
              </a:gs>
            </a:gsLst>
            <a:lin ang="2700000" scaled="1"/>
          </a:gradFill>
          <a:ln>
            <a:noFill/>
          </a:ln>
          <a:effectLst>
            <a:prstShdw prst="shdw17" dist="17961" dir="2700000">
              <a:srgbClr val="999999"/>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tr-TR" altLang="tr-TR" sz="3200" b="1" i="0" u="none" strike="noStrike" kern="0" cap="none" spc="0" normalizeH="0" baseline="0" noProof="0" dirty="0">
                <a:ln>
                  <a:noFill/>
                </a:ln>
                <a:solidFill>
                  <a:srgbClr val="FF0000"/>
                </a:solidFill>
                <a:effectLst/>
                <a:uLnTx/>
                <a:uFillTx/>
                <a:latin typeface="Arial" panose="020B0604020202020204" pitchFamily="34" charset="0"/>
              </a:rPr>
              <a:t>TEHLİKELER</a:t>
            </a:r>
          </a:p>
        </p:txBody>
      </p:sp>
      <p:grpSp>
        <p:nvGrpSpPr>
          <p:cNvPr id="20" name="Group 30">
            <a:extLst>
              <a:ext uri="{FF2B5EF4-FFF2-40B4-BE49-F238E27FC236}">
                <a16:creationId xmlns:a16="http://schemas.microsoft.com/office/drawing/2014/main" id="{086D8E07-476F-D1F4-5759-7C1F280FEA2F}"/>
              </a:ext>
            </a:extLst>
          </p:cNvPr>
          <p:cNvGrpSpPr>
            <a:grpSpLocks/>
          </p:cNvGrpSpPr>
          <p:nvPr/>
        </p:nvGrpSpPr>
        <p:grpSpPr bwMode="auto">
          <a:xfrm>
            <a:off x="8201024" y="1761515"/>
            <a:ext cx="2257425" cy="1447800"/>
            <a:chOff x="708" y="2203"/>
            <a:chExt cx="751" cy="741"/>
          </a:xfrm>
        </p:grpSpPr>
        <p:sp>
          <p:nvSpPr>
            <p:cNvPr id="21" name="Oval 31">
              <a:extLst>
                <a:ext uri="{FF2B5EF4-FFF2-40B4-BE49-F238E27FC236}">
                  <a16:creationId xmlns:a16="http://schemas.microsoft.com/office/drawing/2014/main" id="{A08A27A2-955D-F88F-806B-8220B8AC0937}"/>
                </a:ext>
              </a:extLst>
            </p:cNvPr>
            <p:cNvSpPr>
              <a:spLocks noChangeArrowheads="1"/>
            </p:cNvSpPr>
            <p:nvPr/>
          </p:nvSpPr>
          <p:spPr bwMode="gray">
            <a:xfrm>
              <a:off x="728" y="2235"/>
              <a:ext cx="716" cy="709"/>
            </a:xfrm>
            <a:prstGeom prst="ellipse">
              <a:avLst/>
            </a:prstGeom>
            <a:gradFill rotWithShape="1">
              <a:gsLst>
                <a:gs pos="0">
                  <a:srgbClr val="33CCCC"/>
                </a:gs>
                <a:gs pos="100000">
                  <a:srgbClr val="33CCCC">
                    <a:gamma/>
                    <a:shade val="31765"/>
                    <a:invGamma/>
                  </a:srgbClr>
                </a:gs>
              </a:gsLst>
              <a:lin ang="5400000" scaled="1"/>
            </a:gradFill>
            <a:ln w="38100" algn="ctr">
              <a:solidFill>
                <a:srgbClr val="F8F8F8">
                  <a:alpha val="80000"/>
                </a:srgbClr>
              </a:solidFill>
              <a:round/>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tr-TR" sz="1800" b="0" i="0" u="none" strike="noStrike" kern="0" cap="none" spc="0" normalizeH="0" baseline="0" noProof="0">
                <a:ln>
                  <a:noFill/>
                </a:ln>
                <a:solidFill>
                  <a:srgbClr val="FFFFFF"/>
                </a:solidFill>
                <a:effectLst/>
                <a:uLnTx/>
                <a:uFillTx/>
                <a:latin typeface="Arial" panose="020B0604020202020204" pitchFamily="34" charset="0"/>
              </a:endParaRPr>
            </a:p>
          </p:txBody>
        </p:sp>
        <p:pic>
          <p:nvPicPr>
            <p:cNvPr id="22" name="Picture 32" descr="cir_lighteffect0">
              <a:extLst>
                <a:ext uri="{FF2B5EF4-FFF2-40B4-BE49-F238E27FC236}">
                  <a16:creationId xmlns:a16="http://schemas.microsoft.com/office/drawing/2014/main" id="{726D8D8F-6246-CFCF-305B-25ECF17A2EA4}"/>
                </a:ext>
              </a:extLst>
            </p:cNvPr>
            <p:cNvPicPr>
              <a:picLocks noChangeAspect="1" noChangeArrowheads="1"/>
            </p:cNvPicPr>
            <p:nvPr/>
          </p:nvPicPr>
          <p:blipFill>
            <a:blip r:embed="rId3">
              <a:lum bright="18000" contrast="-12000"/>
              <a:extLst>
                <a:ext uri="{28A0092B-C50C-407E-A947-70E740481C1C}">
                  <a14:useLocalDpi xmlns:a14="http://schemas.microsoft.com/office/drawing/2010/main" val="0"/>
                </a:ext>
              </a:extLst>
            </a:blip>
            <a:srcRect/>
            <a:stretch>
              <a:fillRect/>
            </a:stretch>
          </p:blipFill>
          <p:spPr bwMode="gray">
            <a:xfrm>
              <a:off x="708" y="2203"/>
              <a:ext cx="751"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33">
            <a:extLst>
              <a:ext uri="{FF2B5EF4-FFF2-40B4-BE49-F238E27FC236}">
                <a16:creationId xmlns:a16="http://schemas.microsoft.com/office/drawing/2014/main" id="{2E4916BF-4486-D7A0-D376-57A3AC17DC59}"/>
              </a:ext>
            </a:extLst>
          </p:cNvPr>
          <p:cNvSpPr>
            <a:spLocks noChangeArrowheads="1"/>
          </p:cNvSpPr>
          <p:nvPr/>
        </p:nvSpPr>
        <p:spPr bwMode="gray">
          <a:xfrm>
            <a:off x="8525834" y="2245092"/>
            <a:ext cx="16724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914400" eaLnBrk="0" fontAlgn="base" hangingPunct="0">
              <a:spcBef>
                <a:spcPct val="0"/>
              </a:spcBef>
              <a:spcAft>
                <a:spcPct val="0"/>
              </a:spcAft>
            </a:pPr>
            <a:r>
              <a:rPr lang="tr-TR" altLang="tr-TR" sz="2000" b="1" dirty="0">
                <a:solidFill>
                  <a:srgbClr val="F8F8F8"/>
                </a:solidFill>
                <a:latin typeface="Times New Roman" panose="02020603050405020304" pitchFamily="18" charset="0"/>
                <a:cs typeface="Times New Roman" panose="02020603050405020304" pitchFamily="18" charset="0"/>
              </a:rPr>
              <a:t>BİYOLOJİK</a:t>
            </a:r>
            <a:endParaRPr lang="en-US" altLang="tr-TR" sz="2000" b="1" dirty="0">
              <a:solidFill>
                <a:srgbClr val="F8F8F8"/>
              </a:solidFill>
              <a:latin typeface="Times New Roman" panose="02020603050405020304" pitchFamily="18" charset="0"/>
              <a:cs typeface="Times New Roman" panose="02020603050405020304" pitchFamily="18" charset="0"/>
            </a:endParaRPr>
          </a:p>
        </p:txBody>
      </p:sp>
      <p:grpSp>
        <p:nvGrpSpPr>
          <p:cNvPr id="24" name="Group 34">
            <a:extLst>
              <a:ext uri="{FF2B5EF4-FFF2-40B4-BE49-F238E27FC236}">
                <a16:creationId xmlns:a16="http://schemas.microsoft.com/office/drawing/2014/main" id="{00D60001-8C24-F09D-BA93-C2AF8867293C}"/>
              </a:ext>
            </a:extLst>
          </p:cNvPr>
          <p:cNvGrpSpPr>
            <a:grpSpLocks/>
          </p:cNvGrpSpPr>
          <p:nvPr/>
        </p:nvGrpSpPr>
        <p:grpSpPr bwMode="auto">
          <a:xfrm>
            <a:off x="6905619" y="4118950"/>
            <a:ext cx="1882775" cy="1447800"/>
            <a:chOff x="708" y="2203"/>
            <a:chExt cx="751" cy="741"/>
          </a:xfrm>
        </p:grpSpPr>
        <p:sp>
          <p:nvSpPr>
            <p:cNvPr id="25" name="Oval 35">
              <a:extLst>
                <a:ext uri="{FF2B5EF4-FFF2-40B4-BE49-F238E27FC236}">
                  <a16:creationId xmlns:a16="http://schemas.microsoft.com/office/drawing/2014/main" id="{5C5497E3-6D8C-3ED9-8F0E-C5912D15F7B3}"/>
                </a:ext>
              </a:extLst>
            </p:cNvPr>
            <p:cNvSpPr>
              <a:spLocks noChangeArrowheads="1"/>
            </p:cNvSpPr>
            <p:nvPr/>
          </p:nvSpPr>
          <p:spPr bwMode="gray">
            <a:xfrm>
              <a:off x="728" y="2235"/>
              <a:ext cx="716" cy="709"/>
            </a:xfrm>
            <a:prstGeom prst="ellipse">
              <a:avLst/>
            </a:prstGeom>
            <a:gradFill rotWithShape="1">
              <a:gsLst>
                <a:gs pos="0">
                  <a:srgbClr val="00C600"/>
                </a:gs>
                <a:gs pos="100000">
                  <a:srgbClr val="00C600">
                    <a:gamma/>
                    <a:shade val="31765"/>
                    <a:invGamma/>
                  </a:srgbClr>
                </a:gs>
              </a:gsLst>
              <a:lin ang="5400000" scaled="1"/>
            </a:gradFill>
            <a:ln w="38100" algn="ctr">
              <a:solidFill>
                <a:srgbClr val="F8F8F8">
                  <a:alpha val="80000"/>
                </a:srgbClr>
              </a:solidFill>
              <a:round/>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tr-TR" sz="1800" b="0" i="0" u="none" strike="noStrike" kern="0" cap="none" spc="0" normalizeH="0" baseline="0" noProof="0">
                <a:ln>
                  <a:noFill/>
                </a:ln>
                <a:solidFill>
                  <a:srgbClr val="FFFFFF"/>
                </a:solidFill>
                <a:effectLst/>
                <a:uLnTx/>
                <a:uFillTx/>
                <a:latin typeface="Arial" panose="020B0604020202020204" pitchFamily="34" charset="0"/>
              </a:endParaRPr>
            </a:p>
          </p:txBody>
        </p:sp>
        <p:pic>
          <p:nvPicPr>
            <p:cNvPr id="26" name="Picture 36" descr="cir_lighteffect0">
              <a:extLst>
                <a:ext uri="{FF2B5EF4-FFF2-40B4-BE49-F238E27FC236}">
                  <a16:creationId xmlns:a16="http://schemas.microsoft.com/office/drawing/2014/main" id="{29B8912E-7240-B185-FF2D-6F92F0970C84}"/>
                </a:ext>
              </a:extLst>
            </p:cNvPr>
            <p:cNvPicPr>
              <a:picLocks noChangeAspect="1" noChangeArrowheads="1"/>
            </p:cNvPicPr>
            <p:nvPr/>
          </p:nvPicPr>
          <p:blipFill>
            <a:blip r:embed="rId3">
              <a:lum bright="18000" contrast="-12000"/>
              <a:extLst>
                <a:ext uri="{28A0092B-C50C-407E-A947-70E740481C1C}">
                  <a14:useLocalDpi xmlns:a14="http://schemas.microsoft.com/office/drawing/2010/main" val="0"/>
                </a:ext>
              </a:extLst>
            </a:blip>
            <a:srcRect/>
            <a:stretch>
              <a:fillRect/>
            </a:stretch>
          </p:blipFill>
          <p:spPr bwMode="gray">
            <a:xfrm>
              <a:off x="708" y="2203"/>
              <a:ext cx="751"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Rectangle 37">
            <a:extLst>
              <a:ext uri="{FF2B5EF4-FFF2-40B4-BE49-F238E27FC236}">
                <a16:creationId xmlns:a16="http://schemas.microsoft.com/office/drawing/2014/main" id="{E5A4A017-2414-9794-4CB9-CBC9488A0683}"/>
              </a:ext>
            </a:extLst>
          </p:cNvPr>
          <p:cNvSpPr>
            <a:spLocks noChangeArrowheads="1"/>
          </p:cNvSpPr>
          <p:nvPr/>
        </p:nvSpPr>
        <p:spPr bwMode="gray">
          <a:xfrm>
            <a:off x="7048500" y="4688865"/>
            <a:ext cx="1581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914400" eaLnBrk="0" fontAlgn="base" hangingPunct="0">
              <a:spcBef>
                <a:spcPct val="0"/>
              </a:spcBef>
              <a:spcAft>
                <a:spcPct val="0"/>
              </a:spcAft>
            </a:pPr>
            <a:r>
              <a:rPr lang="tr-TR" altLang="tr-TR" sz="2000" b="1" dirty="0">
                <a:solidFill>
                  <a:srgbClr val="F8F8F8"/>
                </a:solidFill>
                <a:latin typeface="Times New Roman" panose="02020603050405020304" pitchFamily="18" charset="0"/>
                <a:cs typeface="Times New Roman" panose="02020603050405020304" pitchFamily="18" charset="0"/>
              </a:rPr>
              <a:t>KİMYASAL</a:t>
            </a:r>
            <a:endParaRPr lang="en-US" altLang="tr-TR" sz="2000" b="1" dirty="0">
              <a:solidFill>
                <a:srgbClr val="F8F8F8"/>
              </a:solidFill>
              <a:latin typeface="Times New Roman" panose="02020603050405020304" pitchFamily="18" charset="0"/>
              <a:cs typeface="Times New Roman" panose="02020603050405020304" pitchFamily="18" charset="0"/>
            </a:endParaRPr>
          </a:p>
        </p:txBody>
      </p:sp>
      <p:grpSp>
        <p:nvGrpSpPr>
          <p:cNvPr id="28" name="Group 41">
            <a:extLst>
              <a:ext uri="{FF2B5EF4-FFF2-40B4-BE49-F238E27FC236}">
                <a16:creationId xmlns:a16="http://schemas.microsoft.com/office/drawing/2014/main" id="{7B7C164B-CD34-82C2-C304-047CCFCC33B2}"/>
              </a:ext>
            </a:extLst>
          </p:cNvPr>
          <p:cNvGrpSpPr>
            <a:grpSpLocks/>
          </p:cNvGrpSpPr>
          <p:nvPr/>
        </p:nvGrpSpPr>
        <p:grpSpPr bwMode="auto">
          <a:xfrm>
            <a:off x="9577825" y="4118950"/>
            <a:ext cx="1795029" cy="1447800"/>
            <a:chOff x="708" y="2203"/>
            <a:chExt cx="751" cy="741"/>
          </a:xfrm>
        </p:grpSpPr>
        <p:sp>
          <p:nvSpPr>
            <p:cNvPr id="29" name="Oval 42">
              <a:extLst>
                <a:ext uri="{FF2B5EF4-FFF2-40B4-BE49-F238E27FC236}">
                  <a16:creationId xmlns:a16="http://schemas.microsoft.com/office/drawing/2014/main" id="{993C2C87-AAA8-53C4-B831-CB3F9AED25BD}"/>
                </a:ext>
              </a:extLst>
            </p:cNvPr>
            <p:cNvSpPr>
              <a:spLocks noChangeArrowheads="1"/>
            </p:cNvSpPr>
            <p:nvPr/>
          </p:nvSpPr>
          <p:spPr bwMode="gray">
            <a:xfrm>
              <a:off x="728" y="2235"/>
              <a:ext cx="716" cy="709"/>
            </a:xfrm>
            <a:prstGeom prst="ellipse">
              <a:avLst/>
            </a:prstGeom>
            <a:gradFill rotWithShape="1">
              <a:gsLst>
                <a:gs pos="0">
                  <a:srgbClr val="FFCC00"/>
                </a:gs>
                <a:gs pos="100000">
                  <a:srgbClr val="FFCC00">
                    <a:gamma/>
                    <a:shade val="31765"/>
                    <a:invGamma/>
                  </a:srgbClr>
                </a:gs>
              </a:gsLst>
              <a:lin ang="5400000" scaled="1"/>
            </a:gradFill>
            <a:ln w="38100" algn="ctr">
              <a:solidFill>
                <a:srgbClr val="F8F8F8">
                  <a:alpha val="80000"/>
                </a:srgbClr>
              </a:solidFill>
              <a:round/>
              <a:headEnd/>
              <a:tailEnd/>
            </a:ln>
            <a:effec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tr-TR" sz="1800" b="0" i="0" u="none" strike="noStrike" kern="0" cap="none" spc="0" normalizeH="0" baseline="0" noProof="0">
                <a:ln>
                  <a:noFill/>
                </a:ln>
                <a:solidFill>
                  <a:srgbClr val="FFFFFF"/>
                </a:solidFill>
                <a:effectLst/>
                <a:uLnTx/>
                <a:uFillTx/>
                <a:latin typeface="Arial" panose="020B0604020202020204" pitchFamily="34" charset="0"/>
              </a:endParaRPr>
            </a:p>
          </p:txBody>
        </p:sp>
        <p:pic>
          <p:nvPicPr>
            <p:cNvPr id="30" name="Picture 43" descr="cir_lighteffect0">
              <a:extLst>
                <a:ext uri="{FF2B5EF4-FFF2-40B4-BE49-F238E27FC236}">
                  <a16:creationId xmlns:a16="http://schemas.microsoft.com/office/drawing/2014/main" id="{303DE2DD-6526-9833-3D99-2C52243AE1D4}"/>
                </a:ext>
              </a:extLst>
            </p:cNvPr>
            <p:cNvPicPr>
              <a:picLocks noChangeAspect="1" noChangeArrowheads="1"/>
            </p:cNvPicPr>
            <p:nvPr/>
          </p:nvPicPr>
          <p:blipFill>
            <a:blip r:embed="rId3">
              <a:lum bright="18000" contrast="-12000"/>
              <a:extLst>
                <a:ext uri="{28A0092B-C50C-407E-A947-70E740481C1C}">
                  <a14:useLocalDpi xmlns:a14="http://schemas.microsoft.com/office/drawing/2010/main" val="0"/>
                </a:ext>
              </a:extLst>
            </a:blip>
            <a:srcRect/>
            <a:stretch>
              <a:fillRect/>
            </a:stretch>
          </p:blipFill>
          <p:spPr bwMode="gray">
            <a:xfrm>
              <a:off x="708" y="2203"/>
              <a:ext cx="751"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 name="Rectangle 44">
            <a:extLst>
              <a:ext uri="{FF2B5EF4-FFF2-40B4-BE49-F238E27FC236}">
                <a16:creationId xmlns:a16="http://schemas.microsoft.com/office/drawing/2014/main" id="{BC141C2D-3787-B90F-94C2-2FA6D4B9C8D4}"/>
              </a:ext>
            </a:extLst>
          </p:cNvPr>
          <p:cNvSpPr>
            <a:spLocks noChangeArrowheads="1"/>
          </p:cNvSpPr>
          <p:nvPr/>
        </p:nvSpPr>
        <p:spPr bwMode="gray">
          <a:xfrm>
            <a:off x="9826625" y="4720615"/>
            <a:ext cx="14525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914400" eaLnBrk="0" fontAlgn="base" hangingPunct="0">
              <a:spcBef>
                <a:spcPct val="0"/>
              </a:spcBef>
              <a:spcAft>
                <a:spcPct val="0"/>
              </a:spcAft>
            </a:pPr>
            <a:r>
              <a:rPr lang="tr-TR" altLang="tr-TR" sz="2000" b="1" dirty="0">
                <a:solidFill>
                  <a:srgbClr val="F8F8F8"/>
                </a:solidFill>
                <a:latin typeface="Times New Roman" panose="02020603050405020304" pitchFamily="18" charset="0"/>
                <a:cs typeface="Times New Roman" panose="02020603050405020304" pitchFamily="18" charset="0"/>
              </a:rPr>
              <a:t>FİZİKSEL</a:t>
            </a:r>
            <a:endParaRPr lang="en-US" altLang="tr-TR" sz="2000" b="1" dirty="0">
              <a:solidFill>
                <a:srgbClr val="F8F8F8"/>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1699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628650" y="1084082"/>
            <a:ext cx="10972800" cy="3534622"/>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TEHLİKELER NELERDİR ?</a:t>
            </a:r>
          </a:p>
          <a:p>
            <a:pPr algn="ctr"/>
            <a:endParaRPr lang="tr-TR" sz="2400" b="1" dirty="0">
              <a:solidFill>
                <a:schemeClr val="bg2"/>
              </a:solidFill>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
            </a:pPr>
            <a:r>
              <a:rPr lang="tr-TR" sz="2400" dirty="0">
                <a:solidFill>
                  <a:schemeClr val="bg2">
                    <a:lumMod val="50000"/>
                  </a:schemeClr>
                </a:solidFill>
                <a:latin typeface="Times New Roman" panose="02020603050405020304" pitchFamily="18" charset="0"/>
                <a:cs typeface="Times New Roman" panose="02020603050405020304" pitchFamily="18" charset="0"/>
              </a:rPr>
              <a:t>Fiziksel Tehlikeler : </a:t>
            </a:r>
            <a:r>
              <a:rPr lang="tr-TR" sz="2400" dirty="0">
                <a:solidFill>
                  <a:schemeClr val="bg2"/>
                </a:solidFill>
                <a:latin typeface="Times New Roman" panose="02020603050405020304" pitchFamily="18" charset="0"/>
                <a:cs typeface="Times New Roman" panose="02020603050405020304" pitchFamily="18" charset="0"/>
              </a:rPr>
              <a:t>Cam, metal, ahşap, taş, tahta, plastik, saç tüy, kıl…</a:t>
            </a:r>
          </a:p>
          <a:p>
            <a:pPr marL="457200" indent="-457200" algn="just">
              <a:lnSpc>
                <a:spcPct val="150000"/>
              </a:lnSpc>
              <a:buFont typeface="Wingdings" panose="05000000000000000000" pitchFamily="2" charset="2"/>
              <a:buChar char="§"/>
            </a:pPr>
            <a:r>
              <a:rPr lang="tr-TR" sz="2400" dirty="0">
                <a:solidFill>
                  <a:schemeClr val="bg2">
                    <a:lumMod val="50000"/>
                  </a:schemeClr>
                </a:solidFill>
                <a:latin typeface="Times New Roman" panose="02020603050405020304" pitchFamily="18" charset="0"/>
                <a:cs typeface="Times New Roman" panose="02020603050405020304" pitchFamily="18" charset="0"/>
              </a:rPr>
              <a:t>Kimyasal Tehlikeler : </a:t>
            </a:r>
            <a:r>
              <a:rPr lang="tr-TR" sz="2400" dirty="0">
                <a:solidFill>
                  <a:schemeClr val="bg2"/>
                </a:solidFill>
                <a:latin typeface="Times New Roman" panose="02020603050405020304" pitchFamily="18" charset="0"/>
                <a:cs typeface="Times New Roman" panose="02020603050405020304" pitchFamily="18" charset="0"/>
              </a:rPr>
              <a:t>İlaç kalıntısı (zararlılarla mücadele ilaçları (fare zehri)), durulama yetersizliğinden kaynaklı temizlik maddelerinin kimyasal kalıntıları, makine yağları, ambalajdan gelebilecek kimyasal maddeler.</a:t>
            </a:r>
          </a:p>
          <a:p>
            <a:pPr marL="457200" indent="-457200" algn="just">
              <a:lnSpc>
                <a:spcPct val="150000"/>
              </a:lnSpc>
              <a:buFont typeface="Wingdings" panose="05000000000000000000" pitchFamily="2" charset="2"/>
              <a:buChar char="§"/>
            </a:pPr>
            <a:r>
              <a:rPr lang="tr-TR" sz="2400" dirty="0">
                <a:solidFill>
                  <a:schemeClr val="bg2">
                    <a:lumMod val="50000"/>
                  </a:schemeClr>
                </a:solidFill>
                <a:latin typeface="Times New Roman" panose="02020603050405020304" pitchFamily="18" charset="0"/>
                <a:cs typeface="Times New Roman" panose="02020603050405020304" pitchFamily="18" charset="0"/>
              </a:rPr>
              <a:t>Biyolojik Tehlikeler : </a:t>
            </a:r>
            <a:r>
              <a:rPr lang="tr-TR" sz="2400" dirty="0">
                <a:solidFill>
                  <a:schemeClr val="bg2"/>
                </a:solidFill>
                <a:latin typeface="Times New Roman" panose="02020603050405020304" pitchFamily="18" charset="0"/>
                <a:cs typeface="Times New Roman" panose="02020603050405020304" pitchFamily="18" charset="0"/>
              </a:rPr>
              <a:t>Virüs, bakteri, küf, sinek, böcek, kemirgen…</a:t>
            </a:r>
          </a:p>
        </p:txBody>
      </p:sp>
    </p:spTree>
    <p:extLst>
      <p:ext uri="{BB962C8B-B14F-4D97-AF65-F5344CB8AC3E}">
        <p14:creationId xmlns:p14="http://schemas.microsoft.com/office/powerpoint/2010/main" val="123365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628649" y="1084082"/>
            <a:ext cx="11301413" cy="2426626"/>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TEHLİKE KAYNAKLARI !</a:t>
            </a:r>
          </a:p>
          <a:p>
            <a:pPr algn="ctr"/>
            <a:endParaRPr lang="tr-TR" sz="2400" b="1" dirty="0">
              <a:solidFill>
                <a:schemeClr val="bg2">
                  <a:lumMod val="50000"/>
                </a:schemeClr>
              </a:solidFill>
              <a:latin typeface="Times New Roman" panose="02020603050405020304" pitchFamily="18" charset="0"/>
              <a:cs typeface="Times New Roman" panose="02020603050405020304" pitchFamily="18" charset="0"/>
            </a:endParaRPr>
          </a:p>
          <a:p>
            <a:pPr marL="1828800" lvl="3"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Hammadde kaynaklı tehlikeler.</a:t>
            </a:r>
          </a:p>
          <a:p>
            <a:pPr marL="1828800" lvl="3"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Üretim kaynaklı tehlikeler. (Ağırlıklı olarak üzerinde durulacak)</a:t>
            </a:r>
          </a:p>
          <a:p>
            <a:pPr marL="1828800" lvl="3"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Pazarlama ve satış kaynaklı tehlikeler.</a:t>
            </a:r>
            <a:endParaRPr lang="tr-TR" sz="2400" b="1" dirty="0">
              <a:solidFill>
                <a:schemeClr val="bg2"/>
              </a:solidFill>
              <a:latin typeface="Times New Roman" panose="02020603050405020304" pitchFamily="18" charset="0"/>
              <a:cs typeface="Times New Roman" panose="02020603050405020304" pitchFamily="18" charset="0"/>
            </a:endParaRPr>
          </a:p>
        </p:txBody>
      </p:sp>
      <p:pic>
        <p:nvPicPr>
          <p:cNvPr id="3" name="Picture 4" descr="043">
            <a:extLst>
              <a:ext uri="{FF2B5EF4-FFF2-40B4-BE49-F238E27FC236}">
                <a16:creationId xmlns:a16="http://schemas.microsoft.com/office/drawing/2014/main" id="{5A706092-E1F2-BF17-56FC-22EAF58C68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9310" y="3638627"/>
            <a:ext cx="6613764" cy="3132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08580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628649" y="1084082"/>
            <a:ext cx="11301413" cy="461665"/>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FİZİKSEL TEHLİKE ÖRNEKLERİ</a:t>
            </a:r>
          </a:p>
        </p:txBody>
      </p:sp>
      <p:sp>
        <p:nvSpPr>
          <p:cNvPr id="28" name="Ok: Sağ 27">
            <a:extLst>
              <a:ext uri="{FF2B5EF4-FFF2-40B4-BE49-F238E27FC236}">
                <a16:creationId xmlns:a16="http://schemas.microsoft.com/office/drawing/2014/main" id="{AE300B8C-E745-F408-E3FF-3E946BB507B7}"/>
              </a:ext>
            </a:extLst>
          </p:cNvPr>
          <p:cNvSpPr/>
          <p:nvPr/>
        </p:nvSpPr>
        <p:spPr>
          <a:xfrm>
            <a:off x="5295907" y="3000363"/>
            <a:ext cx="366700" cy="360000"/>
          </a:xfrm>
          <a:prstGeom prst="rightArrow">
            <a:avLst/>
          </a:prstGeom>
          <a:solidFill>
            <a:srgbClr val="5B9BD5"/>
          </a:solidFill>
          <a:ln w="12700" cap="flat" cmpd="sng" algn="ctr">
            <a:solidFill>
              <a:srgbClr val="5B9BD5">
                <a:shade val="15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tr-TR" sz="11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 name="Metin kutusu 3">
            <a:extLst>
              <a:ext uri="{FF2B5EF4-FFF2-40B4-BE49-F238E27FC236}">
                <a16:creationId xmlns:a16="http://schemas.microsoft.com/office/drawing/2014/main" id="{3EA0F519-6618-2032-DB31-15CB5BFF4B86}"/>
              </a:ext>
            </a:extLst>
          </p:cNvPr>
          <p:cNvSpPr txBox="1"/>
          <p:nvPr/>
        </p:nvSpPr>
        <p:spPr>
          <a:xfrm>
            <a:off x="1218016" y="2291397"/>
            <a:ext cx="4077891" cy="3349956"/>
          </a:xfrm>
          <a:prstGeom prst="rect">
            <a:avLst/>
          </a:prstGeom>
          <a:noFill/>
        </p:spPr>
        <p:txBody>
          <a:bodyPr wrap="square">
            <a:spAutoFit/>
          </a:bodyPr>
          <a:lstStyle/>
          <a:p>
            <a:pPr algn="ctr">
              <a:lnSpc>
                <a:spcPct val="150000"/>
              </a:lnSpc>
            </a:pPr>
            <a:r>
              <a:rPr lang="tr-TR" sz="2400" b="1" dirty="0">
                <a:solidFill>
                  <a:schemeClr val="bg2">
                    <a:lumMod val="50000"/>
                  </a:schemeClr>
                </a:solidFill>
                <a:latin typeface="Times New Roman" panose="02020603050405020304" pitchFamily="18" charset="0"/>
                <a:cs typeface="Times New Roman" panose="02020603050405020304" pitchFamily="18" charset="0"/>
              </a:rPr>
              <a:t>Fiziksel Tehlike</a:t>
            </a:r>
          </a:p>
          <a:p>
            <a:pPr marL="457200" indent="-457200">
              <a:lnSpc>
                <a:spcPct val="150000"/>
              </a:lnSpc>
              <a:buFont typeface="Wingdings" panose="05000000000000000000" pitchFamily="2" charset="2"/>
              <a:buChar char="§"/>
            </a:pPr>
            <a:r>
              <a:rPr lang="tr-TR" sz="2400" dirty="0">
                <a:solidFill>
                  <a:schemeClr val="bg1"/>
                </a:solidFill>
                <a:latin typeface="Times New Roman" panose="02020603050405020304" pitchFamily="18" charset="0"/>
                <a:cs typeface="Times New Roman" panose="02020603050405020304" pitchFamily="18" charset="0"/>
              </a:rPr>
              <a:t>Cam Parçası</a:t>
            </a:r>
          </a:p>
          <a:p>
            <a:pPr marL="457200" indent="-457200">
              <a:lnSpc>
                <a:spcPct val="150000"/>
              </a:lnSpc>
              <a:buFont typeface="Wingdings" panose="05000000000000000000" pitchFamily="2" charset="2"/>
              <a:buChar char="§"/>
            </a:pPr>
            <a:r>
              <a:rPr lang="tr-TR" sz="2400" dirty="0">
                <a:solidFill>
                  <a:schemeClr val="bg1"/>
                </a:solidFill>
                <a:latin typeface="Times New Roman" panose="02020603050405020304" pitchFamily="18" charset="0"/>
                <a:cs typeface="Times New Roman" panose="02020603050405020304" pitchFamily="18" charset="0"/>
              </a:rPr>
              <a:t>Metal Parçası</a:t>
            </a:r>
          </a:p>
          <a:p>
            <a:pPr marL="457200" indent="-457200">
              <a:lnSpc>
                <a:spcPct val="150000"/>
              </a:lnSpc>
              <a:buFont typeface="Wingdings" panose="05000000000000000000" pitchFamily="2" charset="2"/>
              <a:buChar char="§"/>
            </a:pPr>
            <a:r>
              <a:rPr lang="tr-TR" sz="2400" dirty="0">
                <a:solidFill>
                  <a:schemeClr val="bg1"/>
                </a:solidFill>
                <a:latin typeface="Times New Roman" panose="02020603050405020304" pitchFamily="18" charset="0"/>
                <a:cs typeface="Times New Roman" panose="02020603050405020304" pitchFamily="18" charset="0"/>
              </a:rPr>
              <a:t>Kemik, Kılçık </a:t>
            </a:r>
            <a:r>
              <a:rPr lang="tr-TR" sz="2400" dirty="0" err="1">
                <a:solidFill>
                  <a:schemeClr val="bg1"/>
                </a:solidFill>
                <a:latin typeface="Times New Roman" panose="02020603050405020304" pitchFamily="18" charset="0"/>
                <a:cs typeface="Times New Roman" panose="02020603050405020304" pitchFamily="18" charset="0"/>
              </a:rPr>
              <a:t>v.s</a:t>
            </a:r>
            <a:r>
              <a:rPr lang="tr-TR" sz="2400" dirty="0">
                <a:solidFill>
                  <a:schemeClr val="bg1"/>
                </a:solidFill>
                <a:latin typeface="Times New Roman" panose="02020603050405020304" pitchFamily="18" charset="0"/>
                <a:cs typeface="Times New Roman" panose="02020603050405020304" pitchFamily="18" charset="0"/>
              </a:rPr>
              <a:t>.</a:t>
            </a:r>
          </a:p>
          <a:p>
            <a:pPr marL="457200" indent="-457200">
              <a:lnSpc>
                <a:spcPct val="150000"/>
              </a:lnSpc>
              <a:buFont typeface="Wingdings" panose="05000000000000000000" pitchFamily="2" charset="2"/>
              <a:buChar char="§"/>
            </a:pPr>
            <a:r>
              <a:rPr lang="tr-TR" sz="2400" dirty="0">
                <a:solidFill>
                  <a:schemeClr val="bg1"/>
                </a:solidFill>
                <a:latin typeface="Times New Roman" panose="02020603050405020304" pitchFamily="18" charset="0"/>
                <a:cs typeface="Times New Roman" panose="02020603050405020304" pitchFamily="18" charset="0"/>
              </a:rPr>
              <a:t>Toz, Böcek, Sinek </a:t>
            </a:r>
            <a:r>
              <a:rPr lang="tr-TR" sz="2400" dirty="0" err="1">
                <a:solidFill>
                  <a:schemeClr val="bg1"/>
                </a:solidFill>
                <a:latin typeface="Times New Roman" panose="02020603050405020304" pitchFamily="18" charset="0"/>
                <a:cs typeface="Times New Roman" panose="02020603050405020304" pitchFamily="18" charset="0"/>
              </a:rPr>
              <a:t>v.s</a:t>
            </a:r>
            <a:r>
              <a:rPr lang="tr-TR" sz="2400" dirty="0">
                <a:solidFill>
                  <a:schemeClr val="bg1"/>
                </a:solidFill>
                <a:latin typeface="Times New Roman" panose="02020603050405020304" pitchFamily="18" charset="0"/>
                <a:cs typeface="Times New Roman" panose="02020603050405020304" pitchFamily="18" charset="0"/>
              </a:rPr>
              <a:t>.</a:t>
            </a:r>
          </a:p>
          <a:p>
            <a:pPr marL="457200" indent="-457200">
              <a:lnSpc>
                <a:spcPct val="150000"/>
              </a:lnSpc>
              <a:buFont typeface="Wingdings" panose="05000000000000000000" pitchFamily="2" charset="2"/>
              <a:buChar char="§"/>
            </a:pPr>
            <a:r>
              <a:rPr lang="tr-TR" sz="2400" dirty="0">
                <a:solidFill>
                  <a:schemeClr val="bg1"/>
                </a:solidFill>
                <a:latin typeface="Times New Roman" panose="02020603050405020304" pitchFamily="18" charset="0"/>
                <a:cs typeface="Times New Roman" panose="02020603050405020304" pitchFamily="18" charset="0"/>
              </a:rPr>
              <a:t>Saç, Kıl, Tüy Bulaşması</a:t>
            </a:r>
          </a:p>
        </p:txBody>
      </p:sp>
      <p:sp>
        <p:nvSpPr>
          <p:cNvPr id="7" name="Metin kutusu 6">
            <a:extLst>
              <a:ext uri="{FF2B5EF4-FFF2-40B4-BE49-F238E27FC236}">
                <a16:creationId xmlns:a16="http://schemas.microsoft.com/office/drawing/2014/main" id="{1BE34C20-3926-6B2C-696A-643279D77AA4}"/>
              </a:ext>
            </a:extLst>
          </p:cNvPr>
          <p:cNvSpPr txBox="1"/>
          <p:nvPr/>
        </p:nvSpPr>
        <p:spPr>
          <a:xfrm>
            <a:off x="5750726" y="2296783"/>
            <a:ext cx="5704283" cy="3349956"/>
          </a:xfrm>
          <a:prstGeom prst="rect">
            <a:avLst/>
          </a:prstGeom>
          <a:noFill/>
        </p:spPr>
        <p:txBody>
          <a:bodyPr wrap="square">
            <a:spAutoFit/>
          </a:bodyPr>
          <a:lstStyle/>
          <a:p>
            <a:pPr algn="ctr">
              <a:lnSpc>
                <a:spcPct val="150000"/>
              </a:lnSpc>
            </a:pPr>
            <a:r>
              <a:rPr lang="tr-TR" sz="2400" b="1" dirty="0">
                <a:solidFill>
                  <a:schemeClr val="bg2">
                    <a:lumMod val="50000"/>
                  </a:schemeClr>
                </a:solidFill>
                <a:latin typeface="Times New Roman" panose="02020603050405020304" pitchFamily="18" charset="0"/>
                <a:cs typeface="Times New Roman" panose="02020603050405020304" pitchFamily="18" charset="0"/>
              </a:rPr>
              <a:t>Tehlikenin Kaynağı</a:t>
            </a:r>
          </a:p>
          <a:p>
            <a:pPr marL="457200" indent="-457200">
              <a:lnSpc>
                <a:spcPct val="150000"/>
              </a:lnSpc>
              <a:buFont typeface="Wingdings" panose="05000000000000000000" pitchFamily="2" charset="2"/>
              <a:buChar char="§"/>
            </a:pPr>
            <a:r>
              <a:rPr lang="tr-TR" sz="2400" dirty="0">
                <a:solidFill>
                  <a:schemeClr val="bg1"/>
                </a:solidFill>
                <a:latin typeface="Times New Roman" panose="02020603050405020304" pitchFamily="18" charset="0"/>
                <a:cs typeface="Times New Roman" panose="02020603050405020304" pitchFamily="18" charset="0"/>
              </a:rPr>
              <a:t>Lambalar, Pencereler, Cam Ambalaj</a:t>
            </a:r>
          </a:p>
          <a:p>
            <a:pPr marL="457200" indent="-457200">
              <a:lnSpc>
                <a:spcPct val="150000"/>
              </a:lnSpc>
              <a:buFont typeface="Wingdings" panose="05000000000000000000" pitchFamily="2" charset="2"/>
              <a:buChar char="§"/>
            </a:pPr>
            <a:r>
              <a:rPr lang="tr-TR" sz="2400" dirty="0">
                <a:solidFill>
                  <a:schemeClr val="bg1"/>
                </a:solidFill>
                <a:latin typeface="Times New Roman" panose="02020603050405020304" pitchFamily="18" charset="0"/>
                <a:cs typeface="Times New Roman" panose="02020603050405020304" pitchFamily="18" charset="0"/>
              </a:rPr>
              <a:t>Alet - Ekipman, Personel, Takı</a:t>
            </a:r>
          </a:p>
          <a:p>
            <a:pPr marL="457200" indent="-457200">
              <a:lnSpc>
                <a:spcPct val="150000"/>
              </a:lnSpc>
              <a:buFont typeface="Wingdings" panose="05000000000000000000" pitchFamily="2" charset="2"/>
              <a:buChar char="§"/>
            </a:pPr>
            <a:r>
              <a:rPr lang="tr-TR" sz="2400" dirty="0">
                <a:solidFill>
                  <a:schemeClr val="bg1"/>
                </a:solidFill>
                <a:latin typeface="Times New Roman" panose="02020603050405020304" pitchFamily="18" charset="0"/>
                <a:cs typeface="Times New Roman" panose="02020603050405020304" pitchFamily="18" charset="0"/>
              </a:rPr>
              <a:t>Uygun Olmayan İşleme</a:t>
            </a:r>
          </a:p>
          <a:p>
            <a:pPr marL="457200" indent="-457200">
              <a:lnSpc>
                <a:spcPct val="150000"/>
              </a:lnSpc>
              <a:buFont typeface="Wingdings" panose="05000000000000000000" pitchFamily="2" charset="2"/>
              <a:buChar char="§"/>
            </a:pPr>
            <a:r>
              <a:rPr lang="tr-TR" sz="2400" dirty="0">
                <a:solidFill>
                  <a:schemeClr val="bg1"/>
                </a:solidFill>
                <a:latin typeface="Times New Roman" panose="02020603050405020304" pitchFamily="18" charset="0"/>
                <a:cs typeface="Times New Roman" panose="02020603050405020304" pitchFamily="18" charset="0"/>
              </a:rPr>
              <a:t>Çevre</a:t>
            </a:r>
          </a:p>
          <a:p>
            <a:pPr marL="457200" indent="-457200">
              <a:lnSpc>
                <a:spcPct val="150000"/>
              </a:lnSpc>
              <a:buFont typeface="Wingdings" panose="05000000000000000000" pitchFamily="2" charset="2"/>
              <a:buChar char="§"/>
            </a:pPr>
            <a:r>
              <a:rPr lang="tr-TR" sz="2400" dirty="0">
                <a:solidFill>
                  <a:schemeClr val="bg1"/>
                </a:solidFill>
                <a:latin typeface="Times New Roman" panose="02020603050405020304" pitchFamily="18" charset="0"/>
                <a:cs typeface="Times New Roman" panose="02020603050405020304" pitchFamily="18" charset="0"/>
              </a:rPr>
              <a:t>Personel, Çevre</a:t>
            </a:r>
          </a:p>
        </p:txBody>
      </p:sp>
      <p:sp>
        <p:nvSpPr>
          <p:cNvPr id="3" name="Ok: Sağ 2">
            <a:extLst>
              <a:ext uri="{FF2B5EF4-FFF2-40B4-BE49-F238E27FC236}">
                <a16:creationId xmlns:a16="http://schemas.microsoft.com/office/drawing/2014/main" id="{ACC99132-829F-0A41-859B-1BDEC96309C8}"/>
              </a:ext>
            </a:extLst>
          </p:cNvPr>
          <p:cNvSpPr/>
          <p:nvPr/>
        </p:nvSpPr>
        <p:spPr>
          <a:xfrm>
            <a:off x="5291139" y="3567109"/>
            <a:ext cx="366700" cy="360000"/>
          </a:xfrm>
          <a:prstGeom prst="rightArrow">
            <a:avLst/>
          </a:prstGeom>
          <a:solidFill>
            <a:srgbClr val="5B9BD5"/>
          </a:solidFill>
          <a:ln w="12700" cap="flat" cmpd="sng" algn="ctr">
            <a:solidFill>
              <a:srgbClr val="5B9BD5">
                <a:shade val="15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tr-TR" sz="11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 name="Ok: Sağ 5">
            <a:extLst>
              <a:ext uri="{FF2B5EF4-FFF2-40B4-BE49-F238E27FC236}">
                <a16:creationId xmlns:a16="http://schemas.microsoft.com/office/drawing/2014/main" id="{E2F52739-DF67-1823-9512-BB3968ECB6C1}"/>
              </a:ext>
            </a:extLst>
          </p:cNvPr>
          <p:cNvSpPr/>
          <p:nvPr/>
        </p:nvSpPr>
        <p:spPr>
          <a:xfrm>
            <a:off x="5319715" y="4110039"/>
            <a:ext cx="366700" cy="360000"/>
          </a:xfrm>
          <a:prstGeom prst="rightArrow">
            <a:avLst/>
          </a:prstGeom>
          <a:solidFill>
            <a:srgbClr val="5B9BD5"/>
          </a:solidFill>
          <a:ln w="12700" cap="flat" cmpd="sng" algn="ctr">
            <a:solidFill>
              <a:srgbClr val="5B9BD5">
                <a:shade val="15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tr-TR" sz="11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 name="Ok: Sağ 7">
            <a:extLst>
              <a:ext uri="{FF2B5EF4-FFF2-40B4-BE49-F238E27FC236}">
                <a16:creationId xmlns:a16="http://schemas.microsoft.com/office/drawing/2014/main" id="{7F1AC604-0087-EE94-E0FA-EDB858E492AB}"/>
              </a:ext>
            </a:extLst>
          </p:cNvPr>
          <p:cNvSpPr/>
          <p:nvPr/>
        </p:nvSpPr>
        <p:spPr>
          <a:xfrm>
            <a:off x="5314947" y="4676782"/>
            <a:ext cx="366700" cy="360000"/>
          </a:xfrm>
          <a:prstGeom prst="rightArrow">
            <a:avLst/>
          </a:prstGeom>
          <a:solidFill>
            <a:srgbClr val="5B9BD5"/>
          </a:solidFill>
          <a:ln w="12700" cap="flat" cmpd="sng" algn="ctr">
            <a:solidFill>
              <a:srgbClr val="5B9BD5">
                <a:shade val="15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tr-TR" sz="11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9" name="Ok: Sağ 8">
            <a:extLst>
              <a:ext uri="{FF2B5EF4-FFF2-40B4-BE49-F238E27FC236}">
                <a16:creationId xmlns:a16="http://schemas.microsoft.com/office/drawing/2014/main" id="{2002161C-4630-78B1-2428-2CC3F84B98D5}"/>
              </a:ext>
            </a:extLst>
          </p:cNvPr>
          <p:cNvSpPr/>
          <p:nvPr/>
        </p:nvSpPr>
        <p:spPr>
          <a:xfrm>
            <a:off x="5305431" y="5210194"/>
            <a:ext cx="366700" cy="360000"/>
          </a:xfrm>
          <a:prstGeom prst="rightArrow">
            <a:avLst/>
          </a:prstGeom>
          <a:solidFill>
            <a:srgbClr val="5B9BD5"/>
          </a:solidFill>
          <a:ln w="12700" cap="flat" cmpd="sng" algn="ctr">
            <a:solidFill>
              <a:srgbClr val="5B9BD5">
                <a:shade val="15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tr-TR" sz="11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3987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628649" y="1084082"/>
            <a:ext cx="11301413" cy="461665"/>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KİMYASAL TEHLİKE ÖRNEKLERİ</a:t>
            </a:r>
          </a:p>
        </p:txBody>
      </p:sp>
      <p:sp>
        <p:nvSpPr>
          <p:cNvPr id="25" name="Metin kutusu 24">
            <a:extLst>
              <a:ext uri="{FF2B5EF4-FFF2-40B4-BE49-F238E27FC236}">
                <a16:creationId xmlns:a16="http://schemas.microsoft.com/office/drawing/2014/main" id="{97CEEFF1-0903-17F6-F05B-05FDB042465E}"/>
              </a:ext>
            </a:extLst>
          </p:cNvPr>
          <p:cNvSpPr txBox="1"/>
          <p:nvPr/>
        </p:nvSpPr>
        <p:spPr>
          <a:xfrm>
            <a:off x="214296" y="1660468"/>
            <a:ext cx="5753111" cy="4457952"/>
          </a:xfrm>
          <a:prstGeom prst="rect">
            <a:avLst/>
          </a:prstGeom>
          <a:noFill/>
        </p:spPr>
        <p:txBody>
          <a:bodyPr wrap="square">
            <a:spAutoFit/>
          </a:bodyPr>
          <a:lstStyle/>
          <a:p>
            <a:pPr algn="ctr">
              <a:lnSpc>
                <a:spcPct val="150000"/>
              </a:lnSpc>
            </a:pPr>
            <a:r>
              <a:rPr lang="tr-TR" sz="2400" b="1" dirty="0">
                <a:solidFill>
                  <a:schemeClr val="bg2">
                    <a:lumMod val="50000"/>
                  </a:schemeClr>
                </a:solidFill>
                <a:latin typeface="Times New Roman" panose="02020603050405020304" pitchFamily="18" charset="0"/>
                <a:cs typeface="Times New Roman" panose="02020603050405020304" pitchFamily="18" charset="0"/>
              </a:rPr>
              <a:t>Kimyasal Tehlike</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Pestisit Bulaşması</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Temizlik Mad. Ve Dezenfektanlar</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Ambalaj Kimyasalları</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Ürüne Yağ Bulaşması</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Ağır Metal Bulaşması</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Veteriner İlaç Kalıntısı</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Nitrit, Nitrat ve Üre</a:t>
            </a:r>
          </a:p>
        </p:txBody>
      </p:sp>
      <p:sp>
        <p:nvSpPr>
          <p:cNvPr id="27" name="Metin kutusu 26">
            <a:extLst>
              <a:ext uri="{FF2B5EF4-FFF2-40B4-BE49-F238E27FC236}">
                <a16:creationId xmlns:a16="http://schemas.microsoft.com/office/drawing/2014/main" id="{48F3FF14-84F3-805F-44BA-9CECFA0DB1B1}"/>
              </a:ext>
            </a:extLst>
          </p:cNvPr>
          <p:cNvSpPr txBox="1"/>
          <p:nvPr/>
        </p:nvSpPr>
        <p:spPr>
          <a:xfrm>
            <a:off x="5722139" y="1660468"/>
            <a:ext cx="6469859" cy="4457952"/>
          </a:xfrm>
          <a:prstGeom prst="rect">
            <a:avLst/>
          </a:prstGeom>
          <a:noFill/>
        </p:spPr>
        <p:txBody>
          <a:bodyPr wrap="square">
            <a:spAutoFit/>
          </a:bodyPr>
          <a:lstStyle/>
          <a:p>
            <a:pPr algn="ctr">
              <a:lnSpc>
                <a:spcPct val="150000"/>
              </a:lnSpc>
            </a:pPr>
            <a:r>
              <a:rPr lang="tr-TR" sz="2400" b="1" dirty="0">
                <a:solidFill>
                  <a:schemeClr val="bg2">
                    <a:lumMod val="50000"/>
                  </a:schemeClr>
                </a:solidFill>
                <a:latin typeface="Times New Roman" panose="02020603050405020304" pitchFamily="18" charset="0"/>
                <a:cs typeface="Times New Roman" panose="02020603050405020304" pitchFamily="18" charset="0"/>
              </a:rPr>
              <a:t>Tehlikenin Kaynağı</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Hammadde İlaçlama Faaliyeti</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Temizlik Sonrası Durulamanın Yetersizliği</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Ambalaj Üretiminde Kullanılan Katkılar</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Ekipmanlarda Kullanılan Makine Yağları</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Su, Çevre, Toprak</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Tedavi Amaçlı Kullanılan İlaçlar</a:t>
            </a:r>
          </a:p>
          <a:p>
            <a:pPr marL="457200" indent="-457200">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Su</a:t>
            </a:r>
          </a:p>
        </p:txBody>
      </p:sp>
      <p:sp>
        <p:nvSpPr>
          <p:cNvPr id="3" name="Ok: Sağ 2">
            <a:extLst>
              <a:ext uri="{FF2B5EF4-FFF2-40B4-BE49-F238E27FC236}">
                <a16:creationId xmlns:a16="http://schemas.microsoft.com/office/drawing/2014/main" id="{D7F5200F-10AF-A519-D7CC-7DD00C80F1E6}"/>
              </a:ext>
            </a:extLst>
          </p:cNvPr>
          <p:cNvSpPr/>
          <p:nvPr/>
        </p:nvSpPr>
        <p:spPr>
          <a:xfrm>
            <a:off x="5367347" y="2371708"/>
            <a:ext cx="366700" cy="360000"/>
          </a:xfrm>
          <a:prstGeom prst="rightArrow">
            <a:avLst/>
          </a:prstGeom>
          <a:solidFill>
            <a:srgbClr val="5B9BD5"/>
          </a:solidFill>
          <a:ln w="12700" cap="flat" cmpd="sng" algn="ctr">
            <a:solidFill>
              <a:srgbClr val="5B9BD5">
                <a:shade val="15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tr-TR" sz="11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 name="Ok: Sağ 3">
            <a:extLst>
              <a:ext uri="{FF2B5EF4-FFF2-40B4-BE49-F238E27FC236}">
                <a16:creationId xmlns:a16="http://schemas.microsoft.com/office/drawing/2014/main" id="{34B8055A-1FF5-F397-761B-AEDCF650013A}"/>
              </a:ext>
            </a:extLst>
          </p:cNvPr>
          <p:cNvSpPr/>
          <p:nvPr/>
        </p:nvSpPr>
        <p:spPr>
          <a:xfrm>
            <a:off x="5391155" y="2924163"/>
            <a:ext cx="366700" cy="360000"/>
          </a:xfrm>
          <a:prstGeom prst="rightArrow">
            <a:avLst/>
          </a:prstGeom>
          <a:solidFill>
            <a:srgbClr val="5B9BD5"/>
          </a:solidFill>
          <a:ln w="12700" cap="flat" cmpd="sng" algn="ctr">
            <a:solidFill>
              <a:srgbClr val="5B9BD5">
                <a:shade val="15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tr-TR" sz="11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 name="Ok: Sağ 5">
            <a:extLst>
              <a:ext uri="{FF2B5EF4-FFF2-40B4-BE49-F238E27FC236}">
                <a16:creationId xmlns:a16="http://schemas.microsoft.com/office/drawing/2014/main" id="{C4663A18-4E3B-7A1C-F7F8-72EB5D6CB1F3}"/>
              </a:ext>
            </a:extLst>
          </p:cNvPr>
          <p:cNvSpPr/>
          <p:nvPr/>
        </p:nvSpPr>
        <p:spPr>
          <a:xfrm>
            <a:off x="5391155" y="3467100"/>
            <a:ext cx="366700" cy="360000"/>
          </a:xfrm>
          <a:prstGeom prst="rightArrow">
            <a:avLst/>
          </a:prstGeom>
          <a:solidFill>
            <a:srgbClr val="5B9BD5"/>
          </a:solidFill>
          <a:ln w="12700" cap="flat" cmpd="sng" algn="ctr">
            <a:solidFill>
              <a:srgbClr val="5B9BD5">
                <a:shade val="15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tr-TR" sz="11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 name="Ok: Sağ 6">
            <a:extLst>
              <a:ext uri="{FF2B5EF4-FFF2-40B4-BE49-F238E27FC236}">
                <a16:creationId xmlns:a16="http://schemas.microsoft.com/office/drawing/2014/main" id="{07DB3C7C-4A54-2A1F-2221-9CF4BB7818D4}"/>
              </a:ext>
            </a:extLst>
          </p:cNvPr>
          <p:cNvSpPr/>
          <p:nvPr/>
        </p:nvSpPr>
        <p:spPr>
          <a:xfrm>
            <a:off x="5391155" y="4010027"/>
            <a:ext cx="366700" cy="360000"/>
          </a:xfrm>
          <a:prstGeom prst="rightArrow">
            <a:avLst/>
          </a:prstGeom>
          <a:solidFill>
            <a:srgbClr val="5B9BD5"/>
          </a:solidFill>
          <a:ln w="12700" cap="flat" cmpd="sng" algn="ctr">
            <a:solidFill>
              <a:srgbClr val="5B9BD5">
                <a:shade val="15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tr-TR" sz="11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 name="Ok: Sağ 7">
            <a:extLst>
              <a:ext uri="{FF2B5EF4-FFF2-40B4-BE49-F238E27FC236}">
                <a16:creationId xmlns:a16="http://schemas.microsoft.com/office/drawing/2014/main" id="{18637AC6-A0F3-C5F8-C2ED-E679BCDE4209}"/>
              </a:ext>
            </a:extLst>
          </p:cNvPr>
          <p:cNvSpPr/>
          <p:nvPr/>
        </p:nvSpPr>
        <p:spPr>
          <a:xfrm>
            <a:off x="5391155" y="4567231"/>
            <a:ext cx="366700" cy="360000"/>
          </a:xfrm>
          <a:prstGeom prst="rightArrow">
            <a:avLst/>
          </a:prstGeom>
          <a:solidFill>
            <a:srgbClr val="5B9BD5"/>
          </a:solidFill>
          <a:ln w="12700" cap="flat" cmpd="sng" algn="ctr">
            <a:solidFill>
              <a:srgbClr val="5B9BD5">
                <a:shade val="15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tr-TR" sz="11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9" name="Ok: Sağ 8">
            <a:extLst>
              <a:ext uri="{FF2B5EF4-FFF2-40B4-BE49-F238E27FC236}">
                <a16:creationId xmlns:a16="http://schemas.microsoft.com/office/drawing/2014/main" id="{1C689C3C-F0F8-FD5B-759A-44BFB40E0FFC}"/>
              </a:ext>
            </a:extLst>
          </p:cNvPr>
          <p:cNvSpPr/>
          <p:nvPr/>
        </p:nvSpPr>
        <p:spPr>
          <a:xfrm>
            <a:off x="5391155" y="5110166"/>
            <a:ext cx="366700" cy="360000"/>
          </a:xfrm>
          <a:prstGeom prst="rightArrow">
            <a:avLst/>
          </a:prstGeom>
          <a:solidFill>
            <a:srgbClr val="5B9BD5"/>
          </a:solidFill>
          <a:ln w="12700" cap="flat" cmpd="sng" algn="ctr">
            <a:solidFill>
              <a:srgbClr val="5B9BD5">
                <a:shade val="15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tr-TR" sz="11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0" name="Ok: Sağ 9">
            <a:extLst>
              <a:ext uri="{FF2B5EF4-FFF2-40B4-BE49-F238E27FC236}">
                <a16:creationId xmlns:a16="http://schemas.microsoft.com/office/drawing/2014/main" id="{953DAE3A-4038-E7A2-398F-EC1BA92E2EC8}"/>
              </a:ext>
            </a:extLst>
          </p:cNvPr>
          <p:cNvSpPr/>
          <p:nvPr/>
        </p:nvSpPr>
        <p:spPr>
          <a:xfrm>
            <a:off x="5391155" y="5667381"/>
            <a:ext cx="366700" cy="360000"/>
          </a:xfrm>
          <a:prstGeom prst="rightArrow">
            <a:avLst/>
          </a:prstGeom>
          <a:solidFill>
            <a:srgbClr val="5B9BD5"/>
          </a:solidFill>
          <a:ln w="12700" cap="flat" cmpd="sng" algn="ctr">
            <a:solidFill>
              <a:srgbClr val="5B9BD5">
                <a:shade val="15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tr-TR" sz="11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0267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13" name="Dikdörtgen 12"/>
          <p:cNvSpPr/>
          <p:nvPr/>
        </p:nvSpPr>
        <p:spPr>
          <a:xfrm>
            <a:off x="500063" y="1185985"/>
            <a:ext cx="11229975" cy="3754874"/>
          </a:xfrm>
          <a:prstGeom prst="rect">
            <a:avLst/>
          </a:prstGeom>
        </p:spPr>
        <p:txBody>
          <a:bodyPr wrap="square">
            <a:spAutoFit/>
          </a:bodyPr>
          <a:lstStyle/>
          <a:p>
            <a:pPr algn="just" defTabSz="914400">
              <a:spcBef>
                <a:spcPts val="1200"/>
              </a:spcBef>
              <a:spcAft>
                <a:spcPts val="1200"/>
              </a:spcAft>
              <a:defRPr/>
            </a:pPr>
            <a:r>
              <a:rPr lang="tr-TR" sz="2400" b="1" dirty="0">
                <a:solidFill>
                  <a:srgbClr val="EEECE1">
                    <a:lumMod val="50000"/>
                  </a:srgbClr>
                </a:solidFill>
                <a:ea typeface="ＭＳ Ｐゴシック" pitchFamily="-112" charset="-128"/>
              </a:rPr>
              <a:t>Biyolojik/Mikrobiyolojik tehlike:</a:t>
            </a:r>
            <a:r>
              <a:rPr lang="tr-TR" sz="2400" dirty="0">
                <a:solidFill>
                  <a:srgbClr val="EEECE1">
                    <a:lumMod val="50000"/>
                  </a:srgbClr>
                </a:solidFill>
                <a:ea typeface="ＭＳ Ｐゴシック" pitchFamily="-112" charset="-128"/>
              </a:rPr>
              <a:t> </a:t>
            </a:r>
          </a:p>
          <a:p>
            <a:pPr marL="342900" indent="-342900" algn="just" defTabSz="914400">
              <a:spcBef>
                <a:spcPts val="1200"/>
              </a:spcBef>
              <a:spcAft>
                <a:spcPts val="1200"/>
              </a:spcAft>
              <a:buFont typeface="Arial" pitchFamily="34" charset="0"/>
              <a:buChar char="•"/>
              <a:defRPr/>
            </a:pPr>
            <a:r>
              <a:rPr lang="tr-TR" sz="2400" dirty="0">
                <a:solidFill>
                  <a:prstClr val="white"/>
                </a:solidFill>
                <a:ea typeface="ＭＳ Ｐゴシック" pitchFamily="-112" charset="-128"/>
              </a:rPr>
              <a:t>Gıdalarda bozulmaya ve/veya bu gıdaları tüketenlerde hastalıklara yol açan bakteri, virüs, mantar ve parazit gibi mikrobiyolojik organizmalar. </a:t>
            </a:r>
          </a:p>
          <a:p>
            <a:pPr marL="342900" indent="-342900" algn="just" defTabSz="914400">
              <a:spcBef>
                <a:spcPts val="1200"/>
              </a:spcBef>
              <a:spcAft>
                <a:spcPts val="1200"/>
              </a:spcAft>
              <a:buFont typeface="Arial" pitchFamily="34" charset="0"/>
              <a:buChar char="•"/>
              <a:defRPr/>
            </a:pPr>
            <a:r>
              <a:rPr lang="tr-TR" sz="2400" dirty="0">
                <a:solidFill>
                  <a:prstClr val="white"/>
                </a:solidFill>
                <a:ea typeface="ＭＳ Ｐゴシック" pitchFamily="-112" charset="-128"/>
              </a:rPr>
              <a:t>Gıdalar bu organizmalarla  üretim zincirinin tüm aşamalarında </a:t>
            </a:r>
            <a:r>
              <a:rPr lang="tr-TR" sz="2400" dirty="0" err="1">
                <a:solidFill>
                  <a:prstClr val="white"/>
                </a:solidFill>
                <a:ea typeface="ＭＳ Ｐゴシック" pitchFamily="-112" charset="-128"/>
              </a:rPr>
              <a:t>enfekte</a:t>
            </a:r>
            <a:r>
              <a:rPr lang="tr-TR" sz="2400" dirty="0">
                <a:solidFill>
                  <a:prstClr val="white"/>
                </a:solidFill>
                <a:ea typeface="ＭＳ Ｐゴシック" pitchFamily="-112" charset="-128"/>
              </a:rPr>
              <a:t> olabilirler.</a:t>
            </a:r>
          </a:p>
          <a:p>
            <a:pPr marL="342900" indent="-342900" algn="just" defTabSz="914400">
              <a:spcBef>
                <a:spcPts val="1200"/>
              </a:spcBef>
              <a:spcAft>
                <a:spcPts val="1200"/>
              </a:spcAft>
              <a:buFont typeface="Arial" pitchFamily="34" charset="0"/>
              <a:buChar char="•"/>
              <a:defRPr/>
            </a:pPr>
            <a:r>
              <a:rPr lang="tr-TR" sz="2400" dirty="0">
                <a:solidFill>
                  <a:prstClr val="white"/>
                </a:solidFill>
                <a:ea typeface="ＭＳ Ｐゴシック" pitchFamily="-112" charset="-128"/>
              </a:rPr>
              <a:t>Söz konusu organizmalar toksin oluşturabilen veya enfeksiyon yapıcı </a:t>
            </a:r>
            <a:r>
              <a:rPr lang="tr-TR" sz="2400" dirty="0" err="1">
                <a:solidFill>
                  <a:prstClr val="white"/>
                </a:solidFill>
                <a:ea typeface="ＭＳ Ｐゴシック" pitchFamily="-112" charset="-128"/>
              </a:rPr>
              <a:t>patojenik</a:t>
            </a:r>
            <a:r>
              <a:rPr lang="tr-TR" sz="2400" dirty="0">
                <a:solidFill>
                  <a:prstClr val="white"/>
                </a:solidFill>
                <a:ea typeface="ＭＳ Ｐゴシック" pitchFamily="-112" charset="-128"/>
              </a:rPr>
              <a:t> mikroorganizmalardır.</a:t>
            </a:r>
          </a:p>
          <a:p>
            <a:pPr algn="just" defTabSz="914400">
              <a:defRPr/>
            </a:pPr>
            <a:endParaRPr lang="tr-TR" sz="2400" dirty="0">
              <a:solidFill>
                <a:prstClr val="white"/>
              </a:solidFill>
              <a:ea typeface="ＭＳ Ｐゴシック" pitchFamily="-112" charset="-128"/>
            </a:endParaRPr>
          </a:p>
        </p:txBody>
      </p:sp>
      <p:pic>
        <p:nvPicPr>
          <p:cNvPr id="14" name="Picture 5" descr="http://www.biltek.tubitak.gov.tr/canlilar/img/staph_aureus.jpg"/>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319811" y="4408952"/>
            <a:ext cx="3410227" cy="2048080"/>
          </a:xfrm>
          <a:prstGeom prst="snip2DiagRect">
            <a:avLst>
              <a:gd name="adj1" fmla="val 5581"/>
              <a:gd name="adj2" fmla="val 5505"/>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15" name="Picture 7" descr="http://www.biltek.tubitak.gov.tr/canlilar/img/staphylococcus.jpg"/>
          <p:cNvPicPr>
            <a:picLocks noChangeAspect="1" noChangeArrowheads="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4420324" y="4408953"/>
            <a:ext cx="3379642" cy="2048079"/>
          </a:xfrm>
          <a:prstGeom prst="snip2DiagRect">
            <a:avLst>
              <a:gd name="adj1" fmla="val 4883"/>
              <a:gd name="adj2" fmla="val 5505"/>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16" name="Picture 9" descr="http://www.biltek.tubitak.gov.tr/canlilar/img/micrococcus.jpg"/>
          <p:cNvPicPr>
            <a:picLocks noChangeAspect="1" noChangeArrowheads="1"/>
          </p:cNvPicPr>
          <p:nvPr/>
        </p:nvPicPr>
        <p:blipFill>
          <a:blip r:embed="rId7" r:link="rId8" cstate="print">
            <a:extLst>
              <a:ext uri="{28A0092B-C50C-407E-A947-70E740481C1C}">
                <a14:useLocalDpi xmlns:a14="http://schemas.microsoft.com/office/drawing/2010/main" val="0"/>
              </a:ext>
            </a:extLst>
          </a:blip>
          <a:srcRect/>
          <a:stretch>
            <a:fillRect/>
          </a:stretch>
        </p:blipFill>
        <p:spPr bwMode="auto">
          <a:xfrm>
            <a:off x="521220" y="4408954"/>
            <a:ext cx="3350970" cy="2048079"/>
          </a:xfrm>
          <a:prstGeom prst="snip2DiagRect">
            <a:avLst>
              <a:gd name="adj1" fmla="val 5581"/>
              <a:gd name="adj2" fmla="val 6203"/>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2353942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18726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MIKROORGANİZMALAR NEDİR?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Gözle görülmeyen ancak mikroskop altında görülebilen canlılardır.</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Logaritmik olarak çoğalırlar.</a:t>
            </a:r>
          </a:p>
        </p:txBody>
      </p:sp>
      <p:pic>
        <p:nvPicPr>
          <p:cNvPr id="6" name="Resim 5" descr="çizgi film, çocukların yaptığı resimler, oyuncak, kumaş, doku içeren bir resim&#10;&#10;Yapay zeka tarafından oluşturulan içerik yanlış olabilir.">
            <a:extLst>
              <a:ext uri="{FF2B5EF4-FFF2-40B4-BE49-F238E27FC236}">
                <a16:creationId xmlns:a16="http://schemas.microsoft.com/office/drawing/2014/main" id="{4CAD1432-51C4-7F9B-AE87-4AD6CF60577D}"/>
              </a:ext>
            </a:extLst>
          </p:cNvPr>
          <p:cNvPicPr>
            <a:picLocks noChangeAspect="1"/>
          </p:cNvPicPr>
          <p:nvPr/>
        </p:nvPicPr>
        <p:blipFill>
          <a:blip r:embed="rId3"/>
          <a:stretch>
            <a:fillRect/>
          </a:stretch>
        </p:blipFill>
        <p:spPr>
          <a:xfrm>
            <a:off x="7896224" y="2793294"/>
            <a:ext cx="3919538" cy="4064706"/>
          </a:xfrm>
          <a:prstGeom prst="rect">
            <a:avLst/>
          </a:prstGeom>
        </p:spPr>
      </p:pic>
      <p:pic>
        <p:nvPicPr>
          <p:cNvPr id="8" name="Resim 7" descr="çocukların yaptığı resimler, çizgi film, çizim, kırpıntı çizim içeren bir resim">
            <a:extLst>
              <a:ext uri="{FF2B5EF4-FFF2-40B4-BE49-F238E27FC236}">
                <a16:creationId xmlns:a16="http://schemas.microsoft.com/office/drawing/2014/main" id="{A4C27AA0-0839-3D71-FF65-EEB47C35596A}"/>
              </a:ext>
            </a:extLst>
          </p:cNvPr>
          <p:cNvPicPr>
            <a:picLocks noChangeAspect="1"/>
          </p:cNvPicPr>
          <p:nvPr/>
        </p:nvPicPr>
        <p:blipFill>
          <a:blip r:embed="rId4"/>
          <a:stretch>
            <a:fillRect/>
          </a:stretch>
        </p:blipFill>
        <p:spPr>
          <a:xfrm>
            <a:off x="457199" y="3269296"/>
            <a:ext cx="6812371" cy="3498961"/>
          </a:xfrm>
          <a:prstGeom prst="rect">
            <a:avLst/>
          </a:prstGeom>
        </p:spPr>
      </p:pic>
    </p:spTree>
    <p:extLst>
      <p:ext uri="{BB962C8B-B14F-4D97-AF65-F5344CB8AC3E}">
        <p14:creationId xmlns:p14="http://schemas.microsoft.com/office/powerpoint/2010/main" val="2926775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452431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MIKROORGANİZMALAR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Gözle görülmeyen </a:t>
            </a:r>
            <a:r>
              <a:rPr kumimoji="0" lang="tr-TR" sz="2400" b="1" i="0" u="none" strike="noStrike" kern="1200" cap="none" spc="0" normalizeH="0" baseline="0" noProof="0" dirty="0" err="1">
                <a:ln>
                  <a:noFill/>
                </a:ln>
                <a:solidFill>
                  <a:srgbClr val="EEECE1"/>
                </a:solidFill>
                <a:effectLst/>
                <a:uLnTx/>
                <a:uFillTx/>
                <a:latin typeface="Times New Roman" panose="02020603050405020304" pitchFamily="18" charset="0"/>
                <a:ea typeface="+mn-ea"/>
                <a:cs typeface="Times New Roman" panose="02020603050405020304" pitchFamily="18" charset="0"/>
              </a:rPr>
              <a:t>mikroskopik</a:t>
            </a: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canlılardır.</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İkiye katlanarak çoğalırlar.</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12 saat sonunda 700.000.000 adede ulaşabilirler</a:t>
            </a:r>
          </a:p>
        </p:txBody>
      </p:sp>
      <p:pic>
        <p:nvPicPr>
          <p:cNvPr id="4" name="Resim 3" descr="çizgi film, kırpıntı çizim, grafik, emotikon içeren bir resim&#10;&#10;Yapay zeka tarafından oluşturulan içerik yanlış olabilir.">
            <a:extLst>
              <a:ext uri="{FF2B5EF4-FFF2-40B4-BE49-F238E27FC236}">
                <a16:creationId xmlns:a16="http://schemas.microsoft.com/office/drawing/2014/main" id="{00B3A978-353E-D079-E9F2-D476AAE88A5E}"/>
              </a:ext>
            </a:extLst>
          </p:cNvPr>
          <p:cNvPicPr>
            <a:picLocks noChangeAspect="1"/>
          </p:cNvPicPr>
          <p:nvPr/>
        </p:nvPicPr>
        <p:blipFill>
          <a:blip r:embed="rId3"/>
          <a:stretch>
            <a:fillRect/>
          </a:stretch>
        </p:blipFill>
        <p:spPr>
          <a:xfrm>
            <a:off x="8262937" y="1084082"/>
            <a:ext cx="1966913" cy="1819200"/>
          </a:xfrm>
          <a:prstGeom prst="rect">
            <a:avLst/>
          </a:prstGeom>
        </p:spPr>
      </p:pic>
      <p:pic>
        <p:nvPicPr>
          <p:cNvPr id="9" name="Resim 8" descr="çizgi film, kırpıntı çizim, grafik, Çizgi film içeren bir resim">
            <a:extLst>
              <a:ext uri="{FF2B5EF4-FFF2-40B4-BE49-F238E27FC236}">
                <a16:creationId xmlns:a16="http://schemas.microsoft.com/office/drawing/2014/main" id="{2E9136B7-8857-8BDF-C983-C4B60FDDA799}"/>
              </a:ext>
            </a:extLst>
          </p:cNvPr>
          <p:cNvPicPr>
            <a:picLocks noChangeAspect="1"/>
          </p:cNvPicPr>
          <p:nvPr/>
        </p:nvPicPr>
        <p:blipFill>
          <a:blip r:embed="rId4"/>
          <a:stretch>
            <a:fillRect/>
          </a:stretch>
        </p:blipFill>
        <p:spPr>
          <a:xfrm>
            <a:off x="5300662" y="2494527"/>
            <a:ext cx="3271838" cy="1777435"/>
          </a:xfrm>
          <a:prstGeom prst="rect">
            <a:avLst/>
          </a:prstGeom>
        </p:spPr>
      </p:pic>
      <p:pic>
        <p:nvPicPr>
          <p:cNvPr id="13" name="Resim 12" descr="çizgi film, grafik, cadılar bayramı içeren bir resim">
            <a:extLst>
              <a:ext uri="{FF2B5EF4-FFF2-40B4-BE49-F238E27FC236}">
                <a16:creationId xmlns:a16="http://schemas.microsoft.com/office/drawing/2014/main" id="{F4A38B77-F18A-A4D0-EC92-A9301984D3BD}"/>
              </a:ext>
            </a:extLst>
          </p:cNvPr>
          <p:cNvPicPr>
            <a:picLocks noChangeAspect="1"/>
          </p:cNvPicPr>
          <p:nvPr/>
        </p:nvPicPr>
        <p:blipFill>
          <a:blip r:embed="rId5"/>
          <a:stretch>
            <a:fillRect/>
          </a:stretch>
        </p:blipFill>
        <p:spPr>
          <a:xfrm>
            <a:off x="8262937" y="3954719"/>
            <a:ext cx="3414713" cy="2439081"/>
          </a:xfrm>
          <a:prstGeom prst="rect">
            <a:avLst/>
          </a:prstGeom>
        </p:spPr>
      </p:pic>
    </p:spTree>
    <p:extLst>
      <p:ext uri="{BB962C8B-B14F-4D97-AF65-F5344CB8AC3E}">
        <p14:creationId xmlns:p14="http://schemas.microsoft.com/office/powerpoint/2010/main" val="6868255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200" y="1084082"/>
            <a:ext cx="7265985" cy="415498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MİKROORGANİZMALAR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4’E AYRILIR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
            </a:r>
            <a:b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b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1. BAKTERİLER</a:t>
            </a:r>
            <a:b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b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a:r>
            <a:b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b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2. VİRÜSLER</a:t>
            </a:r>
            <a:b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b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a:r>
            <a:b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b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3. MANTARLAR (Küf ve Maya)</a:t>
            </a:r>
            <a:b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b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a:r>
            <a:b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b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4. PARAZİTLER</a:t>
            </a: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
            </a:r>
            <a:b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b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p:txBody>
      </p:sp>
      <p:pic>
        <p:nvPicPr>
          <p:cNvPr id="3" name="Picture 3" descr="kuf">
            <a:hlinkClick r:id="rId3"/>
            <a:extLst>
              <a:ext uri="{FF2B5EF4-FFF2-40B4-BE49-F238E27FC236}">
                <a16:creationId xmlns:a16="http://schemas.microsoft.com/office/drawing/2014/main" id="{E01F658E-3E0B-79D1-9DFC-5D7034310F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3186" y="1148995"/>
            <a:ext cx="3821113"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mantar2">
            <a:hlinkClick r:id="rId5"/>
            <a:extLst>
              <a:ext uri="{FF2B5EF4-FFF2-40B4-BE49-F238E27FC236}">
                <a16:creationId xmlns:a16="http://schemas.microsoft.com/office/drawing/2014/main" id="{D3D94E27-6B5D-DD9F-F232-309BAC52C5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23185" y="4404993"/>
            <a:ext cx="3821113" cy="23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216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489364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MİKROPLAR NEREDEN GELİR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a:p>
            <a:pPr marL="2743200" marR="0" lvl="6" indent="0" algn="l"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TOPRAKTAN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3657600" marR="0" lvl="8" indent="0" algn="l"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HAVADAN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KİŞİLERDEN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SUDAN</a:t>
            </a:r>
            <a:endPar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4" name="Object 2">
            <a:extLst>
              <a:ext uri="{FF2B5EF4-FFF2-40B4-BE49-F238E27FC236}">
                <a16:creationId xmlns:a16="http://schemas.microsoft.com/office/drawing/2014/main" id="{B954C3CB-3EF7-B2C5-3CBF-4EA798F2AC18}"/>
              </a:ext>
            </a:extLst>
          </p:cNvPr>
          <p:cNvGraphicFramePr>
            <a:graphicFrameLocks noChangeAspect="1"/>
          </p:cNvGraphicFramePr>
          <p:nvPr/>
        </p:nvGraphicFramePr>
        <p:xfrm>
          <a:off x="1285876" y="1674813"/>
          <a:ext cx="1736725" cy="2257425"/>
        </p:xfrm>
        <a:graphic>
          <a:graphicData uri="http://schemas.openxmlformats.org/presentationml/2006/ole">
            <mc:AlternateContent xmlns:mc="http://schemas.openxmlformats.org/markup-compatibility/2006">
              <mc:Choice xmlns:v="urn:schemas-microsoft-com:vml" Requires="v">
                <p:oleObj spid="_x0000_s1034" name="Clip" r:id="rId4" imgW="1736446" imgH="2257654" progId="MS_ClipArt_Gallery.2">
                  <p:embed/>
                </p:oleObj>
              </mc:Choice>
              <mc:Fallback>
                <p:oleObj name="Clip" r:id="rId4" imgW="1736446" imgH="2257654" progId="MS_ClipArt_Gallery.2">
                  <p:embed/>
                  <p:pic>
                    <p:nvPicPr>
                      <p:cNvPr id="4" name="Object 2">
                        <a:extLst>
                          <a:ext uri="{FF2B5EF4-FFF2-40B4-BE49-F238E27FC236}">
                            <a16:creationId xmlns:a16="http://schemas.microsoft.com/office/drawing/2014/main" id="{B954C3CB-3EF7-B2C5-3CBF-4EA798F2AC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876" y="1674813"/>
                        <a:ext cx="1736725" cy="2257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4">
            <a:extLst>
              <a:ext uri="{FF2B5EF4-FFF2-40B4-BE49-F238E27FC236}">
                <a16:creationId xmlns:a16="http://schemas.microsoft.com/office/drawing/2014/main" id="{E62D9CF9-7E97-EFA2-1D96-88128BBF6328}"/>
              </a:ext>
            </a:extLst>
          </p:cNvPr>
          <p:cNvGraphicFramePr>
            <a:graphicFrameLocks noChangeAspect="1"/>
          </p:cNvGraphicFramePr>
          <p:nvPr/>
        </p:nvGraphicFramePr>
        <p:xfrm>
          <a:off x="8961437" y="2189983"/>
          <a:ext cx="2144712" cy="1525588"/>
        </p:xfrm>
        <a:graphic>
          <a:graphicData uri="http://schemas.openxmlformats.org/presentationml/2006/ole">
            <mc:AlternateContent xmlns:mc="http://schemas.openxmlformats.org/markup-compatibility/2006">
              <mc:Choice xmlns:v="urn:schemas-microsoft-com:vml" Requires="v">
                <p:oleObj spid="_x0000_s1035" name="Clip" r:id="rId6" imgW="1310335" imgH="651967" progId="MS_ClipArt_Gallery.2">
                  <p:embed/>
                </p:oleObj>
              </mc:Choice>
              <mc:Fallback>
                <p:oleObj name="Clip" r:id="rId6" imgW="1310335" imgH="651967" progId="MS_ClipArt_Gallery.2">
                  <p:embed/>
                  <p:pic>
                    <p:nvPicPr>
                      <p:cNvPr id="9" name="Object 4">
                        <a:extLst>
                          <a:ext uri="{FF2B5EF4-FFF2-40B4-BE49-F238E27FC236}">
                            <a16:creationId xmlns:a16="http://schemas.microsoft.com/office/drawing/2014/main" id="{E62D9CF9-7E97-EFA2-1D96-88128BBF63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61437" y="2189983"/>
                        <a:ext cx="2144712" cy="1525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 name="Object 6">
            <a:extLst>
              <a:ext uri="{FF2B5EF4-FFF2-40B4-BE49-F238E27FC236}">
                <a16:creationId xmlns:a16="http://schemas.microsoft.com/office/drawing/2014/main" id="{A28BE87C-127E-ACEB-F644-4778D69F74FC}"/>
              </a:ext>
            </a:extLst>
          </p:cNvPr>
          <p:cNvGraphicFramePr>
            <a:graphicFrameLocks noChangeAspect="1"/>
          </p:cNvGraphicFramePr>
          <p:nvPr/>
        </p:nvGraphicFramePr>
        <p:xfrm>
          <a:off x="2279650" y="4411663"/>
          <a:ext cx="2392363" cy="1749425"/>
        </p:xfrm>
        <a:graphic>
          <a:graphicData uri="http://schemas.openxmlformats.org/presentationml/2006/ole">
            <mc:AlternateContent xmlns:mc="http://schemas.openxmlformats.org/markup-compatibility/2006">
              <mc:Choice xmlns:v="urn:schemas-microsoft-com:vml" Requires="v">
                <p:oleObj spid="_x0000_s1036" name="Clip" r:id="rId8" imgW="1007669" imgH="1064362" progId="MS_ClipArt_Gallery.2">
                  <p:embed/>
                </p:oleObj>
              </mc:Choice>
              <mc:Fallback>
                <p:oleObj name="Clip" r:id="rId8" imgW="1007669" imgH="1064362" progId="MS_ClipArt_Gallery.2">
                  <p:embed/>
                  <p:pic>
                    <p:nvPicPr>
                      <p:cNvPr id="13" name="Object 6">
                        <a:extLst>
                          <a:ext uri="{FF2B5EF4-FFF2-40B4-BE49-F238E27FC236}">
                            <a16:creationId xmlns:a16="http://schemas.microsoft.com/office/drawing/2014/main" id="{A28BE87C-127E-ACEB-F644-4778D69F74F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9650" y="4411663"/>
                        <a:ext cx="2392363" cy="174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3" name="Object 8">
            <a:extLst>
              <a:ext uri="{FF2B5EF4-FFF2-40B4-BE49-F238E27FC236}">
                <a16:creationId xmlns:a16="http://schemas.microsoft.com/office/drawing/2014/main" id="{98EAE07F-ECAA-4955-540E-504E7BC15B99}"/>
              </a:ext>
            </a:extLst>
          </p:cNvPr>
          <p:cNvGraphicFramePr>
            <a:graphicFrameLocks noChangeAspect="1"/>
          </p:cNvGraphicFramePr>
          <p:nvPr/>
        </p:nvGraphicFramePr>
        <p:xfrm>
          <a:off x="8839994" y="5331241"/>
          <a:ext cx="2144712" cy="974725"/>
        </p:xfrm>
        <a:graphic>
          <a:graphicData uri="http://schemas.openxmlformats.org/presentationml/2006/ole">
            <mc:AlternateContent xmlns:mc="http://schemas.openxmlformats.org/markup-compatibility/2006">
              <mc:Choice xmlns:v="urn:schemas-microsoft-com:vml" Requires="v">
                <p:oleObj spid="_x0000_s1037" name="Clip" r:id="rId10" imgW="886968" imgH="520294" progId="MS_ClipArt_Gallery.2">
                  <p:embed/>
                </p:oleObj>
              </mc:Choice>
              <mc:Fallback>
                <p:oleObj name="Clip" r:id="rId10" imgW="886968" imgH="520294" progId="MS_ClipArt_Gallery.2">
                  <p:embed/>
                  <p:pic>
                    <p:nvPicPr>
                      <p:cNvPr id="93" name="Object 8">
                        <a:extLst>
                          <a:ext uri="{FF2B5EF4-FFF2-40B4-BE49-F238E27FC236}">
                            <a16:creationId xmlns:a16="http://schemas.microsoft.com/office/drawing/2014/main" id="{98EAE07F-ECAA-4955-540E-504E7BC15B9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39994" y="5331241"/>
                        <a:ext cx="2144712" cy="974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145014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185728" y="1605533"/>
            <a:ext cx="5580891" cy="452431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Mikroplar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çoğalıp gelişebilmek için;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a:p>
            <a:pPr marL="2286000" marR="0" lvl="5" indent="0" algn="l"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a:t>
            </a:r>
          </a:p>
          <a:p>
            <a:pPr marL="2286000" marR="0" lvl="5" indent="0" algn="l"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SUYA                          GIDA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MADDELERİNE</a:t>
            </a:r>
          </a:p>
          <a:p>
            <a:pPr marL="2286000" marR="0" lvl="5" indent="0" algn="l"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İHTİYAÇ DUYARLAR</a:t>
            </a:r>
          </a:p>
        </p:txBody>
      </p:sp>
      <p:graphicFrame>
        <p:nvGraphicFramePr>
          <p:cNvPr id="3" name="Object 3">
            <a:extLst>
              <a:ext uri="{FF2B5EF4-FFF2-40B4-BE49-F238E27FC236}">
                <a16:creationId xmlns:a16="http://schemas.microsoft.com/office/drawing/2014/main" id="{BD455D6F-480F-E36D-AAE5-B329D0983BD6}"/>
              </a:ext>
            </a:extLst>
          </p:cNvPr>
          <p:cNvGraphicFramePr>
            <a:graphicFrameLocks noChangeAspect="1"/>
          </p:cNvGraphicFramePr>
          <p:nvPr/>
        </p:nvGraphicFramePr>
        <p:xfrm>
          <a:off x="457198" y="3416724"/>
          <a:ext cx="2144713" cy="974725"/>
        </p:xfrm>
        <a:graphic>
          <a:graphicData uri="http://schemas.openxmlformats.org/presentationml/2006/ole">
            <mc:AlternateContent xmlns:mc="http://schemas.openxmlformats.org/markup-compatibility/2006">
              <mc:Choice xmlns:v="urn:schemas-microsoft-com:vml" Requires="v">
                <p:oleObj spid="_x0000_s2054" name="Clip" r:id="rId4" imgW="886968" imgH="520294" progId="MS_ClipArt_Gallery.2">
                  <p:embed/>
                </p:oleObj>
              </mc:Choice>
              <mc:Fallback>
                <p:oleObj name="Clip" r:id="rId4" imgW="886968" imgH="520294" progId="MS_ClipArt_Gallery.2">
                  <p:embed/>
                  <p:pic>
                    <p:nvPicPr>
                      <p:cNvPr id="3" name="Object 3">
                        <a:extLst>
                          <a:ext uri="{FF2B5EF4-FFF2-40B4-BE49-F238E27FC236}">
                            <a16:creationId xmlns:a16="http://schemas.microsoft.com/office/drawing/2014/main" id="{BD455D6F-480F-E36D-AAE5-B329D0983B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198" y="3416724"/>
                        <a:ext cx="2144713" cy="974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4">
            <a:extLst>
              <a:ext uri="{FF2B5EF4-FFF2-40B4-BE49-F238E27FC236}">
                <a16:creationId xmlns:a16="http://schemas.microsoft.com/office/drawing/2014/main" id="{69AC751D-0F15-FB32-A6DF-C3DFB2A38D27}"/>
              </a:ext>
            </a:extLst>
          </p:cNvPr>
          <p:cNvGraphicFramePr>
            <a:graphicFrameLocks noChangeAspect="1"/>
          </p:cNvGraphicFramePr>
          <p:nvPr/>
        </p:nvGraphicFramePr>
        <p:xfrm>
          <a:off x="3029359" y="2809709"/>
          <a:ext cx="2309812" cy="1714500"/>
        </p:xfrm>
        <a:graphic>
          <a:graphicData uri="http://schemas.openxmlformats.org/presentationml/2006/ole">
            <mc:AlternateContent xmlns:mc="http://schemas.openxmlformats.org/markup-compatibility/2006">
              <mc:Choice xmlns:v="urn:schemas-microsoft-com:vml" Requires="v">
                <p:oleObj spid="_x0000_s2055" name="Clip" r:id="rId6" imgW="1388974" imgH="1334110" progId="MS_ClipArt_Gallery.2">
                  <p:embed/>
                </p:oleObj>
              </mc:Choice>
              <mc:Fallback>
                <p:oleObj name="Clip" r:id="rId6" imgW="1388974" imgH="1334110" progId="MS_ClipArt_Gallery.2">
                  <p:embed/>
                  <p:pic>
                    <p:nvPicPr>
                      <p:cNvPr id="6" name="Object 4">
                        <a:extLst>
                          <a:ext uri="{FF2B5EF4-FFF2-40B4-BE49-F238E27FC236}">
                            <a16:creationId xmlns:a16="http://schemas.microsoft.com/office/drawing/2014/main" id="{69AC751D-0F15-FB32-A6DF-C3DFB2A38D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29359" y="2809709"/>
                        <a:ext cx="2309812" cy="171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 name="Metin kutusu 3">
            <a:extLst>
              <a:ext uri="{FF2B5EF4-FFF2-40B4-BE49-F238E27FC236}">
                <a16:creationId xmlns:a16="http://schemas.microsoft.com/office/drawing/2014/main" id="{006F5DE9-C108-E5A9-B195-34F0EE1DD657}"/>
              </a:ext>
            </a:extLst>
          </p:cNvPr>
          <p:cNvSpPr txBox="1"/>
          <p:nvPr/>
        </p:nvSpPr>
        <p:spPr>
          <a:xfrm>
            <a:off x="5919786" y="1607302"/>
            <a:ext cx="6272214" cy="415498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Mikroorganizmaların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Üremeleri Ve Çoğalabilmeleri İçin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Ayrıca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				</a:t>
            </a: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SUYA</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SICAKLIĞA (25 C)</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OKSİJENE</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GIDA MADDELERİNE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Hammaddelere ve Mamullerimize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İHTİYAÇLARI VARDIR</a:t>
            </a:r>
          </a:p>
        </p:txBody>
      </p:sp>
      <p:sp>
        <p:nvSpPr>
          <p:cNvPr id="9" name="Metin kutusu 8">
            <a:extLst>
              <a:ext uri="{FF2B5EF4-FFF2-40B4-BE49-F238E27FC236}">
                <a16:creationId xmlns:a16="http://schemas.microsoft.com/office/drawing/2014/main" id="{5F1633C6-416C-D0B9-12D7-DB4DAADB7593}"/>
              </a:ext>
            </a:extLst>
          </p:cNvPr>
          <p:cNvSpPr txBox="1"/>
          <p:nvPr/>
        </p:nvSpPr>
        <p:spPr>
          <a:xfrm>
            <a:off x="457199" y="1084082"/>
            <a:ext cx="11358563"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MİKROPLAR  NEDEN  ÇOĞALIR ?</a:t>
            </a:r>
          </a:p>
        </p:txBody>
      </p:sp>
    </p:spTree>
    <p:extLst>
      <p:ext uri="{BB962C8B-B14F-4D97-AF65-F5344CB8AC3E}">
        <p14:creationId xmlns:p14="http://schemas.microsoft.com/office/powerpoint/2010/main" val="40913090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İDEAL KOŞULLARDA BAKTERİLERİN ÇOĞALMASI</a:t>
            </a:r>
          </a:p>
        </p:txBody>
      </p:sp>
      <p:grpSp>
        <p:nvGrpSpPr>
          <p:cNvPr id="3" name="Group 2">
            <a:extLst>
              <a:ext uri="{FF2B5EF4-FFF2-40B4-BE49-F238E27FC236}">
                <a16:creationId xmlns:a16="http://schemas.microsoft.com/office/drawing/2014/main" id="{8358786D-D987-9069-006C-6F75AE8C4A04}"/>
              </a:ext>
            </a:extLst>
          </p:cNvPr>
          <p:cNvGrpSpPr>
            <a:grpSpLocks/>
          </p:cNvGrpSpPr>
          <p:nvPr/>
        </p:nvGrpSpPr>
        <p:grpSpPr bwMode="auto">
          <a:xfrm>
            <a:off x="3437786" y="1826610"/>
            <a:ext cx="7319962" cy="4724400"/>
            <a:chOff x="1060" y="818"/>
            <a:chExt cx="4536" cy="3827"/>
          </a:xfrm>
        </p:grpSpPr>
        <p:sp>
          <p:nvSpPr>
            <p:cNvPr id="6" name="Text Box 3">
              <a:extLst>
                <a:ext uri="{FF2B5EF4-FFF2-40B4-BE49-F238E27FC236}">
                  <a16:creationId xmlns:a16="http://schemas.microsoft.com/office/drawing/2014/main" id="{E4CA6237-0501-AA8A-EA39-CA6936621143}"/>
                </a:ext>
              </a:extLst>
            </p:cNvPr>
            <p:cNvSpPr txBox="1">
              <a:spLocks noChangeArrowheads="1"/>
            </p:cNvSpPr>
            <p:nvPr/>
          </p:nvSpPr>
          <p:spPr bwMode="auto">
            <a:xfrm>
              <a:off x="3141" y="885"/>
              <a:ext cx="2455" cy="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34975">
                <a:spcBef>
                  <a:spcPct val="20000"/>
                </a:spcBef>
                <a:buChar char="•"/>
                <a:defRPr sz="3200">
                  <a:solidFill>
                    <a:schemeClr val="tx1"/>
                  </a:solidFill>
                  <a:latin typeface="Verdana" panose="020B0604030504040204" pitchFamily="34" charset="0"/>
                </a:defRPr>
              </a:lvl1pPr>
              <a:lvl2pPr marL="742950" indent="-285750" defTabSz="434975">
                <a:spcBef>
                  <a:spcPct val="20000"/>
                </a:spcBef>
                <a:buChar char="–"/>
                <a:defRPr sz="2800">
                  <a:solidFill>
                    <a:schemeClr val="tx1"/>
                  </a:solidFill>
                  <a:latin typeface="Verdana" panose="020B0604030504040204" pitchFamily="34" charset="0"/>
                </a:defRPr>
              </a:lvl2pPr>
              <a:lvl3pPr marL="1143000" indent="-228600" defTabSz="434975">
                <a:spcBef>
                  <a:spcPct val="20000"/>
                </a:spcBef>
                <a:buChar char="•"/>
                <a:defRPr sz="2400">
                  <a:solidFill>
                    <a:schemeClr val="tx1"/>
                  </a:solidFill>
                  <a:latin typeface="Verdana" panose="020B0604030504040204" pitchFamily="34" charset="0"/>
                </a:defRPr>
              </a:lvl3pPr>
              <a:lvl4pPr marL="1600200" indent="-228600" defTabSz="434975">
                <a:spcBef>
                  <a:spcPct val="20000"/>
                </a:spcBef>
                <a:buChar char="–"/>
                <a:defRPr sz="2000">
                  <a:solidFill>
                    <a:schemeClr val="tx1"/>
                  </a:solidFill>
                  <a:latin typeface="Verdana" panose="020B0604030504040204" pitchFamily="34" charset="0"/>
                </a:defRPr>
              </a:lvl4pPr>
              <a:lvl5pPr marL="2057400" indent="-228600" defTabSz="434975">
                <a:spcBef>
                  <a:spcPct val="20000"/>
                </a:spcBef>
                <a:buChar char="»"/>
                <a:defRPr sz="2000">
                  <a:solidFill>
                    <a:schemeClr val="tx1"/>
                  </a:solidFill>
                  <a:latin typeface="Verdana" panose="020B0604030504040204" pitchFamily="34" charset="0"/>
                </a:defRPr>
              </a:lvl5pPr>
              <a:lvl6pPr marL="25146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9pPr>
            </a:lstStyle>
            <a:p>
              <a:pPr marL="0" marR="0" lvl="0" indent="0" algn="l" defTabSz="434975" rtl="0" eaLnBrk="1" fontAlgn="auto" latinLnBrk="0" hangingPunct="1">
                <a:lnSpc>
                  <a:spcPct val="100000"/>
                </a:lnSpc>
                <a:spcBef>
                  <a:spcPct val="0"/>
                </a:spcBef>
                <a:spcAft>
                  <a:spcPts val="0"/>
                </a:spcAft>
                <a:buClr>
                  <a:srgbClr val="000000"/>
                </a:buClr>
                <a:buSzPct val="90000"/>
                <a:buFont typeface="Monotype Sorts" pitchFamily="2" charset="2"/>
                <a:buNone/>
                <a:tabLst/>
                <a:defRPr/>
              </a:pPr>
              <a:r>
                <a:rPr kumimoji="0" lang="en-GB" altLang="tr-TR" sz="2000" b="1" i="0" u="sng" strike="noStrike" kern="1200" cap="none" spc="0" normalizeH="0" baseline="0" noProof="0" dirty="0">
                  <a:ln>
                    <a:noFill/>
                  </a:ln>
                  <a:solidFill>
                    <a:srgbClr val="EEECE1"/>
                  </a:solidFill>
                  <a:effectLst/>
                  <a:uLnTx/>
                  <a:uFillTx/>
                  <a:latin typeface="Arial" panose="020B0604020202020204" pitchFamily="34" charset="0"/>
                  <a:ea typeface="+mn-ea"/>
                  <a:cs typeface="+mn-cs"/>
                </a:rPr>
                <a:t>BACTERI SAYISI</a:t>
              </a:r>
              <a:endParaRPr kumimoji="0" lang="en-GB" altLang="tr-TR" sz="22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mn-cs"/>
              </a:endParaRPr>
            </a:p>
          </p:txBody>
        </p:sp>
        <p:sp>
          <p:nvSpPr>
            <p:cNvPr id="7" name="Freeform 4">
              <a:extLst>
                <a:ext uri="{FF2B5EF4-FFF2-40B4-BE49-F238E27FC236}">
                  <a16:creationId xmlns:a16="http://schemas.microsoft.com/office/drawing/2014/main" id="{742F0F15-98DE-208E-45CD-37900BD5BD22}"/>
                </a:ext>
              </a:extLst>
            </p:cNvPr>
            <p:cNvSpPr>
              <a:spLocks/>
            </p:cNvSpPr>
            <p:nvPr/>
          </p:nvSpPr>
          <p:spPr bwMode="auto">
            <a:xfrm>
              <a:off x="1938" y="1089"/>
              <a:ext cx="765" cy="501"/>
            </a:xfrm>
            <a:custGeom>
              <a:avLst/>
              <a:gdLst>
                <a:gd name="T0" fmla="*/ 763 w 765"/>
                <a:gd name="T1" fmla="*/ 234 h 501"/>
                <a:gd name="T2" fmla="*/ 758 w 765"/>
                <a:gd name="T3" fmla="*/ 203 h 501"/>
                <a:gd name="T4" fmla="*/ 746 w 765"/>
                <a:gd name="T5" fmla="*/ 172 h 501"/>
                <a:gd name="T6" fmla="*/ 729 w 765"/>
                <a:gd name="T7" fmla="*/ 144 h 501"/>
                <a:gd name="T8" fmla="*/ 706 w 765"/>
                <a:gd name="T9" fmla="*/ 116 h 501"/>
                <a:gd name="T10" fmla="*/ 680 w 765"/>
                <a:gd name="T11" fmla="*/ 91 h 501"/>
                <a:gd name="T12" fmla="*/ 647 w 765"/>
                <a:gd name="T13" fmla="*/ 68 h 501"/>
                <a:gd name="T14" fmla="*/ 610 w 765"/>
                <a:gd name="T15" fmla="*/ 48 h 501"/>
                <a:gd name="T16" fmla="*/ 569 w 765"/>
                <a:gd name="T17" fmla="*/ 32 h 501"/>
                <a:gd name="T18" fmla="*/ 528 w 765"/>
                <a:gd name="T19" fmla="*/ 17 h 501"/>
                <a:gd name="T20" fmla="*/ 482 w 765"/>
                <a:gd name="T21" fmla="*/ 7 h 501"/>
                <a:gd name="T22" fmla="*/ 436 w 765"/>
                <a:gd name="T23" fmla="*/ 1 h 501"/>
                <a:gd name="T24" fmla="*/ 389 w 765"/>
                <a:gd name="T25" fmla="*/ 0 h 501"/>
                <a:gd name="T26" fmla="*/ 342 w 765"/>
                <a:gd name="T27" fmla="*/ 0 h 501"/>
                <a:gd name="T28" fmla="*/ 294 w 765"/>
                <a:gd name="T29" fmla="*/ 5 h 501"/>
                <a:gd name="T30" fmla="*/ 249 w 765"/>
                <a:gd name="T31" fmla="*/ 13 h 501"/>
                <a:gd name="T32" fmla="*/ 206 w 765"/>
                <a:gd name="T33" fmla="*/ 26 h 501"/>
                <a:gd name="T34" fmla="*/ 165 w 765"/>
                <a:gd name="T35" fmla="*/ 43 h 501"/>
                <a:gd name="T36" fmla="*/ 128 w 765"/>
                <a:gd name="T37" fmla="*/ 63 h 501"/>
                <a:gd name="T38" fmla="*/ 94 w 765"/>
                <a:gd name="T39" fmla="*/ 85 h 501"/>
                <a:gd name="T40" fmla="*/ 66 w 765"/>
                <a:gd name="T41" fmla="*/ 109 h 501"/>
                <a:gd name="T42" fmla="*/ 42 w 765"/>
                <a:gd name="T43" fmla="*/ 135 h 501"/>
                <a:gd name="T44" fmla="*/ 22 w 765"/>
                <a:gd name="T45" fmla="*/ 165 h 501"/>
                <a:gd name="T46" fmla="*/ 10 w 765"/>
                <a:gd name="T47" fmla="*/ 194 h 501"/>
                <a:gd name="T48" fmla="*/ 1 w 765"/>
                <a:gd name="T49" fmla="*/ 225 h 501"/>
                <a:gd name="T50" fmla="*/ 0 w 765"/>
                <a:gd name="T51" fmla="*/ 256 h 501"/>
                <a:gd name="T52" fmla="*/ 4 w 765"/>
                <a:gd name="T53" fmla="*/ 286 h 501"/>
                <a:gd name="T54" fmla="*/ 14 w 765"/>
                <a:gd name="T55" fmla="*/ 318 h 501"/>
                <a:gd name="T56" fmla="*/ 31 w 765"/>
                <a:gd name="T57" fmla="*/ 346 h 501"/>
                <a:gd name="T58" fmla="*/ 52 w 765"/>
                <a:gd name="T59" fmla="*/ 375 h 501"/>
                <a:gd name="T60" fmla="*/ 76 w 765"/>
                <a:gd name="T61" fmla="*/ 400 h 501"/>
                <a:gd name="T62" fmla="*/ 109 w 765"/>
                <a:gd name="T63" fmla="*/ 424 h 501"/>
                <a:gd name="T64" fmla="*/ 143 w 765"/>
                <a:gd name="T65" fmla="*/ 446 h 501"/>
                <a:gd name="T66" fmla="*/ 182 w 765"/>
                <a:gd name="T67" fmla="*/ 464 h 501"/>
                <a:gd name="T68" fmla="*/ 225 w 765"/>
                <a:gd name="T69" fmla="*/ 478 h 501"/>
                <a:gd name="T70" fmla="*/ 269 w 765"/>
                <a:gd name="T71" fmla="*/ 489 h 501"/>
                <a:gd name="T72" fmla="*/ 314 w 765"/>
                <a:gd name="T73" fmla="*/ 496 h 501"/>
                <a:gd name="T74" fmla="*/ 362 w 765"/>
                <a:gd name="T75" fmla="*/ 500 h 501"/>
                <a:gd name="T76" fmla="*/ 411 w 765"/>
                <a:gd name="T77" fmla="*/ 500 h 501"/>
                <a:gd name="T78" fmla="*/ 457 w 765"/>
                <a:gd name="T79" fmla="*/ 496 h 501"/>
                <a:gd name="T80" fmla="*/ 503 w 765"/>
                <a:gd name="T81" fmla="*/ 487 h 501"/>
                <a:gd name="T82" fmla="*/ 547 w 765"/>
                <a:gd name="T83" fmla="*/ 475 h 501"/>
                <a:gd name="T84" fmla="*/ 589 w 765"/>
                <a:gd name="T85" fmla="*/ 461 h 501"/>
                <a:gd name="T86" fmla="*/ 628 w 765"/>
                <a:gd name="T87" fmla="*/ 442 h 501"/>
                <a:gd name="T88" fmla="*/ 659 w 765"/>
                <a:gd name="T89" fmla="*/ 421 h 501"/>
                <a:gd name="T90" fmla="*/ 692 w 765"/>
                <a:gd name="T91" fmla="*/ 397 h 501"/>
                <a:gd name="T92" fmla="*/ 717 w 765"/>
                <a:gd name="T93" fmla="*/ 370 h 501"/>
                <a:gd name="T94" fmla="*/ 737 w 765"/>
                <a:gd name="T95" fmla="*/ 342 h 501"/>
                <a:gd name="T96" fmla="*/ 752 w 765"/>
                <a:gd name="T97" fmla="*/ 313 h 501"/>
                <a:gd name="T98" fmla="*/ 760 w 765"/>
                <a:gd name="T99" fmla="*/ 282 h 501"/>
                <a:gd name="T100" fmla="*/ 764 w 765"/>
                <a:gd name="T101" fmla="*/ 251 h 501"/>
                <a:gd name="T102" fmla="*/ 764 w 765"/>
                <a:gd name="T103" fmla="*/ 249 h 50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5"/>
                <a:gd name="T157" fmla="*/ 0 h 501"/>
                <a:gd name="T158" fmla="*/ 765 w 765"/>
                <a:gd name="T159" fmla="*/ 501 h 50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5" h="501">
                  <a:moveTo>
                    <a:pt x="764" y="249"/>
                  </a:moveTo>
                  <a:lnTo>
                    <a:pt x="763" y="234"/>
                  </a:lnTo>
                  <a:lnTo>
                    <a:pt x="760" y="218"/>
                  </a:lnTo>
                  <a:lnTo>
                    <a:pt x="758" y="203"/>
                  </a:lnTo>
                  <a:lnTo>
                    <a:pt x="753" y="187"/>
                  </a:lnTo>
                  <a:lnTo>
                    <a:pt x="746" y="172"/>
                  </a:lnTo>
                  <a:lnTo>
                    <a:pt x="738" y="158"/>
                  </a:lnTo>
                  <a:lnTo>
                    <a:pt x="729" y="144"/>
                  </a:lnTo>
                  <a:lnTo>
                    <a:pt x="718" y="129"/>
                  </a:lnTo>
                  <a:lnTo>
                    <a:pt x="706" y="116"/>
                  </a:lnTo>
                  <a:lnTo>
                    <a:pt x="694" y="103"/>
                  </a:lnTo>
                  <a:lnTo>
                    <a:pt x="680" y="91"/>
                  </a:lnTo>
                  <a:lnTo>
                    <a:pt x="663" y="79"/>
                  </a:lnTo>
                  <a:lnTo>
                    <a:pt x="647" y="68"/>
                  </a:lnTo>
                  <a:lnTo>
                    <a:pt x="629" y="57"/>
                  </a:lnTo>
                  <a:lnTo>
                    <a:pt x="610" y="48"/>
                  </a:lnTo>
                  <a:lnTo>
                    <a:pt x="592" y="39"/>
                  </a:lnTo>
                  <a:lnTo>
                    <a:pt x="569" y="32"/>
                  </a:lnTo>
                  <a:lnTo>
                    <a:pt x="549" y="24"/>
                  </a:lnTo>
                  <a:lnTo>
                    <a:pt x="528" y="17"/>
                  </a:lnTo>
                  <a:lnTo>
                    <a:pt x="505" y="12"/>
                  </a:lnTo>
                  <a:lnTo>
                    <a:pt x="482" y="7"/>
                  </a:lnTo>
                  <a:lnTo>
                    <a:pt x="460" y="4"/>
                  </a:lnTo>
                  <a:lnTo>
                    <a:pt x="436" y="1"/>
                  </a:lnTo>
                  <a:lnTo>
                    <a:pt x="413" y="0"/>
                  </a:lnTo>
                  <a:lnTo>
                    <a:pt x="389" y="0"/>
                  </a:lnTo>
                  <a:lnTo>
                    <a:pt x="365" y="0"/>
                  </a:lnTo>
                  <a:lnTo>
                    <a:pt x="342" y="0"/>
                  </a:lnTo>
                  <a:lnTo>
                    <a:pt x="318" y="2"/>
                  </a:lnTo>
                  <a:lnTo>
                    <a:pt x="294" y="5"/>
                  </a:lnTo>
                  <a:lnTo>
                    <a:pt x="273" y="8"/>
                  </a:lnTo>
                  <a:lnTo>
                    <a:pt x="249" y="13"/>
                  </a:lnTo>
                  <a:lnTo>
                    <a:pt x="226" y="20"/>
                  </a:lnTo>
                  <a:lnTo>
                    <a:pt x="206" y="26"/>
                  </a:lnTo>
                  <a:lnTo>
                    <a:pt x="185" y="34"/>
                  </a:lnTo>
                  <a:lnTo>
                    <a:pt x="165" y="43"/>
                  </a:lnTo>
                  <a:lnTo>
                    <a:pt x="147" y="52"/>
                  </a:lnTo>
                  <a:lnTo>
                    <a:pt x="128" y="63"/>
                  </a:lnTo>
                  <a:lnTo>
                    <a:pt x="109" y="73"/>
                  </a:lnTo>
                  <a:lnTo>
                    <a:pt x="94" y="85"/>
                  </a:lnTo>
                  <a:lnTo>
                    <a:pt x="79" y="96"/>
                  </a:lnTo>
                  <a:lnTo>
                    <a:pt x="66" y="109"/>
                  </a:lnTo>
                  <a:lnTo>
                    <a:pt x="53" y="123"/>
                  </a:lnTo>
                  <a:lnTo>
                    <a:pt x="42" y="135"/>
                  </a:lnTo>
                  <a:lnTo>
                    <a:pt x="31" y="150"/>
                  </a:lnTo>
                  <a:lnTo>
                    <a:pt x="22" y="165"/>
                  </a:lnTo>
                  <a:lnTo>
                    <a:pt x="15" y="180"/>
                  </a:lnTo>
                  <a:lnTo>
                    <a:pt x="10" y="194"/>
                  </a:lnTo>
                  <a:lnTo>
                    <a:pt x="5" y="209"/>
                  </a:lnTo>
                  <a:lnTo>
                    <a:pt x="1" y="225"/>
                  </a:lnTo>
                  <a:lnTo>
                    <a:pt x="1" y="241"/>
                  </a:lnTo>
                  <a:lnTo>
                    <a:pt x="0" y="256"/>
                  </a:lnTo>
                  <a:lnTo>
                    <a:pt x="1" y="272"/>
                  </a:lnTo>
                  <a:lnTo>
                    <a:pt x="4" y="286"/>
                  </a:lnTo>
                  <a:lnTo>
                    <a:pt x="9" y="303"/>
                  </a:lnTo>
                  <a:lnTo>
                    <a:pt x="14" y="318"/>
                  </a:lnTo>
                  <a:lnTo>
                    <a:pt x="21" y="332"/>
                  </a:lnTo>
                  <a:lnTo>
                    <a:pt x="31" y="346"/>
                  </a:lnTo>
                  <a:lnTo>
                    <a:pt x="40" y="361"/>
                  </a:lnTo>
                  <a:lnTo>
                    <a:pt x="52" y="375"/>
                  </a:lnTo>
                  <a:lnTo>
                    <a:pt x="64" y="388"/>
                  </a:lnTo>
                  <a:lnTo>
                    <a:pt x="76" y="400"/>
                  </a:lnTo>
                  <a:lnTo>
                    <a:pt x="92" y="413"/>
                  </a:lnTo>
                  <a:lnTo>
                    <a:pt x="109" y="424"/>
                  </a:lnTo>
                  <a:lnTo>
                    <a:pt x="126" y="435"/>
                  </a:lnTo>
                  <a:lnTo>
                    <a:pt x="143" y="446"/>
                  </a:lnTo>
                  <a:lnTo>
                    <a:pt x="162" y="454"/>
                  </a:lnTo>
                  <a:lnTo>
                    <a:pt x="182" y="464"/>
                  </a:lnTo>
                  <a:lnTo>
                    <a:pt x="203" y="472"/>
                  </a:lnTo>
                  <a:lnTo>
                    <a:pt x="225" y="478"/>
                  </a:lnTo>
                  <a:lnTo>
                    <a:pt x="247" y="484"/>
                  </a:lnTo>
                  <a:lnTo>
                    <a:pt x="269" y="489"/>
                  </a:lnTo>
                  <a:lnTo>
                    <a:pt x="292" y="494"/>
                  </a:lnTo>
                  <a:lnTo>
                    <a:pt x="314" y="496"/>
                  </a:lnTo>
                  <a:lnTo>
                    <a:pt x="339" y="498"/>
                  </a:lnTo>
                  <a:lnTo>
                    <a:pt x="362" y="500"/>
                  </a:lnTo>
                  <a:lnTo>
                    <a:pt x="385" y="500"/>
                  </a:lnTo>
                  <a:lnTo>
                    <a:pt x="411" y="500"/>
                  </a:lnTo>
                  <a:lnTo>
                    <a:pt x="433" y="497"/>
                  </a:lnTo>
                  <a:lnTo>
                    <a:pt x="457" y="496"/>
                  </a:lnTo>
                  <a:lnTo>
                    <a:pt x="479" y="491"/>
                  </a:lnTo>
                  <a:lnTo>
                    <a:pt x="503" y="487"/>
                  </a:lnTo>
                  <a:lnTo>
                    <a:pt x="526" y="481"/>
                  </a:lnTo>
                  <a:lnTo>
                    <a:pt x="547" y="475"/>
                  </a:lnTo>
                  <a:lnTo>
                    <a:pt x="567" y="469"/>
                  </a:lnTo>
                  <a:lnTo>
                    <a:pt x="589" y="461"/>
                  </a:lnTo>
                  <a:lnTo>
                    <a:pt x="608" y="452"/>
                  </a:lnTo>
                  <a:lnTo>
                    <a:pt x="628" y="442"/>
                  </a:lnTo>
                  <a:lnTo>
                    <a:pt x="644" y="432"/>
                  </a:lnTo>
                  <a:lnTo>
                    <a:pt x="659" y="421"/>
                  </a:lnTo>
                  <a:lnTo>
                    <a:pt x="678" y="409"/>
                  </a:lnTo>
                  <a:lnTo>
                    <a:pt x="692" y="397"/>
                  </a:lnTo>
                  <a:lnTo>
                    <a:pt x="705" y="384"/>
                  </a:lnTo>
                  <a:lnTo>
                    <a:pt x="717" y="370"/>
                  </a:lnTo>
                  <a:lnTo>
                    <a:pt x="727" y="357"/>
                  </a:lnTo>
                  <a:lnTo>
                    <a:pt x="737" y="342"/>
                  </a:lnTo>
                  <a:lnTo>
                    <a:pt x="746" y="328"/>
                  </a:lnTo>
                  <a:lnTo>
                    <a:pt x="752" y="313"/>
                  </a:lnTo>
                  <a:lnTo>
                    <a:pt x="758" y="298"/>
                  </a:lnTo>
                  <a:lnTo>
                    <a:pt x="760" y="282"/>
                  </a:lnTo>
                  <a:lnTo>
                    <a:pt x="763" y="267"/>
                  </a:lnTo>
                  <a:lnTo>
                    <a:pt x="764" y="251"/>
                  </a:lnTo>
                  <a:lnTo>
                    <a:pt x="764" y="249"/>
                  </a:lnTo>
                </a:path>
              </a:pathLst>
            </a:custGeom>
            <a:solidFill>
              <a:srgbClr val="FFFFFF"/>
            </a:solidFill>
            <a:ln w="9207">
              <a:solidFill>
                <a:srgbClr val="FFFFFF"/>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8" name="Freeform 5">
              <a:extLst>
                <a:ext uri="{FF2B5EF4-FFF2-40B4-BE49-F238E27FC236}">
                  <a16:creationId xmlns:a16="http://schemas.microsoft.com/office/drawing/2014/main" id="{B38A4168-3155-E52A-8794-48ED71E33C62}"/>
                </a:ext>
              </a:extLst>
            </p:cNvPr>
            <p:cNvSpPr>
              <a:spLocks/>
            </p:cNvSpPr>
            <p:nvPr/>
          </p:nvSpPr>
          <p:spPr bwMode="auto">
            <a:xfrm>
              <a:off x="2621" y="975"/>
              <a:ext cx="36" cy="25"/>
            </a:xfrm>
            <a:custGeom>
              <a:avLst/>
              <a:gdLst>
                <a:gd name="T0" fmla="*/ 3 w 36"/>
                <a:gd name="T1" fmla="*/ 6 h 25"/>
                <a:gd name="T2" fmla="*/ 7 w 36"/>
                <a:gd name="T3" fmla="*/ 3 h 25"/>
                <a:gd name="T4" fmla="*/ 13 w 36"/>
                <a:gd name="T5" fmla="*/ 1 h 25"/>
                <a:gd name="T6" fmla="*/ 19 w 36"/>
                <a:gd name="T7" fmla="*/ 0 h 25"/>
                <a:gd name="T8" fmla="*/ 25 w 36"/>
                <a:gd name="T9" fmla="*/ 1 h 25"/>
                <a:gd name="T10" fmla="*/ 29 w 36"/>
                <a:gd name="T11" fmla="*/ 4 h 25"/>
                <a:gd name="T12" fmla="*/ 34 w 36"/>
                <a:gd name="T13" fmla="*/ 7 h 25"/>
                <a:gd name="T14" fmla="*/ 35 w 36"/>
                <a:gd name="T15" fmla="*/ 11 h 25"/>
                <a:gd name="T16" fmla="*/ 35 w 36"/>
                <a:gd name="T17" fmla="*/ 15 h 25"/>
                <a:gd name="T18" fmla="*/ 33 w 36"/>
                <a:gd name="T19" fmla="*/ 19 h 25"/>
                <a:gd name="T20" fmla="*/ 28 w 36"/>
                <a:gd name="T21" fmla="*/ 22 h 25"/>
                <a:gd name="T22" fmla="*/ 23 w 36"/>
                <a:gd name="T23" fmla="*/ 23 h 25"/>
                <a:gd name="T24" fmla="*/ 18 w 36"/>
                <a:gd name="T25" fmla="*/ 24 h 25"/>
                <a:gd name="T26" fmla="*/ 12 w 36"/>
                <a:gd name="T27" fmla="*/ 22 h 25"/>
                <a:gd name="T28" fmla="*/ 7 w 36"/>
                <a:gd name="T29" fmla="*/ 20 h 25"/>
                <a:gd name="T30" fmla="*/ 3 w 36"/>
                <a:gd name="T31" fmla="*/ 17 h 25"/>
                <a:gd name="T32" fmla="*/ 0 w 36"/>
                <a:gd name="T33" fmla="*/ 15 h 25"/>
                <a:gd name="T34" fmla="*/ 0 w 36"/>
                <a:gd name="T35" fmla="*/ 10 h 25"/>
                <a:gd name="T36" fmla="*/ 3 w 36"/>
                <a:gd name="T37" fmla="*/ 6 h 25"/>
                <a:gd name="T38" fmla="*/ 3 w 36"/>
                <a:gd name="T39" fmla="*/ 6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
                <a:gd name="T61" fmla="*/ 0 h 25"/>
                <a:gd name="T62" fmla="*/ 36 w 36"/>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 h="25">
                  <a:moveTo>
                    <a:pt x="3" y="6"/>
                  </a:moveTo>
                  <a:lnTo>
                    <a:pt x="7" y="3"/>
                  </a:lnTo>
                  <a:lnTo>
                    <a:pt x="13" y="1"/>
                  </a:lnTo>
                  <a:lnTo>
                    <a:pt x="19" y="0"/>
                  </a:lnTo>
                  <a:lnTo>
                    <a:pt x="25" y="1"/>
                  </a:lnTo>
                  <a:lnTo>
                    <a:pt x="29" y="4"/>
                  </a:lnTo>
                  <a:lnTo>
                    <a:pt x="34" y="7"/>
                  </a:lnTo>
                  <a:lnTo>
                    <a:pt x="35" y="11"/>
                  </a:lnTo>
                  <a:lnTo>
                    <a:pt x="35" y="15"/>
                  </a:lnTo>
                  <a:lnTo>
                    <a:pt x="33" y="19"/>
                  </a:lnTo>
                  <a:lnTo>
                    <a:pt x="28" y="22"/>
                  </a:lnTo>
                  <a:lnTo>
                    <a:pt x="23" y="23"/>
                  </a:lnTo>
                  <a:lnTo>
                    <a:pt x="18" y="24"/>
                  </a:lnTo>
                  <a:lnTo>
                    <a:pt x="12" y="22"/>
                  </a:lnTo>
                  <a:lnTo>
                    <a:pt x="7" y="20"/>
                  </a:lnTo>
                  <a:lnTo>
                    <a:pt x="3" y="17"/>
                  </a:lnTo>
                  <a:lnTo>
                    <a:pt x="0" y="15"/>
                  </a:lnTo>
                  <a:lnTo>
                    <a:pt x="0" y="10"/>
                  </a:lnTo>
                  <a:lnTo>
                    <a:pt x="3" y="6"/>
                  </a:lnTo>
                </a:path>
              </a:pathLst>
            </a:custGeom>
            <a:solidFill>
              <a:srgbClr val="FFFF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10" name="Freeform 6">
              <a:extLst>
                <a:ext uri="{FF2B5EF4-FFF2-40B4-BE49-F238E27FC236}">
                  <a16:creationId xmlns:a16="http://schemas.microsoft.com/office/drawing/2014/main" id="{F67596F0-958E-2A82-69EC-40CFB0C3DED8}"/>
                </a:ext>
              </a:extLst>
            </p:cNvPr>
            <p:cNvSpPr>
              <a:spLocks/>
            </p:cNvSpPr>
            <p:nvPr/>
          </p:nvSpPr>
          <p:spPr bwMode="auto">
            <a:xfrm>
              <a:off x="2373" y="961"/>
              <a:ext cx="375" cy="192"/>
            </a:xfrm>
            <a:custGeom>
              <a:avLst/>
              <a:gdLst>
                <a:gd name="T0" fmla="*/ 0 w 375"/>
                <a:gd name="T1" fmla="*/ 42 h 192"/>
                <a:gd name="T2" fmla="*/ 7 w 375"/>
                <a:gd name="T3" fmla="*/ 34 h 192"/>
                <a:gd name="T4" fmla="*/ 14 w 375"/>
                <a:gd name="T5" fmla="*/ 26 h 192"/>
                <a:gd name="T6" fmla="*/ 26 w 375"/>
                <a:gd name="T7" fmla="*/ 19 h 192"/>
                <a:gd name="T8" fmla="*/ 37 w 375"/>
                <a:gd name="T9" fmla="*/ 13 h 192"/>
                <a:gd name="T10" fmla="*/ 50 w 375"/>
                <a:gd name="T11" fmla="*/ 8 h 192"/>
                <a:gd name="T12" fmla="*/ 64 w 375"/>
                <a:gd name="T13" fmla="*/ 4 h 192"/>
                <a:gd name="T14" fmla="*/ 78 w 375"/>
                <a:gd name="T15" fmla="*/ 2 h 192"/>
                <a:gd name="T16" fmla="*/ 95 w 375"/>
                <a:gd name="T17" fmla="*/ 0 h 192"/>
                <a:gd name="T18" fmla="*/ 110 w 375"/>
                <a:gd name="T19" fmla="*/ 2 h 192"/>
                <a:gd name="T20" fmla="*/ 126 w 375"/>
                <a:gd name="T21" fmla="*/ 2 h 192"/>
                <a:gd name="T22" fmla="*/ 143 w 375"/>
                <a:gd name="T23" fmla="*/ 5 h 192"/>
                <a:gd name="T24" fmla="*/ 158 w 375"/>
                <a:gd name="T25" fmla="*/ 9 h 192"/>
                <a:gd name="T26" fmla="*/ 164 w 375"/>
                <a:gd name="T27" fmla="*/ 12 h 192"/>
                <a:gd name="T28" fmla="*/ 180 w 375"/>
                <a:gd name="T29" fmla="*/ 17 h 192"/>
                <a:gd name="T30" fmla="*/ 307 w 375"/>
                <a:gd name="T31" fmla="*/ 72 h 192"/>
                <a:gd name="T32" fmla="*/ 318 w 375"/>
                <a:gd name="T33" fmla="*/ 77 h 192"/>
                <a:gd name="T34" fmla="*/ 333 w 375"/>
                <a:gd name="T35" fmla="*/ 86 h 192"/>
                <a:gd name="T36" fmla="*/ 345 w 375"/>
                <a:gd name="T37" fmla="*/ 94 h 192"/>
                <a:gd name="T38" fmla="*/ 352 w 375"/>
                <a:gd name="T39" fmla="*/ 103 h 192"/>
                <a:gd name="T40" fmla="*/ 362 w 375"/>
                <a:gd name="T41" fmla="*/ 111 h 192"/>
                <a:gd name="T42" fmla="*/ 368 w 375"/>
                <a:gd name="T43" fmla="*/ 122 h 192"/>
                <a:gd name="T44" fmla="*/ 371 w 375"/>
                <a:gd name="T45" fmla="*/ 132 h 192"/>
                <a:gd name="T46" fmla="*/ 374 w 375"/>
                <a:gd name="T47" fmla="*/ 141 h 192"/>
                <a:gd name="T48" fmla="*/ 374 w 375"/>
                <a:gd name="T49" fmla="*/ 152 h 192"/>
                <a:gd name="T50" fmla="*/ 370 w 375"/>
                <a:gd name="T51" fmla="*/ 161 h 192"/>
                <a:gd name="T52" fmla="*/ 364 w 375"/>
                <a:gd name="T53" fmla="*/ 171 h 192"/>
                <a:gd name="T54" fmla="*/ 359 w 375"/>
                <a:gd name="T55" fmla="*/ 179 h 192"/>
                <a:gd name="T56" fmla="*/ 353 w 375"/>
                <a:gd name="T57" fmla="*/ 183 h 192"/>
                <a:gd name="T58" fmla="*/ 347 w 375"/>
                <a:gd name="T59" fmla="*/ 191 h 192"/>
                <a:gd name="T60" fmla="*/ 0 w 375"/>
                <a:gd name="T61" fmla="*/ 42 h 192"/>
                <a:gd name="T62" fmla="*/ 0 w 375"/>
                <a:gd name="T63" fmla="*/ 42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192"/>
                <a:gd name="T98" fmla="*/ 375 w 375"/>
                <a:gd name="T99" fmla="*/ 192 h 1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192">
                  <a:moveTo>
                    <a:pt x="0" y="42"/>
                  </a:moveTo>
                  <a:lnTo>
                    <a:pt x="7" y="34"/>
                  </a:lnTo>
                  <a:lnTo>
                    <a:pt x="14" y="26"/>
                  </a:lnTo>
                  <a:lnTo>
                    <a:pt x="26" y="19"/>
                  </a:lnTo>
                  <a:lnTo>
                    <a:pt x="37" y="13"/>
                  </a:lnTo>
                  <a:lnTo>
                    <a:pt x="50" y="8"/>
                  </a:lnTo>
                  <a:lnTo>
                    <a:pt x="64" y="4"/>
                  </a:lnTo>
                  <a:lnTo>
                    <a:pt x="78" y="2"/>
                  </a:lnTo>
                  <a:lnTo>
                    <a:pt x="95" y="0"/>
                  </a:lnTo>
                  <a:lnTo>
                    <a:pt x="110" y="2"/>
                  </a:lnTo>
                  <a:lnTo>
                    <a:pt x="126" y="2"/>
                  </a:lnTo>
                  <a:lnTo>
                    <a:pt x="143" y="5"/>
                  </a:lnTo>
                  <a:lnTo>
                    <a:pt x="158" y="9"/>
                  </a:lnTo>
                  <a:lnTo>
                    <a:pt x="164" y="12"/>
                  </a:lnTo>
                  <a:lnTo>
                    <a:pt x="180" y="17"/>
                  </a:lnTo>
                  <a:lnTo>
                    <a:pt x="307" y="72"/>
                  </a:lnTo>
                  <a:lnTo>
                    <a:pt x="318" y="77"/>
                  </a:lnTo>
                  <a:lnTo>
                    <a:pt x="333" y="86"/>
                  </a:lnTo>
                  <a:lnTo>
                    <a:pt x="345" y="94"/>
                  </a:lnTo>
                  <a:lnTo>
                    <a:pt x="352" y="103"/>
                  </a:lnTo>
                  <a:lnTo>
                    <a:pt x="362" y="111"/>
                  </a:lnTo>
                  <a:lnTo>
                    <a:pt x="368" y="122"/>
                  </a:lnTo>
                  <a:lnTo>
                    <a:pt x="371" y="132"/>
                  </a:lnTo>
                  <a:lnTo>
                    <a:pt x="374" y="141"/>
                  </a:lnTo>
                  <a:lnTo>
                    <a:pt x="374" y="152"/>
                  </a:lnTo>
                  <a:lnTo>
                    <a:pt x="370" y="161"/>
                  </a:lnTo>
                  <a:lnTo>
                    <a:pt x="364" y="171"/>
                  </a:lnTo>
                  <a:lnTo>
                    <a:pt x="359" y="179"/>
                  </a:lnTo>
                  <a:lnTo>
                    <a:pt x="353" y="183"/>
                  </a:lnTo>
                  <a:lnTo>
                    <a:pt x="347" y="191"/>
                  </a:lnTo>
                  <a:lnTo>
                    <a:pt x="0" y="42"/>
                  </a:lnTo>
                </a:path>
              </a:pathLst>
            </a:custGeom>
            <a:solidFill>
              <a:srgbClr val="FFFF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11" name="Freeform 7">
              <a:extLst>
                <a:ext uri="{FF2B5EF4-FFF2-40B4-BE49-F238E27FC236}">
                  <a16:creationId xmlns:a16="http://schemas.microsoft.com/office/drawing/2014/main" id="{370F5C71-B730-7C86-040C-B639EAA7E15F}"/>
                </a:ext>
              </a:extLst>
            </p:cNvPr>
            <p:cNvSpPr>
              <a:spLocks/>
            </p:cNvSpPr>
            <p:nvPr/>
          </p:nvSpPr>
          <p:spPr bwMode="auto">
            <a:xfrm>
              <a:off x="2494" y="1576"/>
              <a:ext cx="158" cy="116"/>
            </a:xfrm>
            <a:custGeom>
              <a:avLst/>
              <a:gdLst>
                <a:gd name="T0" fmla="*/ 157 w 158"/>
                <a:gd name="T1" fmla="*/ 85 h 116"/>
                <a:gd name="T2" fmla="*/ 156 w 158"/>
                <a:gd name="T3" fmla="*/ 78 h 116"/>
                <a:gd name="T4" fmla="*/ 153 w 158"/>
                <a:gd name="T5" fmla="*/ 72 h 116"/>
                <a:gd name="T6" fmla="*/ 149 w 158"/>
                <a:gd name="T7" fmla="*/ 67 h 116"/>
                <a:gd name="T8" fmla="*/ 141 w 158"/>
                <a:gd name="T9" fmla="*/ 63 h 116"/>
                <a:gd name="T10" fmla="*/ 134 w 158"/>
                <a:gd name="T11" fmla="*/ 59 h 116"/>
                <a:gd name="T12" fmla="*/ 125 w 158"/>
                <a:gd name="T13" fmla="*/ 57 h 116"/>
                <a:gd name="T14" fmla="*/ 114 w 158"/>
                <a:gd name="T15" fmla="*/ 56 h 116"/>
                <a:gd name="T16" fmla="*/ 103 w 158"/>
                <a:gd name="T17" fmla="*/ 57 h 116"/>
                <a:gd name="T18" fmla="*/ 95 w 158"/>
                <a:gd name="T19" fmla="*/ 59 h 116"/>
                <a:gd name="T20" fmla="*/ 45 w 158"/>
                <a:gd name="T21" fmla="*/ 0 h 116"/>
                <a:gd name="T22" fmla="*/ 21 w 158"/>
                <a:gd name="T23" fmla="*/ 10 h 116"/>
                <a:gd name="T24" fmla="*/ 10 w 158"/>
                <a:gd name="T25" fmla="*/ 14 h 116"/>
                <a:gd name="T26" fmla="*/ 0 w 158"/>
                <a:gd name="T27" fmla="*/ 16 h 116"/>
                <a:gd name="T28" fmla="*/ 79 w 158"/>
                <a:gd name="T29" fmla="*/ 65 h 116"/>
                <a:gd name="T30" fmla="*/ 74 w 158"/>
                <a:gd name="T31" fmla="*/ 72 h 116"/>
                <a:gd name="T32" fmla="*/ 72 w 158"/>
                <a:gd name="T33" fmla="*/ 78 h 116"/>
                <a:gd name="T34" fmla="*/ 69 w 158"/>
                <a:gd name="T35" fmla="*/ 84 h 116"/>
                <a:gd name="T36" fmla="*/ 69 w 158"/>
                <a:gd name="T37" fmla="*/ 90 h 116"/>
                <a:gd name="T38" fmla="*/ 73 w 158"/>
                <a:gd name="T39" fmla="*/ 96 h 116"/>
                <a:gd name="T40" fmla="*/ 76 w 158"/>
                <a:gd name="T41" fmla="*/ 101 h 116"/>
                <a:gd name="T42" fmla="*/ 83 w 158"/>
                <a:gd name="T43" fmla="*/ 107 h 116"/>
                <a:gd name="T44" fmla="*/ 91 w 158"/>
                <a:gd name="T45" fmla="*/ 110 h 116"/>
                <a:gd name="T46" fmla="*/ 100 w 158"/>
                <a:gd name="T47" fmla="*/ 114 h 116"/>
                <a:gd name="T48" fmla="*/ 111 w 158"/>
                <a:gd name="T49" fmla="*/ 115 h 116"/>
                <a:gd name="T50" fmla="*/ 119 w 158"/>
                <a:gd name="T51" fmla="*/ 115 h 116"/>
                <a:gd name="T52" fmla="*/ 130 w 158"/>
                <a:gd name="T53" fmla="*/ 113 h 116"/>
                <a:gd name="T54" fmla="*/ 139 w 158"/>
                <a:gd name="T55" fmla="*/ 110 h 116"/>
                <a:gd name="T56" fmla="*/ 146 w 158"/>
                <a:gd name="T57" fmla="*/ 105 h 116"/>
                <a:gd name="T58" fmla="*/ 151 w 158"/>
                <a:gd name="T59" fmla="*/ 100 h 116"/>
                <a:gd name="T60" fmla="*/ 155 w 158"/>
                <a:gd name="T61" fmla="*/ 94 h 116"/>
                <a:gd name="T62" fmla="*/ 157 w 158"/>
                <a:gd name="T63" fmla="*/ 88 h 116"/>
                <a:gd name="T64" fmla="*/ 157 w 158"/>
                <a:gd name="T65" fmla="*/ 85 h 116"/>
                <a:gd name="T66" fmla="*/ 157 w 158"/>
                <a:gd name="T67" fmla="*/ 85 h 1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8"/>
                <a:gd name="T103" fmla="*/ 0 h 116"/>
                <a:gd name="T104" fmla="*/ 158 w 158"/>
                <a:gd name="T105" fmla="*/ 116 h 11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8" h="116">
                  <a:moveTo>
                    <a:pt x="157" y="85"/>
                  </a:moveTo>
                  <a:lnTo>
                    <a:pt x="156" y="78"/>
                  </a:lnTo>
                  <a:lnTo>
                    <a:pt x="153" y="72"/>
                  </a:lnTo>
                  <a:lnTo>
                    <a:pt x="149" y="67"/>
                  </a:lnTo>
                  <a:lnTo>
                    <a:pt x="141" y="63"/>
                  </a:lnTo>
                  <a:lnTo>
                    <a:pt x="134" y="59"/>
                  </a:lnTo>
                  <a:lnTo>
                    <a:pt x="125" y="57"/>
                  </a:lnTo>
                  <a:lnTo>
                    <a:pt x="114" y="56"/>
                  </a:lnTo>
                  <a:lnTo>
                    <a:pt x="103" y="57"/>
                  </a:lnTo>
                  <a:lnTo>
                    <a:pt x="95" y="59"/>
                  </a:lnTo>
                  <a:lnTo>
                    <a:pt x="45" y="0"/>
                  </a:lnTo>
                  <a:lnTo>
                    <a:pt x="21" y="10"/>
                  </a:lnTo>
                  <a:lnTo>
                    <a:pt x="10" y="14"/>
                  </a:lnTo>
                  <a:lnTo>
                    <a:pt x="0" y="16"/>
                  </a:lnTo>
                  <a:lnTo>
                    <a:pt x="79" y="65"/>
                  </a:lnTo>
                  <a:lnTo>
                    <a:pt x="74" y="72"/>
                  </a:lnTo>
                  <a:lnTo>
                    <a:pt x="72" y="78"/>
                  </a:lnTo>
                  <a:lnTo>
                    <a:pt x="69" y="84"/>
                  </a:lnTo>
                  <a:lnTo>
                    <a:pt x="69" y="90"/>
                  </a:lnTo>
                  <a:lnTo>
                    <a:pt x="73" y="96"/>
                  </a:lnTo>
                  <a:lnTo>
                    <a:pt x="76" y="101"/>
                  </a:lnTo>
                  <a:lnTo>
                    <a:pt x="83" y="107"/>
                  </a:lnTo>
                  <a:lnTo>
                    <a:pt x="91" y="110"/>
                  </a:lnTo>
                  <a:lnTo>
                    <a:pt x="100" y="114"/>
                  </a:lnTo>
                  <a:lnTo>
                    <a:pt x="111" y="115"/>
                  </a:lnTo>
                  <a:lnTo>
                    <a:pt x="119" y="115"/>
                  </a:lnTo>
                  <a:lnTo>
                    <a:pt x="130" y="113"/>
                  </a:lnTo>
                  <a:lnTo>
                    <a:pt x="139" y="110"/>
                  </a:lnTo>
                  <a:lnTo>
                    <a:pt x="146" y="105"/>
                  </a:lnTo>
                  <a:lnTo>
                    <a:pt x="151" y="100"/>
                  </a:lnTo>
                  <a:lnTo>
                    <a:pt x="155" y="94"/>
                  </a:lnTo>
                  <a:lnTo>
                    <a:pt x="157" y="88"/>
                  </a:lnTo>
                  <a:lnTo>
                    <a:pt x="157" y="85"/>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12" name="Freeform 8">
              <a:extLst>
                <a:ext uri="{FF2B5EF4-FFF2-40B4-BE49-F238E27FC236}">
                  <a16:creationId xmlns:a16="http://schemas.microsoft.com/office/drawing/2014/main" id="{B7A49825-93DB-4A3B-AAC9-43DFFD333D8E}"/>
                </a:ext>
              </a:extLst>
            </p:cNvPr>
            <p:cNvSpPr>
              <a:spLocks/>
            </p:cNvSpPr>
            <p:nvPr/>
          </p:nvSpPr>
          <p:spPr bwMode="auto">
            <a:xfrm>
              <a:off x="1992" y="1544"/>
              <a:ext cx="204" cy="148"/>
            </a:xfrm>
            <a:custGeom>
              <a:avLst/>
              <a:gdLst>
                <a:gd name="T0" fmla="*/ 0 w 204"/>
                <a:gd name="T1" fmla="*/ 117 h 148"/>
                <a:gd name="T2" fmla="*/ 1 w 204"/>
                <a:gd name="T3" fmla="*/ 110 h 148"/>
                <a:gd name="T4" fmla="*/ 5 w 204"/>
                <a:gd name="T5" fmla="*/ 104 h 148"/>
                <a:gd name="T6" fmla="*/ 9 w 204"/>
                <a:gd name="T7" fmla="*/ 99 h 148"/>
                <a:gd name="T8" fmla="*/ 17 w 204"/>
                <a:gd name="T9" fmla="*/ 95 h 148"/>
                <a:gd name="T10" fmla="*/ 24 w 204"/>
                <a:gd name="T11" fmla="*/ 91 h 148"/>
                <a:gd name="T12" fmla="*/ 33 w 204"/>
                <a:gd name="T13" fmla="*/ 89 h 148"/>
                <a:gd name="T14" fmla="*/ 43 w 204"/>
                <a:gd name="T15" fmla="*/ 88 h 148"/>
                <a:gd name="T16" fmla="*/ 52 w 204"/>
                <a:gd name="T17" fmla="*/ 89 h 148"/>
                <a:gd name="T18" fmla="*/ 63 w 204"/>
                <a:gd name="T19" fmla="*/ 91 h 148"/>
                <a:gd name="T20" fmla="*/ 136 w 204"/>
                <a:gd name="T21" fmla="*/ 0 h 148"/>
                <a:gd name="T22" fmla="*/ 149 w 204"/>
                <a:gd name="T23" fmla="*/ 5 h 148"/>
                <a:gd name="T24" fmla="*/ 162 w 204"/>
                <a:gd name="T25" fmla="*/ 9 h 148"/>
                <a:gd name="T26" fmla="*/ 174 w 204"/>
                <a:gd name="T27" fmla="*/ 12 h 148"/>
                <a:gd name="T28" fmla="*/ 186 w 204"/>
                <a:gd name="T29" fmla="*/ 15 h 148"/>
                <a:gd name="T30" fmla="*/ 203 w 204"/>
                <a:gd name="T31" fmla="*/ 19 h 148"/>
                <a:gd name="T32" fmla="*/ 79 w 204"/>
                <a:gd name="T33" fmla="*/ 97 h 148"/>
                <a:gd name="T34" fmla="*/ 83 w 204"/>
                <a:gd name="T35" fmla="*/ 104 h 148"/>
                <a:gd name="T36" fmla="*/ 86 w 204"/>
                <a:gd name="T37" fmla="*/ 110 h 148"/>
                <a:gd name="T38" fmla="*/ 88 w 204"/>
                <a:gd name="T39" fmla="*/ 116 h 148"/>
                <a:gd name="T40" fmla="*/ 88 w 204"/>
                <a:gd name="T41" fmla="*/ 122 h 148"/>
                <a:gd name="T42" fmla="*/ 85 w 204"/>
                <a:gd name="T43" fmla="*/ 128 h 148"/>
                <a:gd name="T44" fmla="*/ 81 w 204"/>
                <a:gd name="T45" fmla="*/ 133 h 148"/>
                <a:gd name="T46" fmla="*/ 74 w 204"/>
                <a:gd name="T47" fmla="*/ 139 h 148"/>
                <a:gd name="T48" fmla="*/ 67 w 204"/>
                <a:gd name="T49" fmla="*/ 142 h 148"/>
                <a:gd name="T50" fmla="*/ 55 w 204"/>
                <a:gd name="T51" fmla="*/ 146 h 148"/>
                <a:gd name="T52" fmla="*/ 47 w 204"/>
                <a:gd name="T53" fmla="*/ 147 h 148"/>
                <a:gd name="T54" fmla="*/ 38 w 204"/>
                <a:gd name="T55" fmla="*/ 147 h 148"/>
                <a:gd name="T56" fmla="*/ 28 w 204"/>
                <a:gd name="T57" fmla="*/ 145 h 148"/>
                <a:gd name="T58" fmla="*/ 19 w 204"/>
                <a:gd name="T59" fmla="*/ 142 h 148"/>
                <a:gd name="T60" fmla="*/ 12 w 204"/>
                <a:gd name="T61" fmla="*/ 137 h 148"/>
                <a:gd name="T62" fmla="*/ 5 w 204"/>
                <a:gd name="T63" fmla="*/ 132 h 148"/>
                <a:gd name="T64" fmla="*/ 2 w 204"/>
                <a:gd name="T65" fmla="*/ 126 h 148"/>
                <a:gd name="T66" fmla="*/ 0 w 204"/>
                <a:gd name="T67" fmla="*/ 120 h 148"/>
                <a:gd name="T68" fmla="*/ 0 w 204"/>
                <a:gd name="T69" fmla="*/ 117 h 148"/>
                <a:gd name="T70" fmla="*/ 0 w 204"/>
                <a:gd name="T71" fmla="*/ 117 h 14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04"/>
                <a:gd name="T109" fmla="*/ 0 h 148"/>
                <a:gd name="T110" fmla="*/ 204 w 204"/>
                <a:gd name="T111" fmla="*/ 148 h 14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04" h="148">
                  <a:moveTo>
                    <a:pt x="0" y="117"/>
                  </a:moveTo>
                  <a:lnTo>
                    <a:pt x="1" y="110"/>
                  </a:lnTo>
                  <a:lnTo>
                    <a:pt x="5" y="104"/>
                  </a:lnTo>
                  <a:lnTo>
                    <a:pt x="9" y="99"/>
                  </a:lnTo>
                  <a:lnTo>
                    <a:pt x="17" y="95"/>
                  </a:lnTo>
                  <a:lnTo>
                    <a:pt x="24" y="91"/>
                  </a:lnTo>
                  <a:lnTo>
                    <a:pt x="33" y="89"/>
                  </a:lnTo>
                  <a:lnTo>
                    <a:pt x="43" y="88"/>
                  </a:lnTo>
                  <a:lnTo>
                    <a:pt x="52" y="89"/>
                  </a:lnTo>
                  <a:lnTo>
                    <a:pt x="63" y="91"/>
                  </a:lnTo>
                  <a:lnTo>
                    <a:pt x="136" y="0"/>
                  </a:lnTo>
                  <a:lnTo>
                    <a:pt x="149" y="5"/>
                  </a:lnTo>
                  <a:lnTo>
                    <a:pt x="162" y="9"/>
                  </a:lnTo>
                  <a:lnTo>
                    <a:pt x="174" y="12"/>
                  </a:lnTo>
                  <a:lnTo>
                    <a:pt x="186" y="15"/>
                  </a:lnTo>
                  <a:lnTo>
                    <a:pt x="203" y="19"/>
                  </a:lnTo>
                  <a:lnTo>
                    <a:pt x="79" y="97"/>
                  </a:lnTo>
                  <a:lnTo>
                    <a:pt x="83" y="104"/>
                  </a:lnTo>
                  <a:lnTo>
                    <a:pt x="86" y="110"/>
                  </a:lnTo>
                  <a:lnTo>
                    <a:pt x="88" y="116"/>
                  </a:lnTo>
                  <a:lnTo>
                    <a:pt x="88" y="122"/>
                  </a:lnTo>
                  <a:lnTo>
                    <a:pt x="85" y="128"/>
                  </a:lnTo>
                  <a:lnTo>
                    <a:pt x="81" y="133"/>
                  </a:lnTo>
                  <a:lnTo>
                    <a:pt x="74" y="139"/>
                  </a:lnTo>
                  <a:lnTo>
                    <a:pt x="67" y="142"/>
                  </a:lnTo>
                  <a:lnTo>
                    <a:pt x="55" y="146"/>
                  </a:lnTo>
                  <a:lnTo>
                    <a:pt x="47" y="147"/>
                  </a:lnTo>
                  <a:lnTo>
                    <a:pt x="38" y="147"/>
                  </a:lnTo>
                  <a:lnTo>
                    <a:pt x="28" y="145"/>
                  </a:lnTo>
                  <a:lnTo>
                    <a:pt x="19" y="142"/>
                  </a:lnTo>
                  <a:lnTo>
                    <a:pt x="12" y="137"/>
                  </a:lnTo>
                  <a:lnTo>
                    <a:pt x="5" y="132"/>
                  </a:lnTo>
                  <a:lnTo>
                    <a:pt x="2" y="126"/>
                  </a:lnTo>
                  <a:lnTo>
                    <a:pt x="0" y="120"/>
                  </a:lnTo>
                  <a:lnTo>
                    <a:pt x="0" y="117"/>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14" name="Freeform 9">
              <a:extLst>
                <a:ext uri="{FF2B5EF4-FFF2-40B4-BE49-F238E27FC236}">
                  <a16:creationId xmlns:a16="http://schemas.microsoft.com/office/drawing/2014/main" id="{3B2F484C-1FA6-E467-C7F4-F22D22E30BBA}"/>
                </a:ext>
              </a:extLst>
            </p:cNvPr>
            <p:cNvSpPr>
              <a:spLocks/>
            </p:cNvSpPr>
            <p:nvPr/>
          </p:nvSpPr>
          <p:spPr bwMode="auto">
            <a:xfrm>
              <a:off x="2272" y="958"/>
              <a:ext cx="96" cy="115"/>
            </a:xfrm>
            <a:custGeom>
              <a:avLst/>
              <a:gdLst>
                <a:gd name="T0" fmla="*/ 30 w 96"/>
                <a:gd name="T1" fmla="*/ 114 h 115"/>
                <a:gd name="T2" fmla="*/ 66 w 96"/>
                <a:gd name="T3" fmla="*/ 114 h 115"/>
                <a:gd name="T4" fmla="*/ 66 w 96"/>
                <a:gd name="T5" fmla="*/ 24 h 115"/>
                <a:gd name="T6" fmla="*/ 95 w 96"/>
                <a:gd name="T7" fmla="*/ 24 h 115"/>
                <a:gd name="T8" fmla="*/ 95 w 96"/>
                <a:gd name="T9" fmla="*/ 0 h 115"/>
                <a:gd name="T10" fmla="*/ 0 w 96"/>
                <a:gd name="T11" fmla="*/ 0 h 115"/>
                <a:gd name="T12" fmla="*/ 0 w 96"/>
                <a:gd name="T13" fmla="*/ 24 h 115"/>
                <a:gd name="T14" fmla="*/ 30 w 96"/>
                <a:gd name="T15" fmla="*/ 24 h 115"/>
                <a:gd name="T16" fmla="*/ 30 w 96"/>
                <a:gd name="T17" fmla="*/ 114 h 115"/>
                <a:gd name="T18" fmla="*/ 30 w 96"/>
                <a:gd name="T19" fmla="*/ 114 h 1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6"/>
                <a:gd name="T31" fmla="*/ 0 h 115"/>
                <a:gd name="T32" fmla="*/ 96 w 96"/>
                <a:gd name="T33" fmla="*/ 115 h 1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6" h="115">
                  <a:moveTo>
                    <a:pt x="30" y="114"/>
                  </a:moveTo>
                  <a:lnTo>
                    <a:pt x="66" y="114"/>
                  </a:lnTo>
                  <a:lnTo>
                    <a:pt x="66" y="24"/>
                  </a:lnTo>
                  <a:lnTo>
                    <a:pt x="95" y="24"/>
                  </a:lnTo>
                  <a:lnTo>
                    <a:pt x="95" y="0"/>
                  </a:lnTo>
                  <a:lnTo>
                    <a:pt x="0" y="0"/>
                  </a:lnTo>
                  <a:lnTo>
                    <a:pt x="0" y="24"/>
                  </a:lnTo>
                  <a:lnTo>
                    <a:pt x="30" y="24"/>
                  </a:lnTo>
                  <a:lnTo>
                    <a:pt x="30" y="114"/>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15" name="Freeform 10">
              <a:extLst>
                <a:ext uri="{FF2B5EF4-FFF2-40B4-BE49-F238E27FC236}">
                  <a16:creationId xmlns:a16="http://schemas.microsoft.com/office/drawing/2014/main" id="{4666A187-437C-38D2-66EC-30E6ACD8501E}"/>
                </a:ext>
              </a:extLst>
            </p:cNvPr>
            <p:cNvSpPr>
              <a:spLocks/>
            </p:cNvSpPr>
            <p:nvPr/>
          </p:nvSpPr>
          <p:spPr bwMode="auto">
            <a:xfrm>
              <a:off x="2315" y="1051"/>
              <a:ext cx="433" cy="567"/>
            </a:xfrm>
            <a:custGeom>
              <a:avLst/>
              <a:gdLst>
                <a:gd name="T0" fmla="*/ 21 w 433"/>
                <a:gd name="T1" fmla="*/ 519 h 567"/>
                <a:gd name="T2" fmla="*/ 76 w 433"/>
                <a:gd name="T3" fmla="*/ 514 h 567"/>
                <a:gd name="T4" fmla="*/ 130 w 433"/>
                <a:gd name="T5" fmla="*/ 504 h 567"/>
                <a:gd name="T6" fmla="*/ 180 w 433"/>
                <a:gd name="T7" fmla="*/ 490 h 567"/>
                <a:gd name="T8" fmla="*/ 226 w 433"/>
                <a:gd name="T9" fmla="*/ 468 h 567"/>
                <a:gd name="T10" fmla="*/ 267 w 433"/>
                <a:gd name="T11" fmla="*/ 444 h 567"/>
                <a:gd name="T12" fmla="*/ 301 w 433"/>
                <a:gd name="T13" fmla="*/ 416 h 567"/>
                <a:gd name="T14" fmla="*/ 328 w 433"/>
                <a:gd name="T15" fmla="*/ 384 h 567"/>
                <a:gd name="T16" fmla="*/ 347 w 433"/>
                <a:gd name="T17" fmla="*/ 349 h 567"/>
                <a:gd name="T18" fmla="*/ 359 w 433"/>
                <a:gd name="T19" fmla="*/ 312 h 567"/>
                <a:gd name="T20" fmla="*/ 361 w 433"/>
                <a:gd name="T21" fmla="*/ 275 h 567"/>
                <a:gd name="T22" fmla="*/ 354 w 433"/>
                <a:gd name="T23" fmla="*/ 239 h 567"/>
                <a:gd name="T24" fmla="*/ 341 w 433"/>
                <a:gd name="T25" fmla="*/ 205 h 567"/>
                <a:gd name="T26" fmla="*/ 319 w 433"/>
                <a:gd name="T27" fmla="*/ 170 h 567"/>
                <a:gd name="T28" fmla="*/ 287 w 433"/>
                <a:gd name="T29" fmla="*/ 139 h 567"/>
                <a:gd name="T30" fmla="*/ 252 w 433"/>
                <a:gd name="T31" fmla="*/ 113 h 567"/>
                <a:gd name="T32" fmla="*/ 208 w 433"/>
                <a:gd name="T33" fmla="*/ 89 h 567"/>
                <a:gd name="T34" fmla="*/ 160 w 433"/>
                <a:gd name="T35" fmla="*/ 71 h 567"/>
                <a:gd name="T36" fmla="*/ 109 w 433"/>
                <a:gd name="T37" fmla="*/ 58 h 567"/>
                <a:gd name="T38" fmla="*/ 54 w 433"/>
                <a:gd name="T39" fmla="*/ 50 h 567"/>
                <a:gd name="T40" fmla="*/ 0 w 433"/>
                <a:gd name="T41" fmla="*/ 48 h 567"/>
                <a:gd name="T42" fmla="*/ 30 w 433"/>
                <a:gd name="T43" fmla="*/ 1 h 567"/>
                <a:gd name="T44" fmla="*/ 88 w 433"/>
                <a:gd name="T45" fmla="*/ 6 h 567"/>
                <a:gd name="T46" fmla="*/ 149 w 433"/>
                <a:gd name="T47" fmla="*/ 17 h 567"/>
                <a:gd name="T48" fmla="*/ 203 w 433"/>
                <a:gd name="T49" fmla="*/ 33 h 567"/>
                <a:gd name="T50" fmla="*/ 254 w 433"/>
                <a:gd name="T51" fmla="*/ 54 h 567"/>
                <a:gd name="T52" fmla="*/ 301 w 433"/>
                <a:gd name="T53" fmla="*/ 81 h 567"/>
                <a:gd name="T54" fmla="*/ 341 w 433"/>
                <a:gd name="T55" fmla="*/ 111 h 567"/>
                <a:gd name="T56" fmla="*/ 375 w 433"/>
                <a:gd name="T57" fmla="*/ 145 h 567"/>
                <a:gd name="T58" fmla="*/ 401 w 433"/>
                <a:gd name="T59" fmla="*/ 181 h 567"/>
                <a:gd name="T60" fmla="*/ 420 w 433"/>
                <a:gd name="T61" fmla="*/ 219 h 567"/>
                <a:gd name="T62" fmla="*/ 428 w 433"/>
                <a:gd name="T63" fmla="*/ 257 h 567"/>
                <a:gd name="T64" fmla="*/ 430 w 433"/>
                <a:gd name="T65" fmla="*/ 299 h 567"/>
                <a:gd name="T66" fmla="*/ 422 w 433"/>
                <a:gd name="T67" fmla="*/ 338 h 567"/>
                <a:gd name="T68" fmla="*/ 405 w 433"/>
                <a:gd name="T69" fmla="*/ 377 h 567"/>
                <a:gd name="T70" fmla="*/ 382 w 433"/>
                <a:gd name="T71" fmla="*/ 414 h 567"/>
                <a:gd name="T72" fmla="*/ 350 w 433"/>
                <a:gd name="T73" fmla="*/ 447 h 567"/>
                <a:gd name="T74" fmla="*/ 312 w 433"/>
                <a:gd name="T75" fmla="*/ 479 h 567"/>
                <a:gd name="T76" fmla="*/ 267 w 433"/>
                <a:gd name="T77" fmla="*/ 506 h 567"/>
                <a:gd name="T78" fmla="*/ 216 w 433"/>
                <a:gd name="T79" fmla="*/ 528 h 567"/>
                <a:gd name="T80" fmla="*/ 162 w 433"/>
                <a:gd name="T81" fmla="*/ 546 h 567"/>
                <a:gd name="T82" fmla="*/ 102 w 433"/>
                <a:gd name="T83" fmla="*/ 559 h 567"/>
                <a:gd name="T84" fmla="*/ 43 w 433"/>
                <a:gd name="T85" fmla="*/ 564 h 567"/>
                <a:gd name="T86" fmla="*/ 0 w 433"/>
                <a:gd name="T87" fmla="*/ 566 h 567"/>
                <a:gd name="T88" fmla="*/ 0 w 433"/>
                <a:gd name="T89" fmla="*/ 519 h 56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3"/>
                <a:gd name="T136" fmla="*/ 0 h 567"/>
                <a:gd name="T137" fmla="*/ 433 w 433"/>
                <a:gd name="T138" fmla="*/ 567 h 56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3" h="567">
                  <a:moveTo>
                    <a:pt x="0" y="519"/>
                  </a:moveTo>
                  <a:lnTo>
                    <a:pt x="21" y="519"/>
                  </a:lnTo>
                  <a:lnTo>
                    <a:pt x="49" y="517"/>
                  </a:lnTo>
                  <a:lnTo>
                    <a:pt x="76" y="514"/>
                  </a:lnTo>
                  <a:lnTo>
                    <a:pt x="102" y="510"/>
                  </a:lnTo>
                  <a:lnTo>
                    <a:pt x="130" y="504"/>
                  </a:lnTo>
                  <a:lnTo>
                    <a:pt x="155" y="497"/>
                  </a:lnTo>
                  <a:lnTo>
                    <a:pt x="180" y="490"/>
                  </a:lnTo>
                  <a:lnTo>
                    <a:pt x="204" y="479"/>
                  </a:lnTo>
                  <a:lnTo>
                    <a:pt x="226" y="468"/>
                  </a:lnTo>
                  <a:lnTo>
                    <a:pt x="248" y="456"/>
                  </a:lnTo>
                  <a:lnTo>
                    <a:pt x="267" y="444"/>
                  </a:lnTo>
                  <a:lnTo>
                    <a:pt x="284" y="430"/>
                  </a:lnTo>
                  <a:lnTo>
                    <a:pt x="301" y="416"/>
                  </a:lnTo>
                  <a:lnTo>
                    <a:pt x="316" y="399"/>
                  </a:lnTo>
                  <a:lnTo>
                    <a:pt x="328" y="384"/>
                  </a:lnTo>
                  <a:lnTo>
                    <a:pt x="339" y="366"/>
                  </a:lnTo>
                  <a:lnTo>
                    <a:pt x="347" y="349"/>
                  </a:lnTo>
                  <a:lnTo>
                    <a:pt x="354" y="331"/>
                  </a:lnTo>
                  <a:lnTo>
                    <a:pt x="359" y="312"/>
                  </a:lnTo>
                  <a:lnTo>
                    <a:pt x="361" y="294"/>
                  </a:lnTo>
                  <a:lnTo>
                    <a:pt x="361" y="275"/>
                  </a:lnTo>
                  <a:lnTo>
                    <a:pt x="359" y="257"/>
                  </a:lnTo>
                  <a:lnTo>
                    <a:pt x="354" y="239"/>
                  </a:lnTo>
                  <a:lnTo>
                    <a:pt x="349" y="221"/>
                  </a:lnTo>
                  <a:lnTo>
                    <a:pt x="341" y="205"/>
                  </a:lnTo>
                  <a:lnTo>
                    <a:pt x="329" y="188"/>
                  </a:lnTo>
                  <a:lnTo>
                    <a:pt x="319" y="170"/>
                  </a:lnTo>
                  <a:lnTo>
                    <a:pt x="304" y="155"/>
                  </a:lnTo>
                  <a:lnTo>
                    <a:pt x="287" y="139"/>
                  </a:lnTo>
                  <a:lnTo>
                    <a:pt x="270" y="124"/>
                  </a:lnTo>
                  <a:lnTo>
                    <a:pt x="252" y="113"/>
                  </a:lnTo>
                  <a:lnTo>
                    <a:pt x="230" y="101"/>
                  </a:lnTo>
                  <a:lnTo>
                    <a:pt x="208" y="89"/>
                  </a:lnTo>
                  <a:lnTo>
                    <a:pt x="184" y="80"/>
                  </a:lnTo>
                  <a:lnTo>
                    <a:pt x="160" y="71"/>
                  </a:lnTo>
                  <a:lnTo>
                    <a:pt x="134" y="64"/>
                  </a:lnTo>
                  <a:lnTo>
                    <a:pt x="109" y="58"/>
                  </a:lnTo>
                  <a:lnTo>
                    <a:pt x="82" y="53"/>
                  </a:lnTo>
                  <a:lnTo>
                    <a:pt x="54" y="50"/>
                  </a:lnTo>
                  <a:lnTo>
                    <a:pt x="26" y="49"/>
                  </a:lnTo>
                  <a:lnTo>
                    <a:pt x="0" y="48"/>
                  </a:lnTo>
                  <a:lnTo>
                    <a:pt x="0" y="0"/>
                  </a:lnTo>
                  <a:lnTo>
                    <a:pt x="30" y="1"/>
                  </a:lnTo>
                  <a:lnTo>
                    <a:pt x="59" y="4"/>
                  </a:lnTo>
                  <a:lnTo>
                    <a:pt x="88" y="6"/>
                  </a:lnTo>
                  <a:lnTo>
                    <a:pt x="119" y="11"/>
                  </a:lnTo>
                  <a:lnTo>
                    <a:pt x="149" y="17"/>
                  </a:lnTo>
                  <a:lnTo>
                    <a:pt x="176" y="24"/>
                  </a:lnTo>
                  <a:lnTo>
                    <a:pt x="203" y="33"/>
                  </a:lnTo>
                  <a:lnTo>
                    <a:pt x="230" y="43"/>
                  </a:lnTo>
                  <a:lnTo>
                    <a:pt x="254" y="54"/>
                  </a:lnTo>
                  <a:lnTo>
                    <a:pt x="279" y="67"/>
                  </a:lnTo>
                  <a:lnTo>
                    <a:pt x="301" y="81"/>
                  </a:lnTo>
                  <a:lnTo>
                    <a:pt x="323" y="95"/>
                  </a:lnTo>
                  <a:lnTo>
                    <a:pt x="341" y="111"/>
                  </a:lnTo>
                  <a:lnTo>
                    <a:pt x="359" y="127"/>
                  </a:lnTo>
                  <a:lnTo>
                    <a:pt x="375" y="145"/>
                  </a:lnTo>
                  <a:lnTo>
                    <a:pt x="391" y="162"/>
                  </a:lnTo>
                  <a:lnTo>
                    <a:pt x="401" y="181"/>
                  </a:lnTo>
                  <a:lnTo>
                    <a:pt x="410" y="200"/>
                  </a:lnTo>
                  <a:lnTo>
                    <a:pt x="420" y="219"/>
                  </a:lnTo>
                  <a:lnTo>
                    <a:pt x="425" y="238"/>
                  </a:lnTo>
                  <a:lnTo>
                    <a:pt x="428" y="257"/>
                  </a:lnTo>
                  <a:lnTo>
                    <a:pt x="432" y="279"/>
                  </a:lnTo>
                  <a:lnTo>
                    <a:pt x="430" y="299"/>
                  </a:lnTo>
                  <a:lnTo>
                    <a:pt x="427" y="318"/>
                  </a:lnTo>
                  <a:lnTo>
                    <a:pt x="422" y="338"/>
                  </a:lnTo>
                  <a:lnTo>
                    <a:pt x="416" y="358"/>
                  </a:lnTo>
                  <a:lnTo>
                    <a:pt x="405" y="377"/>
                  </a:lnTo>
                  <a:lnTo>
                    <a:pt x="395" y="395"/>
                  </a:lnTo>
                  <a:lnTo>
                    <a:pt x="382" y="414"/>
                  </a:lnTo>
                  <a:lnTo>
                    <a:pt x="367" y="432"/>
                  </a:lnTo>
                  <a:lnTo>
                    <a:pt x="350" y="447"/>
                  </a:lnTo>
                  <a:lnTo>
                    <a:pt x="332" y="464"/>
                  </a:lnTo>
                  <a:lnTo>
                    <a:pt x="312" y="479"/>
                  </a:lnTo>
                  <a:lnTo>
                    <a:pt x="290" y="493"/>
                  </a:lnTo>
                  <a:lnTo>
                    <a:pt x="267" y="506"/>
                  </a:lnTo>
                  <a:lnTo>
                    <a:pt x="241" y="517"/>
                  </a:lnTo>
                  <a:lnTo>
                    <a:pt x="216" y="528"/>
                  </a:lnTo>
                  <a:lnTo>
                    <a:pt x="190" y="538"/>
                  </a:lnTo>
                  <a:lnTo>
                    <a:pt x="162" y="546"/>
                  </a:lnTo>
                  <a:lnTo>
                    <a:pt x="133" y="554"/>
                  </a:lnTo>
                  <a:lnTo>
                    <a:pt x="102" y="559"/>
                  </a:lnTo>
                  <a:lnTo>
                    <a:pt x="74" y="562"/>
                  </a:lnTo>
                  <a:lnTo>
                    <a:pt x="43" y="564"/>
                  </a:lnTo>
                  <a:lnTo>
                    <a:pt x="12" y="566"/>
                  </a:lnTo>
                  <a:lnTo>
                    <a:pt x="0" y="566"/>
                  </a:lnTo>
                  <a:lnTo>
                    <a:pt x="0" y="519"/>
                  </a:lnTo>
                </a:path>
              </a:pathLst>
            </a:custGeom>
            <a:solidFill>
              <a:srgbClr val="FFFF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16" name="Freeform 11">
              <a:extLst>
                <a:ext uri="{FF2B5EF4-FFF2-40B4-BE49-F238E27FC236}">
                  <a16:creationId xmlns:a16="http://schemas.microsoft.com/office/drawing/2014/main" id="{22965660-41E1-FB40-913C-5D7544D84370}"/>
                </a:ext>
              </a:extLst>
            </p:cNvPr>
            <p:cNvSpPr>
              <a:spLocks/>
            </p:cNvSpPr>
            <p:nvPr/>
          </p:nvSpPr>
          <p:spPr bwMode="auto">
            <a:xfrm>
              <a:off x="1895" y="1051"/>
              <a:ext cx="433" cy="567"/>
            </a:xfrm>
            <a:custGeom>
              <a:avLst/>
              <a:gdLst>
                <a:gd name="T0" fmla="*/ 409 w 433"/>
                <a:gd name="T1" fmla="*/ 519 h 567"/>
                <a:gd name="T2" fmla="*/ 356 w 433"/>
                <a:gd name="T3" fmla="*/ 514 h 567"/>
                <a:gd name="T4" fmla="*/ 303 w 433"/>
                <a:gd name="T5" fmla="*/ 504 h 567"/>
                <a:gd name="T6" fmla="*/ 251 w 433"/>
                <a:gd name="T7" fmla="*/ 490 h 567"/>
                <a:gd name="T8" fmla="*/ 205 w 433"/>
                <a:gd name="T9" fmla="*/ 468 h 567"/>
                <a:gd name="T10" fmla="*/ 164 w 433"/>
                <a:gd name="T11" fmla="*/ 444 h 567"/>
                <a:gd name="T12" fmla="*/ 130 w 433"/>
                <a:gd name="T13" fmla="*/ 416 h 567"/>
                <a:gd name="T14" fmla="*/ 102 w 433"/>
                <a:gd name="T15" fmla="*/ 384 h 567"/>
                <a:gd name="T16" fmla="*/ 83 w 433"/>
                <a:gd name="T17" fmla="*/ 349 h 567"/>
                <a:gd name="T18" fmla="*/ 72 w 433"/>
                <a:gd name="T19" fmla="*/ 312 h 567"/>
                <a:gd name="T20" fmla="*/ 70 w 433"/>
                <a:gd name="T21" fmla="*/ 275 h 567"/>
                <a:gd name="T22" fmla="*/ 76 w 433"/>
                <a:gd name="T23" fmla="*/ 239 h 567"/>
                <a:gd name="T24" fmla="*/ 90 w 433"/>
                <a:gd name="T25" fmla="*/ 205 h 567"/>
                <a:gd name="T26" fmla="*/ 114 w 433"/>
                <a:gd name="T27" fmla="*/ 170 h 567"/>
                <a:gd name="T28" fmla="*/ 144 w 433"/>
                <a:gd name="T29" fmla="*/ 139 h 567"/>
                <a:gd name="T30" fmla="*/ 181 w 433"/>
                <a:gd name="T31" fmla="*/ 113 h 567"/>
                <a:gd name="T32" fmla="*/ 223 w 433"/>
                <a:gd name="T33" fmla="*/ 89 h 567"/>
                <a:gd name="T34" fmla="*/ 271 w 433"/>
                <a:gd name="T35" fmla="*/ 71 h 567"/>
                <a:gd name="T36" fmla="*/ 322 w 433"/>
                <a:gd name="T37" fmla="*/ 58 h 567"/>
                <a:gd name="T38" fmla="*/ 377 w 433"/>
                <a:gd name="T39" fmla="*/ 50 h 567"/>
                <a:gd name="T40" fmla="*/ 432 w 433"/>
                <a:gd name="T41" fmla="*/ 48 h 567"/>
                <a:gd name="T42" fmla="*/ 402 w 433"/>
                <a:gd name="T43" fmla="*/ 1 h 567"/>
                <a:gd name="T44" fmla="*/ 343 w 433"/>
                <a:gd name="T45" fmla="*/ 6 h 567"/>
                <a:gd name="T46" fmla="*/ 283 w 433"/>
                <a:gd name="T47" fmla="*/ 17 h 567"/>
                <a:gd name="T48" fmla="*/ 228 w 433"/>
                <a:gd name="T49" fmla="*/ 33 h 567"/>
                <a:gd name="T50" fmla="*/ 177 w 433"/>
                <a:gd name="T51" fmla="*/ 54 h 567"/>
                <a:gd name="T52" fmla="*/ 130 w 433"/>
                <a:gd name="T53" fmla="*/ 81 h 567"/>
                <a:gd name="T54" fmla="*/ 89 w 433"/>
                <a:gd name="T55" fmla="*/ 111 h 567"/>
                <a:gd name="T56" fmla="*/ 56 w 433"/>
                <a:gd name="T57" fmla="*/ 145 h 567"/>
                <a:gd name="T58" fmla="*/ 30 w 433"/>
                <a:gd name="T59" fmla="*/ 181 h 567"/>
                <a:gd name="T60" fmla="*/ 12 w 433"/>
                <a:gd name="T61" fmla="*/ 219 h 567"/>
                <a:gd name="T62" fmla="*/ 2 w 433"/>
                <a:gd name="T63" fmla="*/ 257 h 567"/>
                <a:gd name="T64" fmla="*/ 1 w 433"/>
                <a:gd name="T65" fmla="*/ 299 h 567"/>
                <a:gd name="T66" fmla="*/ 9 w 433"/>
                <a:gd name="T67" fmla="*/ 338 h 567"/>
                <a:gd name="T68" fmla="*/ 26 w 433"/>
                <a:gd name="T69" fmla="*/ 377 h 567"/>
                <a:gd name="T70" fmla="*/ 50 w 433"/>
                <a:gd name="T71" fmla="*/ 414 h 567"/>
                <a:gd name="T72" fmla="*/ 80 w 433"/>
                <a:gd name="T73" fmla="*/ 447 h 567"/>
                <a:gd name="T74" fmla="*/ 119 w 433"/>
                <a:gd name="T75" fmla="*/ 479 h 567"/>
                <a:gd name="T76" fmla="*/ 164 w 433"/>
                <a:gd name="T77" fmla="*/ 506 h 567"/>
                <a:gd name="T78" fmla="*/ 215 w 433"/>
                <a:gd name="T79" fmla="*/ 528 h 567"/>
                <a:gd name="T80" fmla="*/ 269 w 433"/>
                <a:gd name="T81" fmla="*/ 546 h 567"/>
                <a:gd name="T82" fmla="*/ 329 w 433"/>
                <a:gd name="T83" fmla="*/ 559 h 567"/>
                <a:gd name="T84" fmla="*/ 387 w 433"/>
                <a:gd name="T85" fmla="*/ 564 h 567"/>
                <a:gd name="T86" fmla="*/ 432 w 433"/>
                <a:gd name="T87" fmla="*/ 566 h 567"/>
                <a:gd name="T88" fmla="*/ 432 w 433"/>
                <a:gd name="T89" fmla="*/ 519 h 56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3"/>
                <a:gd name="T136" fmla="*/ 0 h 567"/>
                <a:gd name="T137" fmla="*/ 433 w 433"/>
                <a:gd name="T138" fmla="*/ 567 h 56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3" h="567">
                  <a:moveTo>
                    <a:pt x="432" y="519"/>
                  </a:moveTo>
                  <a:lnTo>
                    <a:pt x="409" y="519"/>
                  </a:lnTo>
                  <a:lnTo>
                    <a:pt x="382" y="517"/>
                  </a:lnTo>
                  <a:lnTo>
                    <a:pt x="356" y="514"/>
                  </a:lnTo>
                  <a:lnTo>
                    <a:pt x="329" y="510"/>
                  </a:lnTo>
                  <a:lnTo>
                    <a:pt x="303" y="504"/>
                  </a:lnTo>
                  <a:lnTo>
                    <a:pt x="276" y="497"/>
                  </a:lnTo>
                  <a:lnTo>
                    <a:pt x="251" y="490"/>
                  </a:lnTo>
                  <a:lnTo>
                    <a:pt x="228" y="479"/>
                  </a:lnTo>
                  <a:lnTo>
                    <a:pt x="205" y="468"/>
                  </a:lnTo>
                  <a:lnTo>
                    <a:pt x="184" y="456"/>
                  </a:lnTo>
                  <a:lnTo>
                    <a:pt x="164" y="444"/>
                  </a:lnTo>
                  <a:lnTo>
                    <a:pt x="147" y="430"/>
                  </a:lnTo>
                  <a:lnTo>
                    <a:pt x="130" y="416"/>
                  </a:lnTo>
                  <a:lnTo>
                    <a:pt x="116" y="399"/>
                  </a:lnTo>
                  <a:lnTo>
                    <a:pt x="102" y="384"/>
                  </a:lnTo>
                  <a:lnTo>
                    <a:pt x="92" y="366"/>
                  </a:lnTo>
                  <a:lnTo>
                    <a:pt x="83" y="349"/>
                  </a:lnTo>
                  <a:lnTo>
                    <a:pt x="76" y="331"/>
                  </a:lnTo>
                  <a:lnTo>
                    <a:pt x="72" y="312"/>
                  </a:lnTo>
                  <a:lnTo>
                    <a:pt x="70" y="294"/>
                  </a:lnTo>
                  <a:lnTo>
                    <a:pt x="70" y="275"/>
                  </a:lnTo>
                  <a:lnTo>
                    <a:pt x="72" y="257"/>
                  </a:lnTo>
                  <a:lnTo>
                    <a:pt x="76" y="239"/>
                  </a:lnTo>
                  <a:lnTo>
                    <a:pt x="83" y="221"/>
                  </a:lnTo>
                  <a:lnTo>
                    <a:pt x="90" y="205"/>
                  </a:lnTo>
                  <a:lnTo>
                    <a:pt x="102" y="188"/>
                  </a:lnTo>
                  <a:lnTo>
                    <a:pt x="114" y="170"/>
                  </a:lnTo>
                  <a:lnTo>
                    <a:pt x="127" y="155"/>
                  </a:lnTo>
                  <a:lnTo>
                    <a:pt x="144" y="139"/>
                  </a:lnTo>
                  <a:lnTo>
                    <a:pt x="162" y="124"/>
                  </a:lnTo>
                  <a:lnTo>
                    <a:pt x="181" y="113"/>
                  </a:lnTo>
                  <a:lnTo>
                    <a:pt x="201" y="101"/>
                  </a:lnTo>
                  <a:lnTo>
                    <a:pt x="223" y="89"/>
                  </a:lnTo>
                  <a:lnTo>
                    <a:pt x="246" y="80"/>
                  </a:lnTo>
                  <a:lnTo>
                    <a:pt x="271" y="71"/>
                  </a:lnTo>
                  <a:lnTo>
                    <a:pt x="297" y="64"/>
                  </a:lnTo>
                  <a:lnTo>
                    <a:pt x="322" y="58"/>
                  </a:lnTo>
                  <a:lnTo>
                    <a:pt x="351" y="53"/>
                  </a:lnTo>
                  <a:lnTo>
                    <a:pt x="377" y="50"/>
                  </a:lnTo>
                  <a:lnTo>
                    <a:pt x="404" y="49"/>
                  </a:lnTo>
                  <a:lnTo>
                    <a:pt x="432" y="48"/>
                  </a:lnTo>
                  <a:lnTo>
                    <a:pt x="432" y="0"/>
                  </a:lnTo>
                  <a:lnTo>
                    <a:pt x="402" y="1"/>
                  </a:lnTo>
                  <a:lnTo>
                    <a:pt x="370" y="4"/>
                  </a:lnTo>
                  <a:lnTo>
                    <a:pt x="343" y="6"/>
                  </a:lnTo>
                  <a:lnTo>
                    <a:pt x="313" y="11"/>
                  </a:lnTo>
                  <a:lnTo>
                    <a:pt x="283" y="17"/>
                  </a:lnTo>
                  <a:lnTo>
                    <a:pt x="254" y="24"/>
                  </a:lnTo>
                  <a:lnTo>
                    <a:pt x="228" y="33"/>
                  </a:lnTo>
                  <a:lnTo>
                    <a:pt x="201" y="43"/>
                  </a:lnTo>
                  <a:lnTo>
                    <a:pt x="177" y="54"/>
                  </a:lnTo>
                  <a:lnTo>
                    <a:pt x="152" y="67"/>
                  </a:lnTo>
                  <a:lnTo>
                    <a:pt x="130" y="81"/>
                  </a:lnTo>
                  <a:lnTo>
                    <a:pt x="109" y="95"/>
                  </a:lnTo>
                  <a:lnTo>
                    <a:pt x="89" y="111"/>
                  </a:lnTo>
                  <a:lnTo>
                    <a:pt x="72" y="127"/>
                  </a:lnTo>
                  <a:lnTo>
                    <a:pt x="56" y="145"/>
                  </a:lnTo>
                  <a:lnTo>
                    <a:pt x="43" y="162"/>
                  </a:lnTo>
                  <a:lnTo>
                    <a:pt x="30" y="181"/>
                  </a:lnTo>
                  <a:lnTo>
                    <a:pt x="19" y="200"/>
                  </a:lnTo>
                  <a:lnTo>
                    <a:pt x="12" y="219"/>
                  </a:lnTo>
                  <a:lnTo>
                    <a:pt x="6" y="238"/>
                  </a:lnTo>
                  <a:lnTo>
                    <a:pt x="2" y="257"/>
                  </a:lnTo>
                  <a:lnTo>
                    <a:pt x="0" y="279"/>
                  </a:lnTo>
                  <a:lnTo>
                    <a:pt x="1" y="299"/>
                  </a:lnTo>
                  <a:lnTo>
                    <a:pt x="2" y="318"/>
                  </a:lnTo>
                  <a:lnTo>
                    <a:pt x="9" y="338"/>
                  </a:lnTo>
                  <a:lnTo>
                    <a:pt x="15" y="358"/>
                  </a:lnTo>
                  <a:lnTo>
                    <a:pt x="26" y="377"/>
                  </a:lnTo>
                  <a:lnTo>
                    <a:pt x="36" y="395"/>
                  </a:lnTo>
                  <a:lnTo>
                    <a:pt x="50" y="414"/>
                  </a:lnTo>
                  <a:lnTo>
                    <a:pt x="63" y="432"/>
                  </a:lnTo>
                  <a:lnTo>
                    <a:pt x="80" y="447"/>
                  </a:lnTo>
                  <a:lnTo>
                    <a:pt x="99" y="464"/>
                  </a:lnTo>
                  <a:lnTo>
                    <a:pt x="119" y="479"/>
                  </a:lnTo>
                  <a:lnTo>
                    <a:pt x="142" y="493"/>
                  </a:lnTo>
                  <a:lnTo>
                    <a:pt x="164" y="506"/>
                  </a:lnTo>
                  <a:lnTo>
                    <a:pt x="190" y="517"/>
                  </a:lnTo>
                  <a:lnTo>
                    <a:pt x="215" y="528"/>
                  </a:lnTo>
                  <a:lnTo>
                    <a:pt x="242" y="538"/>
                  </a:lnTo>
                  <a:lnTo>
                    <a:pt x="269" y="546"/>
                  </a:lnTo>
                  <a:lnTo>
                    <a:pt x="299" y="554"/>
                  </a:lnTo>
                  <a:lnTo>
                    <a:pt x="329" y="559"/>
                  </a:lnTo>
                  <a:lnTo>
                    <a:pt x="356" y="562"/>
                  </a:lnTo>
                  <a:lnTo>
                    <a:pt x="387" y="564"/>
                  </a:lnTo>
                  <a:lnTo>
                    <a:pt x="419" y="566"/>
                  </a:lnTo>
                  <a:lnTo>
                    <a:pt x="432" y="566"/>
                  </a:lnTo>
                  <a:lnTo>
                    <a:pt x="432" y="519"/>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17" name="Freeform 12">
              <a:extLst>
                <a:ext uri="{FF2B5EF4-FFF2-40B4-BE49-F238E27FC236}">
                  <a16:creationId xmlns:a16="http://schemas.microsoft.com/office/drawing/2014/main" id="{FBB00FA0-72F6-43CF-AACF-85AD6187B9E8}"/>
                </a:ext>
              </a:extLst>
            </p:cNvPr>
            <p:cNvSpPr>
              <a:spLocks/>
            </p:cNvSpPr>
            <p:nvPr/>
          </p:nvSpPr>
          <p:spPr bwMode="auto">
            <a:xfrm>
              <a:off x="2259" y="1294"/>
              <a:ext cx="65" cy="82"/>
            </a:xfrm>
            <a:custGeom>
              <a:avLst/>
              <a:gdLst>
                <a:gd name="T0" fmla="*/ 64 w 65"/>
                <a:gd name="T1" fmla="*/ 24 h 82"/>
                <a:gd name="T2" fmla="*/ 57 w 65"/>
                <a:gd name="T3" fmla="*/ 24 h 82"/>
                <a:gd name="T4" fmla="*/ 50 w 65"/>
                <a:gd name="T5" fmla="*/ 24 h 82"/>
                <a:gd name="T6" fmla="*/ 43 w 65"/>
                <a:gd name="T7" fmla="*/ 27 h 82"/>
                <a:gd name="T8" fmla="*/ 39 w 65"/>
                <a:gd name="T9" fmla="*/ 31 h 82"/>
                <a:gd name="T10" fmla="*/ 35 w 65"/>
                <a:gd name="T11" fmla="*/ 36 h 82"/>
                <a:gd name="T12" fmla="*/ 33 w 65"/>
                <a:gd name="T13" fmla="*/ 40 h 82"/>
                <a:gd name="T14" fmla="*/ 35 w 65"/>
                <a:gd name="T15" fmla="*/ 45 h 82"/>
                <a:gd name="T16" fmla="*/ 38 w 65"/>
                <a:gd name="T17" fmla="*/ 50 h 82"/>
                <a:gd name="T18" fmla="*/ 43 w 65"/>
                <a:gd name="T19" fmla="*/ 53 h 82"/>
                <a:gd name="T20" fmla="*/ 48 w 65"/>
                <a:gd name="T21" fmla="*/ 56 h 82"/>
                <a:gd name="T22" fmla="*/ 56 w 65"/>
                <a:gd name="T23" fmla="*/ 56 h 82"/>
                <a:gd name="T24" fmla="*/ 64 w 65"/>
                <a:gd name="T25" fmla="*/ 58 h 82"/>
                <a:gd name="T26" fmla="*/ 64 w 65"/>
                <a:gd name="T27" fmla="*/ 58 h 82"/>
                <a:gd name="T28" fmla="*/ 64 w 65"/>
                <a:gd name="T29" fmla="*/ 81 h 82"/>
                <a:gd name="T30" fmla="*/ 60 w 65"/>
                <a:gd name="T31" fmla="*/ 81 h 82"/>
                <a:gd name="T32" fmla="*/ 47 w 65"/>
                <a:gd name="T33" fmla="*/ 81 h 82"/>
                <a:gd name="T34" fmla="*/ 38 w 65"/>
                <a:gd name="T35" fmla="*/ 77 h 82"/>
                <a:gd name="T36" fmla="*/ 28 w 65"/>
                <a:gd name="T37" fmla="*/ 75 h 82"/>
                <a:gd name="T38" fmla="*/ 18 w 65"/>
                <a:gd name="T39" fmla="*/ 69 h 82"/>
                <a:gd name="T40" fmla="*/ 9 w 65"/>
                <a:gd name="T41" fmla="*/ 64 h 82"/>
                <a:gd name="T42" fmla="*/ 5 w 65"/>
                <a:gd name="T43" fmla="*/ 56 h 82"/>
                <a:gd name="T44" fmla="*/ 1 w 65"/>
                <a:gd name="T45" fmla="*/ 50 h 82"/>
                <a:gd name="T46" fmla="*/ 0 w 65"/>
                <a:gd name="T47" fmla="*/ 42 h 82"/>
                <a:gd name="T48" fmla="*/ 0 w 65"/>
                <a:gd name="T49" fmla="*/ 36 h 82"/>
                <a:gd name="T50" fmla="*/ 2 w 65"/>
                <a:gd name="T51" fmla="*/ 27 h 82"/>
                <a:gd name="T52" fmla="*/ 6 w 65"/>
                <a:gd name="T53" fmla="*/ 20 h 82"/>
                <a:gd name="T54" fmla="*/ 14 w 65"/>
                <a:gd name="T55" fmla="*/ 13 h 82"/>
                <a:gd name="T56" fmla="*/ 23 w 65"/>
                <a:gd name="T57" fmla="*/ 8 h 82"/>
                <a:gd name="T58" fmla="*/ 31 w 65"/>
                <a:gd name="T59" fmla="*/ 4 h 82"/>
                <a:gd name="T60" fmla="*/ 41 w 65"/>
                <a:gd name="T61" fmla="*/ 1 h 82"/>
                <a:gd name="T62" fmla="*/ 55 w 65"/>
                <a:gd name="T63" fmla="*/ 0 h 82"/>
                <a:gd name="T64" fmla="*/ 64 w 65"/>
                <a:gd name="T65" fmla="*/ 0 h 82"/>
                <a:gd name="T66" fmla="*/ 64 w 65"/>
                <a:gd name="T67" fmla="*/ 24 h 82"/>
                <a:gd name="T68" fmla="*/ 64 w 65"/>
                <a:gd name="T69" fmla="*/ 24 h 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5"/>
                <a:gd name="T106" fmla="*/ 0 h 82"/>
                <a:gd name="T107" fmla="*/ 65 w 65"/>
                <a:gd name="T108" fmla="*/ 82 h 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5" h="82">
                  <a:moveTo>
                    <a:pt x="64" y="24"/>
                  </a:moveTo>
                  <a:lnTo>
                    <a:pt x="57" y="24"/>
                  </a:lnTo>
                  <a:lnTo>
                    <a:pt x="50" y="24"/>
                  </a:lnTo>
                  <a:lnTo>
                    <a:pt x="43" y="27"/>
                  </a:lnTo>
                  <a:lnTo>
                    <a:pt x="39" y="31"/>
                  </a:lnTo>
                  <a:lnTo>
                    <a:pt x="35" y="36"/>
                  </a:lnTo>
                  <a:lnTo>
                    <a:pt x="33" y="40"/>
                  </a:lnTo>
                  <a:lnTo>
                    <a:pt x="35" y="45"/>
                  </a:lnTo>
                  <a:lnTo>
                    <a:pt x="38" y="50"/>
                  </a:lnTo>
                  <a:lnTo>
                    <a:pt x="43" y="53"/>
                  </a:lnTo>
                  <a:lnTo>
                    <a:pt x="48" y="56"/>
                  </a:lnTo>
                  <a:lnTo>
                    <a:pt x="56" y="56"/>
                  </a:lnTo>
                  <a:lnTo>
                    <a:pt x="64" y="58"/>
                  </a:lnTo>
                  <a:lnTo>
                    <a:pt x="64" y="81"/>
                  </a:lnTo>
                  <a:lnTo>
                    <a:pt x="60" y="81"/>
                  </a:lnTo>
                  <a:lnTo>
                    <a:pt x="47" y="81"/>
                  </a:lnTo>
                  <a:lnTo>
                    <a:pt x="38" y="77"/>
                  </a:lnTo>
                  <a:lnTo>
                    <a:pt x="28" y="75"/>
                  </a:lnTo>
                  <a:lnTo>
                    <a:pt x="18" y="69"/>
                  </a:lnTo>
                  <a:lnTo>
                    <a:pt x="9" y="64"/>
                  </a:lnTo>
                  <a:lnTo>
                    <a:pt x="5" y="56"/>
                  </a:lnTo>
                  <a:lnTo>
                    <a:pt x="1" y="50"/>
                  </a:lnTo>
                  <a:lnTo>
                    <a:pt x="0" y="42"/>
                  </a:lnTo>
                  <a:lnTo>
                    <a:pt x="0" y="36"/>
                  </a:lnTo>
                  <a:lnTo>
                    <a:pt x="2" y="27"/>
                  </a:lnTo>
                  <a:lnTo>
                    <a:pt x="6" y="20"/>
                  </a:lnTo>
                  <a:lnTo>
                    <a:pt x="14" y="13"/>
                  </a:lnTo>
                  <a:lnTo>
                    <a:pt x="23" y="8"/>
                  </a:lnTo>
                  <a:lnTo>
                    <a:pt x="31" y="4"/>
                  </a:lnTo>
                  <a:lnTo>
                    <a:pt x="41" y="1"/>
                  </a:lnTo>
                  <a:lnTo>
                    <a:pt x="55" y="0"/>
                  </a:lnTo>
                  <a:lnTo>
                    <a:pt x="64" y="0"/>
                  </a:lnTo>
                  <a:lnTo>
                    <a:pt x="64" y="24"/>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18" name="Freeform 13">
              <a:extLst>
                <a:ext uri="{FF2B5EF4-FFF2-40B4-BE49-F238E27FC236}">
                  <a16:creationId xmlns:a16="http://schemas.microsoft.com/office/drawing/2014/main" id="{E6D02DDD-A5B7-43BC-6CC9-F01E8CB7AABC}"/>
                </a:ext>
              </a:extLst>
            </p:cNvPr>
            <p:cNvSpPr>
              <a:spLocks/>
            </p:cNvSpPr>
            <p:nvPr/>
          </p:nvSpPr>
          <p:spPr bwMode="auto">
            <a:xfrm>
              <a:off x="2317" y="1293"/>
              <a:ext cx="67" cy="83"/>
            </a:xfrm>
            <a:custGeom>
              <a:avLst/>
              <a:gdLst>
                <a:gd name="T0" fmla="*/ 0 w 67"/>
                <a:gd name="T1" fmla="*/ 23 h 83"/>
                <a:gd name="T2" fmla="*/ 6 w 67"/>
                <a:gd name="T3" fmla="*/ 23 h 83"/>
                <a:gd name="T4" fmla="*/ 16 w 67"/>
                <a:gd name="T5" fmla="*/ 25 h 83"/>
                <a:gd name="T6" fmla="*/ 21 w 67"/>
                <a:gd name="T7" fmla="*/ 28 h 83"/>
                <a:gd name="T8" fmla="*/ 25 w 67"/>
                <a:gd name="T9" fmla="*/ 31 h 83"/>
                <a:gd name="T10" fmla="*/ 31 w 67"/>
                <a:gd name="T11" fmla="*/ 35 h 83"/>
                <a:gd name="T12" fmla="*/ 32 w 67"/>
                <a:gd name="T13" fmla="*/ 39 h 83"/>
                <a:gd name="T14" fmla="*/ 31 w 67"/>
                <a:gd name="T15" fmla="*/ 45 h 83"/>
                <a:gd name="T16" fmla="*/ 26 w 67"/>
                <a:gd name="T17" fmla="*/ 50 h 83"/>
                <a:gd name="T18" fmla="*/ 21 w 67"/>
                <a:gd name="T19" fmla="*/ 54 h 83"/>
                <a:gd name="T20" fmla="*/ 16 w 67"/>
                <a:gd name="T21" fmla="*/ 57 h 83"/>
                <a:gd name="T22" fmla="*/ 9 w 67"/>
                <a:gd name="T23" fmla="*/ 57 h 83"/>
                <a:gd name="T24" fmla="*/ 1 w 67"/>
                <a:gd name="T25" fmla="*/ 57 h 83"/>
                <a:gd name="T26" fmla="*/ 0 w 67"/>
                <a:gd name="T27" fmla="*/ 57 h 83"/>
                <a:gd name="T28" fmla="*/ 0 w 67"/>
                <a:gd name="T29" fmla="*/ 82 h 83"/>
                <a:gd name="T30" fmla="*/ 5 w 67"/>
                <a:gd name="T31" fmla="*/ 82 h 83"/>
                <a:gd name="T32" fmla="*/ 16 w 67"/>
                <a:gd name="T33" fmla="*/ 82 h 83"/>
                <a:gd name="T34" fmla="*/ 28 w 67"/>
                <a:gd name="T35" fmla="*/ 78 h 83"/>
                <a:gd name="T36" fmla="*/ 38 w 67"/>
                <a:gd name="T37" fmla="*/ 75 h 83"/>
                <a:gd name="T38" fmla="*/ 47 w 67"/>
                <a:gd name="T39" fmla="*/ 70 h 83"/>
                <a:gd name="T40" fmla="*/ 54 w 67"/>
                <a:gd name="T41" fmla="*/ 65 h 83"/>
                <a:gd name="T42" fmla="*/ 62 w 67"/>
                <a:gd name="T43" fmla="*/ 57 h 83"/>
                <a:gd name="T44" fmla="*/ 63 w 67"/>
                <a:gd name="T45" fmla="*/ 51 h 83"/>
                <a:gd name="T46" fmla="*/ 66 w 67"/>
                <a:gd name="T47" fmla="*/ 43 h 83"/>
                <a:gd name="T48" fmla="*/ 65 w 67"/>
                <a:gd name="T49" fmla="*/ 35 h 83"/>
                <a:gd name="T50" fmla="*/ 62 w 67"/>
                <a:gd name="T51" fmla="*/ 28 h 83"/>
                <a:gd name="T52" fmla="*/ 57 w 67"/>
                <a:gd name="T53" fmla="*/ 21 h 83"/>
                <a:gd name="T54" fmla="*/ 50 w 67"/>
                <a:gd name="T55" fmla="*/ 14 h 83"/>
                <a:gd name="T56" fmla="*/ 41 w 67"/>
                <a:gd name="T57" fmla="*/ 9 h 83"/>
                <a:gd name="T58" fmla="*/ 34 w 67"/>
                <a:gd name="T59" fmla="*/ 4 h 83"/>
                <a:gd name="T60" fmla="*/ 21 w 67"/>
                <a:gd name="T61" fmla="*/ 2 h 83"/>
                <a:gd name="T62" fmla="*/ 10 w 67"/>
                <a:gd name="T63" fmla="*/ 1 h 83"/>
                <a:gd name="T64" fmla="*/ 0 w 67"/>
                <a:gd name="T65" fmla="*/ 0 h 83"/>
                <a:gd name="T66" fmla="*/ 0 w 67"/>
                <a:gd name="T67" fmla="*/ 23 h 83"/>
                <a:gd name="T68" fmla="*/ 0 w 67"/>
                <a:gd name="T69" fmla="*/ 23 h 8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7"/>
                <a:gd name="T106" fmla="*/ 0 h 83"/>
                <a:gd name="T107" fmla="*/ 67 w 67"/>
                <a:gd name="T108" fmla="*/ 83 h 8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7" h="83">
                  <a:moveTo>
                    <a:pt x="0" y="23"/>
                  </a:moveTo>
                  <a:lnTo>
                    <a:pt x="6" y="23"/>
                  </a:lnTo>
                  <a:lnTo>
                    <a:pt x="16" y="25"/>
                  </a:lnTo>
                  <a:lnTo>
                    <a:pt x="21" y="28"/>
                  </a:lnTo>
                  <a:lnTo>
                    <a:pt x="25" y="31"/>
                  </a:lnTo>
                  <a:lnTo>
                    <a:pt x="31" y="35"/>
                  </a:lnTo>
                  <a:lnTo>
                    <a:pt x="32" y="39"/>
                  </a:lnTo>
                  <a:lnTo>
                    <a:pt x="31" y="45"/>
                  </a:lnTo>
                  <a:lnTo>
                    <a:pt x="26" y="50"/>
                  </a:lnTo>
                  <a:lnTo>
                    <a:pt x="21" y="54"/>
                  </a:lnTo>
                  <a:lnTo>
                    <a:pt x="16" y="57"/>
                  </a:lnTo>
                  <a:lnTo>
                    <a:pt x="9" y="57"/>
                  </a:lnTo>
                  <a:lnTo>
                    <a:pt x="1" y="57"/>
                  </a:lnTo>
                  <a:lnTo>
                    <a:pt x="0" y="57"/>
                  </a:lnTo>
                  <a:lnTo>
                    <a:pt x="0" y="82"/>
                  </a:lnTo>
                  <a:lnTo>
                    <a:pt x="5" y="82"/>
                  </a:lnTo>
                  <a:lnTo>
                    <a:pt x="16" y="82"/>
                  </a:lnTo>
                  <a:lnTo>
                    <a:pt x="28" y="78"/>
                  </a:lnTo>
                  <a:lnTo>
                    <a:pt x="38" y="75"/>
                  </a:lnTo>
                  <a:lnTo>
                    <a:pt x="47" y="70"/>
                  </a:lnTo>
                  <a:lnTo>
                    <a:pt x="54" y="65"/>
                  </a:lnTo>
                  <a:lnTo>
                    <a:pt x="62" y="57"/>
                  </a:lnTo>
                  <a:lnTo>
                    <a:pt x="63" y="51"/>
                  </a:lnTo>
                  <a:lnTo>
                    <a:pt x="66" y="43"/>
                  </a:lnTo>
                  <a:lnTo>
                    <a:pt x="65" y="35"/>
                  </a:lnTo>
                  <a:lnTo>
                    <a:pt x="62" y="28"/>
                  </a:lnTo>
                  <a:lnTo>
                    <a:pt x="57" y="21"/>
                  </a:lnTo>
                  <a:lnTo>
                    <a:pt x="50" y="14"/>
                  </a:lnTo>
                  <a:lnTo>
                    <a:pt x="41" y="9"/>
                  </a:lnTo>
                  <a:lnTo>
                    <a:pt x="34" y="4"/>
                  </a:lnTo>
                  <a:lnTo>
                    <a:pt x="21" y="2"/>
                  </a:lnTo>
                  <a:lnTo>
                    <a:pt x="10" y="1"/>
                  </a:lnTo>
                  <a:lnTo>
                    <a:pt x="0" y="0"/>
                  </a:lnTo>
                  <a:lnTo>
                    <a:pt x="0" y="23"/>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19" name="Freeform 14">
              <a:extLst>
                <a:ext uri="{FF2B5EF4-FFF2-40B4-BE49-F238E27FC236}">
                  <a16:creationId xmlns:a16="http://schemas.microsoft.com/office/drawing/2014/main" id="{DA001FA6-F5DA-88DD-119F-F7B8E6F19BB6}"/>
                </a:ext>
              </a:extLst>
            </p:cNvPr>
            <p:cNvSpPr>
              <a:spLocks/>
            </p:cNvSpPr>
            <p:nvPr/>
          </p:nvSpPr>
          <p:spPr bwMode="auto">
            <a:xfrm>
              <a:off x="2292" y="1109"/>
              <a:ext cx="58" cy="205"/>
            </a:xfrm>
            <a:custGeom>
              <a:avLst/>
              <a:gdLst>
                <a:gd name="T0" fmla="*/ 29 w 58"/>
                <a:gd name="T1" fmla="*/ 0 h 205"/>
                <a:gd name="T2" fmla="*/ 0 w 58"/>
                <a:gd name="T3" fmla="*/ 44 h 205"/>
                <a:gd name="T4" fmla="*/ 21 w 58"/>
                <a:gd name="T5" fmla="*/ 37 h 205"/>
                <a:gd name="T6" fmla="*/ 20 w 58"/>
                <a:gd name="T7" fmla="*/ 204 h 205"/>
                <a:gd name="T8" fmla="*/ 35 w 58"/>
                <a:gd name="T9" fmla="*/ 198 h 205"/>
                <a:gd name="T10" fmla="*/ 37 w 58"/>
                <a:gd name="T11" fmla="*/ 33 h 205"/>
                <a:gd name="T12" fmla="*/ 57 w 58"/>
                <a:gd name="T13" fmla="*/ 28 h 205"/>
                <a:gd name="T14" fmla="*/ 29 w 58"/>
                <a:gd name="T15" fmla="*/ 0 h 205"/>
                <a:gd name="T16" fmla="*/ 29 w 58"/>
                <a:gd name="T17" fmla="*/ 0 h 2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
                <a:gd name="T28" fmla="*/ 0 h 205"/>
                <a:gd name="T29" fmla="*/ 58 w 58"/>
                <a:gd name="T30" fmla="*/ 205 h 20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 h="205">
                  <a:moveTo>
                    <a:pt x="29" y="0"/>
                  </a:moveTo>
                  <a:lnTo>
                    <a:pt x="0" y="44"/>
                  </a:lnTo>
                  <a:lnTo>
                    <a:pt x="21" y="37"/>
                  </a:lnTo>
                  <a:lnTo>
                    <a:pt x="20" y="204"/>
                  </a:lnTo>
                  <a:lnTo>
                    <a:pt x="35" y="198"/>
                  </a:lnTo>
                  <a:lnTo>
                    <a:pt x="37" y="33"/>
                  </a:lnTo>
                  <a:lnTo>
                    <a:pt x="57" y="28"/>
                  </a:lnTo>
                  <a:lnTo>
                    <a:pt x="29" y="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20" name="Freeform 15">
              <a:extLst>
                <a:ext uri="{FF2B5EF4-FFF2-40B4-BE49-F238E27FC236}">
                  <a16:creationId xmlns:a16="http://schemas.microsoft.com/office/drawing/2014/main" id="{ADF4376A-C331-A23F-3EF2-9842C4845E50}"/>
                </a:ext>
              </a:extLst>
            </p:cNvPr>
            <p:cNvSpPr>
              <a:spLocks/>
            </p:cNvSpPr>
            <p:nvPr/>
          </p:nvSpPr>
          <p:spPr bwMode="auto">
            <a:xfrm>
              <a:off x="2292" y="1166"/>
              <a:ext cx="58" cy="135"/>
            </a:xfrm>
            <a:custGeom>
              <a:avLst/>
              <a:gdLst>
                <a:gd name="T0" fmla="*/ 26 w 58"/>
                <a:gd name="T1" fmla="*/ 130 h 135"/>
                <a:gd name="T2" fmla="*/ 42 w 58"/>
                <a:gd name="T3" fmla="*/ 134 h 135"/>
                <a:gd name="T4" fmla="*/ 35 w 58"/>
                <a:gd name="T5" fmla="*/ 30 h 135"/>
                <a:gd name="T6" fmla="*/ 57 w 58"/>
                <a:gd name="T7" fmla="*/ 34 h 135"/>
                <a:gd name="T8" fmla="*/ 26 w 58"/>
                <a:gd name="T9" fmla="*/ 0 h 135"/>
                <a:gd name="T10" fmla="*/ 0 w 58"/>
                <a:gd name="T11" fmla="*/ 24 h 135"/>
                <a:gd name="T12" fmla="*/ 21 w 58"/>
                <a:gd name="T13" fmla="*/ 27 h 135"/>
                <a:gd name="T14" fmla="*/ 26 w 58"/>
                <a:gd name="T15" fmla="*/ 130 h 135"/>
                <a:gd name="T16" fmla="*/ 26 w 58"/>
                <a:gd name="T17" fmla="*/ 130 h 1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
                <a:gd name="T28" fmla="*/ 0 h 135"/>
                <a:gd name="T29" fmla="*/ 58 w 58"/>
                <a:gd name="T30" fmla="*/ 135 h 1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 h="135">
                  <a:moveTo>
                    <a:pt x="26" y="130"/>
                  </a:moveTo>
                  <a:lnTo>
                    <a:pt x="42" y="134"/>
                  </a:lnTo>
                  <a:lnTo>
                    <a:pt x="35" y="30"/>
                  </a:lnTo>
                  <a:lnTo>
                    <a:pt x="57" y="34"/>
                  </a:lnTo>
                  <a:lnTo>
                    <a:pt x="26" y="0"/>
                  </a:lnTo>
                  <a:lnTo>
                    <a:pt x="0" y="24"/>
                  </a:lnTo>
                  <a:lnTo>
                    <a:pt x="21" y="27"/>
                  </a:lnTo>
                  <a:lnTo>
                    <a:pt x="26" y="13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21" name="Freeform 16">
              <a:extLst>
                <a:ext uri="{FF2B5EF4-FFF2-40B4-BE49-F238E27FC236}">
                  <a16:creationId xmlns:a16="http://schemas.microsoft.com/office/drawing/2014/main" id="{6042CEE7-4334-6DA7-7CC6-3826D30A0523}"/>
                </a:ext>
              </a:extLst>
            </p:cNvPr>
            <p:cNvSpPr>
              <a:spLocks/>
            </p:cNvSpPr>
            <p:nvPr/>
          </p:nvSpPr>
          <p:spPr bwMode="auto">
            <a:xfrm>
              <a:off x="2315" y="1121"/>
              <a:ext cx="13" cy="40"/>
            </a:xfrm>
            <a:custGeom>
              <a:avLst/>
              <a:gdLst>
                <a:gd name="T0" fmla="*/ 0 w 13"/>
                <a:gd name="T1" fmla="*/ 39 h 40"/>
                <a:gd name="T2" fmla="*/ 12 w 13"/>
                <a:gd name="T3" fmla="*/ 39 h 40"/>
                <a:gd name="T4" fmla="*/ 12 w 13"/>
                <a:gd name="T5" fmla="*/ 0 h 40"/>
                <a:gd name="T6" fmla="*/ 0 w 13"/>
                <a:gd name="T7" fmla="*/ 0 h 40"/>
                <a:gd name="T8" fmla="*/ 0 w 13"/>
                <a:gd name="T9" fmla="*/ 39 h 40"/>
                <a:gd name="T10" fmla="*/ 0 w 13"/>
                <a:gd name="T11" fmla="*/ 39 h 40"/>
                <a:gd name="T12" fmla="*/ 0 60000 65536"/>
                <a:gd name="T13" fmla="*/ 0 60000 65536"/>
                <a:gd name="T14" fmla="*/ 0 60000 65536"/>
                <a:gd name="T15" fmla="*/ 0 60000 65536"/>
                <a:gd name="T16" fmla="*/ 0 60000 65536"/>
                <a:gd name="T17" fmla="*/ 0 60000 65536"/>
                <a:gd name="T18" fmla="*/ 0 w 13"/>
                <a:gd name="T19" fmla="*/ 0 h 40"/>
                <a:gd name="T20" fmla="*/ 13 w 13"/>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13" h="40">
                  <a:moveTo>
                    <a:pt x="0" y="39"/>
                  </a:moveTo>
                  <a:lnTo>
                    <a:pt x="12" y="39"/>
                  </a:lnTo>
                  <a:lnTo>
                    <a:pt x="12" y="0"/>
                  </a:lnTo>
                  <a:lnTo>
                    <a:pt x="0" y="0"/>
                  </a:lnTo>
                  <a:lnTo>
                    <a:pt x="0" y="39"/>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22" name="Freeform 17">
              <a:extLst>
                <a:ext uri="{FF2B5EF4-FFF2-40B4-BE49-F238E27FC236}">
                  <a16:creationId xmlns:a16="http://schemas.microsoft.com/office/drawing/2014/main" id="{D7FD4C8F-5DA7-1390-B4C0-81901C87F798}"/>
                </a:ext>
              </a:extLst>
            </p:cNvPr>
            <p:cNvSpPr>
              <a:spLocks/>
            </p:cNvSpPr>
            <p:nvPr/>
          </p:nvSpPr>
          <p:spPr bwMode="auto">
            <a:xfrm>
              <a:off x="2315" y="1507"/>
              <a:ext cx="13" cy="43"/>
            </a:xfrm>
            <a:custGeom>
              <a:avLst/>
              <a:gdLst>
                <a:gd name="T0" fmla="*/ 0 w 13"/>
                <a:gd name="T1" fmla="*/ 42 h 43"/>
                <a:gd name="T2" fmla="*/ 12 w 13"/>
                <a:gd name="T3" fmla="*/ 42 h 43"/>
                <a:gd name="T4" fmla="*/ 12 w 13"/>
                <a:gd name="T5" fmla="*/ 0 h 43"/>
                <a:gd name="T6" fmla="*/ 0 w 13"/>
                <a:gd name="T7" fmla="*/ 0 h 43"/>
                <a:gd name="T8" fmla="*/ 0 w 13"/>
                <a:gd name="T9" fmla="*/ 42 h 43"/>
                <a:gd name="T10" fmla="*/ 0 w 13"/>
                <a:gd name="T11" fmla="*/ 42 h 43"/>
                <a:gd name="T12" fmla="*/ 0 60000 65536"/>
                <a:gd name="T13" fmla="*/ 0 60000 65536"/>
                <a:gd name="T14" fmla="*/ 0 60000 65536"/>
                <a:gd name="T15" fmla="*/ 0 60000 65536"/>
                <a:gd name="T16" fmla="*/ 0 60000 65536"/>
                <a:gd name="T17" fmla="*/ 0 60000 65536"/>
                <a:gd name="T18" fmla="*/ 0 w 13"/>
                <a:gd name="T19" fmla="*/ 0 h 43"/>
                <a:gd name="T20" fmla="*/ 13 w 1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13" h="43">
                  <a:moveTo>
                    <a:pt x="0" y="42"/>
                  </a:moveTo>
                  <a:lnTo>
                    <a:pt x="12" y="42"/>
                  </a:lnTo>
                  <a:lnTo>
                    <a:pt x="12" y="0"/>
                  </a:lnTo>
                  <a:lnTo>
                    <a:pt x="0" y="0"/>
                  </a:lnTo>
                  <a:lnTo>
                    <a:pt x="0" y="42"/>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23" name="Freeform 18">
              <a:extLst>
                <a:ext uri="{FF2B5EF4-FFF2-40B4-BE49-F238E27FC236}">
                  <a16:creationId xmlns:a16="http://schemas.microsoft.com/office/drawing/2014/main" id="{488C2933-409C-3352-924D-83BD0119BD96}"/>
                </a:ext>
              </a:extLst>
            </p:cNvPr>
            <p:cNvSpPr>
              <a:spLocks/>
            </p:cNvSpPr>
            <p:nvPr/>
          </p:nvSpPr>
          <p:spPr bwMode="auto">
            <a:xfrm>
              <a:off x="2582" y="1331"/>
              <a:ext cx="63" cy="9"/>
            </a:xfrm>
            <a:custGeom>
              <a:avLst/>
              <a:gdLst>
                <a:gd name="T0" fmla="*/ 0 w 63"/>
                <a:gd name="T1" fmla="*/ 0 h 9"/>
                <a:gd name="T2" fmla="*/ 0 w 63"/>
                <a:gd name="T3" fmla="*/ 8 h 9"/>
                <a:gd name="T4" fmla="*/ 62 w 63"/>
                <a:gd name="T5" fmla="*/ 8 h 9"/>
                <a:gd name="T6" fmla="*/ 62 w 63"/>
                <a:gd name="T7" fmla="*/ 0 h 9"/>
                <a:gd name="T8" fmla="*/ 0 w 63"/>
                <a:gd name="T9" fmla="*/ 0 h 9"/>
                <a:gd name="T10" fmla="*/ 0 w 63"/>
                <a:gd name="T11" fmla="*/ 0 h 9"/>
                <a:gd name="T12" fmla="*/ 0 60000 65536"/>
                <a:gd name="T13" fmla="*/ 0 60000 65536"/>
                <a:gd name="T14" fmla="*/ 0 60000 65536"/>
                <a:gd name="T15" fmla="*/ 0 60000 65536"/>
                <a:gd name="T16" fmla="*/ 0 60000 65536"/>
                <a:gd name="T17" fmla="*/ 0 60000 65536"/>
                <a:gd name="T18" fmla="*/ 0 w 63"/>
                <a:gd name="T19" fmla="*/ 0 h 9"/>
                <a:gd name="T20" fmla="*/ 63 w 63"/>
                <a:gd name="T21" fmla="*/ 9 h 9"/>
              </a:gdLst>
              <a:ahLst/>
              <a:cxnLst>
                <a:cxn ang="T12">
                  <a:pos x="T0" y="T1"/>
                </a:cxn>
                <a:cxn ang="T13">
                  <a:pos x="T2" y="T3"/>
                </a:cxn>
                <a:cxn ang="T14">
                  <a:pos x="T4" y="T5"/>
                </a:cxn>
                <a:cxn ang="T15">
                  <a:pos x="T6" y="T7"/>
                </a:cxn>
                <a:cxn ang="T16">
                  <a:pos x="T8" y="T9"/>
                </a:cxn>
                <a:cxn ang="T17">
                  <a:pos x="T10" y="T11"/>
                </a:cxn>
              </a:cxnLst>
              <a:rect l="T18" t="T19" r="T20" b="T21"/>
              <a:pathLst>
                <a:path w="63" h="9">
                  <a:moveTo>
                    <a:pt x="0" y="0"/>
                  </a:moveTo>
                  <a:lnTo>
                    <a:pt x="0" y="8"/>
                  </a:lnTo>
                  <a:lnTo>
                    <a:pt x="62" y="8"/>
                  </a:lnTo>
                  <a:lnTo>
                    <a:pt x="62" y="0"/>
                  </a:lnTo>
                  <a:lnTo>
                    <a:pt x="0" y="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24" name="Freeform 19">
              <a:extLst>
                <a:ext uri="{FF2B5EF4-FFF2-40B4-BE49-F238E27FC236}">
                  <a16:creationId xmlns:a16="http://schemas.microsoft.com/office/drawing/2014/main" id="{AEC2D559-B0B3-6507-253C-6F6ECC35FEE3}"/>
                </a:ext>
              </a:extLst>
            </p:cNvPr>
            <p:cNvSpPr>
              <a:spLocks/>
            </p:cNvSpPr>
            <p:nvPr/>
          </p:nvSpPr>
          <p:spPr bwMode="auto">
            <a:xfrm>
              <a:off x="1997" y="1331"/>
              <a:ext cx="63" cy="9"/>
            </a:xfrm>
            <a:custGeom>
              <a:avLst/>
              <a:gdLst>
                <a:gd name="T0" fmla="*/ 0 w 63"/>
                <a:gd name="T1" fmla="*/ 0 h 9"/>
                <a:gd name="T2" fmla="*/ 0 w 63"/>
                <a:gd name="T3" fmla="*/ 8 h 9"/>
                <a:gd name="T4" fmla="*/ 62 w 63"/>
                <a:gd name="T5" fmla="*/ 8 h 9"/>
                <a:gd name="T6" fmla="*/ 62 w 63"/>
                <a:gd name="T7" fmla="*/ 0 h 9"/>
                <a:gd name="T8" fmla="*/ 0 w 63"/>
                <a:gd name="T9" fmla="*/ 0 h 9"/>
                <a:gd name="T10" fmla="*/ 0 w 63"/>
                <a:gd name="T11" fmla="*/ 0 h 9"/>
                <a:gd name="T12" fmla="*/ 0 60000 65536"/>
                <a:gd name="T13" fmla="*/ 0 60000 65536"/>
                <a:gd name="T14" fmla="*/ 0 60000 65536"/>
                <a:gd name="T15" fmla="*/ 0 60000 65536"/>
                <a:gd name="T16" fmla="*/ 0 60000 65536"/>
                <a:gd name="T17" fmla="*/ 0 60000 65536"/>
                <a:gd name="T18" fmla="*/ 0 w 63"/>
                <a:gd name="T19" fmla="*/ 0 h 9"/>
                <a:gd name="T20" fmla="*/ 63 w 63"/>
                <a:gd name="T21" fmla="*/ 9 h 9"/>
              </a:gdLst>
              <a:ahLst/>
              <a:cxnLst>
                <a:cxn ang="T12">
                  <a:pos x="T0" y="T1"/>
                </a:cxn>
                <a:cxn ang="T13">
                  <a:pos x="T2" y="T3"/>
                </a:cxn>
                <a:cxn ang="T14">
                  <a:pos x="T4" y="T5"/>
                </a:cxn>
                <a:cxn ang="T15">
                  <a:pos x="T6" y="T7"/>
                </a:cxn>
                <a:cxn ang="T16">
                  <a:pos x="T8" y="T9"/>
                </a:cxn>
                <a:cxn ang="T17">
                  <a:pos x="T10" y="T11"/>
                </a:cxn>
              </a:cxnLst>
              <a:rect l="T18" t="T19" r="T20" b="T21"/>
              <a:pathLst>
                <a:path w="63" h="9">
                  <a:moveTo>
                    <a:pt x="0" y="0"/>
                  </a:moveTo>
                  <a:lnTo>
                    <a:pt x="0" y="8"/>
                  </a:lnTo>
                  <a:lnTo>
                    <a:pt x="62" y="8"/>
                  </a:lnTo>
                  <a:lnTo>
                    <a:pt x="62" y="0"/>
                  </a:lnTo>
                  <a:lnTo>
                    <a:pt x="0" y="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25" name="Freeform 20">
              <a:extLst>
                <a:ext uri="{FF2B5EF4-FFF2-40B4-BE49-F238E27FC236}">
                  <a16:creationId xmlns:a16="http://schemas.microsoft.com/office/drawing/2014/main" id="{B0A0608F-E5A7-67F9-BDEC-9F42C6603C3F}"/>
                </a:ext>
              </a:extLst>
            </p:cNvPr>
            <p:cNvSpPr>
              <a:spLocks/>
            </p:cNvSpPr>
            <p:nvPr/>
          </p:nvSpPr>
          <p:spPr bwMode="auto">
            <a:xfrm>
              <a:off x="1985" y="972"/>
              <a:ext cx="36" cy="24"/>
            </a:xfrm>
            <a:custGeom>
              <a:avLst/>
              <a:gdLst>
                <a:gd name="T0" fmla="*/ 32 w 36"/>
                <a:gd name="T1" fmla="*/ 6 h 24"/>
                <a:gd name="T2" fmla="*/ 28 w 36"/>
                <a:gd name="T3" fmla="*/ 3 h 24"/>
                <a:gd name="T4" fmla="*/ 24 w 36"/>
                <a:gd name="T5" fmla="*/ 1 h 24"/>
                <a:gd name="T6" fmla="*/ 17 w 36"/>
                <a:gd name="T7" fmla="*/ 0 h 24"/>
                <a:gd name="T8" fmla="*/ 11 w 36"/>
                <a:gd name="T9" fmla="*/ 1 h 24"/>
                <a:gd name="T10" fmla="*/ 6 w 36"/>
                <a:gd name="T11" fmla="*/ 3 h 24"/>
                <a:gd name="T12" fmla="*/ 1 w 36"/>
                <a:gd name="T13" fmla="*/ 7 h 24"/>
                <a:gd name="T14" fmla="*/ 0 w 36"/>
                <a:gd name="T15" fmla="*/ 11 h 24"/>
                <a:gd name="T16" fmla="*/ 0 w 36"/>
                <a:gd name="T17" fmla="*/ 15 h 24"/>
                <a:gd name="T18" fmla="*/ 3 w 36"/>
                <a:gd name="T19" fmla="*/ 18 h 24"/>
                <a:gd name="T20" fmla="*/ 7 w 36"/>
                <a:gd name="T21" fmla="*/ 21 h 24"/>
                <a:gd name="T22" fmla="*/ 12 w 36"/>
                <a:gd name="T23" fmla="*/ 23 h 24"/>
                <a:gd name="T24" fmla="*/ 19 w 36"/>
                <a:gd name="T25" fmla="*/ 23 h 24"/>
                <a:gd name="T26" fmla="*/ 24 w 36"/>
                <a:gd name="T27" fmla="*/ 23 h 24"/>
                <a:gd name="T28" fmla="*/ 29 w 36"/>
                <a:gd name="T29" fmla="*/ 20 h 24"/>
                <a:gd name="T30" fmla="*/ 33 w 36"/>
                <a:gd name="T31" fmla="*/ 18 h 24"/>
                <a:gd name="T32" fmla="*/ 35 w 36"/>
                <a:gd name="T33" fmla="*/ 14 h 24"/>
                <a:gd name="T34" fmla="*/ 34 w 36"/>
                <a:gd name="T35" fmla="*/ 10 h 24"/>
                <a:gd name="T36" fmla="*/ 32 w 36"/>
                <a:gd name="T37" fmla="*/ 6 h 24"/>
                <a:gd name="T38" fmla="*/ 32 w 36"/>
                <a:gd name="T39" fmla="*/ 6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
                <a:gd name="T61" fmla="*/ 0 h 24"/>
                <a:gd name="T62" fmla="*/ 36 w 36"/>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 h="24">
                  <a:moveTo>
                    <a:pt x="32" y="6"/>
                  </a:moveTo>
                  <a:lnTo>
                    <a:pt x="28" y="3"/>
                  </a:lnTo>
                  <a:lnTo>
                    <a:pt x="24" y="1"/>
                  </a:lnTo>
                  <a:lnTo>
                    <a:pt x="17" y="0"/>
                  </a:lnTo>
                  <a:lnTo>
                    <a:pt x="11" y="1"/>
                  </a:lnTo>
                  <a:lnTo>
                    <a:pt x="6" y="3"/>
                  </a:lnTo>
                  <a:lnTo>
                    <a:pt x="1" y="7"/>
                  </a:lnTo>
                  <a:lnTo>
                    <a:pt x="0" y="11"/>
                  </a:lnTo>
                  <a:lnTo>
                    <a:pt x="0" y="15"/>
                  </a:lnTo>
                  <a:lnTo>
                    <a:pt x="3" y="18"/>
                  </a:lnTo>
                  <a:lnTo>
                    <a:pt x="7" y="21"/>
                  </a:lnTo>
                  <a:lnTo>
                    <a:pt x="12" y="23"/>
                  </a:lnTo>
                  <a:lnTo>
                    <a:pt x="19" y="23"/>
                  </a:lnTo>
                  <a:lnTo>
                    <a:pt x="24" y="23"/>
                  </a:lnTo>
                  <a:lnTo>
                    <a:pt x="29" y="20"/>
                  </a:lnTo>
                  <a:lnTo>
                    <a:pt x="33" y="18"/>
                  </a:lnTo>
                  <a:lnTo>
                    <a:pt x="35" y="14"/>
                  </a:lnTo>
                  <a:lnTo>
                    <a:pt x="34" y="10"/>
                  </a:lnTo>
                  <a:lnTo>
                    <a:pt x="32" y="6"/>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26" name="Freeform 21">
              <a:extLst>
                <a:ext uri="{FF2B5EF4-FFF2-40B4-BE49-F238E27FC236}">
                  <a16:creationId xmlns:a16="http://schemas.microsoft.com/office/drawing/2014/main" id="{64B1F6DC-7D8C-6E8F-608D-7B93AB1B1E80}"/>
                </a:ext>
              </a:extLst>
            </p:cNvPr>
            <p:cNvSpPr>
              <a:spLocks/>
            </p:cNvSpPr>
            <p:nvPr/>
          </p:nvSpPr>
          <p:spPr bwMode="auto">
            <a:xfrm>
              <a:off x="1896" y="958"/>
              <a:ext cx="373" cy="192"/>
            </a:xfrm>
            <a:custGeom>
              <a:avLst/>
              <a:gdLst>
                <a:gd name="T0" fmla="*/ 372 w 373"/>
                <a:gd name="T1" fmla="*/ 41 h 192"/>
                <a:gd name="T2" fmla="*/ 365 w 373"/>
                <a:gd name="T3" fmla="*/ 33 h 192"/>
                <a:gd name="T4" fmla="*/ 357 w 373"/>
                <a:gd name="T5" fmla="*/ 26 h 192"/>
                <a:gd name="T6" fmla="*/ 347 w 373"/>
                <a:gd name="T7" fmla="*/ 19 h 192"/>
                <a:gd name="T8" fmla="*/ 335 w 373"/>
                <a:gd name="T9" fmla="*/ 13 h 192"/>
                <a:gd name="T10" fmla="*/ 322 w 373"/>
                <a:gd name="T11" fmla="*/ 8 h 192"/>
                <a:gd name="T12" fmla="*/ 309 w 373"/>
                <a:gd name="T13" fmla="*/ 5 h 192"/>
                <a:gd name="T14" fmla="*/ 293 w 373"/>
                <a:gd name="T15" fmla="*/ 2 h 192"/>
                <a:gd name="T16" fmla="*/ 278 w 373"/>
                <a:gd name="T17" fmla="*/ 0 h 192"/>
                <a:gd name="T18" fmla="*/ 263 w 373"/>
                <a:gd name="T19" fmla="*/ 1 h 192"/>
                <a:gd name="T20" fmla="*/ 247 w 373"/>
                <a:gd name="T21" fmla="*/ 2 h 192"/>
                <a:gd name="T22" fmla="*/ 231 w 373"/>
                <a:gd name="T23" fmla="*/ 5 h 192"/>
                <a:gd name="T24" fmla="*/ 215 w 373"/>
                <a:gd name="T25" fmla="*/ 8 h 192"/>
                <a:gd name="T26" fmla="*/ 200 w 373"/>
                <a:gd name="T27" fmla="*/ 14 h 192"/>
                <a:gd name="T28" fmla="*/ 192 w 373"/>
                <a:gd name="T29" fmla="*/ 17 h 192"/>
                <a:gd name="T30" fmla="*/ 64 w 373"/>
                <a:gd name="T31" fmla="*/ 72 h 192"/>
                <a:gd name="T32" fmla="*/ 52 w 373"/>
                <a:gd name="T33" fmla="*/ 78 h 192"/>
                <a:gd name="T34" fmla="*/ 40 w 373"/>
                <a:gd name="T35" fmla="*/ 85 h 192"/>
                <a:gd name="T36" fmla="*/ 27 w 373"/>
                <a:gd name="T37" fmla="*/ 93 h 192"/>
                <a:gd name="T38" fmla="*/ 18 w 373"/>
                <a:gd name="T39" fmla="*/ 102 h 192"/>
                <a:gd name="T40" fmla="*/ 12 w 373"/>
                <a:gd name="T41" fmla="*/ 112 h 192"/>
                <a:gd name="T42" fmla="*/ 5 w 373"/>
                <a:gd name="T43" fmla="*/ 121 h 192"/>
                <a:gd name="T44" fmla="*/ 1 w 373"/>
                <a:gd name="T45" fmla="*/ 131 h 192"/>
                <a:gd name="T46" fmla="*/ 0 w 373"/>
                <a:gd name="T47" fmla="*/ 142 h 192"/>
                <a:gd name="T48" fmla="*/ 0 w 373"/>
                <a:gd name="T49" fmla="*/ 151 h 192"/>
                <a:gd name="T50" fmla="*/ 1 w 373"/>
                <a:gd name="T51" fmla="*/ 161 h 192"/>
                <a:gd name="T52" fmla="*/ 8 w 373"/>
                <a:gd name="T53" fmla="*/ 170 h 192"/>
                <a:gd name="T54" fmla="*/ 14 w 373"/>
                <a:gd name="T55" fmla="*/ 179 h 192"/>
                <a:gd name="T56" fmla="*/ 18 w 373"/>
                <a:gd name="T57" fmla="*/ 184 h 192"/>
                <a:gd name="T58" fmla="*/ 26 w 373"/>
                <a:gd name="T59" fmla="*/ 191 h 192"/>
                <a:gd name="T60" fmla="*/ 372 w 373"/>
                <a:gd name="T61" fmla="*/ 41 h 192"/>
                <a:gd name="T62" fmla="*/ 372 w 373"/>
                <a:gd name="T63" fmla="*/ 41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192"/>
                <a:gd name="T98" fmla="*/ 373 w 373"/>
                <a:gd name="T99" fmla="*/ 192 h 1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192">
                  <a:moveTo>
                    <a:pt x="372" y="41"/>
                  </a:moveTo>
                  <a:lnTo>
                    <a:pt x="365" y="33"/>
                  </a:lnTo>
                  <a:lnTo>
                    <a:pt x="357" y="26"/>
                  </a:lnTo>
                  <a:lnTo>
                    <a:pt x="347" y="19"/>
                  </a:lnTo>
                  <a:lnTo>
                    <a:pt x="335" y="13"/>
                  </a:lnTo>
                  <a:lnTo>
                    <a:pt x="322" y="8"/>
                  </a:lnTo>
                  <a:lnTo>
                    <a:pt x="309" y="5"/>
                  </a:lnTo>
                  <a:lnTo>
                    <a:pt x="293" y="2"/>
                  </a:lnTo>
                  <a:lnTo>
                    <a:pt x="278" y="0"/>
                  </a:lnTo>
                  <a:lnTo>
                    <a:pt x="263" y="1"/>
                  </a:lnTo>
                  <a:lnTo>
                    <a:pt x="247" y="2"/>
                  </a:lnTo>
                  <a:lnTo>
                    <a:pt x="231" y="5"/>
                  </a:lnTo>
                  <a:lnTo>
                    <a:pt x="215" y="8"/>
                  </a:lnTo>
                  <a:lnTo>
                    <a:pt x="200" y="14"/>
                  </a:lnTo>
                  <a:lnTo>
                    <a:pt x="192" y="17"/>
                  </a:lnTo>
                  <a:lnTo>
                    <a:pt x="64" y="72"/>
                  </a:lnTo>
                  <a:lnTo>
                    <a:pt x="52" y="78"/>
                  </a:lnTo>
                  <a:lnTo>
                    <a:pt x="40" y="85"/>
                  </a:lnTo>
                  <a:lnTo>
                    <a:pt x="27" y="93"/>
                  </a:lnTo>
                  <a:lnTo>
                    <a:pt x="18" y="102"/>
                  </a:lnTo>
                  <a:lnTo>
                    <a:pt x="12" y="112"/>
                  </a:lnTo>
                  <a:lnTo>
                    <a:pt x="5" y="121"/>
                  </a:lnTo>
                  <a:lnTo>
                    <a:pt x="1" y="131"/>
                  </a:lnTo>
                  <a:lnTo>
                    <a:pt x="0" y="142"/>
                  </a:lnTo>
                  <a:lnTo>
                    <a:pt x="0" y="151"/>
                  </a:lnTo>
                  <a:lnTo>
                    <a:pt x="1" y="161"/>
                  </a:lnTo>
                  <a:lnTo>
                    <a:pt x="8" y="170"/>
                  </a:lnTo>
                  <a:lnTo>
                    <a:pt x="14" y="179"/>
                  </a:lnTo>
                  <a:lnTo>
                    <a:pt x="18" y="184"/>
                  </a:lnTo>
                  <a:lnTo>
                    <a:pt x="26" y="191"/>
                  </a:lnTo>
                  <a:lnTo>
                    <a:pt x="372" y="41"/>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2">
              <a:extLst>
                <a:ext uri="{FF2B5EF4-FFF2-40B4-BE49-F238E27FC236}">
                  <a16:creationId xmlns:a16="http://schemas.microsoft.com/office/drawing/2014/main" id="{79D46128-5DE6-5C60-ACE9-98B60A814B12}"/>
                </a:ext>
              </a:extLst>
            </p:cNvPr>
            <p:cNvSpPr>
              <a:spLocks/>
            </p:cNvSpPr>
            <p:nvPr/>
          </p:nvSpPr>
          <p:spPr bwMode="auto">
            <a:xfrm>
              <a:off x="2073" y="818"/>
              <a:ext cx="499" cy="148"/>
            </a:xfrm>
            <a:custGeom>
              <a:avLst/>
              <a:gdLst>
                <a:gd name="T0" fmla="*/ 47 w 499"/>
                <a:gd name="T1" fmla="*/ 125 h 148"/>
                <a:gd name="T2" fmla="*/ 47 w 499"/>
                <a:gd name="T3" fmla="*/ 56 h 148"/>
                <a:gd name="T4" fmla="*/ 49 w 499"/>
                <a:gd name="T5" fmla="*/ 51 h 148"/>
                <a:gd name="T6" fmla="*/ 52 w 499"/>
                <a:gd name="T7" fmla="*/ 44 h 148"/>
                <a:gd name="T8" fmla="*/ 58 w 499"/>
                <a:gd name="T9" fmla="*/ 39 h 148"/>
                <a:gd name="T10" fmla="*/ 66 w 499"/>
                <a:gd name="T11" fmla="*/ 36 h 148"/>
                <a:gd name="T12" fmla="*/ 75 w 499"/>
                <a:gd name="T13" fmla="*/ 31 h 148"/>
                <a:gd name="T14" fmla="*/ 86 w 499"/>
                <a:gd name="T15" fmla="*/ 27 h 148"/>
                <a:gd name="T16" fmla="*/ 413 w 499"/>
                <a:gd name="T17" fmla="*/ 27 h 148"/>
                <a:gd name="T18" fmla="*/ 418 w 499"/>
                <a:gd name="T19" fmla="*/ 29 h 148"/>
                <a:gd name="T20" fmla="*/ 427 w 499"/>
                <a:gd name="T21" fmla="*/ 34 h 148"/>
                <a:gd name="T22" fmla="*/ 435 w 499"/>
                <a:gd name="T23" fmla="*/ 37 h 148"/>
                <a:gd name="T24" fmla="*/ 444 w 499"/>
                <a:gd name="T25" fmla="*/ 42 h 148"/>
                <a:gd name="T26" fmla="*/ 448 w 499"/>
                <a:gd name="T27" fmla="*/ 49 h 148"/>
                <a:gd name="T28" fmla="*/ 451 w 499"/>
                <a:gd name="T29" fmla="*/ 56 h 148"/>
                <a:gd name="T30" fmla="*/ 451 w 499"/>
                <a:gd name="T31" fmla="*/ 125 h 148"/>
                <a:gd name="T32" fmla="*/ 498 w 499"/>
                <a:gd name="T33" fmla="*/ 147 h 148"/>
                <a:gd name="T34" fmla="*/ 498 w 499"/>
                <a:gd name="T35" fmla="*/ 56 h 148"/>
                <a:gd name="T36" fmla="*/ 496 w 499"/>
                <a:gd name="T37" fmla="*/ 46 h 148"/>
                <a:gd name="T38" fmla="*/ 494 w 499"/>
                <a:gd name="T39" fmla="*/ 37 h 148"/>
                <a:gd name="T40" fmla="*/ 488 w 499"/>
                <a:gd name="T41" fmla="*/ 27 h 148"/>
                <a:gd name="T42" fmla="*/ 479 w 499"/>
                <a:gd name="T43" fmla="*/ 20 h 148"/>
                <a:gd name="T44" fmla="*/ 468 w 499"/>
                <a:gd name="T45" fmla="*/ 12 h 148"/>
                <a:gd name="T46" fmla="*/ 458 w 499"/>
                <a:gd name="T47" fmla="*/ 7 h 148"/>
                <a:gd name="T48" fmla="*/ 446 w 499"/>
                <a:gd name="T49" fmla="*/ 1 h 148"/>
                <a:gd name="T50" fmla="*/ 432 w 499"/>
                <a:gd name="T51" fmla="*/ 0 h 148"/>
                <a:gd name="T52" fmla="*/ 419 w 499"/>
                <a:gd name="T53" fmla="*/ 0 h 148"/>
                <a:gd name="T54" fmla="*/ 413 w 499"/>
                <a:gd name="T55" fmla="*/ 0 h 148"/>
                <a:gd name="T56" fmla="*/ 86 w 499"/>
                <a:gd name="T57" fmla="*/ 0 h 148"/>
                <a:gd name="T58" fmla="*/ 71 w 499"/>
                <a:gd name="T59" fmla="*/ 0 h 148"/>
                <a:gd name="T60" fmla="*/ 57 w 499"/>
                <a:gd name="T61" fmla="*/ 0 h 148"/>
                <a:gd name="T62" fmla="*/ 45 w 499"/>
                <a:gd name="T63" fmla="*/ 5 h 148"/>
                <a:gd name="T64" fmla="*/ 33 w 499"/>
                <a:gd name="T65" fmla="*/ 11 h 148"/>
                <a:gd name="T66" fmla="*/ 23 w 499"/>
                <a:gd name="T67" fmla="*/ 17 h 148"/>
                <a:gd name="T68" fmla="*/ 14 w 499"/>
                <a:gd name="T69" fmla="*/ 24 h 148"/>
                <a:gd name="T70" fmla="*/ 7 w 499"/>
                <a:gd name="T71" fmla="*/ 34 h 148"/>
                <a:gd name="T72" fmla="*/ 2 w 499"/>
                <a:gd name="T73" fmla="*/ 42 h 148"/>
                <a:gd name="T74" fmla="*/ 0 w 499"/>
                <a:gd name="T75" fmla="*/ 51 h 148"/>
                <a:gd name="T76" fmla="*/ 0 w 499"/>
                <a:gd name="T77" fmla="*/ 56 h 148"/>
                <a:gd name="T78" fmla="*/ 0 w 499"/>
                <a:gd name="T79" fmla="*/ 147 h 148"/>
                <a:gd name="T80" fmla="*/ 47 w 499"/>
                <a:gd name="T81" fmla="*/ 125 h 148"/>
                <a:gd name="T82" fmla="*/ 47 w 499"/>
                <a:gd name="T83" fmla="*/ 125 h 14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99"/>
                <a:gd name="T127" fmla="*/ 0 h 148"/>
                <a:gd name="T128" fmla="*/ 499 w 499"/>
                <a:gd name="T129" fmla="*/ 148 h 14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99" h="148">
                  <a:moveTo>
                    <a:pt x="47" y="125"/>
                  </a:moveTo>
                  <a:lnTo>
                    <a:pt x="47" y="56"/>
                  </a:lnTo>
                  <a:lnTo>
                    <a:pt x="49" y="51"/>
                  </a:lnTo>
                  <a:lnTo>
                    <a:pt x="52" y="44"/>
                  </a:lnTo>
                  <a:lnTo>
                    <a:pt x="58" y="39"/>
                  </a:lnTo>
                  <a:lnTo>
                    <a:pt x="66" y="36"/>
                  </a:lnTo>
                  <a:lnTo>
                    <a:pt x="75" y="31"/>
                  </a:lnTo>
                  <a:lnTo>
                    <a:pt x="86" y="27"/>
                  </a:lnTo>
                  <a:lnTo>
                    <a:pt x="413" y="27"/>
                  </a:lnTo>
                  <a:lnTo>
                    <a:pt x="418" y="29"/>
                  </a:lnTo>
                  <a:lnTo>
                    <a:pt x="427" y="34"/>
                  </a:lnTo>
                  <a:lnTo>
                    <a:pt x="435" y="37"/>
                  </a:lnTo>
                  <a:lnTo>
                    <a:pt x="444" y="42"/>
                  </a:lnTo>
                  <a:lnTo>
                    <a:pt x="448" y="49"/>
                  </a:lnTo>
                  <a:lnTo>
                    <a:pt x="451" y="56"/>
                  </a:lnTo>
                  <a:lnTo>
                    <a:pt x="451" y="125"/>
                  </a:lnTo>
                  <a:lnTo>
                    <a:pt x="498" y="147"/>
                  </a:lnTo>
                  <a:lnTo>
                    <a:pt x="498" y="56"/>
                  </a:lnTo>
                  <a:lnTo>
                    <a:pt x="496" y="46"/>
                  </a:lnTo>
                  <a:lnTo>
                    <a:pt x="494" y="37"/>
                  </a:lnTo>
                  <a:lnTo>
                    <a:pt x="488" y="27"/>
                  </a:lnTo>
                  <a:lnTo>
                    <a:pt x="479" y="20"/>
                  </a:lnTo>
                  <a:lnTo>
                    <a:pt x="468" y="12"/>
                  </a:lnTo>
                  <a:lnTo>
                    <a:pt x="458" y="7"/>
                  </a:lnTo>
                  <a:lnTo>
                    <a:pt x="446" y="1"/>
                  </a:lnTo>
                  <a:lnTo>
                    <a:pt x="432" y="0"/>
                  </a:lnTo>
                  <a:lnTo>
                    <a:pt x="419" y="0"/>
                  </a:lnTo>
                  <a:lnTo>
                    <a:pt x="413" y="0"/>
                  </a:lnTo>
                  <a:lnTo>
                    <a:pt x="86" y="0"/>
                  </a:lnTo>
                  <a:lnTo>
                    <a:pt x="71" y="0"/>
                  </a:lnTo>
                  <a:lnTo>
                    <a:pt x="57" y="0"/>
                  </a:lnTo>
                  <a:lnTo>
                    <a:pt x="45" y="5"/>
                  </a:lnTo>
                  <a:lnTo>
                    <a:pt x="33" y="11"/>
                  </a:lnTo>
                  <a:lnTo>
                    <a:pt x="23" y="17"/>
                  </a:lnTo>
                  <a:lnTo>
                    <a:pt x="14" y="24"/>
                  </a:lnTo>
                  <a:lnTo>
                    <a:pt x="7" y="34"/>
                  </a:lnTo>
                  <a:lnTo>
                    <a:pt x="2" y="42"/>
                  </a:lnTo>
                  <a:lnTo>
                    <a:pt x="0" y="51"/>
                  </a:lnTo>
                  <a:lnTo>
                    <a:pt x="0" y="56"/>
                  </a:lnTo>
                  <a:lnTo>
                    <a:pt x="0" y="147"/>
                  </a:lnTo>
                  <a:lnTo>
                    <a:pt x="47" y="125"/>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28" name="Freeform 23">
              <a:extLst>
                <a:ext uri="{FF2B5EF4-FFF2-40B4-BE49-F238E27FC236}">
                  <a16:creationId xmlns:a16="http://schemas.microsoft.com/office/drawing/2014/main" id="{B51CDB00-B3D8-F9FE-EEF0-9FFB1BD5E2E9}"/>
                </a:ext>
              </a:extLst>
            </p:cNvPr>
            <p:cNvSpPr>
              <a:spLocks/>
            </p:cNvSpPr>
            <p:nvPr/>
          </p:nvSpPr>
          <p:spPr bwMode="auto">
            <a:xfrm>
              <a:off x="1935" y="4042"/>
              <a:ext cx="766" cy="502"/>
            </a:xfrm>
            <a:custGeom>
              <a:avLst/>
              <a:gdLst>
                <a:gd name="T0" fmla="*/ 763 w 766"/>
                <a:gd name="T1" fmla="*/ 234 h 502"/>
                <a:gd name="T2" fmla="*/ 759 w 766"/>
                <a:gd name="T3" fmla="*/ 203 h 502"/>
                <a:gd name="T4" fmla="*/ 746 w 766"/>
                <a:gd name="T5" fmla="*/ 172 h 502"/>
                <a:gd name="T6" fmla="*/ 730 w 766"/>
                <a:gd name="T7" fmla="*/ 143 h 502"/>
                <a:gd name="T8" fmla="*/ 706 w 766"/>
                <a:gd name="T9" fmla="*/ 116 h 502"/>
                <a:gd name="T10" fmla="*/ 679 w 766"/>
                <a:gd name="T11" fmla="*/ 91 h 502"/>
                <a:gd name="T12" fmla="*/ 647 w 766"/>
                <a:gd name="T13" fmla="*/ 67 h 502"/>
                <a:gd name="T14" fmla="*/ 610 w 766"/>
                <a:gd name="T15" fmla="*/ 48 h 502"/>
                <a:gd name="T16" fmla="*/ 570 w 766"/>
                <a:gd name="T17" fmla="*/ 31 h 502"/>
                <a:gd name="T18" fmla="*/ 529 w 766"/>
                <a:gd name="T19" fmla="*/ 17 h 502"/>
                <a:gd name="T20" fmla="*/ 483 w 766"/>
                <a:gd name="T21" fmla="*/ 7 h 502"/>
                <a:gd name="T22" fmla="*/ 436 w 766"/>
                <a:gd name="T23" fmla="*/ 2 h 502"/>
                <a:gd name="T24" fmla="*/ 388 w 766"/>
                <a:gd name="T25" fmla="*/ 0 h 502"/>
                <a:gd name="T26" fmla="*/ 342 w 766"/>
                <a:gd name="T27" fmla="*/ 0 h 502"/>
                <a:gd name="T28" fmla="*/ 295 w 766"/>
                <a:gd name="T29" fmla="*/ 5 h 502"/>
                <a:gd name="T30" fmla="*/ 249 w 766"/>
                <a:gd name="T31" fmla="*/ 14 h 502"/>
                <a:gd name="T32" fmla="*/ 206 w 766"/>
                <a:gd name="T33" fmla="*/ 27 h 502"/>
                <a:gd name="T34" fmla="*/ 165 w 766"/>
                <a:gd name="T35" fmla="*/ 43 h 502"/>
                <a:gd name="T36" fmla="*/ 128 w 766"/>
                <a:gd name="T37" fmla="*/ 62 h 502"/>
                <a:gd name="T38" fmla="*/ 94 w 766"/>
                <a:gd name="T39" fmla="*/ 85 h 502"/>
                <a:gd name="T40" fmla="*/ 66 w 766"/>
                <a:gd name="T41" fmla="*/ 110 h 502"/>
                <a:gd name="T42" fmla="*/ 42 w 766"/>
                <a:gd name="T43" fmla="*/ 135 h 502"/>
                <a:gd name="T44" fmla="*/ 23 w 766"/>
                <a:gd name="T45" fmla="*/ 164 h 502"/>
                <a:gd name="T46" fmla="*/ 10 w 766"/>
                <a:gd name="T47" fmla="*/ 193 h 502"/>
                <a:gd name="T48" fmla="*/ 1 w 766"/>
                <a:gd name="T49" fmla="*/ 225 h 502"/>
                <a:gd name="T50" fmla="*/ 0 w 766"/>
                <a:gd name="T51" fmla="*/ 256 h 502"/>
                <a:gd name="T52" fmla="*/ 4 w 766"/>
                <a:gd name="T53" fmla="*/ 287 h 502"/>
                <a:gd name="T54" fmla="*/ 13 w 766"/>
                <a:gd name="T55" fmla="*/ 318 h 502"/>
                <a:gd name="T56" fmla="*/ 30 w 766"/>
                <a:gd name="T57" fmla="*/ 346 h 502"/>
                <a:gd name="T58" fmla="*/ 52 w 766"/>
                <a:gd name="T59" fmla="*/ 375 h 502"/>
                <a:gd name="T60" fmla="*/ 77 w 766"/>
                <a:gd name="T61" fmla="*/ 401 h 502"/>
                <a:gd name="T62" fmla="*/ 109 w 766"/>
                <a:gd name="T63" fmla="*/ 424 h 502"/>
                <a:gd name="T64" fmla="*/ 144 w 766"/>
                <a:gd name="T65" fmla="*/ 446 h 502"/>
                <a:gd name="T66" fmla="*/ 183 w 766"/>
                <a:gd name="T67" fmla="*/ 464 h 502"/>
                <a:gd name="T68" fmla="*/ 226 w 766"/>
                <a:gd name="T69" fmla="*/ 478 h 502"/>
                <a:gd name="T70" fmla="*/ 269 w 766"/>
                <a:gd name="T71" fmla="*/ 489 h 502"/>
                <a:gd name="T72" fmla="*/ 314 w 766"/>
                <a:gd name="T73" fmla="*/ 496 h 502"/>
                <a:gd name="T74" fmla="*/ 363 w 766"/>
                <a:gd name="T75" fmla="*/ 501 h 502"/>
                <a:gd name="T76" fmla="*/ 410 w 766"/>
                <a:gd name="T77" fmla="*/ 501 h 502"/>
                <a:gd name="T78" fmla="*/ 456 w 766"/>
                <a:gd name="T79" fmla="*/ 496 h 502"/>
                <a:gd name="T80" fmla="*/ 503 w 766"/>
                <a:gd name="T81" fmla="*/ 488 h 502"/>
                <a:gd name="T82" fmla="*/ 547 w 766"/>
                <a:gd name="T83" fmla="*/ 476 h 502"/>
                <a:gd name="T84" fmla="*/ 588 w 766"/>
                <a:gd name="T85" fmla="*/ 461 h 502"/>
                <a:gd name="T86" fmla="*/ 628 w 766"/>
                <a:gd name="T87" fmla="*/ 442 h 502"/>
                <a:gd name="T88" fmla="*/ 661 w 766"/>
                <a:gd name="T89" fmla="*/ 421 h 502"/>
                <a:gd name="T90" fmla="*/ 693 w 766"/>
                <a:gd name="T91" fmla="*/ 397 h 502"/>
                <a:gd name="T92" fmla="*/ 717 w 766"/>
                <a:gd name="T93" fmla="*/ 370 h 502"/>
                <a:gd name="T94" fmla="*/ 737 w 766"/>
                <a:gd name="T95" fmla="*/ 342 h 502"/>
                <a:gd name="T96" fmla="*/ 753 w 766"/>
                <a:gd name="T97" fmla="*/ 314 h 502"/>
                <a:gd name="T98" fmla="*/ 761 w 766"/>
                <a:gd name="T99" fmla="*/ 283 h 502"/>
                <a:gd name="T100" fmla="*/ 765 w 766"/>
                <a:gd name="T101" fmla="*/ 251 h 502"/>
                <a:gd name="T102" fmla="*/ 765 w 766"/>
                <a:gd name="T103" fmla="*/ 249 h 5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6"/>
                <a:gd name="T157" fmla="*/ 0 h 502"/>
                <a:gd name="T158" fmla="*/ 766 w 766"/>
                <a:gd name="T159" fmla="*/ 502 h 5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6" h="502">
                  <a:moveTo>
                    <a:pt x="765" y="249"/>
                  </a:moveTo>
                  <a:lnTo>
                    <a:pt x="763" y="234"/>
                  </a:lnTo>
                  <a:lnTo>
                    <a:pt x="761" y="218"/>
                  </a:lnTo>
                  <a:lnTo>
                    <a:pt x="759" y="203"/>
                  </a:lnTo>
                  <a:lnTo>
                    <a:pt x="754" y="187"/>
                  </a:lnTo>
                  <a:lnTo>
                    <a:pt x="746" y="172"/>
                  </a:lnTo>
                  <a:lnTo>
                    <a:pt x="739" y="158"/>
                  </a:lnTo>
                  <a:lnTo>
                    <a:pt x="730" y="143"/>
                  </a:lnTo>
                  <a:lnTo>
                    <a:pt x="718" y="129"/>
                  </a:lnTo>
                  <a:lnTo>
                    <a:pt x="706" y="116"/>
                  </a:lnTo>
                  <a:lnTo>
                    <a:pt x="693" y="103"/>
                  </a:lnTo>
                  <a:lnTo>
                    <a:pt x="679" y="91"/>
                  </a:lnTo>
                  <a:lnTo>
                    <a:pt x="662" y="79"/>
                  </a:lnTo>
                  <a:lnTo>
                    <a:pt x="647" y="67"/>
                  </a:lnTo>
                  <a:lnTo>
                    <a:pt x="630" y="58"/>
                  </a:lnTo>
                  <a:lnTo>
                    <a:pt x="610" y="48"/>
                  </a:lnTo>
                  <a:lnTo>
                    <a:pt x="592" y="39"/>
                  </a:lnTo>
                  <a:lnTo>
                    <a:pt x="570" y="31"/>
                  </a:lnTo>
                  <a:lnTo>
                    <a:pt x="549" y="24"/>
                  </a:lnTo>
                  <a:lnTo>
                    <a:pt x="529" y="17"/>
                  </a:lnTo>
                  <a:lnTo>
                    <a:pt x="505" y="12"/>
                  </a:lnTo>
                  <a:lnTo>
                    <a:pt x="483" y="7"/>
                  </a:lnTo>
                  <a:lnTo>
                    <a:pt x="460" y="4"/>
                  </a:lnTo>
                  <a:lnTo>
                    <a:pt x="436" y="2"/>
                  </a:lnTo>
                  <a:lnTo>
                    <a:pt x="414" y="0"/>
                  </a:lnTo>
                  <a:lnTo>
                    <a:pt x="388" y="0"/>
                  </a:lnTo>
                  <a:lnTo>
                    <a:pt x="365" y="0"/>
                  </a:lnTo>
                  <a:lnTo>
                    <a:pt x="342" y="0"/>
                  </a:lnTo>
                  <a:lnTo>
                    <a:pt x="318" y="2"/>
                  </a:lnTo>
                  <a:lnTo>
                    <a:pt x="295" y="5"/>
                  </a:lnTo>
                  <a:lnTo>
                    <a:pt x="273" y="9"/>
                  </a:lnTo>
                  <a:lnTo>
                    <a:pt x="249" y="14"/>
                  </a:lnTo>
                  <a:lnTo>
                    <a:pt x="227" y="20"/>
                  </a:lnTo>
                  <a:lnTo>
                    <a:pt x="206" y="27"/>
                  </a:lnTo>
                  <a:lnTo>
                    <a:pt x="185" y="35"/>
                  </a:lnTo>
                  <a:lnTo>
                    <a:pt x="165" y="43"/>
                  </a:lnTo>
                  <a:lnTo>
                    <a:pt x="146" y="52"/>
                  </a:lnTo>
                  <a:lnTo>
                    <a:pt x="128" y="62"/>
                  </a:lnTo>
                  <a:lnTo>
                    <a:pt x="111" y="73"/>
                  </a:lnTo>
                  <a:lnTo>
                    <a:pt x="94" y="85"/>
                  </a:lnTo>
                  <a:lnTo>
                    <a:pt x="79" y="96"/>
                  </a:lnTo>
                  <a:lnTo>
                    <a:pt x="66" y="110"/>
                  </a:lnTo>
                  <a:lnTo>
                    <a:pt x="53" y="123"/>
                  </a:lnTo>
                  <a:lnTo>
                    <a:pt x="42" y="135"/>
                  </a:lnTo>
                  <a:lnTo>
                    <a:pt x="31" y="150"/>
                  </a:lnTo>
                  <a:lnTo>
                    <a:pt x="23" y="164"/>
                  </a:lnTo>
                  <a:lnTo>
                    <a:pt x="16" y="180"/>
                  </a:lnTo>
                  <a:lnTo>
                    <a:pt x="10" y="193"/>
                  </a:lnTo>
                  <a:lnTo>
                    <a:pt x="4" y="209"/>
                  </a:lnTo>
                  <a:lnTo>
                    <a:pt x="1" y="225"/>
                  </a:lnTo>
                  <a:lnTo>
                    <a:pt x="1" y="240"/>
                  </a:lnTo>
                  <a:lnTo>
                    <a:pt x="0" y="256"/>
                  </a:lnTo>
                  <a:lnTo>
                    <a:pt x="1" y="271"/>
                  </a:lnTo>
                  <a:lnTo>
                    <a:pt x="4" y="287"/>
                  </a:lnTo>
                  <a:lnTo>
                    <a:pt x="10" y="302"/>
                  </a:lnTo>
                  <a:lnTo>
                    <a:pt x="13" y="318"/>
                  </a:lnTo>
                  <a:lnTo>
                    <a:pt x="22" y="333"/>
                  </a:lnTo>
                  <a:lnTo>
                    <a:pt x="30" y="346"/>
                  </a:lnTo>
                  <a:lnTo>
                    <a:pt x="40" y="360"/>
                  </a:lnTo>
                  <a:lnTo>
                    <a:pt x="52" y="375"/>
                  </a:lnTo>
                  <a:lnTo>
                    <a:pt x="64" y="388"/>
                  </a:lnTo>
                  <a:lnTo>
                    <a:pt x="77" y="401"/>
                  </a:lnTo>
                  <a:lnTo>
                    <a:pt x="92" y="414"/>
                  </a:lnTo>
                  <a:lnTo>
                    <a:pt x="109" y="424"/>
                  </a:lnTo>
                  <a:lnTo>
                    <a:pt x="125" y="435"/>
                  </a:lnTo>
                  <a:lnTo>
                    <a:pt x="144" y="446"/>
                  </a:lnTo>
                  <a:lnTo>
                    <a:pt x="162" y="455"/>
                  </a:lnTo>
                  <a:lnTo>
                    <a:pt x="183" y="464"/>
                  </a:lnTo>
                  <a:lnTo>
                    <a:pt x="203" y="471"/>
                  </a:lnTo>
                  <a:lnTo>
                    <a:pt x="226" y="478"/>
                  </a:lnTo>
                  <a:lnTo>
                    <a:pt x="246" y="484"/>
                  </a:lnTo>
                  <a:lnTo>
                    <a:pt x="269" y="489"/>
                  </a:lnTo>
                  <a:lnTo>
                    <a:pt x="293" y="493"/>
                  </a:lnTo>
                  <a:lnTo>
                    <a:pt x="314" y="496"/>
                  </a:lnTo>
                  <a:lnTo>
                    <a:pt x="339" y="498"/>
                  </a:lnTo>
                  <a:lnTo>
                    <a:pt x="363" y="501"/>
                  </a:lnTo>
                  <a:lnTo>
                    <a:pt x="385" y="501"/>
                  </a:lnTo>
                  <a:lnTo>
                    <a:pt x="410" y="501"/>
                  </a:lnTo>
                  <a:lnTo>
                    <a:pt x="432" y="498"/>
                  </a:lnTo>
                  <a:lnTo>
                    <a:pt x="456" y="496"/>
                  </a:lnTo>
                  <a:lnTo>
                    <a:pt x="481" y="492"/>
                  </a:lnTo>
                  <a:lnTo>
                    <a:pt x="503" y="488"/>
                  </a:lnTo>
                  <a:lnTo>
                    <a:pt x="525" y="482"/>
                  </a:lnTo>
                  <a:lnTo>
                    <a:pt x="547" y="476"/>
                  </a:lnTo>
                  <a:lnTo>
                    <a:pt x="568" y="469"/>
                  </a:lnTo>
                  <a:lnTo>
                    <a:pt x="588" y="461"/>
                  </a:lnTo>
                  <a:lnTo>
                    <a:pt x="608" y="451"/>
                  </a:lnTo>
                  <a:lnTo>
                    <a:pt x="628" y="442"/>
                  </a:lnTo>
                  <a:lnTo>
                    <a:pt x="643" y="432"/>
                  </a:lnTo>
                  <a:lnTo>
                    <a:pt x="661" y="421"/>
                  </a:lnTo>
                  <a:lnTo>
                    <a:pt x="677" y="409"/>
                  </a:lnTo>
                  <a:lnTo>
                    <a:pt x="693" y="397"/>
                  </a:lnTo>
                  <a:lnTo>
                    <a:pt x="705" y="384"/>
                  </a:lnTo>
                  <a:lnTo>
                    <a:pt x="717" y="370"/>
                  </a:lnTo>
                  <a:lnTo>
                    <a:pt x="727" y="357"/>
                  </a:lnTo>
                  <a:lnTo>
                    <a:pt x="737" y="342"/>
                  </a:lnTo>
                  <a:lnTo>
                    <a:pt x="745" y="328"/>
                  </a:lnTo>
                  <a:lnTo>
                    <a:pt x="753" y="314"/>
                  </a:lnTo>
                  <a:lnTo>
                    <a:pt x="758" y="298"/>
                  </a:lnTo>
                  <a:lnTo>
                    <a:pt x="761" y="283"/>
                  </a:lnTo>
                  <a:lnTo>
                    <a:pt x="763" y="267"/>
                  </a:lnTo>
                  <a:lnTo>
                    <a:pt x="765" y="251"/>
                  </a:lnTo>
                  <a:lnTo>
                    <a:pt x="765" y="249"/>
                  </a:lnTo>
                </a:path>
              </a:pathLst>
            </a:custGeom>
            <a:solidFill>
              <a:srgbClr val="FFFFFF"/>
            </a:solidFill>
            <a:ln w="9207">
              <a:solidFill>
                <a:srgbClr val="FFFFFF"/>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29" name="Freeform 24">
              <a:extLst>
                <a:ext uri="{FF2B5EF4-FFF2-40B4-BE49-F238E27FC236}">
                  <a16:creationId xmlns:a16="http://schemas.microsoft.com/office/drawing/2014/main" id="{015910FF-BCA2-4E36-028C-DE0D7CAB1D80}"/>
                </a:ext>
              </a:extLst>
            </p:cNvPr>
            <p:cNvSpPr>
              <a:spLocks/>
            </p:cNvSpPr>
            <p:nvPr/>
          </p:nvSpPr>
          <p:spPr bwMode="auto">
            <a:xfrm>
              <a:off x="2619" y="3928"/>
              <a:ext cx="35" cy="25"/>
            </a:xfrm>
            <a:custGeom>
              <a:avLst/>
              <a:gdLst>
                <a:gd name="T0" fmla="*/ 2 w 35"/>
                <a:gd name="T1" fmla="*/ 6 h 25"/>
                <a:gd name="T2" fmla="*/ 7 w 35"/>
                <a:gd name="T3" fmla="*/ 2 h 25"/>
                <a:gd name="T4" fmla="*/ 12 w 35"/>
                <a:gd name="T5" fmla="*/ 0 h 25"/>
                <a:gd name="T6" fmla="*/ 19 w 35"/>
                <a:gd name="T7" fmla="*/ 0 h 25"/>
                <a:gd name="T8" fmla="*/ 24 w 35"/>
                <a:gd name="T9" fmla="*/ 1 h 25"/>
                <a:gd name="T10" fmla="*/ 29 w 35"/>
                <a:gd name="T11" fmla="*/ 3 h 25"/>
                <a:gd name="T12" fmla="*/ 33 w 35"/>
                <a:gd name="T13" fmla="*/ 7 h 25"/>
                <a:gd name="T14" fmla="*/ 34 w 35"/>
                <a:gd name="T15" fmla="*/ 11 h 25"/>
                <a:gd name="T16" fmla="*/ 34 w 35"/>
                <a:gd name="T17" fmla="*/ 15 h 25"/>
                <a:gd name="T18" fmla="*/ 31 w 35"/>
                <a:gd name="T19" fmla="*/ 19 h 25"/>
                <a:gd name="T20" fmla="*/ 28 w 35"/>
                <a:gd name="T21" fmla="*/ 21 h 25"/>
                <a:gd name="T22" fmla="*/ 22 w 35"/>
                <a:gd name="T23" fmla="*/ 24 h 25"/>
                <a:gd name="T24" fmla="*/ 17 w 35"/>
                <a:gd name="T25" fmla="*/ 24 h 25"/>
                <a:gd name="T26" fmla="*/ 11 w 35"/>
                <a:gd name="T27" fmla="*/ 22 h 25"/>
                <a:gd name="T28" fmla="*/ 5 w 35"/>
                <a:gd name="T29" fmla="*/ 20 h 25"/>
                <a:gd name="T30" fmla="*/ 2 w 35"/>
                <a:gd name="T31" fmla="*/ 17 h 25"/>
                <a:gd name="T32" fmla="*/ 0 w 35"/>
                <a:gd name="T33" fmla="*/ 14 h 25"/>
                <a:gd name="T34" fmla="*/ 0 w 35"/>
                <a:gd name="T35" fmla="*/ 10 h 25"/>
                <a:gd name="T36" fmla="*/ 2 w 35"/>
                <a:gd name="T37" fmla="*/ 6 h 25"/>
                <a:gd name="T38" fmla="*/ 2 w 35"/>
                <a:gd name="T39" fmla="*/ 6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5"/>
                <a:gd name="T61" fmla="*/ 0 h 25"/>
                <a:gd name="T62" fmla="*/ 35 w 35"/>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5" h="25">
                  <a:moveTo>
                    <a:pt x="2" y="6"/>
                  </a:moveTo>
                  <a:lnTo>
                    <a:pt x="7" y="2"/>
                  </a:lnTo>
                  <a:lnTo>
                    <a:pt x="12" y="0"/>
                  </a:lnTo>
                  <a:lnTo>
                    <a:pt x="19" y="0"/>
                  </a:lnTo>
                  <a:lnTo>
                    <a:pt x="24" y="1"/>
                  </a:lnTo>
                  <a:lnTo>
                    <a:pt x="29" y="3"/>
                  </a:lnTo>
                  <a:lnTo>
                    <a:pt x="33" y="7"/>
                  </a:lnTo>
                  <a:lnTo>
                    <a:pt x="34" y="11"/>
                  </a:lnTo>
                  <a:lnTo>
                    <a:pt x="34" y="15"/>
                  </a:lnTo>
                  <a:lnTo>
                    <a:pt x="31" y="19"/>
                  </a:lnTo>
                  <a:lnTo>
                    <a:pt x="28" y="21"/>
                  </a:lnTo>
                  <a:lnTo>
                    <a:pt x="22" y="24"/>
                  </a:lnTo>
                  <a:lnTo>
                    <a:pt x="17" y="24"/>
                  </a:lnTo>
                  <a:lnTo>
                    <a:pt x="11" y="22"/>
                  </a:lnTo>
                  <a:lnTo>
                    <a:pt x="5" y="20"/>
                  </a:lnTo>
                  <a:lnTo>
                    <a:pt x="2" y="17"/>
                  </a:lnTo>
                  <a:lnTo>
                    <a:pt x="0" y="14"/>
                  </a:lnTo>
                  <a:lnTo>
                    <a:pt x="0" y="10"/>
                  </a:lnTo>
                  <a:lnTo>
                    <a:pt x="2" y="6"/>
                  </a:lnTo>
                </a:path>
              </a:pathLst>
            </a:custGeom>
            <a:solidFill>
              <a:srgbClr val="FFFF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30" name="Freeform 25">
              <a:extLst>
                <a:ext uri="{FF2B5EF4-FFF2-40B4-BE49-F238E27FC236}">
                  <a16:creationId xmlns:a16="http://schemas.microsoft.com/office/drawing/2014/main" id="{42857D20-864C-557F-2DE1-D3EC661DF46C}"/>
                </a:ext>
              </a:extLst>
            </p:cNvPr>
            <p:cNvSpPr>
              <a:spLocks/>
            </p:cNvSpPr>
            <p:nvPr/>
          </p:nvSpPr>
          <p:spPr bwMode="auto">
            <a:xfrm>
              <a:off x="2369" y="3915"/>
              <a:ext cx="375" cy="191"/>
            </a:xfrm>
            <a:custGeom>
              <a:avLst/>
              <a:gdLst>
                <a:gd name="T0" fmla="*/ 0 w 375"/>
                <a:gd name="T1" fmla="*/ 41 h 191"/>
                <a:gd name="T2" fmla="*/ 10 w 375"/>
                <a:gd name="T3" fmla="*/ 32 h 191"/>
                <a:gd name="T4" fmla="*/ 16 w 375"/>
                <a:gd name="T5" fmla="*/ 25 h 191"/>
                <a:gd name="T6" fmla="*/ 27 w 375"/>
                <a:gd name="T7" fmla="*/ 18 h 191"/>
                <a:gd name="T8" fmla="*/ 39 w 375"/>
                <a:gd name="T9" fmla="*/ 13 h 191"/>
                <a:gd name="T10" fmla="*/ 49 w 375"/>
                <a:gd name="T11" fmla="*/ 7 h 191"/>
                <a:gd name="T12" fmla="*/ 66 w 375"/>
                <a:gd name="T13" fmla="*/ 3 h 191"/>
                <a:gd name="T14" fmla="*/ 79 w 375"/>
                <a:gd name="T15" fmla="*/ 1 h 191"/>
                <a:gd name="T16" fmla="*/ 97 w 375"/>
                <a:gd name="T17" fmla="*/ 0 h 191"/>
                <a:gd name="T18" fmla="*/ 112 w 375"/>
                <a:gd name="T19" fmla="*/ 1 h 191"/>
                <a:gd name="T20" fmla="*/ 127 w 375"/>
                <a:gd name="T21" fmla="*/ 1 h 191"/>
                <a:gd name="T22" fmla="*/ 143 w 375"/>
                <a:gd name="T23" fmla="*/ 3 h 191"/>
                <a:gd name="T24" fmla="*/ 160 w 375"/>
                <a:gd name="T25" fmla="*/ 8 h 191"/>
                <a:gd name="T26" fmla="*/ 167 w 375"/>
                <a:gd name="T27" fmla="*/ 11 h 191"/>
                <a:gd name="T28" fmla="*/ 182 w 375"/>
                <a:gd name="T29" fmla="*/ 15 h 191"/>
                <a:gd name="T30" fmla="*/ 309 w 375"/>
                <a:gd name="T31" fmla="*/ 71 h 191"/>
                <a:gd name="T32" fmla="*/ 320 w 375"/>
                <a:gd name="T33" fmla="*/ 76 h 191"/>
                <a:gd name="T34" fmla="*/ 334 w 375"/>
                <a:gd name="T35" fmla="*/ 85 h 191"/>
                <a:gd name="T36" fmla="*/ 347 w 375"/>
                <a:gd name="T37" fmla="*/ 93 h 191"/>
                <a:gd name="T38" fmla="*/ 354 w 375"/>
                <a:gd name="T39" fmla="*/ 102 h 191"/>
                <a:gd name="T40" fmla="*/ 362 w 375"/>
                <a:gd name="T41" fmla="*/ 111 h 191"/>
                <a:gd name="T42" fmla="*/ 368 w 375"/>
                <a:gd name="T43" fmla="*/ 120 h 191"/>
                <a:gd name="T44" fmla="*/ 372 w 375"/>
                <a:gd name="T45" fmla="*/ 131 h 191"/>
                <a:gd name="T46" fmla="*/ 374 w 375"/>
                <a:gd name="T47" fmla="*/ 140 h 191"/>
                <a:gd name="T48" fmla="*/ 374 w 375"/>
                <a:gd name="T49" fmla="*/ 151 h 191"/>
                <a:gd name="T50" fmla="*/ 371 w 375"/>
                <a:gd name="T51" fmla="*/ 160 h 191"/>
                <a:gd name="T52" fmla="*/ 366 w 375"/>
                <a:gd name="T53" fmla="*/ 170 h 191"/>
                <a:gd name="T54" fmla="*/ 361 w 375"/>
                <a:gd name="T55" fmla="*/ 178 h 191"/>
                <a:gd name="T56" fmla="*/ 355 w 375"/>
                <a:gd name="T57" fmla="*/ 182 h 191"/>
                <a:gd name="T58" fmla="*/ 349 w 375"/>
                <a:gd name="T59" fmla="*/ 190 h 191"/>
                <a:gd name="T60" fmla="*/ 0 w 375"/>
                <a:gd name="T61" fmla="*/ 41 h 191"/>
                <a:gd name="T62" fmla="*/ 0 w 375"/>
                <a:gd name="T63" fmla="*/ 41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5"/>
                <a:gd name="T97" fmla="*/ 0 h 191"/>
                <a:gd name="T98" fmla="*/ 375 w 375"/>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5" h="191">
                  <a:moveTo>
                    <a:pt x="0" y="41"/>
                  </a:moveTo>
                  <a:lnTo>
                    <a:pt x="10" y="32"/>
                  </a:lnTo>
                  <a:lnTo>
                    <a:pt x="16" y="25"/>
                  </a:lnTo>
                  <a:lnTo>
                    <a:pt x="27" y="18"/>
                  </a:lnTo>
                  <a:lnTo>
                    <a:pt x="39" y="13"/>
                  </a:lnTo>
                  <a:lnTo>
                    <a:pt x="49" y="7"/>
                  </a:lnTo>
                  <a:lnTo>
                    <a:pt x="66" y="3"/>
                  </a:lnTo>
                  <a:lnTo>
                    <a:pt x="79" y="1"/>
                  </a:lnTo>
                  <a:lnTo>
                    <a:pt x="97" y="0"/>
                  </a:lnTo>
                  <a:lnTo>
                    <a:pt x="112" y="1"/>
                  </a:lnTo>
                  <a:lnTo>
                    <a:pt x="127" y="1"/>
                  </a:lnTo>
                  <a:lnTo>
                    <a:pt x="143" y="3"/>
                  </a:lnTo>
                  <a:lnTo>
                    <a:pt x="160" y="8"/>
                  </a:lnTo>
                  <a:lnTo>
                    <a:pt x="167" y="11"/>
                  </a:lnTo>
                  <a:lnTo>
                    <a:pt x="182" y="15"/>
                  </a:lnTo>
                  <a:lnTo>
                    <a:pt x="309" y="71"/>
                  </a:lnTo>
                  <a:lnTo>
                    <a:pt x="320" y="76"/>
                  </a:lnTo>
                  <a:lnTo>
                    <a:pt x="334" y="85"/>
                  </a:lnTo>
                  <a:lnTo>
                    <a:pt x="347" y="93"/>
                  </a:lnTo>
                  <a:lnTo>
                    <a:pt x="354" y="102"/>
                  </a:lnTo>
                  <a:lnTo>
                    <a:pt x="362" y="111"/>
                  </a:lnTo>
                  <a:lnTo>
                    <a:pt x="368" y="120"/>
                  </a:lnTo>
                  <a:lnTo>
                    <a:pt x="372" y="131"/>
                  </a:lnTo>
                  <a:lnTo>
                    <a:pt x="374" y="140"/>
                  </a:lnTo>
                  <a:lnTo>
                    <a:pt x="374" y="151"/>
                  </a:lnTo>
                  <a:lnTo>
                    <a:pt x="371" y="160"/>
                  </a:lnTo>
                  <a:lnTo>
                    <a:pt x="366" y="170"/>
                  </a:lnTo>
                  <a:lnTo>
                    <a:pt x="361" y="178"/>
                  </a:lnTo>
                  <a:lnTo>
                    <a:pt x="355" y="182"/>
                  </a:lnTo>
                  <a:lnTo>
                    <a:pt x="349" y="190"/>
                  </a:lnTo>
                  <a:lnTo>
                    <a:pt x="0" y="41"/>
                  </a:lnTo>
                </a:path>
              </a:pathLst>
            </a:custGeom>
            <a:solidFill>
              <a:srgbClr val="FFFF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31" name="Freeform 26">
              <a:extLst>
                <a:ext uri="{FF2B5EF4-FFF2-40B4-BE49-F238E27FC236}">
                  <a16:creationId xmlns:a16="http://schemas.microsoft.com/office/drawing/2014/main" id="{C518A561-9415-CA17-4DE8-BF637DF2D0BD}"/>
                </a:ext>
              </a:extLst>
            </p:cNvPr>
            <p:cNvSpPr>
              <a:spLocks/>
            </p:cNvSpPr>
            <p:nvPr/>
          </p:nvSpPr>
          <p:spPr bwMode="auto">
            <a:xfrm>
              <a:off x="2491" y="4530"/>
              <a:ext cx="159" cy="115"/>
            </a:xfrm>
            <a:custGeom>
              <a:avLst/>
              <a:gdLst>
                <a:gd name="T0" fmla="*/ 158 w 159"/>
                <a:gd name="T1" fmla="*/ 85 h 115"/>
                <a:gd name="T2" fmla="*/ 157 w 159"/>
                <a:gd name="T3" fmla="*/ 78 h 115"/>
                <a:gd name="T4" fmla="*/ 153 w 159"/>
                <a:gd name="T5" fmla="*/ 71 h 115"/>
                <a:gd name="T6" fmla="*/ 149 w 159"/>
                <a:gd name="T7" fmla="*/ 66 h 115"/>
                <a:gd name="T8" fmla="*/ 142 w 159"/>
                <a:gd name="T9" fmla="*/ 62 h 115"/>
                <a:gd name="T10" fmla="*/ 133 w 159"/>
                <a:gd name="T11" fmla="*/ 58 h 115"/>
                <a:gd name="T12" fmla="*/ 126 w 159"/>
                <a:gd name="T13" fmla="*/ 56 h 115"/>
                <a:gd name="T14" fmla="*/ 115 w 159"/>
                <a:gd name="T15" fmla="*/ 55 h 115"/>
                <a:gd name="T16" fmla="*/ 105 w 159"/>
                <a:gd name="T17" fmla="*/ 56 h 115"/>
                <a:gd name="T18" fmla="*/ 96 w 159"/>
                <a:gd name="T19" fmla="*/ 58 h 115"/>
                <a:gd name="T20" fmla="*/ 46 w 159"/>
                <a:gd name="T21" fmla="*/ 0 h 115"/>
                <a:gd name="T22" fmla="*/ 21 w 159"/>
                <a:gd name="T23" fmla="*/ 10 h 115"/>
                <a:gd name="T24" fmla="*/ 10 w 159"/>
                <a:gd name="T25" fmla="*/ 13 h 115"/>
                <a:gd name="T26" fmla="*/ 0 w 159"/>
                <a:gd name="T27" fmla="*/ 15 h 115"/>
                <a:gd name="T28" fmla="*/ 79 w 159"/>
                <a:gd name="T29" fmla="*/ 64 h 115"/>
                <a:gd name="T30" fmla="*/ 76 w 159"/>
                <a:gd name="T31" fmla="*/ 71 h 115"/>
                <a:gd name="T32" fmla="*/ 72 w 159"/>
                <a:gd name="T33" fmla="*/ 77 h 115"/>
                <a:gd name="T34" fmla="*/ 69 w 159"/>
                <a:gd name="T35" fmla="*/ 83 h 115"/>
                <a:gd name="T36" fmla="*/ 69 w 159"/>
                <a:gd name="T37" fmla="*/ 89 h 115"/>
                <a:gd name="T38" fmla="*/ 74 w 159"/>
                <a:gd name="T39" fmla="*/ 95 h 115"/>
                <a:gd name="T40" fmla="*/ 77 w 159"/>
                <a:gd name="T41" fmla="*/ 101 h 115"/>
                <a:gd name="T42" fmla="*/ 83 w 159"/>
                <a:gd name="T43" fmla="*/ 105 h 115"/>
                <a:gd name="T44" fmla="*/ 91 w 159"/>
                <a:gd name="T45" fmla="*/ 109 h 115"/>
                <a:gd name="T46" fmla="*/ 101 w 159"/>
                <a:gd name="T47" fmla="*/ 112 h 115"/>
                <a:gd name="T48" fmla="*/ 111 w 159"/>
                <a:gd name="T49" fmla="*/ 114 h 115"/>
                <a:gd name="T50" fmla="*/ 118 w 159"/>
                <a:gd name="T51" fmla="*/ 114 h 115"/>
                <a:gd name="T52" fmla="*/ 130 w 159"/>
                <a:gd name="T53" fmla="*/ 112 h 115"/>
                <a:gd name="T54" fmla="*/ 139 w 159"/>
                <a:gd name="T55" fmla="*/ 109 h 115"/>
                <a:gd name="T56" fmla="*/ 147 w 159"/>
                <a:gd name="T57" fmla="*/ 104 h 115"/>
                <a:gd name="T58" fmla="*/ 151 w 159"/>
                <a:gd name="T59" fmla="*/ 99 h 115"/>
                <a:gd name="T60" fmla="*/ 156 w 159"/>
                <a:gd name="T61" fmla="*/ 93 h 115"/>
                <a:gd name="T62" fmla="*/ 158 w 159"/>
                <a:gd name="T63" fmla="*/ 87 h 115"/>
                <a:gd name="T64" fmla="*/ 158 w 159"/>
                <a:gd name="T65" fmla="*/ 85 h 115"/>
                <a:gd name="T66" fmla="*/ 158 w 159"/>
                <a:gd name="T67" fmla="*/ 85 h 11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9"/>
                <a:gd name="T103" fmla="*/ 0 h 115"/>
                <a:gd name="T104" fmla="*/ 159 w 159"/>
                <a:gd name="T105" fmla="*/ 115 h 11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9" h="115">
                  <a:moveTo>
                    <a:pt x="158" y="85"/>
                  </a:moveTo>
                  <a:lnTo>
                    <a:pt x="157" y="78"/>
                  </a:lnTo>
                  <a:lnTo>
                    <a:pt x="153" y="71"/>
                  </a:lnTo>
                  <a:lnTo>
                    <a:pt x="149" y="66"/>
                  </a:lnTo>
                  <a:lnTo>
                    <a:pt x="142" y="62"/>
                  </a:lnTo>
                  <a:lnTo>
                    <a:pt x="133" y="58"/>
                  </a:lnTo>
                  <a:lnTo>
                    <a:pt x="126" y="56"/>
                  </a:lnTo>
                  <a:lnTo>
                    <a:pt x="115" y="55"/>
                  </a:lnTo>
                  <a:lnTo>
                    <a:pt x="105" y="56"/>
                  </a:lnTo>
                  <a:lnTo>
                    <a:pt x="96" y="58"/>
                  </a:lnTo>
                  <a:lnTo>
                    <a:pt x="46" y="0"/>
                  </a:lnTo>
                  <a:lnTo>
                    <a:pt x="21" y="10"/>
                  </a:lnTo>
                  <a:lnTo>
                    <a:pt x="10" y="13"/>
                  </a:lnTo>
                  <a:lnTo>
                    <a:pt x="0" y="15"/>
                  </a:lnTo>
                  <a:lnTo>
                    <a:pt x="79" y="64"/>
                  </a:lnTo>
                  <a:lnTo>
                    <a:pt x="76" y="71"/>
                  </a:lnTo>
                  <a:lnTo>
                    <a:pt x="72" y="77"/>
                  </a:lnTo>
                  <a:lnTo>
                    <a:pt x="69" y="83"/>
                  </a:lnTo>
                  <a:lnTo>
                    <a:pt x="69" y="89"/>
                  </a:lnTo>
                  <a:lnTo>
                    <a:pt x="74" y="95"/>
                  </a:lnTo>
                  <a:lnTo>
                    <a:pt x="77" y="101"/>
                  </a:lnTo>
                  <a:lnTo>
                    <a:pt x="83" y="105"/>
                  </a:lnTo>
                  <a:lnTo>
                    <a:pt x="91" y="109"/>
                  </a:lnTo>
                  <a:lnTo>
                    <a:pt x="101" y="112"/>
                  </a:lnTo>
                  <a:lnTo>
                    <a:pt x="111" y="114"/>
                  </a:lnTo>
                  <a:lnTo>
                    <a:pt x="118" y="114"/>
                  </a:lnTo>
                  <a:lnTo>
                    <a:pt x="130" y="112"/>
                  </a:lnTo>
                  <a:lnTo>
                    <a:pt x="139" y="109"/>
                  </a:lnTo>
                  <a:lnTo>
                    <a:pt x="147" y="104"/>
                  </a:lnTo>
                  <a:lnTo>
                    <a:pt x="151" y="99"/>
                  </a:lnTo>
                  <a:lnTo>
                    <a:pt x="156" y="93"/>
                  </a:lnTo>
                  <a:lnTo>
                    <a:pt x="158" y="87"/>
                  </a:lnTo>
                  <a:lnTo>
                    <a:pt x="158" y="85"/>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32" name="Freeform 27">
              <a:extLst>
                <a:ext uri="{FF2B5EF4-FFF2-40B4-BE49-F238E27FC236}">
                  <a16:creationId xmlns:a16="http://schemas.microsoft.com/office/drawing/2014/main" id="{0647D954-C764-AFF4-8BEA-12CD300BAB7A}"/>
                </a:ext>
              </a:extLst>
            </p:cNvPr>
            <p:cNvSpPr>
              <a:spLocks/>
            </p:cNvSpPr>
            <p:nvPr/>
          </p:nvSpPr>
          <p:spPr bwMode="auto">
            <a:xfrm>
              <a:off x="1989" y="4498"/>
              <a:ext cx="205" cy="147"/>
            </a:xfrm>
            <a:custGeom>
              <a:avLst/>
              <a:gdLst>
                <a:gd name="T0" fmla="*/ 0 w 205"/>
                <a:gd name="T1" fmla="*/ 117 h 147"/>
                <a:gd name="T2" fmla="*/ 2 w 205"/>
                <a:gd name="T3" fmla="*/ 110 h 147"/>
                <a:gd name="T4" fmla="*/ 4 w 205"/>
                <a:gd name="T5" fmla="*/ 103 h 147"/>
                <a:gd name="T6" fmla="*/ 9 w 205"/>
                <a:gd name="T7" fmla="*/ 98 h 147"/>
                <a:gd name="T8" fmla="*/ 17 w 205"/>
                <a:gd name="T9" fmla="*/ 94 h 147"/>
                <a:gd name="T10" fmla="*/ 24 w 205"/>
                <a:gd name="T11" fmla="*/ 90 h 147"/>
                <a:gd name="T12" fmla="*/ 33 w 205"/>
                <a:gd name="T13" fmla="*/ 88 h 147"/>
                <a:gd name="T14" fmla="*/ 43 w 205"/>
                <a:gd name="T15" fmla="*/ 87 h 147"/>
                <a:gd name="T16" fmla="*/ 53 w 205"/>
                <a:gd name="T17" fmla="*/ 88 h 147"/>
                <a:gd name="T18" fmla="*/ 62 w 205"/>
                <a:gd name="T19" fmla="*/ 90 h 147"/>
                <a:gd name="T20" fmla="*/ 137 w 205"/>
                <a:gd name="T21" fmla="*/ 0 h 147"/>
                <a:gd name="T22" fmla="*/ 149 w 205"/>
                <a:gd name="T23" fmla="*/ 5 h 147"/>
                <a:gd name="T24" fmla="*/ 161 w 205"/>
                <a:gd name="T25" fmla="*/ 8 h 147"/>
                <a:gd name="T26" fmla="*/ 174 w 205"/>
                <a:gd name="T27" fmla="*/ 12 h 147"/>
                <a:gd name="T28" fmla="*/ 186 w 205"/>
                <a:gd name="T29" fmla="*/ 13 h 147"/>
                <a:gd name="T30" fmla="*/ 204 w 205"/>
                <a:gd name="T31" fmla="*/ 18 h 147"/>
                <a:gd name="T32" fmla="*/ 78 w 205"/>
                <a:gd name="T33" fmla="*/ 96 h 147"/>
                <a:gd name="T34" fmla="*/ 84 w 205"/>
                <a:gd name="T35" fmla="*/ 103 h 147"/>
                <a:gd name="T36" fmla="*/ 86 w 205"/>
                <a:gd name="T37" fmla="*/ 109 h 147"/>
                <a:gd name="T38" fmla="*/ 88 w 205"/>
                <a:gd name="T39" fmla="*/ 115 h 147"/>
                <a:gd name="T40" fmla="*/ 88 w 205"/>
                <a:gd name="T41" fmla="*/ 121 h 147"/>
                <a:gd name="T42" fmla="*/ 86 w 205"/>
                <a:gd name="T43" fmla="*/ 127 h 147"/>
                <a:gd name="T44" fmla="*/ 82 w 205"/>
                <a:gd name="T45" fmla="*/ 133 h 147"/>
                <a:gd name="T46" fmla="*/ 74 w 205"/>
                <a:gd name="T47" fmla="*/ 137 h 147"/>
                <a:gd name="T48" fmla="*/ 68 w 205"/>
                <a:gd name="T49" fmla="*/ 141 h 147"/>
                <a:gd name="T50" fmla="*/ 57 w 205"/>
                <a:gd name="T51" fmla="*/ 144 h 147"/>
                <a:gd name="T52" fmla="*/ 47 w 205"/>
                <a:gd name="T53" fmla="*/ 146 h 147"/>
                <a:gd name="T54" fmla="*/ 38 w 205"/>
                <a:gd name="T55" fmla="*/ 146 h 147"/>
                <a:gd name="T56" fmla="*/ 29 w 205"/>
                <a:gd name="T57" fmla="*/ 144 h 147"/>
                <a:gd name="T58" fmla="*/ 20 w 205"/>
                <a:gd name="T59" fmla="*/ 141 h 147"/>
                <a:gd name="T60" fmla="*/ 12 w 205"/>
                <a:gd name="T61" fmla="*/ 136 h 147"/>
                <a:gd name="T62" fmla="*/ 6 w 205"/>
                <a:gd name="T63" fmla="*/ 131 h 147"/>
                <a:gd name="T64" fmla="*/ 2 w 205"/>
                <a:gd name="T65" fmla="*/ 125 h 147"/>
                <a:gd name="T66" fmla="*/ 0 w 205"/>
                <a:gd name="T67" fmla="*/ 119 h 147"/>
                <a:gd name="T68" fmla="*/ 0 w 205"/>
                <a:gd name="T69" fmla="*/ 117 h 147"/>
                <a:gd name="T70" fmla="*/ 0 w 205"/>
                <a:gd name="T71" fmla="*/ 117 h 1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05"/>
                <a:gd name="T109" fmla="*/ 0 h 147"/>
                <a:gd name="T110" fmla="*/ 205 w 205"/>
                <a:gd name="T111" fmla="*/ 147 h 1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05" h="147">
                  <a:moveTo>
                    <a:pt x="0" y="117"/>
                  </a:moveTo>
                  <a:lnTo>
                    <a:pt x="2" y="110"/>
                  </a:lnTo>
                  <a:lnTo>
                    <a:pt x="4" y="103"/>
                  </a:lnTo>
                  <a:lnTo>
                    <a:pt x="9" y="98"/>
                  </a:lnTo>
                  <a:lnTo>
                    <a:pt x="17" y="94"/>
                  </a:lnTo>
                  <a:lnTo>
                    <a:pt x="24" y="90"/>
                  </a:lnTo>
                  <a:lnTo>
                    <a:pt x="33" y="88"/>
                  </a:lnTo>
                  <a:lnTo>
                    <a:pt x="43" y="87"/>
                  </a:lnTo>
                  <a:lnTo>
                    <a:pt x="53" y="88"/>
                  </a:lnTo>
                  <a:lnTo>
                    <a:pt x="62" y="90"/>
                  </a:lnTo>
                  <a:lnTo>
                    <a:pt x="137" y="0"/>
                  </a:lnTo>
                  <a:lnTo>
                    <a:pt x="149" y="5"/>
                  </a:lnTo>
                  <a:lnTo>
                    <a:pt x="161" y="8"/>
                  </a:lnTo>
                  <a:lnTo>
                    <a:pt x="174" y="12"/>
                  </a:lnTo>
                  <a:lnTo>
                    <a:pt x="186" y="13"/>
                  </a:lnTo>
                  <a:lnTo>
                    <a:pt x="204" y="18"/>
                  </a:lnTo>
                  <a:lnTo>
                    <a:pt x="78" y="96"/>
                  </a:lnTo>
                  <a:lnTo>
                    <a:pt x="84" y="103"/>
                  </a:lnTo>
                  <a:lnTo>
                    <a:pt x="86" y="109"/>
                  </a:lnTo>
                  <a:lnTo>
                    <a:pt x="88" y="115"/>
                  </a:lnTo>
                  <a:lnTo>
                    <a:pt x="88" y="121"/>
                  </a:lnTo>
                  <a:lnTo>
                    <a:pt x="86" y="127"/>
                  </a:lnTo>
                  <a:lnTo>
                    <a:pt x="82" y="133"/>
                  </a:lnTo>
                  <a:lnTo>
                    <a:pt x="74" y="137"/>
                  </a:lnTo>
                  <a:lnTo>
                    <a:pt x="68" y="141"/>
                  </a:lnTo>
                  <a:lnTo>
                    <a:pt x="57" y="144"/>
                  </a:lnTo>
                  <a:lnTo>
                    <a:pt x="47" y="146"/>
                  </a:lnTo>
                  <a:lnTo>
                    <a:pt x="38" y="146"/>
                  </a:lnTo>
                  <a:lnTo>
                    <a:pt x="29" y="144"/>
                  </a:lnTo>
                  <a:lnTo>
                    <a:pt x="20" y="141"/>
                  </a:lnTo>
                  <a:lnTo>
                    <a:pt x="12" y="136"/>
                  </a:lnTo>
                  <a:lnTo>
                    <a:pt x="6" y="131"/>
                  </a:lnTo>
                  <a:lnTo>
                    <a:pt x="2" y="125"/>
                  </a:lnTo>
                  <a:lnTo>
                    <a:pt x="0" y="119"/>
                  </a:lnTo>
                  <a:lnTo>
                    <a:pt x="0" y="117"/>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33" name="Freeform 28">
              <a:extLst>
                <a:ext uri="{FF2B5EF4-FFF2-40B4-BE49-F238E27FC236}">
                  <a16:creationId xmlns:a16="http://schemas.microsoft.com/office/drawing/2014/main" id="{11C88897-6798-94F5-F53D-B952039147BE}"/>
                </a:ext>
              </a:extLst>
            </p:cNvPr>
            <p:cNvSpPr>
              <a:spLocks/>
            </p:cNvSpPr>
            <p:nvPr/>
          </p:nvSpPr>
          <p:spPr bwMode="auto">
            <a:xfrm>
              <a:off x="2268" y="3911"/>
              <a:ext cx="99" cy="116"/>
            </a:xfrm>
            <a:custGeom>
              <a:avLst/>
              <a:gdLst>
                <a:gd name="T0" fmla="*/ 31 w 99"/>
                <a:gd name="T1" fmla="*/ 115 h 116"/>
                <a:gd name="T2" fmla="*/ 67 w 99"/>
                <a:gd name="T3" fmla="*/ 115 h 116"/>
                <a:gd name="T4" fmla="*/ 67 w 99"/>
                <a:gd name="T5" fmla="*/ 24 h 116"/>
                <a:gd name="T6" fmla="*/ 98 w 99"/>
                <a:gd name="T7" fmla="*/ 24 h 116"/>
                <a:gd name="T8" fmla="*/ 98 w 99"/>
                <a:gd name="T9" fmla="*/ 0 h 116"/>
                <a:gd name="T10" fmla="*/ 0 w 99"/>
                <a:gd name="T11" fmla="*/ 0 h 116"/>
                <a:gd name="T12" fmla="*/ 0 w 99"/>
                <a:gd name="T13" fmla="*/ 24 h 116"/>
                <a:gd name="T14" fmla="*/ 31 w 99"/>
                <a:gd name="T15" fmla="*/ 24 h 116"/>
                <a:gd name="T16" fmla="*/ 31 w 99"/>
                <a:gd name="T17" fmla="*/ 115 h 116"/>
                <a:gd name="T18" fmla="*/ 31 w 99"/>
                <a:gd name="T19" fmla="*/ 115 h 1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116"/>
                <a:gd name="T32" fmla="*/ 99 w 99"/>
                <a:gd name="T33" fmla="*/ 116 h 1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116">
                  <a:moveTo>
                    <a:pt x="31" y="115"/>
                  </a:moveTo>
                  <a:lnTo>
                    <a:pt x="67" y="115"/>
                  </a:lnTo>
                  <a:lnTo>
                    <a:pt x="67" y="24"/>
                  </a:lnTo>
                  <a:lnTo>
                    <a:pt x="98" y="24"/>
                  </a:lnTo>
                  <a:lnTo>
                    <a:pt x="98" y="0"/>
                  </a:lnTo>
                  <a:lnTo>
                    <a:pt x="0" y="0"/>
                  </a:lnTo>
                  <a:lnTo>
                    <a:pt x="0" y="24"/>
                  </a:lnTo>
                  <a:lnTo>
                    <a:pt x="31" y="24"/>
                  </a:lnTo>
                  <a:lnTo>
                    <a:pt x="31" y="115"/>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34" name="Freeform 29">
              <a:extLst>
                <a:ext uri="{FF2B5EF4-FFF2-40B4-BE49-F238E27FC236}">
                  <a16:creationId xmlns:a16="http://schemas.microsoft.com/office/drawing/2014/main" id="{0DF2AB6F-3A57-4FC5-F8A4-752C5C88E2C6}"/>
                </a:ext>
              </a:extLst>
            </p:cNvPr>
            <p:cNvSpPr>
              <a:spLocks/>
            </p:cNvSpPr>
            <p:nvPr/>
          </p:nvSpPr>
          <p:spPr bwMode="auto">
            <a:xfrm>
              <a:off x="2313" y="4004"/>
              <a:ext cx="431" cy="567"/>
            </a:xfrm>
            <a:custGeom>
              <a:avLst/>
              <a:gdLst>
                <a:gd name="T0" fmla="*/ 20 w 431"/>
                <a:gd name="T1" fmla="*/ 519 h 567"/>
                <a:gd name="T2" fmla="*/ 75 w 431"/>
                <a:gd name="T3" fmla="*/ 514 h 567"/>
                <a:gd name="T4" fmla="*/ 129 w 431"/>
                <a:gd name="T5" fmla="*/ 504 h 567"/>
                <a:gd name="T6" fmla="*/ 179 w 431"/>
                <a:gd name="T7" fmla="*/ 489 h 567"/>
                <a:gd name="T8" fmla="*/ 224 w 431"/>
                <a:gd name="T9" fmla="*/ 469 h 567"/>
                <a:gd name="T10" fmla="*/ 265 w 431"/>
                <a:gd name="T11" fmla="*/ 444 h 567"/>
                <a:gd name="T12" fmla="*/ 300 w 431"/>
                <a:gd name="T13" fmla="*/ 415 h 567"/>
                <a:gd name="T14" fmla="*/ 327 w 431"/>
                <a:gd name="T15" fmla="*/ 384 h 567"/>
                <a:gd name="T16" fmla="*/ 345 w 431"/>
                <a:gd name="T17" fmla="*/ 348 h 567"/>
                <a:gd name="T18" fmla="*/ 358 w 431"/>
                <a:gd name="T19" fmla="*/ 312 h 567"/>
                <a:gd name="T20" fmla="*/ 361 w 431"/>
                <a:gd name="T21" fmla="*/ 275 h 567"/>
                <a:gd name="T22" fmla="*/ 354 w 431"/>
                <a:gd name="T23" fmla="*/ 239 h 567"/>
                <a:gd name="T24" fmla="*/ 340 w 431"/>
                <a:gd name="T25" fmla="*/ 205 h 567"/>
                <a:gd name="T26" fmla="*/ 318 w 431"/>
                <a:gd name="T27" fmla="*/ 170 h 567"/>
                <a:gd name="T28" fmla="*/ 286 w 431"/>
                <a:gd name="T29" fmla="*/ 140 h 567"/>
                <a:gd name="T30" fmla="*/ 250 w 431"/>
                <a:gd name="T31" fmla="*/ 113 h 567"/>
                <a:gd name="T32" fmla="*/ 208 w 431"/>
                <a:gd name="T33" fmla="*/ 89 h 567"/>
                <a:gd name="T34" fmla="*/ 158 w 431"/>
                <a:gd name="T35" fmla="*/ 72 h 567"/>
                <a:gd name="T36" fmla="*/ 107 w 431"/>
                <a:gd name="T37" fmla="*/ 58 h 567"/>
                <a:gd name="T38" fmla="*/ 54 w 431"/>
                <a:gd name="T39" fmla="*/ 50 h 567"/>
                <a:gd name="T40" fmla="*/ 0 w 431"/>
                <a:gd name="T41" fmla="*/ 49 h 567"/>
                <a:gd name="T42" fmla="*/ 29 w 431"/>
                <a:gd name="T43" fmla="*/ 0 h 567"/>
                <a:gd name="T44" fmla="*/ 88 w 431"/>
                <a:gd name="T45" fmla="*/ 6 h 567"/>
                <a:gd name="T46" fmla="*/ 147 w 431"/>
                <a:gd name="T47" fmla="*/ 17 h 567"/>
                <a:gd name="T48" fmla="*/ 203 w 431"/>
                <a:gd name="T49" fmla="*/ 33 h 567"/>
                <a:gd name="T50" fmla="*/ 254 w 431"/>
                <a:gd name="T51" fmla="*/ 54 h 567"/>
                <a:gd name="T52" fmla="*/ 300 w 431"/>
                <a:gd name="T53" fmla="*/ 80 h 567"/>
                <a:gd name="T54" fmla="*/ 340 w 431"/>
                <a:gd name="T55" fmla="*/ 111 h 567"/>
                <a:gd name="T56" fmla="*/ 375 w 431"/>
                <a:gd name="T57" fmla="*/ 144 h 567"/>
                <a:gd name="T58" fmla="*/ 400 w 431"/>
                <a:gd name="T59" fmla="*/ 180 h 567"/>
                <a:gd name="T60" fmla="*/ 418 w 431"/>
                <a:gd name="T61" fmla="*/ 219 h 567"/>
                <a:gd name="T62" fmla="*/ 427 w 431"/>
                <a:gd name="T63" fmla="*/ 258 h 567"/>
                <a:gd name="T64" fmla="*/ 429 w 431"/>
                <a:gd name="T65" fmla="*/ 298 h 567"/>
                <a:gd name="T66" fmla="*/ 422 w 431"/>
                <a:gd name="T67" fmla="*/ 338 h 567"/>
                <a:gd name="T68" fmla="*/ 405 w 431"/>
                <a:gd name="T69" fmla="*/ 377 h 567"/>
                <a:gd name="T70" fmla="*/ 381 w 431"/>
                <a:gd name="T71" fmla="*/ 415 h 567"/>
                <a:gd name="T72" fmla="*/ 349 w 431"/>
                <a:gd name="T73" fmla="*/ 447 h 567"/>
                <a:gd name="T74" fmla="*/ 310 w 431"/>
                <a:gd name="T75" fmla="*/ 479 h 567"/>
                <a:gd name="T76" fmla="*/ 265 w 431"/>
                <a:gd name="T77" fmla="*/ 506 h 567"/>
                <a:gd name="T78" fmla="*/ 216 w 431"/>
                <a:gd name="T79" fmla="*/ 528 h 567"/>
                <a:gd name="T80" fmla="*/ 161 w 431"/>
                <a:gd name="T81" fmla="*/ 546 h 567"/>
                <a:gd name="T82" fmla="*/ 103 w 431"/>
                <a:gd name="T83" fmla="*/ 558 h 567"/>
                <a:gd name="T84" fmla="*/ 43 w 431"/>
                <a:gd name="T85" fmla="*/ 564 h 567"/>
                <a:gd name="T86" fmla="*/ 0 w 431"/>
                <a:gd name="T87" fmla="*/ 566 h 567"/>
                <a:gd name="T88" fmla="*/ 0 w 431"/>
                <a:gd name="T89" fmla="*/ 519 h 56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1"/>
                <a:gd name="T136" fmla="*/ 0 h 567"/>
                <a:gd name="T137" fmla="*/ 431 w 431"/>
                <a:gd name="T138" fmla="*/ 567 h 56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1" h="567">
                  <a:moveTo>
                    <a:pt x="0" y="519"/>
                  </a:moveTo>
                  <a:lnTo>
                    <a:pt x="20" y="519"/>
                  </a:lnTo>
                  <a:lnTo>
                    <a:pt x="47" y="517"/>
                  </a:lnTo>
                  <a:lnTo>
                    <a:pt x="75" y="514"/>
                  </a:lnTo>
                  <a:lnTo>
                    <a:pt x="103" y="510"/>
                  </a:lnTo>
                  <a:lnTo>
                    <a:pt x="129" y="504"/>
                  </a:lnTo>
                  <a:lnTo>
                    <a:pt x="154" y="497"/>
                  </a:lnTo>
                  <a:lnTo>
                    <a:pt x="179" y="489"/>
                  </a:lnTo>
                  <a:lnTo>
                    <a:pt x="204" y="479"/>
                  </a:lnTo>
                  <a:lnTo>
                    <a:pt x="224" y="469"/>
                  </a:lnTo>
                  <a:lnTo>
                    <a:pt x="246" y="456"/>
                  </a:lnTo>
                  <a:lnTo>
                    <a:pt x="265" y="444"/>
                  </a:lnTo>
                  <a:lnTo>
                    <a:pt x="284" y="430"/>
                  </a:lnTo>
                  <a:lnTo>
                    <a:pt x="300" y="415"/>
                  </a:lnTo>
                  <a:lnTo>
                    <a:pt x="315" y="398"/>
                  </a:lnTo>
                  <a:lnTo>
                    <a:pt x="327" y="384"/>
                  </a:lnTo>
                  <a:lnTo>
                    <a:pt x="337" y="366"/>
                  </a:lnTo>
                  <a:lnTo>
                    <a:pt x="345" y="348"/>
                  </a:lnTo>
                  <a:lnTo>
                    <a:pt x="354" y="331"/>
                  </a:lnTo>
                  <a:lnTo>
                    <a:pt x="358" y="312"/>
                  </a:lnTo>
                  <a:lnTo>
                    <a:pt x="361" y="294"/>
                  </a:lnTo>
                  <a:lnTo>
                    <a:pt x="361" y="275"/>
                  </a:lnTo>
                  <a:lnTo>
                    <a:pt x="358" y="257"/>
                  </a:lnTo>
                  <a:lnTo>
                    <a:pt x="354" y="239"/>
                  </a:lnTo>
                  <a:lnTo>
                    <a:pt x="347" y="222"/>
                  </a:lnTo>
                  <a:lnTo>
                    <a:pt x="340" y="205"/>
                  </a:lnTo>
                  <a:lnTo>
                    <a:pt x="328" y="187"/>
                  </a:lnTo>
                  <a:lnTo>
                    <a:pt x="318" y="170"/>
                  </a:lnTo>
                  <a:lnTo>
                    <a:pt x="305" y="155"/>
                  </a:lnTo>
                  <a:lnTo>
                    <a:pt x="286" y="140"/>
                  </a:lnTo>
                  <a:lnTo>
                    <a:pt x="269" y="124"/>
                  </a:lnTo>
                  <a:lnTo>
                    <a:pt x="250" y="113"/>
                  </a:lnTo>
                  <a:lnTo>
                    <a:pt x="228" y="100"/>
                  </a:lnTo>
                  <a:lnTo>
                    <a:pt x="208" y="89"/>
                  </a:lnTo>
                  <a:lnTo>
                    <a:pt x="183" y="80"/>
                  </a:lnTo>
                  <a:lnTo>
                    <a:pt x="158" y="72"/>
                  </a:lnTo>
                  <a:lnTo>
                    <a:pt x="134" y="64"/>
                  </a:lnTo>
                  <a:lnTo>
                    <a:pt x="107" y="58"/>
                  </a:lnTo>
                  <a:lnTo>
                    <a:pt x="81" y="52"/>
                  </a:lnTo>
                  <a:lnTo>
                    <a:pt x="54" y="50"/>
                  </a:lnTo>
                  <a:lnTo>
                    <a:pt x="25" y="49"/>
                  </a:lnTo>
                  <a:lnTo>
                    <a:pt x="0" y="49"/>
                  </a:lnTo>
                  <a:lnTo>
                    <a:pt x="0" y="0"/>
                  </a:lnTo>
                  <a:lnTo>
                    <a:pt x="29" y="0"/>
                  </a:lnTo>
                  <a:lnTo>
                    <a:pt x="58" y="4"/>
                  </a:lnTo>
                  <a:lnTo>
                    <a:pt x="88" y="6"/>
                  </a:lnTo>
                  <a:lnTo>
                    <a:pt x="118" y="11"/>
                  </a:lnTo>
                  <a:lnTo>
                    <a:pt x="147" y="17"/>
                  </a:lnTo>
                  <a:lnTo>
                    <a:pt x="175" y="24"/>
                  </a:lnTo>
                  <a:lnTo>
                    <a:pt x="203" y="33"/>
                  </a:lnTo>
                  <a:lnTo>
                    <a:pt x="228" y="43"/>
                  </a:lnTo>
                  <a:lnTo>
                    <a:pt x="254" y="54"/>
                  </a:lnTo>
                  <a:lnTo>
                    <a:pt x="278" y="67"/>
                  </a:lnTo>
                  <a:lnTo>
                    <a:pt x="300" y="80"/>
                  </a:lnTo>
                  <a:lnTo>
                    <a:pt x="321" y="95"/>
                  </a:lnTo>
                  <a:lnTo>
                    <a:pt x="340" y="111"/>
                  </a:lnTo>
                  <a:lnTo>
                    <a:pt x="358" y="127"/>
                  </a:lnTo>
                  <a:lnTo>
                    <a:pt x="375" y="144"/>
                  </a:lnTo>
                  <a:lnTo>
                    <a:pt x="389" y="162"/>
                  </a:lnTo>
                  <a:lnTo>
                    <a:pt x="400" y="180"/>
                  </a:lnTo>
                  <a:lnTo>
                    <a:pt x="410" y="199"/>
                  </a:lnTo>
                  <a:lnTo>
                    <a:pt x="418" y="219"/>
                  </a:lnTo>
                  <a:lnTo>
                    <a:pt x="424" y="238"/>
                  </a:lnTo>
                  <a:lnTo>
                    <a:pt x="427" y="258"/>
                  </a:lnTo>
                  <a:lnTo>
                    <a:pt x="430" y="278"/>
                  </a:lnTo>
                  <a:lnTo>
                    <a:pt x="429" y="298"/>
                  </a:lnTo>
                  <a:lnTo>
                    <a:pt x="426" y="319"/>
                  </a:lnTo>
                  <a:lnTo>
                    <a:pt x="422" y="338"/>
                  </a:lnTo>
                  <a:lnTo>
                    <a:pt x="415" y="358"/>
                  </a:lnTo>
                  <a:lnTo>
                    <a:pt x="405" y="377"/>
                  </a:lnTo>
                  <a:lnTo>
                    <a:pt x="395" y="395"/>
                  </a:lnTo>
                  <a:lnTo>
                    <a:pt x="381" y="415"/>
                  </a:lnTo>
                  <a:lnTo>
                    <a:pt x="365" y="433"/>
                  </a:lnTo>
                  <a:lnTo>
                    <a:pt x="349" y="447"/>
                  </a:lnTo>
                  <a:lnTo>
                    <a:pt x="331" y="464"/>
                  </a:lnTo>
                  <a:lnTo>
                    <a:pt x="310" y="479"/>
                  </a:lnTo>
                  <a:lnTo>
                    <a:pt x="289" y="493"/>
                  </a:lnTo>
                  <a:lnTo>
                    <a:pt x="265" y="506"/>
                  </a:lnTo>
                  <a:lnTo>
                    <a:pt x="240" y="517"/>
                  </a:lnTo>
                  <a:lnTo>
                    <a:pt x="216" y="528"/>
                  </a:lnTo>
                  <a:lnTo>
                    <a:pt x="189" y="539"/>
                  </a:lnTo>
                  <a:lnTo>
                    <a:pt x="161" y="546"/>
                  </a:lnTo>
                  <a:lnTo>
                    <a:pt x="132" y="553"/>
                  </a:lnTo>
                  <a:lnTo>
                    <a:pt x="103" y="558"/>
                  </a:lnTo>
                  <a:lnTo>
                    <a:pt x="73" y="563"/>
                  </a:lnTo>
                  <a:lnTo>
                    <a:pt x="43" y="564"/>
                  </a:lnTo>
                  <a:lnTo>
                    <a:pt x="12" y="566"/>
                  </a:lnTo>
                  <a:lnTo>
                    <a:pt x="0" y="566"/>
                  </a:lnTo>
                  <a:lnTo>
                    <a:pt x="0" y="519"/>
                  </a:lnTo>
                </a:path>
              </a:pathLst>
            </a:custGeom>
            <a:solidFill>
              <a:srgbClr val="FFFF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35" name="Freeform 30">
              <a:extLst>
                <a:ext uri="{FF2B5EF4-FFF2-40B4-BE49-F238E27FC236}">
                  <a16:creationId xmlns:a16="http://schemas.microsoft.com/office/drawing/2014/main" id="{647EC0EA-05F4-4EE1-1245-AEBAA140C936}"/>
                </a:ext>
              </a:extLst>
            </p:cNvPr>
            <p:cNvSpPr>
              <a:spLocks/>
            </p:cNvSpPr>
            <p:nvPr/>
          </p:nvSpPr>
          <p:spPr bwMode="auto">
            <a:xfrm>
              <a:off x="1893" y="4004"/>
              <a:ext cx="432" cy="567"/>
            </a:xfrm>
            <a:custGeom>
              <a:avLst/>
              <a:gdLst>
                <a:gd name="T0" fmla="*/ 409 w 432"/>
                <a:gd name="T1" fmla="*/ 519 h 567"/>
                <a:gd name="T2" fmla="*/ 355 w 432"/>
                <a:gd name="T3" fmla="*/ 514 h 567"/>
                <a:gd name="T4" fmla="*/ 302 w 432"/>
                <a:gd name="T5" fmla="*/ 504 h 567"/>
                <a:gd name="T6" fmla="*/ 250 w 432"/>
                <a:gd name="T7" fmla="*/ 489 h 567"/>
                <a:gd name="T8" fmla="*/ 204 w 432"/>
                <a:gd name="T9" fmla="*/ 469 h 567"/>
                <a:gd name="T10" fmla="*/ 164 w 432"/>
                <a:gd name="T11" fmla="*/ 444 h 567"/>
                <a:gd name="T12" fmla="*/ 129 w 432"/>
                <a:gd name="T13" fmla="*/ 415 h 567"/>
                <a:gd name="T14" fmla="*/ 102 w 432"/>
                <a:gd name="T15" fmla="*/ 384 h 567"/>
                <a:gd name="T16" fmla="*/ 82 w 432"/>
                <a:gd name="T17" fmla="*/ 348 h 567"/>
                <a:gd name="T18" fmla="*/ 71 w 432"/>
                <a:gd name="T19" fmla="*/ 312 h 567"/>
                <a:gd name="T20" fmla="*/ 70 w 432"/>
                <a:gd name="T21" fmla="*/ 275 h 567"/>
                <a:gd name="T22" fmla="*/ 76 w 432"/>
                <a:gd name="T23" fmla="*/ 239 h 567"/>
                <a:gd name="T24" fmla="*/ 90 w 432"/>
                <a:gd name="T25" fmla="*/ 205 h 567"/>
                <a:gd name="T26" fmla="*/ 113 w 432"/>
                <a:gd name="T27" fmla="*/ 170 h 567"/>
                <a:gd name="T28" fmla="*/ 143 w 432"/>
                <a:gd name="T29" fmla="*/ 140 h 567"/>
                <a:gd name="T30" fmla="*/ 180 w 432"/>
                <a:gd name="T31" fmla="*/ 113 h 567"/>
                <a:gd name="T32" fmla="*/ 222 w 432"/>
                <a:gd name="T33" fmla="*/ 89 h 567"/>
                <a:gd name="T34" fmla="*/ 271 w 432"/>
                <a:gd name="T35" fmla="*/ 72 h 567"/>
                <a:gd name="T36" fmla="*/ 321 w 432"/>
                <a:gd name="T37" fmla="*/ 58 h 567"/>
                <a:gd name="T38" fmla="*/ 375 w 432"/>
                <a:gd name="T39" fmla="*/ 50 h 567"/>
                <a:gd name="T40" fmla="*/ 431 w 432"/>
                <a:gd name="T41" fmla="*/ 49 h 567"/>
                <a:gd name="T42" fmla="*/ 400 w 432"/>
                <a:gd name="T43" fmla="*/ 0 h 567"/>
                <a:gd name="T44" fmla="*/ 341 w 432"/>
                <a:gd name="T45" fmla="*/ 6 h 567"/>
                <a:gd name="T46" fmla="*/ 282 w 432"/>
                <a:gd name="T47" fmla="*/ 17 h 567"/>
                <a:gd name="T48" fmla="*/ 227 w 432"/>
                <a:gd name="T49" fmla="*/ 33 h 567"/>
                <a:gd name="T50" fmla="*/ 175 w 432"/>
                <a:gd name="T51" fmla="*/ 54 h 567"/>
                <a:gd name="T52" fmla="*/ 129 w 432"/>
                <a:gd name="T53" fmla="*/ 80 h 567"/>
                <a:gd name="T54" fmla="*/ 89 w 432"/>
                <a:gd name="T55" fmla="*/ 111 h 567"/>
                <a:gd name="T56" fmla="*/ 55 w 432"/>
                <a:gd name="T57" fmla="*/ 144 h 567"/>
                <a:gd name="T58" fmla="*/ 29 w 432"/>
                <a:gd name="T59" fmla="*/ 180 h 567"/>
                <a:gd name="T60" fmla="*/ 12 w 432"/>
                <a:gd name="T61" fmla="*/ 219 h 567"/>
                <a:gd name="T62" fmla="*/ 1 w 432"/>
                <a:gd name="T63" fmla="*/ 258 h 567"/>
                <a:gd name="T64" fmla="*/ 0 w 432"/>
                <a:gd name="T65" fmla="*/ 298 h 567"/>
                <a:gd name="T66" fmla="*/ 8 w 432"/>
                <a:gd name="T67" fmla="*/ 338 h 567"/>
                <a:gd name="T68" fmla="*/ 26 w 432"/>
                <a:gd name="T69" fmla="*/ 377 h 567"/>
                <a:gd name="T70" fmla="*/ 48 w 432"/>
                <a:gd name="T71" fmla="*/ 415 h 567"/>
                <a:gd name="T72" fmla="*/ 79 w 432"/>
                <a:gd name="T73" fmla="*/ 447 h 567"/>
                <a:gd name="T74" fmla="*/ 118 w 432"/>
                <a:gd name="T75" fmla="*/ 479 h 567"/>
                <a:gd name="T76" fmla="*/ 164 w 432"/>
                <a:gd name="T77" fmla="*/ 506 h 567"/>
                <a:gd name="T78" fmla="*/ 214 w 432"/>
                <a:gd name="T79" fmla="*/ 528 h 567"/>
                <a:gd name="T80" fmla="*/ 268 w 432"/>
                <a:gd name="T81" fmla="*/ 546 h 567"/>
                <a:gd name="T82" fmla="*/ 327 w 432"/>
                <a:gd name="T83" fmla="*/ 558 h 567"/>
                <a:gd name="T84" fmla="*/ 387 w 432"/>
                <a:gd name="T85" fmla="*/ 564 h 567"/>
                <a:gd name="T86" fmla="*/ 431 w 432"/>
                <a:gd name="T87" fmla="*/ 566 h 567"/>
                <a:gd name="T88" fmla="*/ 431 w 432"/>
                <a:gd name="T89" fmla="*/ 519 h 56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2"/>
                <a:gd name="T136" fmla="*/ 0 h 567"/>
                <a:gd name="T137" fmla="*/ 432 w 432"/>
                <a:gd name="T138" fmla="*/ 567 h 56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2" h="567">
                  <a:moveTo>
                    <a:pt x="431" y="519"/>
                  </a:moveTo>
                  <a:lnTo>
                    <a:pt x="409" y="519"/>
                  </a:lnTo>
                  <a:lnTo>
                    <a:pt x="381" y="517"/>
                  </a:lnTo>
                  <a:lnTo>
                    <a:pt x="355" y="514"/>
                  </a:lnTo>
                  <a:lnTo>
                    <a:pt x="327" y="510"/>
                  </a:lnTo>
                  <a:lnTo>
                    <a:pt x="302" y="504"/>
                  </a:lnTo>
                  <a:lnTo>
                    <a:pt x="275" y="497"/>
                  </a:lnTo>
                  <a:lnTo>
                    <a:pt x="250" y="489"/>
                  </a:lnTo>
                  <a:lnTo>
                    <a:pt x="226" y="479"/>
                  </a:lnTo>
                  <a:lnTo>
                    <a:pt x="204" y="469"/>
                  </a:lnTo>
                  <a:lnTo>
                    <a:pt x="184" y="456"/>
                  </a:lnTo>
                  <a:lnTo>
                    <a:pt x="164" y="444"/>
                  </a:lnTo>
                  <a:lnTo>
                    <a:pt x="147" y="430"/>
                  </a:lnTo>
                  <a:lnTo>
                    <a:pt x="129" y="415"/>
                  </a:lnTo>
                  <a:lnTo>
                    <a:pt x="116" y="398"/>
                  </a:lnTo>
                  <a:lnTo>
                    <a:pt x="102" y="384"/>
                  </a:lnTo>
                  <a:lnTo>
                    <a:pt x="90" y="366"/>
                  </a:lnTo>
                  <a:lnTo>
                    <a:pt x="82" y="348"/>
                  </a:lnTo>
                  <a:lnTo>
                    <a:pt x="76" y="331"/>
                  </a:lnTo>
                  <a:lnTo>
                    <a:pt x="71" y="312"/>
                  </a:lnTo>
                  <a:lnTo>
                    <a:pt x="70" y="294"/>
                  </a:lnTo>
                  <a:lnTo>
                    <a:pt x="70" y="275"/>
                  </a:lnTo>
                  <a:lnTo>
                    <a:pt x="71" y="257"/>
                  </a:lnTo>
                  <a:lnTo>
                    <a:pt x="76" y="239"/>
                  </a:lnTo>
                  <a:lnTo>
                    <a:pt x="82" y="222"/>
                  </a:lnTo>
                  <a:lnTo>
                    <a:pt x="90" y="205"/>
                  </a:lnTo>
                  <a:lnTo>
                    <a:pt x="100" y="187"/>
                  </a:lnTo>
                  <a:lnTo>
                    <a:pt x="113" y="170"/>
                  </a:lnTo>
                  <a:lnTo>
                    <a:pt x="126" y="155"/>
                  </a:lnTo>
                  <a:lnTo>
                    <a:pt x="143" y="140"/>
                  </a:lnTo>
                  <a:lnTo>
                    <a:pt x="160" y="124"/>
                  </a:lnTo>
                  <a:lnTo>
                    <a:pt x="180" y="113"/>
                  </a:lnTo>
                  <a:lnTo>
                    <a:pt x="200" y="100"/>
                  </a:lnTo>
                  <a:lnTo>
                    <a:pt x="222" y="89"/>
                  </a:lnTo>
                  <a:lnTo>
                    <a:pt x="245" y="80"/>
                  </a:lnTo>
                  <a:lnTo>
                    <a:pt x="271" y="72"/>
                  </a:lnTo>
                  <a:lnTo>
                    <a:pt x="296" y="64"/>
                  </a:lnTo>
                  <a:lnTo>
                    <a:pt x="321" y="58"/>
                  </a:lnTo>
                  <a:lnTo>
                    <a:pt x="350" y="52"/>
                  </a:lnTo>
                  <a:lnTo>
                    <a:pt x="375" y="50"/>
                  </a:lnTo>
                  <a:lnTo>
                    <a:pt x="404" y="49"/>
                  </a:lnTo>
                  <a:lnTo>
                    <a:pt x="431" y="49"/>
                  </a:lnTo>
                  <a:lnTo>
                    <a:pt x="431" y="0"/>
                  </a:lnTo>
                  <a:lnTo>
                    <a:pt x="400" y="0"/>
                  </a:lnTo>
                  <a:lnTo>
                    <a:pt x="371" y="4"/>
                  </a:lnTo>
                  <a:lnTo>
                    <a:pt x="341" y="6"/>
                  </a:lnTo>
                  <a:lnTo>
                    <a:pt x="312" y="11"/>
                  </a:lnTo>
                  <a:lnTo>
                    <a:pt x="282" y="17"/>
                  </a:lnTo>
                  <a:lnTo>
                    <a:pt x="255" y="24"/>
                  </a:lnTo>
                  <a:lnTo>
                    <a:pt x="227" y="33"/>
                  </a:lnTo>
                  <a:lnTo>
                    <a:pt x="200" y="43"/>
                  </a:lnTo>
                  <a:lnTo>
                    <a:pt x="175" y="54"/>
                  </a:lnTo>
                  <a:lnTo>
                    <a:pt x="152" y="67"/>
                  </a:lnTo>
                  <a:lnTo>
                    <a:pt x="129" y="80"/>
                  </a:lnTo>
                  <a:lnTo>
                    <a:pt x="108" y="95"/>
                  </a:lnTo>
                  <a:lnTo>
                    <a:pt x="89" y="111"/>
                  </a:lnTo>
                  <a:lnTo>
                    <a:pt x="71" y="127"/>
                  </a:lnTo>
                  <a:lnTo>
                    <a:pt x="55" y="144"/>
                  </a:lnTo>
                  <a:lnTo>
                    <a:pt x="41" y="162"/>
                  </a:lnTo>
                  <a:lnTo>
                    <a:pt x="29" y="180"/>
                  </a:lnTo>
                  <a:lnTo>
                    <a:pt x="19" y="199"/>
                  </a:lnTo>
                  <a:lnTo>
                    <a:pt x="12" y="219"/>
                  </a:lnTo>
                  <a:lnTo>
                    <a:pt x="4" y="238"/>
                  </a:lnTo>
                  <a:lnTo>
                    <a:pt x="1" y="258"/>
                  </a:lnTo>
                  <a:lnTo>
                    <a:pt x="0" y="278"/>
                  </a:lnTo>
                  <a:lnTo>
                    <a:pt x="0" y="298"/>
                  </a:lnTo>
                  <a:lnTo>
                    <a:pt x="2" y="319"/>
                  </a:lnTo>
                  <a:lnTo>
                    <a:pt x="8" y="338"/>
                  </a:lnTo>
                  <a:lnTo>
                    <a:pt x="15" y="358"/>
                  </a:lnTo>
                  <a:lnTo>
                    <a:pt x="26" y="377"/>
                  </a:lnTo>
                  <a:lnTo>
                    <a:pt x="36" y="395"/>
                  </a:lnTo>
                  <a:lnTo>
                    <a:pt x="48" y="415"/>
                  </a:lnTo>
                  <a:lnTo>
                    <a:pt x="63" y="433"/>
                  </a:lnTo>
                  <a:lnTo>
                    <a:pt x="79" y="447"/>
                  </a:lnTo>
                  <a:lnTo>
                    <a:pt x="98" y="464"/>
                  </a:lnTo>
                  <a:lnTo>
                    <a:pt x="118" y="479"/>
                  </a:lnTo>
                  <a:lnTo>
                    <a:pt x="142" y="493"/>
                  </a:lnTo>
                  <a:lnTo>
                    <a:pt x="164" y="506"/>
                  </a:lnTo>
                  <a:lnTo>
                    <a:pt x="188" y="517"/>
                  </a:lnTo>
                  <a:lnTo>
                    <a:pt x="214" y="528"/>
                  </a:lnTo>
                  <a:lnTo>
                    <a:pt x="242" y="539"/>
                  </a:lnTo>
                  <a:lnTo>
                    <a:pt x="268" y="546"/>
                  </a:lnTo>
                  <a:lnTo>
                    <a:pt x="297" y="553"/>
                  </a:lnTo>
                  <a:lnTo>
                    <a:pt x="327" y="558"/>
                  </a:lnTo>
                  <a:lnTo>
                    <a:pt x="355" y="563"/>
                  </a:lnTo>
                  <a:lnTo>
                    <a:pt x="387" y="564"/>
                  </a:lnTo>
                  <a:lnTo>
                    <a:pt x="418" y="566"/>
                  </a:lnTo>
                  <a:lnTo>
                    <a:pt x="431" y="566"/>
                  </a:lnTo>
                  <a:lnTo>
                    <a:pt x="431" y="519"/>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36" name="Freeform 31">
              <a:extLst>
                <a:ext uri="{FF2B5EF4-FFF2-40B4-BE49-F238E27FC236}">
                  <a16:creationId xmlns:a16="http://schemas.microsoft.com/office/drawing/2014/main" id="{5481FA6A-6AB7-C28C-1FEE-363DBFC160A8}"/>
                </a:ext>
              </a:extLst>
            </p:cNvPr>
            <p:cNvSpPr>
              <a:spLocks/>
            </p:cNvSpPr>
            <p:nvPr/>
          </p:nvSpPr>
          <p:spPr bwMode="auto">
            <a:xfrm>
              <a:off x="2256" y="4247"/>
              <a:ext cx="65" cy="83"/>
            </a:xfrm>
            <a:custGeom>
              <a:avLst/>
              <a:gdLst>
                <a:gd name="T0" fmla="*/ 64 w 65"/>
                <a:gd name="T1" fmla="*/ 23 h 83"/>
                <a:gd name="T2" fmla="*/ 58 w 65"/>
                <a:gd name="T3" fmla="*/ 23 h 83"/>
                <a:gd name="T4" fmla="*/ 50 w 65"/>
                <a:gd name="T5" fmla="*/ 24 h 83"/>
                <a:gd name="T6" fmla="*/ 43 w 65"/>
                <a:gd name="T7" fmla="*/ 27 h 83"/>
                <a:gd name="T8" fmla="*/ 38 w 65"/>
                <a:gd name="T9" fmla="*/ 31 h 83"/>
                <a:gd name="T10" fmla="*/ 35 w 65"/>
                <a:gd name="T11" fmla="*/ 35 h 83"/>
                <a:gd name="T12" fmla="*/ 34 w 65"/>
                <a:gd name="T13" fmla="*/ 40 h 83"/>
                <a:gd name="T14" fmla="*/ 35 w 65"/>
                <a:gd name="T15" fmla="*/ 45 h 83"/>
                <a:gd name="T16" fmla="*/ 37 w 65"/>
                <a:gd name="T17" fmla="*/ 50 h 83"/>
                <a:gd name="T18" fmla="*/ 42 w 65"/>
                <a:gd name="T19" fmla="*/ 53 h 83"/>
                <a:gd name="T20" fmla="*/ 48 w 65"/>
                <a:gd name="T21" fmla="*/ 56 h 83"/>
                <a:gd name="T22" fmla="*/ 57 w 65"/>
                <a:gd name="T23" fmla="*/ 57 h 83"/>
                <a:gd name="T24" fmla="*/ 64 w 65"/>
                <a:gd name="T25" fmla="*/ 58 h 83"/>
                <a:gd name="T26" fmla="*/ 64 w 65"/>
                <a:gd name="T27" fmla="*/ 58 h 83"/>
                <a:gd name="T28" fmla="*/ 64 w 65"/>
                <a:gd name="T29" fmla="*/ 81 h 83"/>
                <a:gd name="T30" fmla="*/ 60 w 65"/>
                <a:gd name="T31" fmla="*/ 82 h 83"/>
                <a:gd name="T32" fmla="*/ 47 w 65"/>
                <a:gd name="T33" fmla="*/ 80 h 83"/>
                <a:gd name="T34" fmla="*/ 37 w 65"/>
                <a:gd name="T35" fmla="*/ 78 h 83"/>
                <a:gd name="T36" fmla="*/ 27 w 65"/>
                <a:gd name="T37" fmla="*/ 75 h 83"/>
                <a:gd name="T38" fmla="*/ 18 w 65"/>
                <a:gd name="T39" fmla="*/ 70 h 83"/>
                <a:gd name="T40" fmla="*/ 9 w 65"/>
                <a:gd name="T41" fmla="*/ 65 h 83"/>
                <a:gd name="T42" fmla="*/ 5 w 65"/>
                <a:gd name="T43" fmla="*/ 57 h 83"/>
                <a:gd name="T44" fmla="*/ 2 w 65"/>
                <a:gd name="T45" fmla="*/ 51 h 83"/>
                <a:gd name="T46" fmla="*/ 0 w 65"/>
                <a:gd name="T47" fmla="*/ 42 h 83"/>
                <a:gd name="T48" fmla="*/ 0 w 65"/>
                <a:gd name="T49" fmla="*/ 35 h 83"/>
                <a:gd name="T50" fmla="*/ 2 w 65"/>
                <a:gd name="T51" fmla="*/ 28 h 83"/>
                <a:gd name="T52" fmla="*/ 8 w 65"/>
                <a:gd name="T53" fmla="*/ 20 h 83"/>
                <a:gd name="T54" fmla="*/ 13 w 65"/>
                <a:gd name="T55" fmla="*/ 14 h 83"/>
                <a:gd name="T56" fmla="*/ 23 w 65"/>
                <a:gd name="T57" fmla="*/ 9 h 83"/>
                <a:gd name="T58" fmla="*/ 32 w 65"/>
                <a:gd name="T59" fmla="*/ 4 h 83"/>
                <a:gd name="T60" fmla="*/ 42 w 65"/>
                <a:gd name="T61" fmla="*/ 1 h 83"/>
                <a:gd name="T62" fmla="*/ 55 w 65"/>
                <a:gd name="T63" fmla="*/ 0 h 83"/>
                <a:gd name="T64" fmla="*/ 64 w 65"/>
                <a:gd name="T65" fmla="*/ 0 h 83"/>
                <a:gd name="T66" fmla="*/ 64 w 65"/>
                <a:gd name="T67" fmla="*/ 23 h 83"/>
                <a:gd name="T68" fmla="*/ 64 w 65"/>
                <a:gd name="T69" fmla="*/ 23 h 8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5"/>
                <a:gd name="T106" fmla="*/ 0 h 83"/>
                <a:gd name="T107" fmla="*/ 65 w 65"/>
                <a:gd name="T108" fmla="*/ 83 h 8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5" h="83">
                  <a:moveTo>
                    <a:pt x="64" y="23"/>
                  </a:moveTo>
                  <a:lnTo>
                    <a:pt x="58" y="23"/>
                  </a:lnTo>
                  <a:lnTo>
                    <a:pt x="50" y="24"/>
                  </a:lnTo>
                  <a:lnTo>
                    <a:pt x="43" y="27"/>
                  </a:lnTo>
                  <a:lnTo>
                    <a:pt x="38" y="31"/>
                  </a:lnTo>
                  <a:lnTo>
                    <a:pt x="35" y="35"/>
                  </a:lnTo>
                  <a:lnTo>
                    <a:pt x="34" y="40"/>
                  </a:lnTo>
                  <a:lnTo>
                    <a:pt x="35" y="45"/>
                  </a:lnTo>
                  <a:lnTo>
                    <a:pt x="37" y="50"/>
                  </a:lnTo>
                  <a:lnTo>
                    <a:pt x="42" y="53"/>
                  </a:lnTo>
                  <a:lnTo>
                    <a:pt x="48" y="56"/>
                  </a:lnTo>
                  <a:lnTo>
                    <a:pt x="57" y="57"/>
                  </a:lnTo>
                  <a:lnTo>
                    <a:pt x="64" y="58"/>
                  </a:lnTo>
                  <a:lnTo>
                    <a:pt x="64" y="81"/>
                  </a:lnTo>
                  <a:lnTo>
                    <a:pt x="60" y="82"/>
                  </a:lnTo>
                  <a:lnTo>
                    <a:pt x="47" y="80"/>
                  </a:lnTo>
                  <a:lnTo>
                    <a:pt x="37" y="78"/>
                  </a:lnTo>
                  <a:lnTo>
                    <a:pt x="27" y="75"/>
                  </a:lnTo>
                  <a:lnTo>
                    <a:pt x="18" y="70"/>
                  </a:lnTo>
                  <a:lnTo>
                    <a:pt x="9" y="65"/>
                  </a:lnTo>
                  <a:lnTo>
                    <a:pt x="5" y="57"/>
                  </a:lnTo>
                  <a:lnTo>
                    <a:pt x="2" y="51"/>
                  </a:lnTo>
                  <a:lnTo>
                    <a:pt x="0" y="42"/>
                  </a:lnTo>
                  <a:lnTo>
                    <a:pt x="0" y="35"/>
                  </a:lnTo>
                  <a:lnTo>
                    <a:pt x="2" y="28"/>
                  </a:lnTo>
                  <a:lnTo>
                    <a:pt x="8" y="20"/>
                  </a:lnTo>
                  <a:lnTo>
                    <a:pt x="13" y="14"/>
                  </a:lnTo>
                  <a:lnTo>
                    <a:pt x="23" y="9"/>
                  </a:lnTo>
                  <a:lnTo>
                    <a:pt x="32" y="4"/>
                  </a:lnTo>
                  <a:lnTo>
                    <a:pt x="42" y="1"/>
                  </a:lnTo>
                  <a:lnTo>
                    <a:pt x="55" y="0"/>
                  </a:lnTo>
                  <a:lnTo>
                    <a:pt x="64" y="0"/>
                  </a:lnTo>
                  <a:lnTo>
                    <a:pt x="64" y="23"/>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37" name="Freeform 32">
              <a:extLst>
                <a:ext uri="{FF2B5EF4-FFF2-40B4-BE49-F238E27FC236}">
                  <a16:creationId xmlns:a16="http://schemas.microsoft.com/office/drawing/2014/main" id="{F300D595-F720-674E-D854-37FAE61BADDB}"/>
                </a:ext>
              </a:extLst>
            </p:cNvPr>
            <p:cNvSpPr>
              <a:spLocks/>
            </p:cNvSpPr>
            <p:nvPr/>
          </p:nvSpPr>
          <p:spPr bwMode="auto">
            <a:xfrm>
              <a:off x="2315" y="4246"/>
              <a:ext cx="66" cy="83"/>
            </a:xfrm>
            <a:custGeom>
              <a:avLst/>
              <a:gdLst>
                <a:gd name="T0" fmla="*/ 0 w 66"/>
                <a:gd name="T1" fmla="*/ 24 h 83"/>
                <a:gd name="T2" fmla="*/ 5 w 66"/>
                <a:gd name="T3" fmla="*/ 24 h 83"/>
                <a:gd name="T4" fmla="*/ 14 w 66"/>
                <a:gd name="T5" fmla="*/ 25 h 83"/>
                <a:gd name="T6" fmla="*/ 20 w 66"/>
                <a:gd name="T7" fmla="*/ 28 h 83"/>
                <a:gd name="T8" fmla="*/ 25 w 66"/>
                <a:gd name="T9" fmla="*/ 31 h 83"/>
                <a:gd name="T10" fmla="*/ 29 w 66"/>
                <a:gd name="T11" fmla="*/ 35 h 83"/>
                <a:gd name="T12" fmla="*/ 30 w 66"/>
                <a:gd name="T13" fmla="*/ 40 h 83"/>
                <a:gd name="T14" fmla="*/ 29 w 66"/>
                <a:gd name="T15" fmla="*/ 45 h 83"/>
                <a:gd name="T16" fmla="*/ 25 w 66"/>
                <a:gd name="T17" fmla="*/ 50 h 83"/>
                <a:gd name="T18" fmla="*/ 21 w 66"/>
                <a:gd name="T19" fmla="*/ 54 h 83"/>
                <a:gd name="T20" fmla="*/ 14 w 66"/>
                <a:gd name="T21" fmla="*/ 57 h 83"/>
                <a:gd name="T22" fmla="*/ 7 w 66"/>
                <a:gd name="T23" fmla="*/ 58 h 83"/>
                <a:gd name="T24" fmla="*/ 0 w 66"/>
                <a:gd name="T25" fmla="*/ 58 h 83"/>
                <a:gd name="T26" fmla="*/ 0 w 66"/>
                <a:gd name="T27" fmla="*/ 58 h 83"/>
                <a:gd name="T28" fmla="*/ 0 w 66"/>
                <a:gd name="T29" fmla="*/ 81 h 83"/>
                <a:gd name="T30" fmla="*/ 5 w 66"/>
                <a:gd name="T31" fmla="*/ 82 h 83"/>
                <a:gd name="T32" fmla="*/ 16 w 66"/>
                <a:gd name="T33" fmla="*/ 81 h 83"/>
                <a:gd name="T34" fmla="*/ 27 w 66"/>
                <a:gd name="T35" fmla="*/ 79 h 83"/>
                <a:gd name="T36" fmla="*/ 37 w 66"/>
                <a:gd name="T37" fmla="*/ 75 h 83"/>
                <a:gd name="T38" fmla="*/ 45 w 66"/>
                <a:gd name="T39" fmla="*/ 70 h 83"/>
                <a:gd name="T40" fmla="*/ 52 w 66"/>
                <a:gd name="T41" fmla="*/ 64 h 83"/>
                <a:gd name="T42" fmla="*/ 60 w 66"/>
                <a:gd name="T43" fmla="*/ 58 h 83"/>
                <a:gd name="T44" fmla="*/ 64 w 66"/>
                <a:gd name="T45" fmla="*/ 51 h 83"/>
                <a:gd name="T46" fmla="*/ 65 w 66"/>
                <a:gd name="T47" fmla="*/ 43 h 83"/>
                <a:gd name="T48" fmla="*/ 64 w 66"/>
                <a:gd name="T49" fmla="*/ 35 h 83"/>
                <a:gd name="T50" fmla="*/ 62 w 66"/>
                <a:gd name="T51" fmla="*/ 28 h 83"/>
                <a:gd name="T52" fmla="*/ 56 w 66"/>
                <a:gd name="T53" fmla="*/ 21 h 83"/>
                <a:gd name="T54" fmla="*/ 50 w 66"/>
                <a:gd name="T55" fmla="*/ 14 h 83"/>
                <a:gd name="T56" fmla="*/ 41 w 66"/>
                <a:gd name="T57" fmla="*/ 9 h 83"/>
                <a:gd name="T58" fmla="*/ 34 w 66"/>
                <a:gd name="T59" fmla="*/ 5 h 83"/>
                <a:gd name="T60" fmla="*/ 21 w 66"/>
                <a:gd name="T61" fmla="*/ 2 h 83"/>
                <a:gd name="T62" fmla="*/ 10 w 66"/>
                <a:gd name="T63" fmla="*/ 1 h 83"/>
                <a:gd name="T64" fmla="*/ 0 w 66"/>
                <a:gd name="T65" fmla="*/ 0 h 83"/>
                <a:gd name="T66" fmla="*/ 0 w 66"/>
                <a:gd name="T67" fmla="*/ 24 h 83"/>
                <a:gd name="T68" fmla="*/ 0 w 66"/>
                <a:gd name="T69" fmla="*/ 24 h 8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6"/>
                <a:gd name="T106" fmla="*/ 0 h 83"/>
                <a:gd name="T107" fmla="*/ 66 w 66"/>
                <a:gd name="T108" fmla="*/ 83 h 8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6" h="83">
                  <a:moveTo>
                    <a:pt x="0" y="24"/>
                  </a:moveTo>
                  <a:lnTo>
                    <a:pt x="5" y="24"/>
                  </a:lnTo>
                  <a:lnTo>
                    <a:pt x="14" y="25"/>
                  </a:lnTo>
                  <a:lnTo>
                    <a:pt x="20" y="28"/>
                  </a:lnTo>
                  <a:lnTo>
                    <a:pt x="25" y="31"/>
                  </a:lnTo>
                  <a:lnTo>
                    <a:pt x="29" y="35"/>
                  </a:lnTo>
                  <a:lnTo>
                    <a:pt x="30" y="40"/>
                  </a:lnTo>
                  <a:lnTo>
                    <a:pt x="29" y="45"/>
                  </a:lnTo>
                  <a:lnTo>
                    <a:pt x="25" y="50"/>
                  </a:lnTo>
                  <a:lnTo>
                    <a:pt x="21" y="54"/>
                  </a:lnTo>
                  <a:lnTo>
                    <a:pt x="14" y="57"/>
                  </a:lnTo>
                  <a:lnTo>
                    <a:pt x="7" y="58"/>
                  </a:lnTo>
                  <a:lnTo>
                    <a:pt x="0" y="58"/>
                  </a:lnTo>
                  <a:lnTo>
                    <a:pt x="0" y="81"/>
                  </a:lnTo>
                  <a:lnTo>
                    <a:pt x="5" y="82"/>
                  </a:lnTo>
                  <a:lnTo>
                    <a:pt x="16" y="81"/>
                  </a:lnTo>
                  <a:lnTo>
                    <a:pt x="27" y="79"/>
                  </a:lnTo>
                  <a:lnTo>
                    <a:pt x="37" y="75"/>
                  </a:lnTo>
                  <a:lnTo>
                    <a:pt x="45" y="70"/>
                  </a:lnTo>
                  <a:lnTo>
                    <a:pt x="52" y="64"/>
                  </a:lnTo>
                  <a:lnTo>
                    <a:pt x="60" y="58"/>
                  </a:lnTo>
                  <a:lnTo>
                    <a:pt x="64" y="51"/>
                  </a:lnTo>
                  <a:lnTo>
                    <a:pt x="65" y="43"/>
                  </a:lnTo>
                  <a:lnTo>
                    <a:pt x="64" y="35"/>
                  </a:lnTo>
                  <a:lnTo>
                    <a:pt x="62" y="28"/>
                  </a:lnTo>
                  <a:lnTo>
                    <a:pt x="56" y="21"/>
                  </a:lnTo>
                  <a:lnTo>
                    <a:pt x="50" y="14"/>
                  </a:lnTo>
                  <a:lnTo>
                    <a:pt x="41" y="9"/>
                  </a:lnTo>
                  <a:lnTo>
                    <a:pt x="34" y="5"/>
                  </a:lnTo>
                  <a:lnTo>
                    <a:pt x="21" y="2"/>
                  </a:lnTo>
                  <a:lnTo>
                    <a:pt x="10" y="1"/>
                  </a:lnTo>
                  <a:lnTo>
                    <a:pt x="0" y="0"/>
                  </a:lnTo>
                  <a:lnTo>
                    <a:pt x="0" y="24"/>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38" name="Freeform 33">
              <a:extLst>
                <a:ext uri="{FF2B5EF4-FFF2-40B4-BE49-F238E27FC236}">
                  <a16:creationId xmlns:a16="http://schemas.microsoft.com/office/drawing/2014/main" id="{2D037F3F-B2F2-4269-1CC2-C89209B1B05F}"/>
                </a:ext>
              </a:extLst>
            </p:cNvPr>
            <p:cNvSpPr>
              <a:spLocks/>
            </p:cNvSpPr>
            <p:nvPr/>
          </p:nvSpPr>
          <p:spPr bwMode="auto">
            <a:xfrm>
              <a:off x="2290" y="4089"/>
              <a:ext cx="59" cy="175"/>
            </a:xfrm>
            <a:custGeom>
              <a:avLst/>
              <a:gdLst>
                <a:gd name="T0" fmla="*/ 30 w 59"/>
                <a:gd name="T1" fmla="*/ 0 h 175"/>
                <a:gd name="T2" fmla="*/ 0 w 59"/>
                <a:gd name="T3" fmla="*/ 37 h 175"/>
                <a:gd name="T4" fmla="*/ 19 w 59"/>
                <a:gd name="T5" fmla="*/ 32 h 175"/>
                <a:gd name="T6" fmla="*/ 15 w 59"/>
                <a:gd name="T7" fmla="*/ 174 h 175"/>
                <a:gd name="T8" fmla="*/ 31 w 59"/>
                <a:gd name="T9" fmla="*/ 170 h 175"/>
                <a:gd name="T10" fmla="*/ 37 w 59"/>
                <a:gd name="T11" fmla="*/ 28 h 175"/>
                <a:gd name="T12" fmla="*/ 58 w 59"/>
                <a:gd name="T13" fmla="*/ 25 h 175"/>
                <a:gd name="T14" fmla="*/ 30 w 59"/>
                <a:gd name="T15" fmla="*/ 0 h 175"/>
                <a:gd name="T16" fmla="*/ 30 w 59"/>
                <a:gd name="T17" fmla="*/ 0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175"/>
                <a:gd name="T29" fmla="*/ 59 w 59"/>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175">
                  <a:moveTo>
                    <a:pt x="30" y="0"/>
                  </a:moveTo>
                  <a:lnTo>
                    <a:pt x="0" y="37"/>
                  </a:lnTo>
                  <a:lnTo>
                    <a:pt x="19" y="32"/>
                  </a:lnTo>
                  <a:lnTo>
                    <a:pt x="15" y="174"/>
                  </a:lnTo>
                  <a:lnTo>
                    <a:pt x="31" y="170"/>
                  </a:lnTo>
                  <a:lnTo>
                    <a:pt x="37" y="28"/>
                  </a:lnTo>
                  <a:lnTo>
                    <a:pt x="58" y="25"/>
                  </a:lnTo>
                  <a:lnTo>
                    <a:pt x="30" y="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39" name="Freeform 34">
              <a:extLst>
                <a:ext uri="{FF2B5EF4-FFF2-40B4-BE49-F238E27FC236}">
                  <a16:creationId xmlns:a16="http://schemas.microsoft.com/office/drawing/2014/main" id="{72547404-B785-B88A-9DAC-C868DA1CFCD5}"/>
                </a:ext>
              </a:extLst>
            </p:cNvPr>
            <p:cNvSpPr>
              <a:spLocks/>
            </p:cNvSpPr>
            <p:nvPr/>
          </p:nvSpPr>
          <p:spPr bwMode="auto">
            <a:xfrm>
              <a:off x="2287" y="4148"/>
              <a:ext cx="55" cy="122"/>
            </a:xfrm>
            <a:custGeom>
              <a:avLst/>
              <a:gdLst>
                <a:gd name="T0" fmla="*/ 19 w 55"/>
                <a:gd name="T1" fmla="*/ 117 h 122"/>
                <a:gd name="T2" fmla="*/ 34 w 55"/>
                <a:gd name="T3" fmla="*/ 121 h 122"/>
                <a:gd name="T4" fmla="*/ 34 w 55"/>
                <a:gd name="T5" fmla="*/ 27 h 122"/>
                <a:gd name="T6" fmla="*/ 54 w 55"/>
                <a:gd name="T7" fmla="*/ 32 h 122"/>
                <a:gd name="T8" fmla="*/ 27 w 55"/>
                <a:gd name="T9" fmla="*/ 0 h 122"/>
                <a:gd name="T10" fmla="*/ 0 w 55"/>
                <a:gd name="T11" fmla="*/ 21 h 122"/>
                <a:gd name="T12" fmla="*/ 18 w 55"/>
                <a:gd name="T13" fmla="*/ 24 h 122"/>
                <a:gd name="T14" fmla="*/ 19 w 55"/>
                <a:gd name="T15" fmla="*/ 117 h 122"/>
                <a:gd name="T16" fmla="*/ 19 w 55"/>
                <a:gd name="T17" fmla="*/ 117 h 1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
                <a:gd name="T28" fmla="*/ 0 h 122"/>
                <a:gd name="T29" fmla="*/ 55 w 55"/>
                <a:gd name="T30" fmla="*/ 122 h 1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 h="122">
                  <a:moveTo>
                    <a:pt x="19" y="117"/>
                  </a:moveTo>
                  <a:lnTo>
                    <a:pt x="34" y="121"/>
                  </a:lnTo>
                  <a:lnTo>
                    <a:pt x="34" y="27"/>
                  </a:lnTo>
                  <a:lnTo>
                    <a:pt x="54" y="32"/>
                  </a:lnTo>
                  <a:lnTo>
                    <a:pt x="27" y="0"/>
                  </a:lnTo>
                  <a:lnTo>
                    <a:pt x="0" y="21"/>
                  </a:lnTo>
                  <a:lnTo>
                    <a:pt x="18" y="24"/>
                  </a:lnTo>
                  <a:lnTo>
                    <a:pt x="19" y="117"/>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40" name="Freeform 35">
              <a:extLst>
                <a:ext uri="{FF2B5EF4-FFF2-40B4-BE49-F238E27FC236}">
                  <a16:creationId xmlns:a16="http://schemas.microsoft.com/office/drawing/2014/main" id="{E6C1904F-7C03-2FCD-A80F-3BA9C7140795}"/>
                </a:ext>
              </a:extLst>
            </p:cNvPr>
            <p:cNvSpPr>
              <a:spLocks/>
            </p:cNvSpPr>
            <p:nvPr/>
          </p:nvSpPr>
          <p:spPr bwMode="auto">
            <a:xfrm>
              <a:off x="2313" y="4073"/>
              <a:ext cx="12" cy="42"/>
            </a:xfrm>
            <a:custGeom>
              <a:avLst/>
              <a:gdLst>
                <a:gd name="T0" fmla="*/ 0 w 12"/>
                <a:gd name="T1" fmla="*/ 41 h 42"/>
                <a:gd name="T2" fmla="*/ 11 w 12"/>
                <a:gd name="T3" fmla="*/ 41 h 42"/>
                <a:gd name="T4" fmla="*/ 11 w 12"/>
                <a:gd name="T5" fmla="*/ 0 h 42"/>
                <a:gd name="T6" fmla="*/ 0 w 12"/>
                <a:gd name="T7" fmla="*/ 0 h 42"/>
                <a:gd name="T8" fmla="*/ 0 w 12"/>
                <a:gd name="T9" fmla="*/ 41 h 42"/>
                <a:gd name="T10" fmla="*/ 0 w 12"/>
                <a:gd name="T11" fmla="*/ 41 h 42"/>
                <a:gd name="T12" fmla="*/ 0 60000 65536"/>
                <a:gd name="T13" fmla="*/ 0 60000 65536"/>
                <a:gd name="T14" fmla="*/ 0 60000 65536"/>
                <a:gd name="T15" fmla="*/ 0 60000 65536"/>
                <a:gd name="T16" fmla="*/ 0 60000 65536"/>
                <a:gd name="T17" fmla="*/ 0 60000 65536"/>
                <a:gd name="T18" fmla="*/ 0 w 12"/>
                <a:gd name="T19" fmla="*/ 0 h 42"/>
                <a:gd name="T20" fmla="*/ 12 w 12"/>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2" h="42">
                  <a:moveTo>
                    <a:pt x="0" y="41"/>
                  </a:moveTo>
                  <a:lnTo>
                    <a:pt x="11" y="41"/>
                  </a:lnTo>
                  <a:lnTo>
                    <a:pt x="11" y="0"/>
                  </a:lnTo>
                  <a:lnTo>
                    <a:pt x="0" y="0"/>
                  </a:lnTo>
                  <a:lnTo>
                    <a:pt x="0" y="41"/>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41" name="Freeform 36">
              <a:extLst>
                <a:ext uri="{FF2B5EF4-FFF2-40B4-BE49-F238E27FC236}">
                  <a16:creationId xmlns:a16="http://schemas.microsoft.com/office/drawing/2014/main" id="{26B2F919-854C-1972-0C11-4F3F9EA6FD5F}"/>
                </a:ext>
              </a:extLst>
            </p:cNvPr>
            <p:cNvSpPr>
              <a:spLocks/>
            </p:cNvSpPr>
            <p:nvPr/>
          </p:nvSpPr>
          <p:spPr bwMode="auto">
            <a:xfrm>
              <a:off x="2313" y="4460"/>
              <a:ext cx="12" cy="44"/>
            </a:xfrm>
            <a:custGeom>
              <a:avLst/>
              <a:gdLst>
                <a:gd name="T0" fmla="*/ 0 w 12"/>
                <a:gd name="T1" fmla="*/ 43 h 44"/>
                <a:gd name="T2" fmla="*/ 11 w 12"/>
                <a:gd name="T3" fmla="*/ 43 h 44"/>
                <a:gd name="T4" fmla="*/ 11 w 12"/>
                <a:gd name="T5" fmla="*/ 0 h 44"/>
                <a:gd name="T6" fmla="*/ 0 w 12"/>
                <a:gd name="T7" fmla="*/ 0 h 44"/>
                <a:gd name="T8" fmla="*/ 0 w 12"/>
                <a:gd name="T9" fmla="*/ 43 h 44"/>
                <a:gd name="T10" fmla="*/ 0 w 12"/>
                <a:gd name="T11" fmla="*/ 43 h 44"/>
                <a:gd name="T12" fmla="*/ 0 60000 65536"/>
                <a:gd name="T13" fmla="*/ 0 60000 65536"/>
                <a:gd name="T14" fmla="*/ 0 60000 65536"/>
                <a:gd name="T15" fmla="*/ 0 60000 65536"/>
                <a:gd name="T16" fmla="*/ 0 60000 65536"/>
                <a:gd name="T17" fmla="*/ 0 60000 65536"/>
                <a:gd name="T18" fmla="*/ 0 w 12"/>
                <a:gd name="T19" fmla="*/ 0 h 44"/>
                <a:gd name="T20" fmla="*/ 12 w 12"/>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12" h="44">
                  <a:moveTo>
                    <a:pt x="0" y="43"/>
                  </a:moveTo>
                  <a:lnTo>
                    <a:pt x="11" y="43"/>
                  </a:lnTo>
                  <a:lnTo>
                    <a:pt x="11" y="0"/>
                  </a:lnTo>
                  <a:lnTo>
                    <a:pt x="0" y="0"/>
                  </a:lnTo>
                  <a:lnTo>
                    <a:pt x="0" y="43"/>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42" name="Freeform 37">
              <a:extLst>
                <a:ext uri="{FF2B5EF4-FFF2-40B4-BE49-F238E27FC236}">
                  <a16:creationId xmlns:a16="http://schemas.microsoft.com/office/drawing/2014/main" id="{8CBD79E4-7BAF-F26A-1E32-8DB27AAA943E}"/>
                </a:ext>
              </a:extLst>
            </p:cNvPr>
            <p:cNvSpPr>
              <a:spLocks/>
            </p:cNvSpPr>
            <p:nvPr/>
          </p:nvSpPr>
          <p:spPr bwMode="auto">
            <a:xfrm>
              <a:off x="2578" y="4283"/>
              <a:ext cx="64" cy="10"/>
            </a:xfrm>
            <a:custGeom>
              <a:avLst/>
              <a:gdLst>
                <a:gd name="T0" fmla="*/ 0 w 64"/>
                <a:gd name="T1" fmla="*/ 0 h 10"/>
                <a:gd name="T2" fmla="*/ 0 w 64"/>
                <a:gd name="T3" fmla="*/ 9 h 10"/>
                <a:gd name="T4" fmla="*/ 63 w 64"/>
                <a:gd name="T5" fmla="*/ 9 h 10"/>
                <a:gd name="T6" fmla="*/ 63 w 64"/>
                <a:gd name="T7" fmla="*/ 0 h 10"/>
                <a:gd name="T8" fmla="*/ 0 w 64"/>
                <a:gd name="T9" fmla="*/ 0 h 10"/>
                <a:gd name="T10" fmla="*/ 0 w 64"/>
                <a:gd name="T11" fmla="*/ 0 h 10"/>
                <a:gd name="T12" fmla="*/ 0 60000 65536"/>
                <a:gd name="T13" fmla="*/ 0 60000 65536"/>
                <a:gd name="T14" fmla="*/ 0 60000 65536"/>
                <a:gd name="T15" fmla="*/ 0 60000 65536"/>
                <a:gd name="T16" fmla="*/ 0 60000 65536"/>
                <a:gd name="T17" fmla="*/ 0 60000 65536"/>
                <a:gd name="T18" fmla="*/ 0 w 64"/>
                <a:gd name="T19" fmla="*/ 0 h 10"/>
                <a:gd name="T20" fmla="*/ 64 w 64"/>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64" h="10">
                  <a:moveTo>
                    <a:pt x="0" y="0"/>
                  </a:moveTo>
                  <a:lnTo>
                    <a:pt x="0" y="9"/>
                  </a:lnTo>
                  <a:lnTo>
                    <a:pt x="63" y="9"/>
                  </a:lnTo>
                  <a:lnTo>
                    <a:pt x="63" y="0"/>
                  </a:lnTo>
                  <a:lnTo>
                    <a:pt x="0" y="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43" name="Freeform 38">
              <a:extLst>
                <a:ext uri="{FF2B5EF4-FFF2-40B4-BE49-F238E27FC236}">
                  <a16:creationId xmlns:a16="http://schemas.microsoft.com/office/drawing/2014/main" id="{377A679D-D129-C202-14F0-189B6D3D93C5}"/>
                </a:ext>
              </a:extLst>
            </p:cNvPr>
            <p:cNvSpPr>
              <a:spLocks/>
            </p:cNvSpPr>
            <p:nvPr/>
          </p:nvSpPr>
          <p:spPr bwMode="auto">
            <a:xfrm>
              <a:off x="1994" y="4283"/>
              <a:ext cx="64" cy="10"/>
            </a:xfrm>
            <a:custGeom>
              <a:avLst/>
              <a:gdLst>
                <a:gd name="T0" fmla="*/ 0 w 64"/>
                <a:gd name="T1" fmla="*/ 0 h 10"/>
                <a:gd name="T2" fmla="*/ 0 w 64"/>
                <a:gd name="T3" fmla="*/ 9 h 10"/>
                <a:gd name="T4" fmla="*/ 63 w 64"/>
                <a:gd name="T5" fmla="*/ 9 h 10"/>
                <a:gd name="T6" fmla="*/ 63 w 64"/>
                <a:gd name="T7" fmla="*/ 0 h 10"/>
                <a:gd name="T8" fmla="*/ 0 w 64"/>
                <a:gd name="T9" fmla="*/ 0 h 10"/>
                <a:gd name="T10" fmla="*/ 0 w 64"/>
                <a:gd name="T11" fmla="*/ 0 h 10"/>
                <a:gd name="T12" fmla="*/ 0 60000 65536"/>
                <a:gd name="T13" fmla="*/ 0 60000 65536"/>
                <a:gd name="T14" fmla="*/ 0 60000 65536"/>
                <a:gd name="T15" fmla="*/ 0 60000 65536"/>
                <a:gd name="T16" fmla="*/ 0 60000 65536"/>
                <a:gd name="T17" fmla="*/ 0 60000 65536"/>
                <a:gd name="T18" fmla="*/ 0 w 64"/>
                <a:gd name="T19" fmla="*/ 0 h 10"/>
                <a:gd name="T20" fmla="*/ 64 w 64"/>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64" h="10">
                  <a:moveTo>
                    <a:pt x="0" y="0"/>
                  </a:moveTo>
                  <a:lnTo>
                    <a:pt x="0" y="9"/>
                  </a:lnTo>
                  <a:lnTo>
                    <a:pt x="63" y="9"/>
                  </a:lnTo>
                  <a:lnTo>
                    <a:pt x="63" y="0"/>
                  </a:lnTo>
                  <a:lnTo>
                    <a:pt x="0" y="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44" name="Freeform 39">
              <a:extLst>
                <a:ext uri="{FF2B5EF4-FFF2-40B4-BE49-F238E27FC236}">
                  <a16:creationId xmlns:a16="http://schemas.microsoft.com/office/drawing/2014/main" id="{B0D1E767-E969-14B9-5305-08285935905F}"/>
                </a:ext>
              </a:extLst>
            </p:cNvPr>
            <p:cNvSpPr>
              <a:spLocks/>
            </p:cNvSpPr>
            <p:nvPr/>
          </p:nvSpPr>
          <p:spPr bwMode="auto">
            <a:xfrm>
              <a:off x="1983" y="3926"/>
              <a:ext cx="36" cy="23"/>
            </a:xfrm>
            <a:custGeom>
              <a:avLst/>
              <a:gdLst>
                <a:gd name="T0" fmla="*/ 31 w 36"/>
                <a:gd name="T1" fmla="*/ 4 h 23"/>
                <a:gd name="T2" fmla="*/ 27 w 36"/>
                <a:gd name="T3" fmla="*/ 2 h 23"/>
                <a:gd name="T4" fmla="*/ 23 w 36"/>
                <a:gd name="T5" fmla="*/ 0 h 23"/>
                <a:gd name="T6" fmla="*/ 16 w 36"/>
                <a:gd name="T7" fmla="*/ 0 h 23"/>
                <a:gd name="T8" fmla="*/ 9 w 36"/>
                <a:gd name="T9" fmla="*/ 0 h 23"/>
                <a:gd name="T10" fmla="*/ 5 w 36"/>
                <a:gd name="T11" fmla="*/ 2 h 23"/>
                <a:gd name="T12" fmla="*/ 0 w 36"/>
                <a:gd name="T13" fmla="*/ 5 h 23"/>
                <a:gd name="T14" fmla="*/ 0 w 36"/>
                <a:gd name="T15" fmla="*/ 10 h 23"/>
                <a:gd name="T16" fmla="*/ 0 w 36"/>
                <a:gd name="T17" fmla="*/ 14 h 23"/>
                <a:gd name="T18" fmla="*/ 2 w 36"/>
                <a:gd name="T19" fmla="*/ 17 h 23"/>
                <a:gd name="T20" fmla="*/ 6 w 36"/>
                <a:gd name="T21" fmla="*/ 20 h 23"/>
                <a:gd name="T22" fmla="*/ 11 w 36"/>
                <a:gd name="T23" fmla="*/ 21 h 23"/>
                <a:gd name="T24" fmla="*/ 18 w 36"/>
                <a:gd name="T25" fmla="*/ 22 h 23"/>
                <a:gd name="T26" fmla="*/ 24 w 36"/>
                <a:gd name="T27" fmla="*/ 21 h 23"/>
                <a:gd name="T28" fmla="*/ 28 w 36"/>
                <a:gd name="T29" fmla="*/ 19 h 23"/>
                <a:gd name="T30" fmla="*/ 32 w 36"/>
                <a:gd name="T31" fmla="*/ 17 h 23"/>
                <a:gd name="T32" fmla="*/ 35 w 36"/>
                <a:gd name="T33" fmla="*/ 13 h 23"/>
                <a:gd name="T34" fmla="*/ 33 w 36"/>
                <a:gd name="T35" fmla="*/ 9 h 23"/>
                <a:gd name="T36" fmla="*/ 31 w 36"/>
                <a:gd name="T37" fmla="*/ 4 h 23"/>
                <a:gd name="T38" fmla="*/ 31 w 36"/>
                <a:gd name="T39" fmla="*/ 4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
                <a:gd name="T61" fmla="*/ 0 h 23"/>
                <a:gd name="T62" fmla="*/ 36 w 36"/>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 h="23">
                  <a:moveTo>
                    <a:pt x="31" y="4"/>
                  </a:moveTo>
                  <a:lnTo>
                    <a:pt x="27" y="2"/>
                  </a:lnTo>
                  <a:lnTo>
                    <a:pt x="23" y="0"/>
                  </a:lnTo>
                  <a:lnTo>
                    <a:pt x="16" y="0"/>
                  </a:lnTo>
                  <a:lnTo>
                    <a:pt x="9" y="0"/>
                  </a:lnTo>
                  <a:lnTo>
                    <a:pt x="5" y="2"/>
                  </a:lnTo>
                  <a:lnTo>
                    <a:pt x="0" y="5"/>
                  </a:lnTo>
                  <a:lnTo>
                    <a:pt x="0" y="10"/>
                  </a:lnTo>
                  <a:lnTo>
                    <a:pt x="0" y="14"/>
                  </a:lnTo>
                  <a:lnTo>
                    <a:pt x="2" y="17"/>
                  </a:lnTo>
                  <a:lnTo>
                    <a:pt x="6" y="20"/>
                  </a:lnTo>
                  <a:lnTo>
                    <a:pt x="11" y="21"/>
                  </a:lnTo>
                  <a:lnTo>
                    <a:pt x="18" y="22"/>
                  </a:lnTo>
                  <a:lnTo>
                    <a:pt x="24" y="21"/>
                  </a:lnTo>
                  <a:lnTo>
                    <a:pt x="28" y="19"/>
                  </a:lnTo>
                  <a:lnTo>
                    <a:pt x="32" y="17"/>
                  </a:lnTo>
                  <a:lnTo>
                    <a:pt x="35" y="13"/>
                  </a:lnTo>
                  <a:lnTo>
                    <a:pt x="33" y="9"/>
                  </a:lnTo>
                  <a:lnTo>
                    <a:pt x="31" y="4"/>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45" name="Freeform 40">
              <a:extLst>
                <a:ext uri="{FF2B5EF4-FFF2-40B4-BE49-F238E27FC236}">
                  <a16:creationId xmlns:a16="http://schemas.microsoft.com/office/drawing/2014/main" id="{27FC2B8C-43A1-7F19-4B96-B973AF68805A}"/>
                </a:ext>
              </a:extLst>
            </p:cNvPr>
            <p:cNvSpPr>
              <a:spLocks/>
            </p:cNvSpPr>
            <p:nvPr/>
          </p:nvSpPr>
          <p:spPr bwMode="auto">
            <a:xfrm>
              <a:off x="1893" y="3911"/>
              <a:ext cx="373" cy="192"/>
            </a:xfrm>
            <a:custGeom>
              <a:avLst/>
              <a:gdLst>
                <a:gd name="T0" fmla="*/ 372 w 373"/>
                <a:gd name="T1" fmla="*/ 41 h 192"/>
                <a:gd name="T2" fmla="*/ 365 w 373"/>
                <a:gd name="T3" fmla="*/ 34 h 192"/>
                <a:gd name="T4" fmla="*/ 358 w 373"/>
                <a:gd name="T5" fmla="*/ 26 h 192"/>
                <a:gd name="T6" fmla="*/ 347 w 373"/>
                <a:gd name="T7" fmla="*/ 19 h 192"/>
                <a:gd name="T8" fmla="*/ 336 w 373"/>
                <a:gd name="T9" fmla="*/ 13 h 192"/>
                <a:gd name="T10" fmla="*/ 322 w 373"/>
                <a:gd name="T11" fmla="*/ 7 h 192"/>
                <a:gd name="T12" fmla="*/ 308 w 373"/>
                <a:gd name="T13" fmla="*/ 5 h 192"/>
                <a:gd name="T14" fmla="*/ 294 w 373"/>
                <a:gd name="T15" fmla="*/ 1 h 192"/>
                <a:gd name="T16" fmla="*/ 278 w 373"/>
                <a:gd name="T17" fmla="*/ 0 h 192"/>
                <a:gd name="T18" fmla="*/ 263 w 373"/>
                <a:gd name="T19" fmla="*/ 1 h 192"/>
                <a:gd name="T20" fmla="*/ 247 w 373"/>
                <a:gd name="T21" fmla="*/ 2 h 192"/>
                <a:gd name="T22" fmla="*/ 231 w 373"/>
                <a:gd name="T23" fmla="*/ 5 h 192"/>
                <a:gd name="T24" fmla="*/ 216 w 373"/>
                <a:gd name="T25" fmla="*/ 9 h 192"/>
                <a:gd name="T26" fmla="*/ 200 w 373"/>
                <a:gd name="T27" fmla="*/ 14 h 192"/>
                <a:gd name="T28" fmla="*/ 193 w 373"/>
                <a:gd name="T29" fmla="*/ 17 h 192"/>
                <a:gd name="T30" fmla="*/ 65 w 373"/>
                <a:gd name="T31" fmla="*/ 73 h 192"/>
                <a:gd name="T32" fmla="*/ 52 w 373"/>
                <a:gd name="T33" fmla="*/ 78 h 192"/>
                <a:gd name="T34" fmla="*/ 40 w 373"/>
                <a:gd name="T35" fmla="*/ 86 h 192"/>
                <a:gd name="T36" fmla="*/ 28 w 373"/>
                <a:gd name="T37" fmla="*/ 93 h 192"/>
                <a:gd name="T38" fmla="*/ 19 w 373"/>
                <a:gd name="T39" fmla="*/ 103 h 192"/>
                <a:gd name="T40" fmla="*/ 12 w 373"/>
                <a:gd name="T41" fmla="*/ 111 h 192"/>
                <a:gd name="T42" fmla="*/ 4 w 373"/>
                <a:gd name="T43" fmla="*/ 122 h 192"/>
                <a:gd name="T44" fmla="*/ 1 w 373"/>
                <a:gd name="T45" fmla="*/ 131 h 192"/>
                <a:gd name="T46" fmla="*/ 0 w 373"/>
                <a:gd name="T47" fmla="*/ 142 h 192"/>
                <a:gd name="T48" fmla="*/ 0 w 373"/>
                <a:gd name="T49" fmla="*/ 151 h 192"/>
                <a:gd name="T50" fmla="*/ 2 w 373"/>
                <a:gd name="T51" fmla="*/ 160 h 192"/>
                <a:gd name="T52" fmla="*/ 8 w 373"/>
                <a:gd name="T53" fmla="*/ 170 h 192"/>
                <a:gd name="T54" fmla="*/ 14 w 373"/>
                <a:gd name="T55" fmla="*/ 179 h 192"/>
                <a:gd name="T56" fmla="*/ 19 w 373"/>
                <a:gd name="T57" fmla="*/ 184 h 192"/>
                <a:gd name="T58" fmla="*/ 26 w 373"/>
                <a:gd name="T59" fmla="*/ 191 h 192"/>
                <a:gd name="T60" fmla="*/ 372 w 373"/>
                <a:gd name="T61" fmla="*/ 41 h 192"/>
                <a:gd name="T62" fmla="*/ 372 w 373"/>
                <a:gd name="T63" fmla="*/ 41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192"/>
                <a:gd name="T98" fmla="*/ 373 w 373"/>
                <a:gd name="T99" fmla="*/ 192 h 1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192">
                  <a:moveTo>
                    <a:pt x="372" y="41"/>
                  </a:moveTo>
                  <a:lnTo>
                    <a:pt x="365" y="34"/>
                  </a:lnTo>
                  <a:lnTo>
                    <a:pt x="358" y="26"/>
                  </a:lnTo>
                  <a:lnTo>
                    <a:pt x="347" y="19"/>
                  </a:lnTo>
                  <a:lnTo>
                    <a:pt x="336" y="13"/>
                  </a:lnTo>
                  <a:lnTo>
                    <a:pt x="322" y="7"/>
                  </a:lnTo>
                  <a:lnTo>
                    <a:pt x="308" y="5"/>
                  </a:lnTo>
                  <a:lnTo>
                    <a:pt x="294" y="1"/>
                  </a:lnTo>
                  <a:lnTo>
                    <a:pt x="278" y="0"/>
                  </a:lnTo>
                  <a:lnTo>
                    <a:pt x="263" y="1"/>
                  </a:lnTo>
                  <a:lnTo>
                    <a:pt x="247" y="2"/>
                  </a:lnTo>
                  <a:lnTo>
                    <a:pt x="231" y="5"/>
                  </a:lnTo>
                  <a:lnTo>
                    <a:pt x="216" y="9"/>
                  </a:lnTo>
                  <a:lnTo>
                    <a:pt x="200" y="14"/>
                  </a:lnTo>
                  <a:lnTo>
                    <a:pt x="193" y="17"/>
                  </a:lnTo>
                  <a:lnTo>
                    <a:pt x="65" y="73"/>
                  </a:lnTo>
                  <a:lnTo>
                    <a:pt x="52" y="78"/>
                  </a:lnTo>
                  <a:lnTo>
                    <a:pt x="40" y="86"/>
                  </a:lnTo>
                  <a:lnTo>
                    <a:pt x="28" y="93"/>
                  </a:lnTo>
                  <a:lnTo>
                    <a:pt x="19" y="103"/>
                  </a:lnTo>
                  <a:lnTo>
                    <a:pt x="12" y="111"/>
                  </a:lnTo>
                  <a:lnTo>
                    <a:pt x="4" y="122"/>
                  </a:lnTo>
                  <a:lnTo>
                    <a:pt x="1" y="131"/>
                  </a:lnTo>
                  <a:lnTo>
                    <a:pt x="0" y="142"/>
                  </a:lnTo>
                  <a:lnTo>
                    <a:pt x="0" y="151"/>
                  </a:lnTo>
                  <a:lnTo>
                    <a:pt x="2" y="160"/>
                  </a:lnTo>
                  <a:lnTo>
                    <a:pt x="8" y="170"/>
                  </a:lnTo>
                  <a:lnTo>
                    <a:pt x="14" y="179"/>
                  </a:lnTo>
                  <a:lnTo>
                    <a:pt x="19" y="184"/>
                  </a:lnTo>
                  <a:lnTo>
                    <a:pt x="26" y="191"/>
                  </a:lnTo>
                  <a:lnTo>
                    <a:pt x="372" y="41"/>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46" name="Freeform 41">
              <a:extLst>
                <a:ext uri="{FF2B5EF4-FFF2-40B4-BE49-F238E27FC236}">
                  <a16:creationId xmlns:a16="http://schemas.microsoft.com/office/drawing/2014/main" id="{BFC22863-F4DA-D2FE-864A-A39C189C729F}"/>
                </a:ext>
              </a:extLst>
            </p:cNvPr>
            <p:cNvSpPr>
              <a:spLocks/>
            </p:cNvSpPr>
            <p:nvPr/>
          </p:nvSpPr>
          <p:spPr bwMode="auto">
            <a:xfrm>
              <a:off x="2070" y="3771"/>
              <a:ext cx="499" cy="148"/>
            </a:xfrm>
            <a:custGeom>
              <a:avLst/>
              <a:gdLst>
                <a:gd name="T0" fmla="*/ 48 w 499"/>
                <a:gd name="T1" fmla="*/ 125 h 148"/>
                <a:gd name="T2" fmla="*/ 48 w 499"/>
                <a:gd name="T3" fmla="*/ 55 h 148"/>
                <a:gd name="T4" fmla="*/ 49 w 499"/>
                <a:gd name="T5" fmla="*/ 52 h 148"/>
                <a:gd name="T6" fmla="*/ 52 w 499"/>
                <a:gd name="T7" fmla="*/ 44 h 148"/>
                <a:gd name="T8" fmla="*/ 58 w 499"/>
                <a:gd name="T9" fmla="*/ 39 h 148"/>
                <a:gd name="T10" fmla="*/ 67 w 499"/>
                <a:gd name="T11" fmla="*/ 36 h 148"/>
                <a:gd name="T12" fmla="*/ 75 w 499"/>
                <a:gd name="T13" fmla="*/ 31 h 148"/>
                <a:gd name="T14" fmla="*/ 85 w 499"/>
                <a:gd name="T15" fmla="*/ 28 h 148"/>
                <a:gd name="T16" fmla="*/ 413 w 499"/>
                <a:gd name="T17" fmla="*/ 28 h 148"/>
                <a:gd name="T18" fmla="*/ 418 w 499"/>
                <a:gd name="T19" fmla="*/ 29 h 148"/>
                <a:gd name="T20" fmla="*/ 428 w 499"/>
                <a:gd name="T21" fmla="*/ 34 h 148"/>
                <a:gd name="T22" fmla="*/ 435 w 499"/>
                <a:gd name="T23" fmla="*/ 37 h 148"/>
                <a:gd name="T24" fmla="*/ 443 w 499"/>
                <a:gd name="T25" fmla="*/ 41 h 148"/>
                <a:gd name="T26" fmla="*/ 448 w 499"/>
                <a:gd name="T27" fmla="*/ 48 h 148"/>
                <a:gd name="T28" fmla="*/ 451 w 499"/>
                <a:gd name="T29" fmla="*/ 55 h 148"/>
                <a:gd name="T30" fmla="*/ 451 w 499"/>
                <a:gd name="T31" fmla="*/ 125 h 148"/>
                <a:gd name="T32" fmla="*/ 498 w 499"/>
                <a:gd name="T33" fmla="*/ 147 h 148"/>
                <a:gd name="T34" fmla="*/ 498 w 499"/>
                <a:gd name="T35" fmla="*/ 55 h 148"/>
                <a:gd name="T36" fmla="*/ 497 w 499"/>
                <a:gd name="T37" fmla="*/ 46 h 148"/>
                <a:gd name="T38" fmla="*/ 495 w 499"/>
                <a:gd name="T39" fmla="*/ 36 h 148"/>
                <a:gd name="T40" fmla="*/ 488 w 499"/>
                <a:gd name="T41" fmla="*/ 28 h 148"/>
                <a:gd name="T42" fmla="*/ 479 w 499"/>
                <a:gd name="T43" fmla="*/ 20 h 148"/>
                <a:gd name="T44" fmla="*/ 468 w 499"/>
                <a:gd name="T45" fmla="*/ 13 h 148"/>
                <a:gd name="T46" fmla="*/ 459 w 499"/>
                <a:gd name="T47" fmla="*/ 7 h 148"/>
                <a:gd name="T48" fmla="*/ 447 w 499"/>
                <a:gd name="T49" fmla="*/ 2 h 148"/>
                <a:gd name="T50" fmla="*/ 433 w 499"/>
                <a:gd name="T51" fmla="*/ 0 h 148"/>
                <a:gd name="T52" fmla="*/ 419 w 499"/>
                <a:gd name="T53" fmla="*/ 0 h 148"/>
                <a:gd name="T54" fmla="*/ 413 w 499"/>
                <a:gd name="T55" fmla="*/ 0 h 148"/>
                <a:gd name="T56" fmla="*/ 85 w 499"/>
                <a:gd name="T57" fmla="*/ 0 h 148"/>
                <a:gd name="T58" fmla="*/ 71 w 499"/>
                <a:gd name="T59" fmla="*/ 0 h 148"/>
                <a:gd name="T60" fmla="*/ 57 w 499"/>
                <a:gd name="T61" fmla="*/ 0 h 148"/>
                <a:gd name="T62" fmla="*/ 45 w 499"/>
                <a:gd name="T63" fmla="*/ 4 h 148"/>
                <a:gd name="T64" fmla="*/ 33 w 499"/>
                <a:gd name="T65" fmla="*/ 10 h 148"/>
                <a:gd name="T66" fmla="*/ 23 w 499"/>
                <a:gd name="T67" fmla="*/ 17 h 148"/>
                <a:gd name="T68" fmla="*/ 14 w 499"/>
                <a:gd name="T69" fmla="*/ 24 h 148"/>
                <a:gd name="T70" fmla="*/ 7 w 499"/>
                <a:gd name="T71" fmla="*/ 34 h 148"/>
                <a:gd name="T72" fmla="*/ 3 w 499"/>
                <a:gd name="T73" fmla="*/ 41 h 148"/>
                <a:gd name="T74" fmla="*/ 0 w 499"/>
                <a:gd name="T75" fmla="*/ 51 h 148"/>
                <a:gd name="T76" fmla="*/ 0 w 499"/>
                <a:gd name="T77" fmla="*/ 55 h 148"/>
                <a:gd name="T78" fmla="*/ 0 w 499"/>
                <a:gd name="T79" fmla="*/ 147 h 148"/>
                <a:gd name="T80" fmla="*/ 48 w 499"/>
                <a:gd name="T81" fmla="*/ 125 h 148"/>
                <a:gd name="T82" fmla="*/ 48 w 499"/>
                <a:gd name="T83" fmla="*/ 125 h 14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99"/>
                <a:gd name="T127" fmla="*/ 0 h 148"/>
                <a:gd name="T128" fmla="*/ 499 w 499"/>
                <a:gd name="T129" fmla="*/ 148 h 14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99" h="148">
                  <a:moveTo>
                    <a:pt x="48" y="125"/>
                  </a:moveTo>
                  <a:lnTo>
                    <a:pt x="48" y="55"/>
                  </a:lnTo>
                  <a:lnTo>
                    <a:pt x="49" y="52"/>
                  </a:lnTo>
                  <a:lnTo>
                    <a:pt x="52" y="44"/>
                  </a:lnTo>
                  <a:lnTo>
                    <a:pt x="58" y="39"/>
                  </a:lnTo>
                  <a:lnTo>
                    <a:pt x="67" y="36"/>
                  </a:lnTo>
                  <a:lnTo>
                    <a:pt x="75" y="31"/>
                  </a:lnTo>
                  <a:lnTo>
                    <a:pt x="85" y="28"/>
                  </a:lnTo>
                  <a:lnTo>
                    <a:pt x="413" y="28"/>
                  </a:lnTo>
                  <a:lnTo>
                    <a:pt x="418" y="29"/>
                  </a:lnTo>
                  <a:lnTo>
                    <a:pt x="428" y="34"/>
                  </a:lnTo>
                  <a:lnTo>
                    <a:pt x="435" y="37"/>
                  </a:lnTo>
                  <a:lnTo>
                    <a:pt x="443" y="41"/>
                  </a:lnTo>
                  <a:lnTo>
                    <a:pt x="448" y="48"/>
                  </a:lnTo>
                  <a:lnTo>
                    <a:pt x="451" y="55"/>
                  </a:lnTo>
                  <a:lnTo>
                    <a:pt x="451" y="125"/>
                  </a:lnTo>
                  <a:lnTo>
                    <a:pt x="498" y="147"/>
                  </a:lnTo>
                  <a:lnTo>
                    <a:pt x="498" y="55"/>
                  </a:lnTo>
                  <a:lnTo>
                    <a:pt x="497" y="46"/>
                  </a:lnTo>
                  <a:lnTo>
                    <a:pt x="495" y="36"/>
                  </a:lnTo>
                  <a:lnTo>
                    <a:pt x="488" y="28"/>
                  </a:lnTo>
                  <a:lnTo>
                    <a:pt x="479" y="20"/>
                  </a:lnTo>
                  <a:lnTo>
                    <a:pt x="468" y="13"/>
                  </a:lnTo>
                  <a:lnTo>
                    <a:pt x="459" y="7"/>
                  </a:lnTo>
                  <a:lnTo>
                    <a:pt x="447" y="2"/>
                  </a:lnTo>
                  <a:lnTo>
                    <a:pt x="433" y="0"/>
                  </a:lnTo>
                  <a:lnTo>
                    <a:pt x="419" y="0"/>
                  </a:lnTo>
                  <a:lnTo>
                    <a:pt x="413" y="0"/>
                  </a:lnTo>
                  <a:lnTo>
                    <a:pt x="85" y="0"/>
                  </a:lnTo>
                  <a:lnTo>
                    <a:pt x="71" y="0"/>
                  </a:lnTo>
                  <a:lnTo>
                    <a:pt x="57" y="0"/>
                  </a:lnTo>
                  <a:lnTo>
                    <a:pt x="45" y="4"/>
                  </a:lnTo>
                  <a:lnTo>
                    <a:pt x="33" y="10"/>
                  </a:lnTo>
                  <a:lnTo>
                    <a:pt x="23" y="17"/>
                  </a:lnTo>
                  <a:lnTo>
                    <a:pt x="14" y="24"/>
                  </a:lnTo>
                  <a:lnTo>
                    <a:pt x="7" y="34"/>
                  </a:lnTo>
                  <a:lnTo>
                    <a:pt x="3" y="41"/>
                  </a:lnTo>
                  <a:lnTo>
                    <a:pt x="0" y="51"/>
                  </a:lnTo>
                  <a:lnTo>
                    <a:pt x="0" y="55"/>
                  </a:lnTo>
                  <a:lnTo>
                    <a:pt x="0" y="147"/>
                  </a:lnTo>
                  <a:lnTo>
                    <a:pt x="48" y="125"/>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47" name="Freeform 42">
              <a:extLst>
                <a:ext uri="{FF2B5EF4-FFF2-40B4-BE49-F238E27FC236}">
                  <a16:creationId xmlns:a16="http://schemas.microsoft.com/office/drawing/2014/main" id="{3E9FB74D-2E7B-6D0E-9A96-CD437A08B6CC}"/>
                </a:ext>
              </a:extLst>
            </p:cNvPr>
            <p:cNvSpPr>
              <a:spLocks/>
            </p:cNvSpPr>
            <p:nvPr/>
          </p:nvSpPr>
          <p:spPr bwMode="auto">
            <a:xfrm>
              <a:off x="1936" y="3049"/>
              <a:ext cx="766" cy="502"/>
            </a:xfrm>
            <a:custGeom>
              <a:avLst/>
              <a:gdLst>
                <a:gd name="T0" fmla="*/ 762 w 766"/>
                <a:gd name="T1" fmla="*/ 234 h 502"/>
                <a:gd name="T2" fmla="*/ 758 w 766"/>
                <a:gd name="T3" fmla="*/ 204 h 502"/>
                <a:gd name="T4" fmla="*/ 746 w 766"/>
                <a:gd name="T5" fmla="*/ 173 h 502"/>
                <a:gd name="T6" fmla="*/ 729 w 766"/>
                <a:gd name="T7" fmla="*/ 143 h 502"/>
                <a:gd name="T8" fmla="*/ 705 w 766"/>
                <a:gd name="T9" fmla="*/ 117 h 502"/>
                <a:gd name="T10" fmla="*/ 678 w 766"/>
                <a:gd name="T11" fmla="*/ 92 h 502"/>
                <a:gd name="T12" fmla="*/ 647 w 766"/>
                <a:gd name="T13" fmla="*/ 68 h 502"/>
                <a:gd name="T14" fmla="*/ 610 w 766"/>
                <a:gd name="T15" fmla="*/ 49 h 502"/>
                <a:gd name="T16" fmla="*/ 569 w 766"/>
                <a:gd name="T17" fmla="*/ 32 h 502"/>
                <a:gd name="T18" fmla="*/ 528 w 766"/>
                <a:gd name="T19" fmla="*/ 17 h 502"/>
                <a:gd name="T20" fmla="*/ 482 w 766"/>
                <a:gd name="T21" fmla="*/ 8 h 502"/>
                <a:gd name="T22" fmla="*/ 435 w 766"/>
                <a:gd name="T23" fmla="*/ 2 h 502"/>
                <a:gd name="T24" fmla="*/ 387 w 766"/>
                <a:gd name="T25" fmla="*/ 0 h 502"/>
                <a:gd name="T26" fmla="*/ 341 w 766"/>
                <a:gd name="T27" fmla="*/ 0 h 502"/>
                <a:gd name="T28" fmla="*/ 294 w 766"/>
                <a:gd name="T29" fmla="*/ 5 h 502"/>
                <a:gd name="T30" fmla="*/ 249 w 766"/>
                <a:gd name="T31" fmla="*/ 14 h 502"/>
                <a:gd name="T32" fmla="*/ 205 w 766"/>
                <a:gd name="T33" fmla="*/ 27 h 502"/>
                <a:gd name="T34" fmla="*/ 165 w 766"/>
                <a:gd name="T35" fmla="*/ 43 h 502"/>
                <a:gd name="T36" fmla="*/ 128 w 766"/>
                <a:gd name="T37" fmla="*/ 63 h 502"/>
                <a:gd name="T38" fmla="*/ 94 w 766"/>
                <a:gd name="T39" fmla="*/ 85 h 502"/>
                <a:gd name="T40" fmla="*/ 65 w 766"/>
                <a:gd name="T41" fmla="*/ 109 h 502"/>
                <a:gd name="T42" fmla="*/ 41 w 766"/>
                <a:gd name="T43" fmla="*/ 136 h 502"/>
                <a:gd name="T44" fmla="*/ 22 w 766"/>
                <a:gd name="T45" fmla="*/ 165 h 502"/>
                <a:gd name="T46" fmla="*/ 9 w 766"/>
                <a:gd name="T47" fmla="*/ 194 h 502"/>
                <a:gd name="T48" fmla="*/ 1 w 766"/>
                <a:gd name="T49" fmla="*/ 225 h 502"/>
                <a:gd name="T50" fmla="*/ 0 w 766"/>
                <a:gd name="T51" fmla="*/ 257 h 502"/>
                <a:gd name="T52" fmla="*/ 3 w 766"/>
                <a:gd name="T53" fmla="*/ 287 h 502"/>
                <a:gd name="T54" fmla="*/ 13 w 766"/>
                <a:gd name="T55" fmla="*/ 318 h 502"/>
                <a:gd name="T56" fmla="*/ 30 w 766"/>
                <a:gd name="T57" fmla="*/ 347 h 502"/>
                <a:gd name="T58" fmla="*/ 51 w 766"/>
                <a:gd name="T59" fmla="*/ 375 h 502"/>
                <a:gd name="T60" fmla="*/ 77 w 766"/>
                <a:gd name="T61" fmla="*/ 400 h 502"/>
                <a:gd name="T62" fmla="*/ 108 w 766"/>
                <a:gd name="T63" fmla="*/ 424 h 502"/>
                <a:gd name="T64" fmla="*/ 143 w 766"/>
                <a:gd name="T65" fmla="*/ 446 h 502"/>
                <a:gd name="T66" fmla="*/ 182 w 766"/>
                <a:gd name="T67" fmla="*/ 465 h 502"/>
                <a:gd name="T68" fmla="*/ 225 w 766"/>
                <a:gd name="T69" fmla="*/ 478 h 502"/>
                <a:gd name="T70" fmla="*/ 269 w 766"/>
                <a:gd name="T71" fmla="*/ 489 h 502"/>
                <a:gd name="T72" fmla="*/ 314 w 766"/>
                <a:gd name="T73" fmla="*/ 496 h 502"/>
                <a:gd name="T74" fmla="*/ 362 w 766"/>
                <a:gd name="T75" fmla="*/ 501 h 502"/>
                <a:gd name="T76" fmla="*/ 410 w 766"/>
                <a:gd name="T77" fmla="*/ 501 h 502"/>
                <a:gd name="T78" fmla="*/ 456 w 766"/>
                <a:gd name="T79" fmla="*/ 496 h 502"/>
                <a:gd name="T80" fmla="*/ 503 w 766"/>
                <a:gd name="T81" fmla="*/ 488 h 502"/>
                <a:gd name="T82" fmla="*/ 547 w 766"/>
                <a:gd name="T83" fmla="*/ 476 h 502"/>
                <a:gd name="T84" fmla="*/ 587 w 766"/>
                <a:gd name="T85" fmla="*/ 460 h 502"/>
                <a:gd name="T86" fmla="*/ 627 w 766"/>
                <a:gd name="T87" fmla="*/ 443 h 502"/>
                <a:gd name="T88" fmla="*/ 660 w 766"/>
                <a:gd name="T89" fmla="*/ 421 h 502"/>
                <a:gd name="T90" fmla="*/ 692 w 766"/>
                <a:gd name="T91" fmla="*/ 397 h 502"/>
                <a:gd name="T92" fmla="*/ 717 w 766"/>
                <a:gd name="T93" fmla="*/ 371 h 502"/>
                <a:gd name="T94" fmla="*/ 737 w 766"/>
                <a:gd name="T95" fmla="*/ 342 h 502"/>
                <a:gd name="T96" fmla="*/ 752 w 766"/>
                <a:gd name="T97" fmla="*/ 314 h 502"/>
                <a:gd name="T98" fmla="*/ 760 w 766"/>
                <a:gd name="T99" fmla="*/ 283 h 502"/>
                <a:gd name="T100" fmla="*/ 765 w 766"/>
                <a:gd name="T101" fmla="*/ 251 h 502"/>
                <a:gd name="T102" fmla="*/ 765 w 766"/>
                <a:gd name="T103" fmla="*/ 249 h 5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6"/>
                <a:gd name="T157" fmla="*/ 0 h 502"/>
                <a:gd name="T158" fmla="*/ 766 w 766"/>
                <a:gd name="T159" fmla="*/ 502 h 5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6" h="502">
                  <a:moveTo>
                    <a:pt x="765" y="249"/>
                  </a:moveTo>
                  <a:lnTo>
                    <a:pt x="762" y="234"/>
                  </a:lnTo>
                  <a:lnTo>
                    <a:pt x="760" y="218"/>
                  </a:lnTo>
                  <a:lnTo>
                    <a:pt x="758" y="204"/>
                  </a:lnTo>
                  <a:lnTo>
                    <a:pt x="753" y="188"/>
                  </a:lnTo>
                  <a:lnTo>
                    <a:pt x="746" y="173"/>
                  </a:lnTo>
                  <a:lnTo>
                    <a:pt x="738" y="159"/>
                  </a:lnTo>
                  <a:lnTo>
                    <a:pt x="729" y="143"/>
                  </a:lnTo>
                  <a:lnTo>
                    <a:pt x="717" y="130"/>
                  </a:lnTo>
                  <a:lnTo>
                    <a:pt x="705" y="117"/>
                  </a:lnTo>
                  <a:lnTo>
                    <a:pt x="692" y="103"/>
                  </a:lnTo>
                  <a:lnTo>
                    <a:pt x="678" y="92"/>
                  </a:lnTo>
                  <a:lnTo>
                    <a:pt x="661" y="79"/>
                  </a:lnTo>
                  <a:lnTo>
                    <a:pt x="647" y="68"/>
                  </a:lnTo>
                  <a:lnTo>
                    <a:pt x="630" y="58"/>
                  </a:lnTo>
                  <a:lnTo>
                    <a:pt x="610" y="49"/>
                  </a:lnTo>
                  <a:lnTo>
                    <a:pt x="591" y="39"/>
                  </a:lnTo>
                  <a:lnTo>
                    <a:pt x="569" y="32"/>
                  </a:lnTo>
                  <a:lnTo>
                    <a:pt x="549" y="24"/>
                  </a:lnTo>
                  <a:lnTo>
                    <a:pt x="528" y="17"/>
                  </a:lnTo>
                  <a:lnTo>
                    <a:pt x="505" y="12"/>
                  </a:lnTo>
                  <a:lnTo>
                    <a:pt x="482" y="8"/>
                  </a:lnTo>
                  <a:lnTo>
                    <a:pt x="459" y="4"/>
                  </a:lnTo>
                  <a:lnTo>
                    <a:pt x="435" y="2"/>
                  </a:lnTo>
                  <a:lnTo>
                    <a:pt x="413" y="0"/>
                  </a:lnTo>
                  <a:lnTo>
                    <a:pt x="387" y="0"/>
                  </a:lnTo>
                  <a:lnTo>
                    <a:pt x="365" y="0"/>
                  </a:lnTo>
                  <a:lnTo>
                    <a:pt x="341" y="0"/>
                  </a:lnTo>
                  <a:lnTo>
                    <a:pt x="318" y="2"/>
                  </a:lnTo>
                  <a:lnTo>
                    <a:pt x="294" y="5"/>
                  </a:lnTo>
                  <a:lnTo>
                    <a:pt x="272" y="9"/>
                  </a:lnTo>
                  <a:lnTo>
                    <a:pt x="249" y="14"/>
                  </a:lnTo>
                  <a:lnTo>
                    <a:pt x="226" y="20"/>
                  </a:lnTo>
                  <a:lnTo>
                    <a:pt x="205" y="27"/>
                  </a:lnTo>
                  <a:lnTo>
                    <a:pt x="184" y="34"/>
                  </a:lnTo>
                  <a:lnTo>
                    <a:pt x="165" y="43"/>
                  </a:lnTo>
                  <a:lnTo>
                    <a:pt x="146" y="53"/>
                  </a:lnTo>
                  <a:lnTo>
                    <a:pt x="128" y="63"/>
                  </a:lnTo>
                  <a:lnTo>
                    <a:pt x="110" y="73"/>
                  </a:lnTo>
                  <a:lnTo>
                    <a:pt x="94" y="85"/>
                  </a:lnTo>
                  <a:lnTo>
                    <a:pt x="78" y="97"/>
                  </a:lnTo>
                  <a:lnTo>
                    <a:pt x="65" y="109"/>
                  </a:lnTo>
                  <a:lnTo>
                    <a:pt x="52" y="124"/>
                  </a:lnTo>
                  <a:lnTo>
                    <a:pt x="41" y="136"/>
                  </a:lnTo>
                  <a:lnTo>
                    <a:pt x="31" y="150"/>
                  </a:lnTo>
                  <a:lnTo>
                    <a:pt x="22" y="165"/>
                  </a:lnTo>
                  <a:lnTo>
                    <a:pt x="15" y="180"/>
                  </a:lnTo>
                  <a:lnTo>
                    <a:pt x="9" y="194"/>
                  </a:lnTo>
                  <a:lnTo>
                    <a:pt x="4" y="210"/>
                  </a:lnTo>
                  <a:lnTo>
                    <a:pt x="1" y="225"/>
                  </a:lnTo>
                  <a:lnTo>
                    <a:pt x="0" y="242"/>
                  </a:lnTo>
                  <a:lnTo>
                    <a:pt x="0" y="257"/>
                  </a:lnTo>
                  <a:lnTo>
                    <a:pt x="1" y="272"/>
                  </a:lnTo>
                  <a:lnTo>
                    <a:pt x="3" y="287"/>
                  </a:lnTo>
                  <a:lnTo>
                    <a:pt x="9" y="303"/>
                  </a:lnTo>
                  <a:lnTo>
                    <a:pt x="13" y="318"/>
                  </a:lnTo>
                  <a:lnTo>
                    <a:pt x="21" y="333"/>
                  </a:lnTo>
                  <a:lnTo>
                    <a:pt x="30" y="347"/>
                  </a:lnTo>
                  <a:lnTo>
                    <a:pt x="39" y="361"/>
                  </a:lnTo>
                  <a:lnTo>
                    <a:pt x="51" y="375"/>
                  </a:lnTo>
                  <a:lnTo>
                    <a:pt x="63" y="388"/>
                  </a:lnTo>
                  <a:lnTo>
                    <a:pt x="77" y="400"/>
                  </a:lnTo>
                  <a:lnTo>
                    <a:pt x="92" y="414"/>
                  </a:lnTo>
                  <a:lnTo>
                    <a:pt x="108" y="424"/>
                  </a:lnTo>
                  <a:lnTo>
                    <a:pt x="125" y="435"/>
                  </a:lnTo>
                  <a:lnTo>
                    <a:pt x="143" y="446"/>
                  </a:lnTo>
                  <a:lnTo>
                    <a:pt x="162" y="455"/>
                  </a:lnTo>
                  <a:lnTo>
                    <a:pt x="182" y="465"/>
                  </a:lnTo>
                  <a:lnTo>
                    <a:pt x="202" y="471"/>
                  </a:lnTo>
                  <a:lnTo>
                    <a:pt x="225" y="478"/>
                  </a:lnTo>
                  <a:lnTo>
                    <a:pt x="246" y="484"/>
                  </a:lnTo>
                  <a:lnTo>
                    <a:pt x="269" y="489"/>
                  </a:lnTo>
                  <a:lnTo>
                    <a:pt x="292" y="494"/>
                  </a:lnTo>
                  <a:lnTo>
                    <a:pt x="314" y="496"/>
                  </a:lnTo>
                  <a:lnTo>
                    <a:pt x="339" y="498"/>
                  </a:lnTo>
                  <a:lnTo>
                    <a:pt x="362" y="501"/>
                  </a:lnTo>
                  <a:lnTo>
                    <a:pt x="385" y="501"/>
                  </a:lnTo>
                  <a:lnTo>
                    <a:pt x="410" y="501"/>
                  </a:lnTo>
                  <a:lnTo>
                    <a:pt x="431" y="497"/>
                  </a:lnTo>
                  <a:lnTo>
                    <a:pt x="456" y="496"/>
                  </a:lnTo>
                  <a:lnTo>
                    <a:pt x="480" y="492"/>
                  </a:lnTo>
                  <a:lnTo>
                    <a:pt x="503" y="488"/>
                  </a:lnTo>
                  <a:lnTo>
                    <a:pt x="525" y="482"/>
                  </a:lnTo>
                  <a:lnTo>
                    <a:pt x="547" y="476"/>
                  </a:lnTo>
                  <a:lnTo>
                    <a:pt x="567" y="470"/>
                  </a:lnTo>
                  <a:lnTo>
                    <a:pt x="587" y="460"/>
                  </a:lnTo>
                  <a:lnTo>
                    <a:pt x="607" y="452"/>
                  </a:lnTo>
                  <a:lnTo>
                    <a:pt x="627" y="443"/>
                  </a:lnTo>
                  <a:lnTo>
                    <a:pt x="643" y="433"/>
                  </a:lnTo>
                  <a:lnTo>
                    <a:pt x="660" y="421"/>
                  </a:lnTo>
                  <a:lnTo>
                    <a:pt x="677" y="409"/>
                  </a:lnTo>
                  <a:lnTo>
                    <a:pt x="692" y="397"/>
                  </a:lnTo>
                  <a:lnTo>
                    <a:pt x="704" y="384"/>
                  </a:lnTo>
                  <a:lnTo>
                    <a:pt x="717" y="371"/>
                  </a:lnTo>
                  <a:lnTo>
                    <a:pt x="727" y="358"/>
                  </a:lnTo>
                  <a:lnTo>
                    <a:pt x="737" y="342"/>
                  </a:lnTo>
                  <a:lnTo>
                    <a:pt x="744" y="328"/>
                  </a:lnTo>
                  <a:lnTo>
                    <a:pt x="752" y="314"/>
                  </a:lnTo>
                  <a:lnTo>
                    <a:pt x="757" y="298"/>
                  </a:lnTo>
                  <a:lnTo>
                    <a:pt x="760" y="283"/>
                  </a:lnTo>
                  <a:lnTo>
                    <a:pt x="762" y="267"/>
                  </a:lnTo>
                  <a:lnTo>
                    <a:pt x="765" y="251"/>
                  </a:lnTo>
                  <a:lnTo>
                    <a:pt x="765" y="249"/>
                  </a:lnTo>
                </a:path>
              </a:pathLst>
            </a:custGeom>
            <a:solidFill>
              <a:srgbClr val="FFFFFF"/>
            </a:solidFill>
            <a:ln w="9207">
              <a:solidFill>
                <a:srgbClr val="FFFFFF"/>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48" name="Freeform 43">
              <a:extLst>
                <a:ext uri="{FF2B5EF4-FFF2-40B4-BE49-F238E27FC236}">
                  <a16:creationId xmlns:a16="http://schemas.microsoft.com/office/drawing/2014/main" id="{B7AAE0AA-F655-7920-8F70-0A0F7E1F1326}"/>
                </a:ext>
              </a:extLst>
            </p:cNvPr>
            <p:cNvSpPr>
              <a:spLocks/>
            </p:cNvSpPr>
            <p:nvPr/>
          </p:nvSpPr>
          <p:spPr bwMode="auto">
            <a:xfrm>
              <a:off x="2619" y="2936"/>
              <a:ext cx="36" cy="25"/>
            </a:xfrm>
            <a:custGeom>
              <a:avLst/>
              <a:gdLst>
                <a:gd name="T0" fmla="*/ 3 w 36"/>
                <a:gd name="T1" fmla="*/ 6 h 25"/>
                <a:gd name="T2" fmla="*/ 7 w 36"/>
                <a:gd name="T3" fmla="*/ 2 h 25"/>
                <a:gd name="T4" fmla="*/ 13 w 36"/>
                <a:gd name="T5" fmla="*/ 0 h 25"/>
                <a:gd name="T6" fmla="*/ 19 w 36"/>
                <a:gd name="T7" fmla="*/ 0 h 25"/>
                <a:gd name="T8" fmla="*/ 25 w 36"/>
                <a:gd name="T9" fmla="*/ 1 h 25"/>
                <a:gd name="T10" fmla="*/ 30 w 36"/>
                <a:gd name="T11" fmla="*/ 3 h 25"/>
                <a:gd name="T12" fmla="*/ 34 w 36"/>
                <a:gd name="T13" fmla="*/ 7 h 25"/>
                <a:gd name="T14" fmla="*/ 35 w 36"/>
                <a:gd name="T15" fmla="*/ 10 h 25"/>
                <a:gd name="T16" fmla="*/ 35 w 36"/>
                <a:gd name="T17" fmla="*/ 14 h 25"/>
                <a:gd name="T18" fmla="*/ 31 w 36"/>
                <a:gd name="T19" fmla="*/ 18 h 25"/>
                <a:gd name="T20" fmla="*/ 29 w 36"/>
                <a:gd name="T21" fmla="*/ 20 h 25"/>
                <a:gd name="T22" fmla="*/ 23 w 36"/>
                <a:gd name="T23" fmla="*/ 23 h 25"/>
                <a:gd name="T24" fmla="*/ 17 w 36"/>
                <a:gd name="T25" fmla="*/ 24 h 25"/>
                <a:gd name="T26" fmla="*/ 12 w 36"/>
                <a:gd name="T27" fmla="*/ 22 h 25"/>
                <a:gd name="T28" fmla="*/ 6 w 36"/>
                <a:gd name="T29" fmla="*/ 20 h 25"/>
                <a:gd name="T30" fmla="*/ 2 w 36"/>
                <a:gd name="T31" fmla="*/ 17 h 25"/>
                <a:gd name="T32" fmla="*/ 0 w 36"/>
                <a:gd name="T33" fmla="*/ 13 h 25"/>
                <a:gd name="T34" fmla="*/ 0 w 36"/>
                <a:gd name="T35" fmla="*/ 9 h 25"/>
                <a:gd name="T36" fmla="*/ 3 w 36"/>
                <a:gd name="T37" fmla="*/ 6 h 25"/>
                <a:gd name="T38" fmla="*/ 3 w 36"/>
                <a:gd name="T39" fmla="*/ 6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
                <a:gd name="T61" fmla="*/ 0 h 25"/>
                <a:gd name="T62" fmla="*/ 36 w 36"/>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 h="25">
                  <a:moveTo>
                    <a:pt x="3" y="6"/>
                  </a:moveTo>
                  <a:lnTo>
                    <a:pt x="7" y="2"/>
                  </a:lnTo>
                  <a:lnTo>
                    <a:pt x="13" y="0"/>
                  </a:lnTo>
                  <a:lnTo>
                    <a:pt x="19" y="0"/>
                  </a:lnTo>
                  <a:lnTo>
                    <a:pt x="25" y="1"/>
                  </a:lnTo>
                  <a:lnTo>
                    <a:pt x="30" y="3"/>
                  </a:lnTo>
                  <a:lnTo>
                    <a:pt x="34" y="7"/>
                  </a:lnTo>
                  <a:lnTo>
                    <a:pt x="35" y="10"/>
                  </a:lnTo>
                  <a:lnTo>
                    <a:pt x="35" y="14"/>
                  </a:lnTo>
                  <a:lnTo>
                    <a:pt x="31" y="18"/>
                  </a:lnTo>
                  <a:lnTo>
                    <a:pt x="29" y="20"/>
                  </a:lnTo>
                  <a:lnTo>
                    <a:pt x="23" y="23"/>
                  </a:lnTo>
                  <a:lnTo>
                    <a:pt x="17" y="24"/>
                  </a:lnTo>
                  <a:lnTo>
                    <a:pt x="12" y="22"/>
                  </a:lnTo>
                  <a:lnTo>
                    <a:pt x="6" y="20"/>
                  </a:lnTo>
                  <a:lnTo>
                    <a:pt x="2" y="17"/>
                  </a:lnTo>
                  <a:lnTo>
                    <a:pt x="0" y="13"/>
                  </a:lnTo>
                  <a:lnTo>
                    <a:pt x="0" y="9"/>
                  </a:lnTo>
                  <a:lnTo>
                    <a:pt x="3" y="6"/>
                  </a:lnTo>
                </a:path>
              </a:pathLst>
            </a:custGeom>
            <a:solidFill>
              <a:srgbClr val="FFFF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49" name="Freeform 44">
              <a:extLst>
                <a:ext uri="{FF2B5EF4-FFF2-40B4-BE49-F238E27FC236}">
                  <a16:creationId xmlns:a16="http://schemas.microsoft.com/office/drawing/2014/main" id="{BECF310C-C111-1259-AAA9-79C6A5A87D76}"/>
                </a:ext>
              </a:extLst>
            </p:cNvPr>
            <p:cNvSpPr>
              <a:spLocks/>
            </p:cNvSpPr>
            <p:nvPr/>
          </p:nvSpPr>
          <p:spPr bwMode="auto">
            <a:xfrm>
              <a:off x="2369" y="2922"/>
              <a:ext cx="376" cy="191"/>
            </a:xfrm>
            <a:custGeom>
              <a:avLst/>
              <a:gdLst>
                <a:gd name="T0" fmla="*/ 0 w 376"/>
                <a:gd name="T1" fmla="*/ 41 h 191"/>
                <a:gd name="T2" fmla="*/ 10 w 376"/>
                <a:gd name="T3" fmla="*/ 33 h 191"/>
                <a:gd name="T4" fmla="*/ 16 w 376"/>
                <a:gd name="T5" fmla="*/ 25 h 191"/>
                <a:gd name="T6" fmla="*/ 28 w 376"/>
                <a:gd name="T7" fmla="*/ 18 h 191"/>
                <a:gd name="T8" fmla="*/ 39 w 376"/>
                <a:gd name="T9" fmla="*/ 13 h 191"/>
                <a:gd name="T10" fmla="*/ 50 w 376"/>
                <a:gd name="T11" fmla="*/ 8 h 191"/>
                <a:gd name="T12" fmla="*/ 66 w 376"/>
                <a:gd name="T13" fmla="*/ 3 h 191"/>
                <a:gd name="T14" fmla="*/ 80 w 376"/>
                <a:gd name="T15" fmla="*/ 2 h 191"/>
                <a:gd name="T16" fmla="*/ 97 w 376"/>
                <a:gd name="T17" fmla="*/ 0 h 191"/>
                <a:gd name="T18" fmla="*/ 112 w 376"/>
                <a:gd name="T19" fmla="*/ 1 h 191"/>
                <a:gd name="T20" fmla="*/ 128 w 376"/>
                <a:gd name="T21" fmla="*/ 2 h 191"/>
                <a:gd name="T22" fmla="*/ 143 w 376"/>
                <a:gd name="T23" fmla="*/ 4 h 191"/>
                <a:gd name="T24" fmla="*/ 160 w 376"/>
                <a:gd name="T25" fmla="*/ 9 h 191"/>
                <a:gd name="T26" fmla="*/ 167 w 376"/>
                <a:gd name="T27" fmla="*/ 11 h 191"/>
                <a:gd name="T28" fmla="*/ 182 w 376"/>
                <a:gd name="T29" fmla="*/ 16 h 191"/>
                <a:gd name="T30" fmla="*/ 309 w 376"/>
                <a:gd name="T31" fmla="*/ 71 h 191"/>
                <a:gd name="T32" fmla="*/ 320 w 376"/>
                <a:gd name="T33" fmla="*/ 77 h 191"/>
                <a:gd name="T34" fmla="*/ 334 w 376"/>
                <a:gd name="T35" fmla="*/ 85 h 191"/>
                <a:gd name="T36" fmla="*/ 347 w 376"/>
                <a:gd name="T37" fmla="*/ 94 h 191"/>
                <a:gd name="T38" fmla="*/ 354 w 376"/>
                <a:gd name="T39" fmla="*/ 102 h 191"/>
                <a:gd name="T40" fmla="*/ 362 w 376"/>
                <a:gd name="T41" fmla="*/ 111 h 191"/>
                <a:gd name="T42" fmla="*/ 369 w 376"/>
                <a:gd name="T43" fmla="*/ 120 h 191"/>
                <a:gd name="T44" fmla="*/ 372 w 376"/>
                <a:gd name="T45" fmla="*/ 131 h 191"/>
                <a:gd name="T46" fmla="*/ 375 w 376"/>
                <a:gd name="T47" fmla="*/ 140 h 191"/>
                <a:gd name="T48" fmla="*/ 375 w 376"/>
                <a:gd name="T49" fmla="*/ 151 h 191"/>
                <a:gd name="T50" fmla="*/ 372 w 376"/>
                <a:gd name="T51" fmla="*/ 160 h 191"/>
                <a:gd name="T52" fmla="*/ 366 w 376"/>
                <a:gd name="T53" fmla="*/ 170 h 191"/>
                <a:gd name="T54" fmla="*/ 361 w 376"/>
                <a:gd name="T55" fmla="*/ 178 h 191"/>
                <a:gd name="T56" fmla="*/ 355 w 376"/>
                <a:gd name="T57" fmla="*/ 182 h 191"/>
                <a:gd name="T58" fmla="*/ 349 w 376"/>
                <a:gd name="T59" fmla="*/ 190 h 191"/>
                <a:gd name="T60" fmla="*/ 0 w 376"/>
                <a:gd name="T61" fmla="*/ 41 h 191"/>
                <a:gd name="T62" fmla="*/ 0 w 376"/>
                <a:gd name="T63" fmla="*/ 41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6"/>
                <a:gd name="T97" fmla="*/ 0 h 191"/>
                <a:gd name="T98" fmla="*/ 376 w 376"/>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6" h="191">
                  <a:moveTo>
                    <a:pt x="0" y="41"/>
                  </a:moveTo>
                  <a:lnTo>
                    <a:pt x="10" y="33"/>
                  </a:lnTo>
                  <a:lnTo>
                    <a:pt x="16" y="25"/>
                  </a:lnTo>
                  <a:lnTo>
                    <a:pt x="28" y="18"/>
                  </a:lnTo>
                  <a:lnTo>
                    <a:pt x="39" y="13"/>
                  </a:lnTo>
                  <a:lnTo>
                    <a:pt x="50" y="8"/>
                  </a:lnTo>
                  <a:lnTo>
                    <a:pt x="66" y="3"/>
                  </a:lnTo>
                  <a:lnTo>
                    <a:pt x="80" y="2"/>
                  </a:lnTo>
                  <a:lnTo>
                    <a:pt x="97" y="0"/>
                  </a:lnTo>
                  <a:lnTo>
                    <a:pt x="112" y="1"/>
                  </a:lnTo>
                  <a:lnTo>
                    <a:pt x="128" y="2"/>
                  </a:lnTo>
                  <a:lnTo>
                    <a:pt x="143" y="4"/>
                  </a:lnTo>
                  <a:lnTo>
                    <a:pt x="160" y="9"/>
                  </a:lnTo>
                  <a:lnTo>
                    <a:pt x="167" y="11"/>
                  </a:lnTo>
                  <a:lnTo>
                    <a:pt x="182" y="16"/>
                  </a:lnTo>
                  <a:lnTo>
                    <a:pt x="309" y="71"/>
                  </a:lnTo>
                  <a:lnTo>
                    <a:pt x="320" y="77"/>
                  </a:lnTo>
                  <a:lnTo>
                    <a:pt x="334" y="85"/>
                  </a:lnTo>
                  <a:lnTo>
                    <a:pt x="347" y="94"/>
                  </a:lnTo>
                  <a:lnTo>
                    <a:pt x="354" y="102"/>
                  </a:lnTo>
                  <a:lnTo>
                    <a:pt x="362" y="111"/>
                  </a:lnTo>
                  <a:lnTo>
                    <a:pt x="369" y="120"/>
                  </a:lnTo>
                  <a:lnTo>
                    <a:pt x="372" y="131"/>
                  </a:lnTo>
                  <a:lnTo>
                    <a:pt x="375" y="140"/>
                  </a:lnTo>
                  <a:lnTo>
                    <a:pt x="375" y="151"/>
                  </a:lnTo>
                  <a:lnTo>
                    <a:pt x="372" y="160"/>
                  </a:lnTo>
                  <a:lnTo>
                    <a:pt x="366" y="170"/>
                  </a:lnTo>
                  <a:lnTo>
                    <a:pt x="361" y="178"/>
                  </a:lnTo>
                  <a:lnTo>
                    <a:pt x="355" y="182"/>
                  </a:lnTo>
                  <a:lnTo>
                    <a:pt x="349" y="190"/>
                  </a:lnTo>
                  <a:lnTo>
                    <a:pt x="0" y="41"/>
                  </a:lnTo>
                </a:path>
              </a:pathLst>
            </a:custGeom>
            <a:solidFill>
              <a:srgbClr val="FFFF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50" name="Freeform 45">
              <a:extLst>
                <a:ext uri="{FF2B5EF4-FFF2-40B4-BE49-F238E27FC236}">
                  <a16:creationId xmlns:a16="http://schemas.microsoft.com/office/drawing/2014/main" id="{9EDB70C1-6E82-5462-AB8B-0E0B67C73B18}"/>
                </a:ext>
              </a:extLst>
            </p:cNvPr>
            <p:cNvSpPr>
              <a:spLocks/>
            </p:cNvSpPr>
            <p:nvPr/>
          </p:nvSpPr>
          <p:spPr bwMode="auto">
            <a:xfrm>
              <a:off x="2492" y="3537"/>
              <a:ext cx="158" cy="116"/>
            </a:xfrm>
            <a:custGeom>
              <a:avLst/>
              <a:gdLst>
                <a:gd name="T0" fmla="*/ 157 w 158"/>
                <a:gd name="T1" fmla="*/ 85 h 116"/>
                <a:gd name="T2" fmla="*/ 157 w 158"/>
                <a:gd name="T3" fmla="*/ 78 h 116"/>
                <a:gd name="T4" fmla="*/ 152 w 158"/>
                <a:gd name="T5" fmla="*/ 71 h 116"/>
                <a:gd name="T6" fmla="*/ 148 w 158"/>
                <a:gd name="T7" fmla="*/ 67 h 116"/>
                <a:gd name="T8" fmla="*/ 141 w 158"/>
                <a:gd name="T9" fmla="*/ 62 h 116"/>
                <a:gd name="T10" fmla="*/ 133 w 158"/>
                <a:gd name="T11" fmla="*/ 58 h 116"/>
                <a:gd name="T12" fmla="*/ 126 w 158"/>
                <a:gd name="T13" fmla="*/ 56 h 116"/>
                <a:gd name="T14" fmla="*/ 114 w 158"/>
                <a:gd name="T15" fmla="*/ 55 h 116"/>
                <a:gd name="T16" fmla="*/ 104 w 158"/>
                <a:gd name="T17" fmla="*/ 56 h 116"/>
                <a:gd name="T18" fmla="*/ 95 w 158"/>
                <a:gd name="T19" fmla="*/ 58 h 116"/>
                <a:gd name="T20" fmla="*/ 45 w 158"/>
                <a:gd name="T21" fmla="*/ 0 h 116"/>
                <a:gd name="T22" fmla="*/ 20 w 158"/>
                <a:gd name="T23" fmla="*/ 9 h 116"/>
                <a:gd name="T24" fmla="*/ 9 w 158"/>
                <a:gd name="T25" fmla="*/ 13 h 116"/>
                <a:gd name="T26" fmla="*/ 0 w 158"/>
                <a:gd name="T27" fmla="*/ 15 h 116"/>
                <a:gd name="T28" fmla="*/ 79 w 158"/>
                <a:gd name="T29" fmla="*/ 65 h 116"/>
                <a:gd name="T30" fmla="*/ 75 w 158"/>
                <a:gd name="T31" fmla="*/ 71 h 116"/>
                <a:gd name="T32" fmla="*/ 71 w 158"/>
                <a:gd name="T33" fmla="*/ 77 h 116"/>
                <a:gd name="T34" fmla="*/ 69 w 158"/>
                <a:gd name="T35" fmla="*/ 83 h 116"/>
                <a:gd name="T36" fmla="*/ 69 w 158"/>
                <a:gd name="T37" fmla="*/ 89 h 116"/>
                <a:gd name="T38" fmla="*/ 73 w 158"/>
                <a:gd name="T39" fmla="*/ 96 h 116"/>
                <a:gd name="T40" fmla="*/ 76 w 158"/>
                <a:gd name="T41" fmla="*/ 101 h 116"/>
                <a:gd name="T42" fmla="*/ 82 w 158"/>
                <a:gd name="T43" fmla="*/ 106 h 116"/>
                <a:gd name="T44" fmla="*/ 91 w 158"/>
                <a:gd name="T45" fmla="*/ 110 h 116"/>
                <a:gd name="T46" fmla="*/ 100 w 158"/>
                <a:gd name="T47" fmla="*/ 113 h 116"/>
                <a:gd name="T48" fmla="*/ 111 w 158"/>
                <a:gd name="T49" fmla="*/ 115 h 116"/>
                <a:gd name="T50" fmla="*/ 117 w 158"/>
                <a:gd name="T51" fmla="*/ 114 h 116"/>
                <a:gd name="T52" fmla="*/ 129 w 158"/>
                <a:gd name="T53" fmla="*/ 112 h 116"/>
                <a:gd name="T54" fmla="*/ 139 w 158"/>
                <a:gd name="T55" fmla="*/ 109 h 116"/>
                <a:gd name="T56" fmla="*/ 146 w 158"/>
                <a:gd name="T57" fmla="*/ 105 h 116"/>
                <a:gd name="T58" fmla="*/ 151 w 158"/>
                <a:gd name="T59" fmla="*/ 100 h 116"/>
                <a:gd name="T60" fmla="*/ 156 w 158"/>
                <a:gd name="T61" fmla="*/ 94 h 116"/>
                <a:gd name="T62" fmla="*/ 157 w 158"/>
                <a:gd name="T63" fmla="*/ 88 h 116"/>
                <a:gd name="T64" fmla="*/ 157 w 158"/>
                <a:gd name="T65" fmla="*/ 85 h 116"/>
                <a:gd name="T66" fmla="*/ 157 w 158"/>
                <a:gd name="T67" fmla="*/ 85 h 1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8"/>
                <a:gd name="T103" fmla="*/ 0 h 116"/>
                <a:gd name="T104" fmla="*/ 158 w 158"/>
                <a:gd name="T105" fmla="*/ 116 h 11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8" h="116">
                  <a:moveTo>
                    <a:pt x="157" y="85"/>
                  </a:moveTo>
                  <a:lnTo>
                    <a:pt x="157" y="78"/>
                  </a:lnTo>
                  <a:lnTo>
                    <a:pt x="152" y="71"/>
                  </a:lnTo>
                  <a:lnTo>
                    <a:pt x="148" y="67"/>
                  </a:lnTo>
                  <a:lnTo>
                    <a:pt x="141" y="62"/>
                  </a:lnTo>
                  <a:lnTo>
                    <a:pt x="133" y="58"/>
                  </a:lnTo>
                  <a:lnTo>
                    <a:pt x="126" y="56"/>
                  </a:lnTo>
                  <a:lnTo>
                    <a:pt x="114" y="55"/>
                  </a:lnTo>
                  <a:lnTo>
                    <a:pt x="104" y="56"/>
                  </a:lnTo>
                  <a:lnTo>
                    <a:pt x="95" y="58"/>
                  </a:lnTo>
                  <a:lnTo>
                    <a:pt x="45" y="0"/>
                  </a:lnTo>
                  <a:lnTo>
                    <a:pt x="20" y="9"/>
                  </a:lnTo>
                  <a:lnTo>
                    <a:pt x="9" y="13"/>
                  </a:lnTo>
                  <a:lnTo>
                    <a:pt x="0" y="15"/>
                  </a:lnTo>
                  <a:lnTo>
                    <a:pt x="79" y="65"/>
                  </a:lnTo>
                  <a:lnTo>
                    <a:pt x="75" y="71"/>
                  </a:lnTo>
                  <a:lnTo>
                    <a:pt x="71" y="77"/>
                  </a:lnTo>
                  <a:lnTo>
                    <a:pt x="69" y="83"/>
                  </a:lnTo>
                  <a:lnTo>
                    <a:pt x="69" y="89"/>
                  </a:lnTo>
                  <a:lnTo>
                    <a:pt x="73" y="96"/>
                  </a:lnTo>
                  <a:lnTo>
                    <a:pt x="76" y="101"/>
                  </a:lnTo>
                  <a:lnTo>
                    <a:pt x="82" y="106"/>
                  </a:lnTo>
                  <a:lnTo>
                    <a:pt x="91" y="110"/>
                  </a:lnTo>
                  <a:lnTo>
                    <a:pt x="100" y="113"/>
                  </a:lnTo>
                  <a:lnTo>
                    <a:pt x="111" y="115"/>
                  </a:lnTo>
                  <a:lnTo>
                    <a:pt x="117" y="114"/>
                  </a:lnTo>
                  <a:lnTo>
                    <a:pt x="129" y="112"/>
                  </a:lnTo>
                  <a:lnTo>
                    <a:pt x="139" y="109"/>
                  </a:lnTo>
                  <a:lnTo>
                    <a:pt x="146" y="105"/>
                  </a:lnTo>
                  <a:lnTo>
                    <a:pt x="151" y="100"/>
                  </a:lnTo>
                  <a:lnTo>
                    <a:pt x="156" y="94"/>
                  </a:lnTo>
                  <a:lnTo>
                    <a:pt x="157" y="88"/>
                  </a:lnTo>
                  <a:lnTo>
                    <a:pt x="157" y="85"/>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51" name="Freeform 46">
              <a:extLst>
                <a:ext uri="{FF2B5EF4-FFF2-40B4-BE49-F238E27FC236}">
                  <a16:creationId xmlns:a16="http://schemas.microsoft.com/office/drawing/2014/main" id="{A46C5247-D06A-8893-1621-E85CDC2BCFB1}"/>
                </a:ext>
              </a:extLst>
            </p:cNvPr>
            <p:cNvSpPr>
              <a:spLocks/>
            </p:cNvSpPr>
            <p:nvPr/>
          </p:nvSpPr>
          <p:spPr bwMode="auto">
            <a:xfrm>
              <a:off x="1990" y="3505"/>
              <a:ext cx="204" cy="148"/>
            </a:xfrm>
            <a:custGeom>
              <a:avLst/>
              <a:gdLst>
                <a:gd name="T0" fmla="*/ 0 w 204"/>
                <a:gd name="T1" fmla="*/ 117 h 148"/>
                <a:gd name="T2" fmla="*/ 1 w 204"/>
                <a:gd name="T3" fmla="*/ 110 h 148"/>
                <a:gd name="T4" fmla="*/ 3 w 204"/>
                <a:gd name="T5" fmla="*/ 103 h 148"/>
                <a:gd name="T6" fmla="*/ 8 w 204"/>
                <a:gd name="T7" fmla="*/ 99 h 148"/>
                <a:gd name="T8" fmla="*/ 16 w 204"/>
                <a:gd name="T9" fmla="*/ 94 h 148"/>
                <a:gd name="T10" fmla="*/ 23 w 204"/>
                <a:gd name="T11" fmla="*/ 90 h 148"/>
                <a:gd name="T12" fmla="*/ 32 w 204"/>
                <a:gd name="T13" fmla="*/ 88 h 148"/>
                <a:gd name="T14" fmla="*/ 42 w 204"/>
                <a:gd name="T15" fmla="*/ 87 h 148"/>
                <a:gd name="T16" fmla="*/ 52 w 204"/>
                <a:gd name="T17" fmla="*/ 88 h 148"/>
                <a:gd name="T18" fmla="*/ 61 w 204"/>
                <a:gd name="T19" fmla="*/ 90 h 148"/>
                <a:gd name="T20" fmla="*/ 137 w 204"/>
                <a:gd name="T21" fmla="*/ 0 h 148"/>
                <a:gd name="T22" fmla="*/ 148 w 204"/>
                <a:gd name="T23" fmla="*/ 4 h 148"/>
                <a:gd name="T24" fmla="*/ 161 w 204"/>
                <a:gd name="T25" fmla="*/ 9 h 148"/>
                <a:gd name="T26" fmla="*/ 174 w 204"/>
                <a:gd name="T27" fmla="*/ 12 h 148"/>
                <a:gd name="T28" fmla="*/ 186 w 204"/>
                <a:gd name="T29" fmla="*/ 14 h 148"/>
                <a:gd name="T30" fmla="*/ 203 w 204"/>
                <a:gd name="T31" fmla="*/ 18 h 148"/>
                <a:gd name="T32" fmla="*/ 78 w 204"/>
                <a:gd name="T33" fmla="*/ 97 h 148"/>
                <a:gd name="T34" fmla="*/ 83 w 204"/>
                <a:gd name="T35" fmla="*/ 103 h 148"/>
                <a:gd name="T36" fmla="*/ 86 w 204"/>
                <a:gd name="T37" fmla="*/ 109 h 148"/>
                <a:gd name="T38" fmla="*/ 88 w 204"/>
                <a:gd name="T39" fmla="*/ 115 h 148"/>
                <a:gd name="T40" fmla="*/ 87 w 204"/>
                <a:gd name="T41" fmla="*/ 121 h 148"/>
                <a:gd name="T42" fmla="*/ 85 w 204"/>
                <a:gd name="T43" fmla="*/ 128 h 148"/>
                <a:gd name="T44" fmla="*/ 82 w 204"/>
                <a:gd name="T45" fmla="*/ 133 h 148"/>
                <a:gd name="T46" fmla="*/ 74 w 204"/>
                <a:gd name="T47" fmla="*/ 138 h 148"/>
                <a:gd name="T48" fmla="*/ 67 w 204"/>
                <a:gd name="T49" fmla="*/ 142 h 148"/>
                <a:gd name="T50" fmla="*/ 56 w 204"/>
                <a:gd name="T51" fmla="*/ 145 h 148"/>
                <a:gd name="T52" fmla="*/ 46 w 204"/>
                <a:gd name="T53" fmla="*/ 147 h 148"/>
                <a:gd name="T54" fmla="*/ 38 w 204"/>
                <a:gd name="T55" fmla="*/ 146 h 148"/>
                <a:gd name="T56" fmla="*/ 28 w 204"/>
                <a:gd name="T57" fmla="*/ 144 h 148"/>
                <a:gd name="T58" fmla="*/ 19 w 204"/>
                <a:gd name="T59" fmla="*/ 141 h 148"/>
                <a:gd name="T60" fmla="*/ 11 w 204"/>
                <a:gd name="T61" fmla="*/ 137 h 148"/>
                <a:gd name="T62" fmla="*/ 5 w 204"/>
                <a:gd name="T63" fmla="*/ 132 h 148"/>
                <a:gd name="T64" fmla="*/ 1 w 204"/>
                <a:gd name="T65" fmla="*/ 126 h 148"/>
                <a:gd name="T66" fmla="*/ 0 w 204"/>
                <a:gd name="T67" fmla="*/ 120 h 148"/>
                <a:gd name="T68" fmla="*/ 0 w 204"/>
                <a:gd name="T69" fmla="*/ 117 h 148"/>
                <a:gd name="T70" fmla="*/ 0 w 204"/>
                <a:gd name="T71" fmla="*/ 117 h 14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04"/>
                <a:gd name="T109" fmla="*/ 0 h 148"/>
                <a:gd name="T110" fmla="*/ 204 w 204"/>
                <a:gd name="T111" fmla="*/ 148 h 14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04" h="148">
                  <a:moveTo>
                    <a:pt x="0" y="117"/>
                  </a:moveTo>
                  <a:lnTo>
                    <a:pt x="1" y="110"/>
                  </a:lnTo>
                  <a:lnTo>
                    <a:pt x="3" y="103"/>
                  </a:lnTo>
                  <a:lnTo>
                    <a:pt x="8" y="99"/>
                  </a:lnTo>
                  <a:lnTo>
                    <a:pt x="16" y="94"/>
                  </a:lnTo>
                  <a:lnTo>
                    <a:pt x="23" y="90"/>
                  </a:lnTo>
                  <a:lnTo>
                    <a:pt x="32" y="88"/>
                  </a:lnTo>
                  <a:lnTo>
                    <a:pt x="42" y="87"/>
                  </a:lnTo>
                  <a:lnTo>
                    <a:pt x="52" y="88"/>
                  </a:lnTo>
                  <a:lnTo>
                    <a:pt x="61" y="90"/>
                  </a:lnTo>
                  <a:lnTo>
                    <a:pt x="137" y="0"/>
                  </a:lnTo>
                  <a:lnTo>
                    <a:pt x="148" y="4"/>
                  </a:lnTo>
                  <a:lnTo>
                    <a:pt x="161" y="9"/>
                  </a:lnTo>
                  <a:lnTo>
                    <a:pt x="174" y="12"/>
                  </a:lnTo>
                  <a:lnTo>
                    <a:pt x="186" y="14"/>
                  </a:lnTo>
                  <a:lnTo>
                    <a:pt x="203" y="18"/>
                  </a:lnTo>
                  <a:lnTo>
                    <a:pt x="78" y="97"/>
                  </a:lnTo>
                  <a:lnTo>
                    <a:pt x="83" y="103"/>
                  </a:lnTo>
                  <a:lnTo>
                    <a:pt x="86" y="109"/>
                  </a:lnTo>
                  <a:lnTo>
                    <a:pt x="88" y="115"/>
                  </a:lnTo>
                  <a:lnTo>
                    <a:pt x="87" y="121"/>
                  </a:lnTo>
                  <a:lnTo>
                    <a:pt x="85" y="128"/>
                  </a:lnTo>
                  <a:lnTo>
                    <a:pt x="82" y="133"/>
                  </a:lnTo>
                  <a:lnTo>
                    <a:pt x="74" y="138"/>
                  </a:lnTo>
                  <a:lnTo>
                    <a:pt x="67" y="142"/>
                  </a:lnTo>
                  <a:lnTo>
                    <a:pt x="56" y="145"/>
                  </a:lnTo>
                  <a:lnTo>
                    <a:pt x="46" y="147"/>
                  </a:lnTo>
                  <a:lnTo>
                    <a:pt x="38" y="146"/>
                  </a:lnTo>
                  <a:lnTo>
                    <a:pt x="28" y="144"/>
                  </a:lnTo>
                  <a:lnTo>
                    <a:pt x="19" y="141"/>
                  </a:lnTo>
                  <a:lnTo>
                    <a:pt x="11" y="137"/>
                  </a:lnTo>
                  <a:lnTo>
                    <a:pt x="5" y="132"/>
                  </a:lnTo>
                  <a:lnTo>
                    <a:pt x="1" y="126"/>
                  </a:lnTo>
                  <a:lnTo>
                    <a:pt x="0" y="120"/>
                  </a:lnTo>
                  <a:lnTo>
                    <a:pt x="0" y="117"/>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52" name="Freeform 47">
              <a:extLst>
                <a:ext uri="{FF2B5EF4-FFF2-40B4-BE49-F238E27FC236}">
                  <a16:creationId xmlns:a16="http://schemas.microsoft.com/office/drawing/2014/main" id="{2FDB70B3-119F-612C-4676-0C2CA1A0FAD3}"/>
                </a:ext>
              </a:extLst>
            </p:cNvPr>
            <p:cNvSpPr>
              <a:spLocks/>
            </p:cNvSpPr>
            <p:nvPr/>
          </p:nvSpPr>
          <p:spPr bwMode="auto">
            <a:xfrm>
              <a:off x="2269" y="2919"/>
              <a:ext cx="98" cy="115"/>
            </a:xfrm>
            <a:custGeom>
              <a:avLst/>
              <a:gdLst>
                <a:gd name="T0" fmla="*/ 30 w 98"/>
                <a:gd name="T1" fmla="*/ 114 h 115"/>
                <a:gd name="T2" fmla="*/ 66 w 98"/>
                <a:gd name="T3" fmla="*/ 114 h 115"/>
                <a:gd name="T4" fmla="*/ 66 w 98"/>
                <a:gd name="T5" fmla="*/ 24 h 115"/>
                <a:gd name="T6" fmla="*/ 97 w 98"/>
                <a:gd name="T7" fmla="*/ 24 h 115"/>
                <a:gd name="T8" fmla="*/ 97 w 98"/>
                <a:gd name="T9" fmla="*/ 0 h 115"/>
                <a:gd name="T10" fmla="*/ 0 w 98"/>
                <a:gd name="T11" fmla="*/ 0 h 115"/>
                <a:gd name="T12" fmla="*/ 0 w 98"/>
                <a:gd name="T13" fmla="*/ 24 h 115"/>
                <a:gd name="T14" fmla="*/ 30 w 98"/>
                <a:gd name="T15" fmla="*/ 24 h 115"/>
                <a:gd name="T16" fmla="*/ 30 w 98"/>
                <a:gd name="T17" fmla="*/ 114 h 115"/>
                <a:gd name="T18" fmla="*/ 30 w 98"/>
                <a:gd name="T19" fmla="*/ 114 h 1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8"/>
                <a:gd name="T31" fmla="*/ 0 h 115"/>
                <a:gd name="T32" fmla="*/ 98 w 98"/>
                <a:gd name="T33" fmla="*/ 115 h 1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8" h="115">
                  <a:moveTo>
                    <a:pt x="30" y="114"/>
                  </a:moveTo>
                  <a:lnTo>
                    <a:pt x="66" y="114"/>
                  </a:lnTo>
                  <a:lnTo>
                    <a:pt x="66" y="24"/>
                  </a:lnTo>
                  <a:lnTo>
                    <a:pt x="97" y="24"/>
                  </a:lnTo>
                  <a:lnTo>
                    <a:pt x="97" y="0"/>
                  </a:lnTo>
                  <a:lnTo>
                    <a:pt x="0" y="0"/>
                  </a:lnTo>
                  <a:lnTo>
                    <a:pt x="0" y="24"/>
                  </a:lnTo>
                  <a:lnTo>
                    <a:pt x="30" y="24"/>
                  </a:lnTo>
                  <a:lnTo>
                    <a:pt x="30" y="114"/>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53" name="Freeform 48">
              <a:extLst>
                <a:ext uri="{FF2B5EF4-FFF2-40B4-BE49-F238E27FC236}">
                  <a16:creationId xmlns:a16="http://schemas.microsoft.com/office/drawing/2014/main" id="{C36E04F2-B056-529F-EC7E-8FD15D1862E2}"/>
                </a:ext>
              </a:extLst>
            </p:cNvPr>
            <p:cNvSpPr>
              <a:spLocks/>
            </p:cNvSpPr>
            <p:nvPr/>
          </p:nvSpPr>
          <p:spPr bwMode="auto">
            <a:xfrm>
              <a:off x="2313" y="3011"/>
              <a:ext cx="432" cy="567"/>
            </a:xfrm>
            <a:custGeom>
              <a:avLst/>
              <a:gdLst>
                <a:gd name="T0" fmla="*/ 20 w 432"/>
                <a:gd name="T1" fmla="*/ 519 h 567"/>
                <a:gd name="T2" fmla="*/ 75 w 432"/>
                <a:gd name="T3" fmla="*/ 515 h 567"/>
                <a:gd name="T4" fmla="*/ 129 w 432"/>
                <a:gd name="T5" fmla="*/ 504 h 567"/>
                <a:gd name="T6" fmla="*/ 179 w 432"/>
                <a:gd name="T7" fmla="*/ 490 h 567"/>
                <a:gd name="T8" fmla="*/ 224 w 432"/>
                <a:gd name="T9" fmla="*/ 469 h 567"/>
                <a:gd name="T10" fmla="*/ 266 w 432"/>
                <a:gd name="T11" fmla="*/ 444 h 567"/>
                <a:gd name="T12" fmla="*/ 300 w 432"/>
                <a:gd name="T13" fmla="*/ 416 h 567"/>
                <a:gd name="T14" fmla="*/ 327 w 432"/>
                <a:gd name="T15" fmla="*/ 384 h 567"/>
                <a:gd name="T16" fmla="*/ 345 w 432"/>
                <a:gd name="T17" fmla="*/ 349 h 567"/>
                <a:gd name="T18" fmla="*/ 358 w 432"/>
                <a:gd name="T19" fmla="*/ 312 h 567"/>
                <a:gd name="T20" fmla="*/ 361 w 432"/>
                <a:gd name="T21" fmla="*/ 276 h 567"/>
                <a:gd name="T22" fmla="*/ 354 w 432"/>
                <a:gd name="T23" fmla="*/ 239 h 567"/>
                <a:gd name="T24" fmla="*/ 340 w 432"/>
                <a:gd name="T25" fmla="*/ 205 h 567"/>
                <a:gd name="T26" fmla="*/ 318 w 432"/>
                <a:gd name="T27" fmla="*/ 170 h 567"/>
                <a:gd name="T28" fmla="*/ 286 w 432"/>
                <a:gd name="T29" fmla="*/ 140 h 567"/>
                <a:gd name="T30" fmla="*/ 250 w 432"/>
                <a:gd name="T31" fmla="*/ 113 h 567"/>
                <a:gd name="T32" fmla="*/ 208 w 432"/>
                <a:gd name="T33" fmla="*/ 89 h 567"/>
                <a:gd name="T34" fmla="*/ 159 w 432"/>
                <a:gd name="T35" fmla="*/ 72 h 567"/>
                <a:gd name="T36" fmla="*/ 107 w 432"/>
                <a:gd name="T37" fmla="*/ 58 h 567"/>
                <a:gd name="T38" fmla="*/ 54 w 432"/>
                <a:gd name="T39" fmla="*/ 50 h 567"/>
                <a:gd name="T40" fmla="*/ 0 w 432"/>
                <a:gd name="T41" fmla="*/ 49 h 567"/>
                <a:gd name="T42" fmla="*/ 29 w 432"/>
                <a:gd name="T43" fmla="*/ 1 h 567"/>
                <a:gd name="T44" fmla="*/ 88 w 432"/>
                <a:gd name="T45" fmla="*/ 7 h 567"/>
                <a:gd name="T46" fmla="*/ 148 w 432"/>
                <a:gd name="T47" fmla="*/ 18 h 567"/>
                <a:gd name="T48" fmla="*/ 203 w 432"/>
                <a:gd name="T49" fmla="*/ 34 h 567"/>
                <a:gd name="T50" fmla="*/ 254 w 432"/>
                <a:gd name="T51" fmla="*/ 55 h 567"/>
                <a:gd name="T52" fmla="*/ 300 w 432"/>
                <a:gd name="T53" fmla="*/ 81 h 567"/>
                <a:gd name="T54" fmla="*/ 341 w 432"/>
                <a:gd name="T55" fmla="*/ 111 h 567"/>
                <a:gd name="T56" fmla="*/ 375 w 432"/>
                <a:gd name="T57" fmla="*/ 144 h 567"/>
                <a:gd name="T58" fmla="*/ 400 w 432"/>
                <a:gd name="T59" fmla="*/ 180 h 567"/>
                <a:gd name="T60" fmla="*/ 418 w 432"/>
                <a:gd name="T61" fmla="*/ 220 h 567"/>
                <a:gd name="T62" fmla="*/ 428 w 432"/>
                <a:gd name="T63" fmla="*/ 258 h 567"/>
                <a:gd name="T64" fmla="*/ 429 w 432"/>
                <a:gd name="T65" fmla="*/ 299 h 567"/>
                <a:gd name="T66" fmla="*/ 422 w 432"/>
                <a:gd name="T67" fmla="*/ 339 h 567"/>
                <a:gd name="T68" fmla="*/ 405 w 432"/>
                <a:gd name="T69" fmla="*/ 377 h 567"/>
                <a:gd name="T70" fmla="*/ 382 w 432"/>
                <a:gd name="T71" fmla="*/ 415 h 567"/>
                <a:gd name="T72" fmla="*/ 350 w 432"/>
                <a:gd name="T73" fmla="*/ 447 h 567"/>
                <a:gd name="T74" fmla="*/ 311 w 432"/>
                <a:gd name="T75" fmla="*/ 479 h 567"/>
                <a:gd name="T76" fmla="*/ 266 w 432"/>
                <a:gd name="T77" fmla="*/ 506 h 567"/>
                <a:gd name="T78" fmla="*/ 217 w 432"/>
                <a:gd name="T79" fmla="*/ 528 h 567"/>
                <a:gd name="T80" fmla="*/ 162 w 432"/>
                <a:gd name="T81" fmla="*/ 547 h 567"/>
                <a:gd name="T82" fmla="*/ 103 w 432"/>
                <a:gd name="T83" fmla="*/ 558 h 567"/>
                <a:gd name="T84" fmla="*/ 44 w 432"/>
                <a:gd name="T85" fmla="*/ 565 h 567"/>
                <a:gd name="T86" fmla="*/ 0 w 432"/>
                <a:gd name="T87" fmla="*/ 566 h 567"/>
                <a:gd name="T88" fmla="*/ 0 w 432"/>
                <a:gd name="T89" fmla="*/ 519 h 56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2"/>
                <a:gd name="T136" fmla="*/ 0 h 567"/>
                <a:gd name="T137" fmla="*/ 432 w 432"/>
                <a:gd name="T138" fmla="*/ 567 h 56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2" h="567">
                  <a:moveTo>
                    <a:pt x="0" y="519"/>
                  </a:moveTo>
                  <a:lnTo>
                    <a:pt x="20" y="519"/>
                  </a:lnTo>
                  <a:lnTo>
                    <a:pt x="48" y="518"/>
                  </a:lnTo>
                  <a:lnTo>
                    <a:pt x="75" y="515"/>
                  </a:lnTo>
                  <a:lnTo>
                    <a:pt x="103" y="511"/>
                  </a:lnTo>
                  <a:lnTo>
                    <a:pt x="129" y="504"/>
                  </a:lnTo>
                  <a:lnTo>
                    <a:pt x="155" y="497"/>
                  </a:lnTo>
                  <a:lnTo>
                    <a:pt x="179" y="490"/>
                  </a:lnTo>
                  <a:lnTo>
                    <a:pt x="204" y="479"/>
                  </a:lnTo>
                  <a:lnTo>
                    <a:pt x="224" y="469"/>
                  </a:lnTo>
                  <a:lnTo>
                    <a:pt x="246" y="457"/>
                  </a:lnTo>
                  <a:lnTo>
                    <a:pt x="266" y="444"/>
                  </a:lnTo>
                  <a:lnTo>
                    <a:pt x="284" y="430"/>
                  </a:lnTo>
                  <a:lnTo>
                    <a:pt x="300" y="416"/>
                  </a:lnTo>
                  <a:lnTo>
                    <a:pt x="315" y="399"/>
                  </a:lnTo>
                  <a:lnTo>
                    <a:pt x="327" y="384"/>
                  </a:lnTo>
                  <a:lnTo>
                    <a:pt x="337" y="366"/>
                  </a:lnTo>
                  <a:lnTo>
                    <a:pt x="345" y="349"/>
                  </a:lnTo>
                  <a:lnTo>
                    <a:pt x="354" y="331"/>
                  </a:lnTo>
                  <a:lnTo>
                    <a:pt x="358" y="312"/>
                  </a:lnTo>
                  <a:lnTo>
                    <a:pt x="361" y="295"/>
                  </a:lnTo>
                  <a:lnTo>
                    <a:pt x="361" y="276"/>
                  </a:lnTo>
                  <a:lnTo>
                    <a:pt x="358" y="257"/>
                  </a:lnTo>
                  <a:lnTo>
                    <a:pt x="354" y="239"/>
                  </a:lnTo>
                  <a:lnTo>
                    <a:pt x="348" y="222"/>
                  </a:lnTo>
                  <a:lnTo>
                    <a:pt x="340" y="205"/>
                  </a:lnTo>
                  <a:lnTo>
                    <a:pt x="329" y="187"/>
                  </a:lnTo>
                  <a:lnTo>
                    <a:pt x="318" y="170"/>
                  </a:lnTo>
                  <a:lnTo>
                    <a:pt x="305" y="155"/>
                  </a:lnTo>
                  <a:lnTo>
                    <a:pt x="286" y="140"/>
                  </a:lnTo>
                  <a:lnTo>
                    <a:pt x="270" y="124"/>
                  </a:lnTo>
                  <a:lnTo>
                    <a:pt x="250" y="113"/>
                  </a:lnTo>
                  <a:lnTo>
                    <a:pt x="229" y="101"/>
                  </a:lnTo>
                  <a:lnTo>
                    <a:pt x="208" y="89"/>
                  </a:lnTo>
                  <a:lnTo>
                    <a:pt x="184" y="80"/>
                  </a:lnTo>
                  <a:lnTo>
                    <a:pt x="159" y="72"/>
                  </a:lnTo>
                  <a:lnTo>
                    <a:pt x="135" y="64"/>
                  </a:lnTo>
                  <a:lnTo>
                    <a:pt x="107" y="58"/>
                  </a:lnTo>
                  <a:lnTo>
                    <a:pt x="81" y="53"/>
                  </a:lnTo>
                  <a:lnTo>
                    <a:pt x="54" y="50"/>
                  </a:lnTo>
                  <a:lnTo>
                    <a:pt x="25" y="49"/>
                  </a:lnTo>
                  <a:lnTo>
                    <a:pt x="0" y="49"/>
                  </a:lnTo>
                  <a:lnTo>
                    <a:pt x="0" y="0"/>
                  </a:lnTo>
                  <a:lnTo>
                    <a:pt x="29" y="1"/>
                  </a:lnTo>
                  <a:lnTo>
                    <a:pt x="58" y="4"/>
                  </a:lnTo>
                  <a:lnTo>
                    <a:pt x="88" y="7"/>
                  </a:lnTo>
                  <a:lnTo>
                    <a:pt x="119" y="11"/>
                  </a:lnTo>
                  <a:lnTo>
                    <a:pt x="148" y="18"/>
                  </a:lnTo>
                  <a:lnTo>
                    <a:pt x="175" y="25"/>
                  </a:lnTo>
                  <a:lnTo>
                    <a:pt x="203" y="34"/>
                  </a:lnTo>
                  <a:lnTo>
                    <a:pt x="229" y="43"/>
                  </a:lnTo>
                  <a:lnTo>
                    <a:pt x="254" y="55"/>
                  </a:lnTo>
                  <a:lnTo>
                    <a:pt x="279" y="68"/>
                  </a:lnTo>
                  <a:lnTo>
                    <a:pt x="300" y="81"/>
                  </a:lnTo>
                  <a:lnTo>
                    <a:pt x="321" y="95"/>
                  </a:lnTo>
                  <a:lnTo>
                    <a:pt x="341" y="111"/>
                  </a:lnTo>
                  <a:lnTo>
                    <a:pt x="358" y="127"/>
                  </a:lnTo>
                  <a:lnTo>
                    <a:pt x="375" y="144"/>
                  </a:lnTo>
                  <a:lnTo>
                    <a:pt x="389" y="162"/>
                  </a:lnTo>
                  <a:lnTo>
                    <a:pt x="400" y="180"/>
                  </a:lnTo>
                  <a:lnTo>
                    <a:pt x="410" y="200"/>
                  </a:lnTo>
                  <a:lnTo>
                    <a:pt x="418" y="220"/>
                  </a:lnTo>
                  <a:lnTo>
                    <a:pt x="424" y="239"/>
                  </a:lnTo>
                  <a:lnTo>
                    <a:pt x="428" y="258"/>
                  </a:lnTo>
                  <a:lnTo>
                    <a:pt x="431" y="280"/>
                  </a:lnTo>
                  <a:lnTo>
                    <a:pt x="429" y="299"/>
                  </a:lnTo>
                  <a:lnTo>
                    <a:pt x="427" y="319"/>
                  </a:lnTo>
                  <a:lnTo>
                    <a:pt x="422" y="339"/>
                  </a:lnTo>
                  <a:lnTo>
                    <a:pt x="415" y="358"/>
                  </a:lnTo>
                  <a:lnTo>
                    <a:pt x="405" y="377"/>
                  </a:lnTo>
                  <a:lnTo>
                    <a:pt x="395" y="396"/>
                  </a:lnTo>
                  <a:lnTo>
                    <a:pt x="382" y="415"/>
                  </a:lnTo>
                  <a:lnTo>
                    <a:pt x="366" y="433"/>
                  </a:lnTo>
                  <a:lnTo>
                    <a:pt x="350" y="447"/>
                  </a:lnTo>
                  <a:lnTo>
                    <a:pt x="331" y="465"/>
                  </a:lnTo>
                  <a:lnTo>
                    <a:pt x="311" y="479"/>
                  </a:lnTo>
                  <a:lnTo>
                    <a:pt x="290" y="493"/>
                  </a:lnTo>
                  <a:lnTo>
                    <a:pt x="266" y="506"/>
                  </a:lnTo>
                  <a:lnTo>
                    <a:pt x="241" y="518"/>
                  </a:lnTo>
                  <a:lnTo>
                    <a:pt x="217" y="528"/>
                  </a:lnTo>
                  <a:lnTo>
                    <a:pt x="189" y="539"/>
                  </a:lnTo>
                  <a:lnTo>
                    <a:pt x="162" y="547"/>
                  </a:lnTo>
                  <a:lnTo>
                    <a:pt x="132" y="554"/>
                  </a:lnTo>
                  <a:lnTo>
                    <a:pt x="103" y="558"/>
                  </a:lnTo>
                  <a:lnTo>
                    <a:pt x="74" y="563"/>
                  </a:lnTo>
                  <a:lnTo>
                    <a:pt x="44" y="565"/>
                  </a:lnTo>
                  <a:lnTo>
                    <a:pt x="13" y="566"/>
                  </a:lnTo>
                  <a:lnTo>
                    <a:pt x="0" y="566"/>
                  </a:lnTo>
                  <a:lnTo>
                    <a:pt x="0" y="519"/>
                  </a:lnTo>
                </a:path>
              </a:pathLst>
            </a:custGeom>
            <a:solidFill>
              <a:srgbClr val="FFFF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54" name="Freeform 49">
              <a:extLst>
                <a:ext uri="{FF2B5EF4-FFF2-40B4-BE49-F238E27FC236}">
                  <a16:creationId xmlns:a16="http://schemas.microsoft.com/office/drawing/2014/main" id="{3B8097AC-2663-2485-8427-001F358496D5}"/>
                </a:ext>
              </a:extLst>
            </p:cNvPr>
            <p:cNvSpPr>
              <a:spLocks/>
            </p:cNvSpPr>
            <p:nvPr/>
          </p:nvSpPr>
          <p:spPr bwMode="auto">
            <a:xfrm>
              <a:off x="1893" y="3011"/>
              <a:ext cx="432" cy="567"/>
            </a:xfrm>
            <a:custGeom>
              <a:avLst/>
              <a:gdLst>
                <a:gd name="T0" fmla="*/ 409 w 432"/>
                <a:gd name="T1" fmla="*/ 519 h 567"/>
                <a:gd name="T2" fmla="*/ 355 w 432"/>
                <a:gd name="T3" fmla="*/ 515 h 567"/>
                <a:gd name="T4" fmla="*/ 302 w 432"/>
                <a:gd name="T5" fmla="*/ 504 h 567"/>
                <a:gd name="T6" fmla="*/ 250 w 432"/>
                <a:gd name="T7" fmla="*/ 490 h 567"/>
                <a:gd name="T8" fmla="*/ 205 w 432"/>
                <a:gd name="T9" fmla="*/ 469 h 567"/>
                <a:gd name="T10" fmla="*/ 164 w 432"/>
                <a:gd name="T11" fmla="*/ 444 h 567"/>
                <a:gd name="T12" fmla="*/ 129 w 432"/>
                <a:gd name="T13" fmla="*/ 416 h 567"/>
                <a:gd name="T14" fmla="*/ 102 w 432"/>
                <a:gd name="T15" fmla="*/ 384 h 567"/>
                <a:gd name="T16" fmla="*/ 82 w 432"/>
                <a:gd name="T17" fmla="*/ 349 h 567"/>
                <a:gd name="T18" fmla="*/ 71 w 432"/>
                <a:gd name="T19" fmla="*/ 312 h 567"/>
                <a:gd name="T20" fmla="*/ 70 w 432"/>
                <a:gd name="T21" fmla="*/ 276 h 567"/>
                <a:gd name="T22" fmla="*/ 76 w 432"/>
                <a:gd name="T23" fmla="*/ 239 h 567"/>
                <a:gd name="T24" fmla="*/ 90 w 432"/>
                <a:gd name="T25" fmla="*/ 205 h 567"/>
                <a:gd name="T26" fmla="*/ 113 w 432"/>
                <a:gd name="T27" fmla="*/ 170 h 567"/>
                <a:gd name="T28" fmla="*/ 143 w 432"/>
                <a:gd name="T29" fmla="*/ 140 h 567"/>
                <a:gd name="T30" fmla="*/ 180 w 432"/>
                <a:gd name="T31" fmla="*/ 113 h 567"/>
                <a:gd name="T32" fmla="*/ 222 w 432"/>
                <a:gd name="T33" fmla="*/ 89 h 567"/>
                <a:gd name="T34" fmla="*/ 271 w 432"/>
                <a:gd name="T35" fmla="*/ 72 h 567"/>
                <a:gd name="T36" fmla="*/ 322 w 432"/>
                <a:gd name="T37" fmla="*/ 58 h 567"/>
                <a:gd name="T38" fmla="*/ 376 w 432"/>
                <a:gd name="T39" fmla="*/ 50 h 567"/>
                <a:gd name="T40" fmla="*/ 431 w 432"/>
                <a:gd name="T41" fmla="*/ 49 h 567"/>
                <a:gd name="T42" fmla="*/ 400 w 432"/>
                <a:gd name="T43" fmla="*/ 1 h 567"/>
                <a:gd name="T44" fmla="*/ 342 w 432"/>
                <a:gd name="T45" fmla="*/ 7 h 567"/>
                <a:gd name="T46" fmla="*/ 283 w 432"/>
                <a:gd name="T47" fmla="*/ 18 h 567"/>
                <a:gd name="T48" fmla="*/ 227 w 432"/>
                <a:gd name="T49" fmla="*/ 34 h 567"/>
                <a:gd name="T50" fmla="*/ 176 w 432"/>
                <a:gd name="T51" fmla="*/ 55 h 567"/>
                <a:gd name="T52" fmla="*/ 129 w 432"/>
                <a:gd name="T53" fmla="*/ 81 h 567"/>
                <a:gd name="T54" fmla="*/ 90 w 432"/>
                <a:gd name="T55" fmla="*/ 111 h 567"/>
                <a:gd name="T56" fmla="*/ 55 w 432"/>
                <a:gd name="T57" fmla="*/ 144 h 567"/>
                <a:gd name="T58" fmla="*/ 29 w 432"/>
                <a:gd name="T59" fmla="*/ 180 h 567"/>
                <a:gd name="T60" fmla="*/ 12 w 432"/>
                <a:gd name="T61" fmla="*/ 220 h 567"/>
                <a:gd name="T62" fmla="*/ 2 w 432"/>
                <a:gd name="T63" fmla="*/ 258 h 567"/>
                <a:gd name="T64" fmla="*/ 0 w 432"/>
                <a:gd name="T65" fmla="*/ 299 h 567"/>
                <a:gd name="T66" fmla="*/ 8 w 432"/>
                <a:gd name="T67" fmla="*/ 339 h 567"/>
                <a:gd name="T68" fmla="*/ 26 w 432"/>
                <a:gd name="T69" fmla="*/ 377 h 567"/>
                <a:gd name="T70" fmla="*/ 48 w 432"/>
                <a:gd name="T71" fmla="*/ 415 h 567"/>
                <a:gd name="T72" fmla="*/ 80 w 432"/>
                <a:gd name="T73" fmla="*/ 447 h 567"/>
                <a:gd name="T74" fmla="*/ 119 w 432"/>
                <a:gd name="T75" fmla="*/ 479 h 567"/>
                <a:gd name="T76" fmla="*/ 164 w 432"/>
                <a:gd name="T77" fmla="*/ 506 h 567"/>
                <a:gd name="T78" fmla="*/ 215 w 432"/>
                <a:gd name="T79" fmla="*/ 528 h 567"/>
                <a:gd name="T80" fmla="*/ 269 w 432"/>
                <a:gd name="T81" fmla="*/ 547 h 567"/>
                <a:gd name="T82" fmla="*/ 327 w 432"/>
                <a:gd name="T83" fmla="*/ 558 h 567"/>
                <a:gd name="T84" fmla="*/ 388 w 432"/>
                <a:gd name="T85" fmla="*/ 565 h 567"/>
                <a:gd name="T86" fmla="*/ 431 w 432"/>
                <a:gd name="T87" fmla="*/ 566 h 567"/>
                <a:gd name="T88" fmla="*/ 431 w 432"/>
                <a:gd name="T89" fmla="*/ 519 h 56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2"/>
                <a:gd name="T136" fmla="*/ 0 h 567"/>
                <a:gd name="T137" fmla="*/ 432 w 432"/>
                <a:gd name="T138" fmla="*/ 567 h 56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2" h="567">
                  <a:moveTo>
                    <a:pt x="431" y="519"/>
                  </a:moveTo>
                  <a:lnTo>
                    <a:pt x="409" y="519"/>
                  </a:lnTo>
                  <a:lnTo>
                    <a:pt x="382" y="518"/>
                  </a:lnTo>
                  <a:lnTo>
                    <a:pt x="355" y="515"/>
                  </a:lnTo>
                  <a:lnTo>
                    <a:pt x="327" y="511"/>
                  </a:lnTo>
                  <a:lnTo>
                    <a:pt x="302" y="504"/>
                  </a:lnTo>
                  <a:lnTo>
                    <a:pt x="275" y="497"/>
                  </a:lnTo>
                  <a:lnTo>
                    <a:pt x="250" y="490"/>
                  </a:lnTo>
                  <a:lnTo>
                    <a:pt x="227" y="479"/>
                  </a:lnTo>
                  <a:lnTo>
                    <a:pt x="205" y="469"/>
                  </a:lnTo>
                  <a:lnTo>
                    <a:pt x="184" y="457"/>
                  </a:lnTo>
                  <a:lnTo>
                    <a:pt x="164" y="444"/>
                  </a:lnTo>
                  <a:lnTo>
                    <a:pt x="147" y="430"/>
                  </a:lnTo>
                  <a:lnTo>
                    <a:pt x="129" y="416"/>
                  </a:lnTo>
                  <a:lnTo>
                    <a:pt x="116" y="399"/>
                  </a:lnTo>
                  <a:lnTo>
                    <a:pt x="102" y="384"/>
                  </a:lnTo>
                  <a:lnTo>
                    <a:pt x="91" y="366"/>
                  </a:lnTo>
                  <a:lnTo>
                    <a:pt x="82" y="349"/>
                  </a:lnTo>
                  <a:lnTo>
                    <a:pt x="76" y="331"/>
                  </a:lnTo>
                  <a:lnTo>
                    <a:pt x="71" y="312"/>
                  </a:lnTo>
                  <a:lnTo>
                    <a:pt x="70" y="295"/>
                  </a:lnTo>
                  <a:lnTo>
                    <a:pt x="70" y="276"/>
                  </a:lnTo>
                  <a:lnTo>
                    <a:pt x="71" y="257"/>
                  </a:lnTo>
                  <a:lnTo>
                    <a:pt x="76" y="239"/>
                  </a:lnTo>
                  <a:lnTo>
                    <a:pt x="82" y="222"/>
                  </a:lnTo>
                  <a:lnTo>
                    <a:pt x="90" y="205"/>
                  </a:lnTo>
                  <a:lnTo>
                    <a:pt x="100" y="187"/>
                  </a:lnTo>
                  <a:lnTo>
                    <a:pt x="113" y="170"/>
                  </a:lnTo>
                  <a:lnTo>
                    <a:pt x="127" y="155"/>
                  </a:lnTo>
                  <a:lnTo>
                    <a:pt x="143" y="140"/>
                  </a:lnTo>
                  <a:lnTo>
                    <a:pt x="161" y="124"/>
                  </a:lnTo>
                  <a:lnTo>
                    <a:pt x="180" y="113"/>
                  </a:lnTo>
                  <a:lnTo>
                    <a:pt x="200" y="101"/>
                  </a:lnTo>
                  <a:lnTo>
                    <a:pt x="222" y="89"/>
                  </a:lnTo>
                  <a:lnTo>
                    <a:pt x="245" y="80"/>
                  </a:lnTo>
                  <a:lnTo>
                    <a:pt x="271" y="72"/>
                  </a:lnTo>
                  <a:lnTo>
                    <a:pt x="296" y="64"/>
                  </a:lnTo>
                  <a:lnTo>
                    <a:pt x="322" y="58"/>
                  </a:lnTo>
                  <a:lnTo>
                    <a:pt x="350" y="53"/>
                  </a:lnTo>
                  <a:lnTo>
                    <a:pt x="376" y="50"/>
                  </a:lnTo>
                  <a:lnTo>
                    <a:pt x="405" y="49"/>
                  </a:lnTo>
                  <a:lnTo>
                    <a:pt x="431" y="49"/>
                  </a:lnTo>
                  <a:lnTo>
                    <a:pt x="431" y="0"/>
                  </a:lnTo>
                  <a:lnTo>
                    <a:pt x="400" y="1"/>
                  </a:lnTo>
                  <a:lnTo>
                    <a:pt x="371" y="4"/>
                  </a:lnTo>
                  <a:lnTo>
                    <a:pt x="342" y="7"/>
                  </a:lnTo>
                  <a:lnTo>
                    <a:pt x="312" y="11"/>
                  </a:lnTo>
                  <a:lnTo>
                    <a:pt x="283" y="18"/>
                  </a:lnTo>
                  <a:lnTo>
                    <a:pt x="255" y="25"/>
                  </a:lnTo>
                  <a:lnTo>
                    <a:pt x="227" y="34"/>
                  </a:lnTo>
                  <a:lnTo>
                    <a:pt x="200" y="43"/>
                  </a:lnTo>
                  <a:lnTo>
                    <a:pt x="176" y="55"/>
                  </a:lnTo>
                  <a:lnTo>
                    <a:pt x="153" y="68"/>
                  </a:lnTo>
                  <a:lnTo>
                    <a:pt x="129" y="81"/>
                  </a:lnTo>
                  <a:lnTo>
                    <a:pt x="108" y="95"/>
                  </a:lnTo>
                  <a:lnTo>
                    <a:pt x="90" y="111"/>
                  </a:lnTo>
                  <a:lnTo>
                    <a:pt x="71" y="127"/>
                  </a:lnTo>
                  <a:lnTo>
                    <a:pt x="55" y="144"/>
                  </a:lnTo>
                  <a:lnTo>
                    <a:pt x="41" y="162"/>
                  </a:lnTo>
                  <a:lnTo>
                    <a:pt x="29" y="180"/>
                  </a:lnTo>
                  <a:lnTo>
                    <a:pt x="19" y="200"/>
                  </a:lnTo>
                  <a:lnTo>
                    <a:pt x="12" y="220"/>
                  </a:lnTo>
                  <a:lnTo>
                    <a:pt x="5" y="239"/>
                  </a:lnTo>
                  <a:lnTo>
                    <a:pt x="2" y="258"/>
                  </a:lnTo>
                  <a:lnTo>
                    <a:pt x="0" y="280"/>
                  </a:lnTo>
                  <a:lnTo>
                    <a:pt x="0" y="299"/>
                  </a:lnTo>
                  <a:lnTo>
                    <a:pt x="3" y="319"/>
                  </a:lnTo>
                  <a:lnTo>
                    <a:pt x="8" y="339"/>
                  </a:lnTo>
                  <a:lnTo>
                    <a:pt x="15" y="358"/>
                  </a:lnTo>
                  <a:lnTo>
                    <a:pt x="26" y="377"/>
                  </a:lnTo>
                  <a:lnTo>
                    <a:pt x="36" y="396"/>
                  </a:lnTo>
                  <a:lnTo>
                    <a:pt x="48" y="415"/>
                  </a:lnTo>
                  <a:lnTo>
                    <a:pt x="63" y="433"/>
                  </a:lnTo>
                  <a:lnTo>
                    <a:pt x="80" y="447"/>
                  </a:lnTo>
                  <a:lnTo>
                    <a:pt x="98" y="465"/>
                  </a:lnTo>
                  <a:lnTo>
                    <a:pt x="119" y="479"/>
                  </a:lnTo>
                  <a:lnTo>
                    <a:pt x="142" y="493"/>
                  </a:lnTo>
                  <a:lnTo>
                    <a:pt x="164" y="506"/>
                  </a:lnTo>
                  <a:lnTo>
                    <a:pt x="189" y="518"/>
                  </a:lnTo>
                  <a:lnTo>
                    <a:pt x="215" y="528"/>
                  </a:lnTo>
                  <a:lnTo>
                    <a:pt x="242" y="539"/>
                  </a:lnTo>
                  <a:lnTo>
                    <a:pt x="269" y="547"/>
                  </a:lnTo>
                  <a:lnTo>
                    <a:pt x="297" y="554"/>
                  </a:lnTo>
                  <a:lnTo>
                    <a:pt x="327" y="558"/>
                  </a:lnTo>
                  <a:lnTo>
                    <a:pt x="355" y="563"/>
                  </a:lnTo>
                  <a:lnTo>
                    <a:pt x="388" y="565"/>
                  </a:lnTo>
                  <a:lnTo>
                    <a:pt x="419" y="566"/>
                  </a:lnTo>
                  <a:lnTo>
                    <a:pt x="431" y="566"/>
                  </a:lnTo>
                  <a:lnTo>
                    <a:pt x="431" y="519"/>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55" name="Freeform 50">
              <a:extLst>
                <a:ext uri="{FF2B5EF4-FFF2-40B4-BE49-F238E27FC236}">
                  <a16:creationId xmlns:a16="http://schemas.microsoft.com/office/drawing/2014/main" id="{894A3C67-EE1C-1E5C-DBD3-E7ACB458D173}"/>
                </a:ext>
              </a:extLst>
            </p:cNvPr>
            <p:cNvSpPr>
              <a:spLocks/>
            </p:cNvSpPr>
            <p:nvPr/>
          </p:nvSpPr>
          <p:spPr bwMode="auto">
            <a:xfrm>
              <a:off x="2256" y="3254"/>
              <a:ext cx="66" cy="83"/>
            </a:xfrm>
            <a:custGeom>
              <a:avLst/>
              <a:gdLst>
                <a:gd name="T0" fmla="*/ 65 w 66"/>
                <a:gd name="T1" fmla="*/ 23 h 83"/>
                <a:gd name="T2" fmla="*/ 58 w 66"/>
                <a:gd name="T3" fmla="*/ 23 h 83"/>
                <a:gd name="T4" fmla="*/ 50 w 66"/>
                <a:gd name="T5" fmla="*/ 24 h 83"/>
                <a:gd name="T6" fmla="*/ 43 w 66"/>
                <a:gd name="T7" fmla="*/ 28 h 83"/>
                <a:gd name="T8" fmla="*/ 39 w 66"/>
                <a:gd name="T9" fmla="*/ 31 h 83"/>
                <a:gd name="T10" fmla="*/ 35 w 66"/>
                <a:gd name="T11" fmla="*/ 37 h 83"/>
                <a:gd name="T12" fmla="*/ 34 w 66"/>
                <a:gd name="T13" fmla="*/ 40 h 83"/>
                <a:gd name="T14" fmla="*/ 35 w 66"/>
                <a:gd name="T15" fmla="*/ 45 h 83"/>
                <a:gd name="T16" fmla="*/ 37 w 66"/>
                <a:gd name="T17" fmla="*/ 50 h 83"/>
                <a:gd name="T18" fmla="*/ 43 w 66"/>
                <a:gd name="T19" fmla="*/ 53 h 83"/>
                <a:gd name="T20" fmla="*/ 49 w 66"/>
                <a:gd name="T21" fmla="*/ 57 h 83"/>
                <a:gd name="T22" fmla="*/ 57 w 66"/>
                <a:gd name="T23" fmla="*/ 57 h 83"/>
                <a:gd name="T24" fmla="*/ 64 w 66"/>
                <a:gd name="T25" fmla="*/ 59 h 83"/>
                <a:gd name="T26" fmla="*/ 65 w 66"/>
                <a:gd name="T27" fmla="*/ 59 h 83"/>
                <a:gd name="T28" fmla="*/ 65 w 66"/>
                <a:gd name="T29" fmla="*/ 81 h 83"/>
                <a:gd name="T30" fmla="*/ 60 w 66"/>
                <a:gd name="T31" fmla="*/ 82 h 83"/>
                <a:gd name="T32" fmla="*/ 48 w 66"/>
                <a:gd name="T33" fmla="*/ 81 h 83"/>
                <a:gd name="T34" fmla="*/ 37 w 66"/>
                <a:gd name="T35" fmla="*/ 78 h 83"/>
                <a:gd name="T36" fmla="*/ 28 w 66"/>
                <a:gd name="T37" fmla="*/ 75 h 83"/>
                <a:gd name="T38" fmla="*/ 19 w 66"/>
                <a:gd name="T39" fmla="*/ 70 h 83"/>
                <a:gd name="T40" fmla="*/ 9 w 66"/>
                <a:gd name="T41" fmla="*/ 65 h 83"/>
                <a:gd name="T42" fmla="*/ 5 w 66"/>
                <a:gd name="T43" fmla="*/ 57 h 83"/>
                <a:gd name="T44" fmla="*/ 2 w 66"/>
                <a:gd name="T45" fmla="*/ 51 h 83"/>
                <a:gd name="T46" fmla="*/ 0 w 66"/>
                <a:gd name="T47" fmla="*/ 42 h 83"/>
                <a:gd name="T48" fmla="*/ 0 w 66"/>
                <a:gd name="T49" fmla="*/ 37 h 83"/>
                <a:gd name="T50" fmla="*/ 3 w 66"/>
                <a:gd name="T51" fmla="*/ 28 h 83"/>
                <a:gd name="T52" fmla="*/ 8 w 66"/>
                <a:gd name="T53" fmla="*/ 20 h 83"/>
                <a:gd name="T54" fmla="*/ 13 w 66"/>
                <a:gd name="T55" fmla="*/ 14 h 83"/>
                <a:gd name="T56" fmla="*/ 23 w 66"/>
                <a:gd name="T57" fmla="*/ 9 h 83"/>
                <a:gd name="T58" fmla="*/ 33 w 66"/>
                <a:gd name="T59" fmla="*/ 4 h 83"/>
                <a:gd name="T60" fmla="*/ 42 w 66"/>
                <a:gd name="T61" fmla="*/ 1 h 83"/>
                <a:gd name="T62" fmla="*/ 55 w 66"/>
                <a:gd name="T63" fmla="*/ 0 h 83"/>
                <a:gd name="T64" fmla="*/ 65 w 66"/>
                <a:gd name="T65" fmla="*/ 0 h 83"/>
                <a:gd name="T66" fmla="*/ 65 w 66"/>
                <a:gd name="T67" fmla="*/ 23 h 83"/>
                <a:gd name="T68" fmla="*/ 65 w 66"/>
                <a:gd name="T69" fmla="*/ 23 h 8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6"/>
                <a:gd name="T106" fmla="*/ 0 h 83"/>
                <a:gd name="T107" fmla="*/ 66 w 66"/>
                <a:gd name="T108" fmla="*/ 83 h 8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6" h="83">
                  <a:moveTo>
                    <a:pt x="65" y="23"/>
                  </a:moveTo>
                  <a:lnTo>
                    <a:pt x="58" y="23"/>
                  </a:lnTo>
                  <a:lnTo>
                    <a:pt x="50" y="24"/>
                  </a:lnTo>
                  <a:lnTo>
                    <a:pt x="43" y="28"/>
                  </a:lnTo>
                  <a:lnTo>
                    <a:pt x="39" y="31"/>
                  </a:lnTo>
                  <a:lnTo>
                    <a:pt x="35" y="37"/>
                  </a:lnTo>
                  <a:lnTo>
                    <a:pt x="34" y="40"/>
                  </a:lnTo>
                  <a:lnTo>
                    <a:pt x="35" y="45"/>
                  </a:lnTo>
                  <a:lnTo>
                    <a:pt x="37" y="50"/>
                  </a:lnTo>
                  <a:lnTo>
                    <a:pt x="43" y="53"/>
                  </a:lnTo>
                  <a:lnTo>
                    <a:pt x="49" y="57"/>
                  </a:lnTo>
                  <a:lnTo>
                    <a:pt x="57" y="57"/>
                  </a:lnTo>
                  <a:lnTo>
                    <a:pt x="64" y="59"/>
                  </a:lnTo>
                  <a:lnTo>
                    <a:pt x="65" y="59"/>
                  </a:lnTo>
                  <a:lnTo>
                    <a:pt x="65" y="81"/>
                  </a:lnTo>
                  <a:lnTo>
                    <a:pt x="60" y="82"/>
                  </a:lnTo>
                  <a:lnTo>
                    <a:pt x="48" y="81"/>
                  </a:lnTo>
                  <a:lnTo>
                    <a:pt x="37" y="78"/>
                  </a:lnTo>
                  <a:lnTo>
                    <a:pt x="28" y="75"/>
                  </a:lnTo>
                  <a:lnTo>
                    <a:pt x="19" y="70"/>
                  </a:lnTo>
                  <a:lnTo>
                    <a:pt x="9" y="65"/>
                  </a:lnTo>
                  <a:lnTo>
                    <a:pt x="5" y="57"/>
                  </a:lnTo>
                  <a:lnTo>
                    <a:pt x="2" y="51"/>
                  </a:lnTo>
                  <a:lnTo>
                    <a:pt x="0" y="42"/>
                  </a:lnTo>
                  <a:lnTo>
                    <a:pt x="0" y="37"/>
                  </a:lnTo>
                  <a:lnTo>
                    <a:pt x="3" y="28"/>
                  </a:lnTo>
                  <a:lnTo>
                    <a:pt x="8" y="20"/>
                  </a:lnTo>
                  <a:lnTo>
                    <a:pt x="13" y="14"/>
                  </a:lnTo>
                  <a:lnTo>
                    <a:pt x="23" y="9"/>
                  </a:lnTo>
                  <a:lnTo>
                    <a:pt x="33" y="4"/>
                  </a:lnTo>
                  <a:lnTo>
                    <a:pt x="42" y="1"/>
                  </a:lnTo>
                  <a:lnTo>
                    <a:pt x="55" y="0"/>
                  </a:lnTo>
                  <a:lnTo>
                    <a:pt x="65" y="0"/>
                  </a:lnTo>
                  <a:lnTo>
                    <a:pt x="65" y="23"/>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56" name="Freeform 51">
              <a:extLst>
                <a:ext uri="{FF2B5EF4-FFF2-40B4-BE49-F238E27FC236}">
                  <a16:creationId xmlns:a16="http://schemas.microsoft.com/office/drawing/2014/main" id="{61054C10-9A09-A27A-8EAA-79B45036C31E}"/>
                </a:ext>
              </a:extLst>
            </p:cNvPr>
            <p:cNvSpPr>
              <a:spLocks/>
            </p:cNvSpPr>
            <p:nvPr/>
          </p:nvSpPr>
          <p:spPr bwMode="auto">
            <a:xfrm>
              <a:off x="2315" y="3253"/>
              <a:ext cx="67" cy="83"/>
            </a:xfrm>
            <a:custGeom>
              <a:avLst/>
              <a:gdLst>
                <a:gd name="T0" fmla="*/ 0 w 67"/>
                <a:gd name="T1" fmla="*/ 24 h 83"/>
                <a:gd name="T2" fmla="*/ 6 w 67"/>
                <a:gd name="T3" fmla="*/ 24 h 83"/>
                <a:gd name="T4" fmla="*/ 14 w 67"/>
                <a:gd name="T5" fmla="*/ 25 h 83"/>
                <a:gd name="T6" fmla="*/ 21 w 67"/>
                <a:gd name="T7" fmla="*/ 28 h 83"/>
                <a:gd name="T8" fmla="*/ 25 w 67"/>
                <a:gd name="T9" fmla="*/ 31 h 83"/>
                <a:gd name="T10" fmla="*/ 29 w 67"/>
                <a:gd name="T11" fmla="*/ 36 h 83"/>
                <a:gd name="T12" fmla="*/ 31 w 67"/>
                <a:gd name="T13" fmla="*/ 40 h 83"/>
                <a:gd name="T14" fmla="*/ 29 w 67"/>
                <a:gd name="T15" fmla="*/ 45 h 83"/>
                <a:gd name="T16" fmla="*/ 26 w 67"/>
                <a:gd name="T17" fmla="*/ 50 h 83"/>
                <a:gd name="T18" fmla="*/ 21 w 67"/>
                <a:gd name="T19" fmla="*/ 54 h 83"/>
                <a:gd name="T20" fmla="*/ 15 w 67"/>
                <a:gd name="T21" fmla="*/ 58 h 83"/>
                <a:gd name="T22" fmla="*/ 8 w 67"/>
                <a:gd name="T23" fmla="*/ 58 h 83"/>
                <a:gd name="T24" fmla="*/ 0 w 67"/>
                <a:gd name="T25" fmla="*/ 58 h 83"/>
                <a:gd name="T26" fmla="*/ 0 w 67"/>
                <a:gd name="T27" fmla="*/ 58 h 83"/>
                <a:gd name="T28" fmla="*/ 0 w 67"/>
                <a:gd name="T29" fmla="*/ 82 h 83"/>
                <a:gd name="T30" fmla="*/ 5 w 67"/>
                <a:gd name="T31" fmla="*/ 82 h 83"/>
                <a:gd name="T32" fmla="*/ 16 w 67"/>
                <a:gd name="T33" fmla="*/ 82 h 83"/>
                <a:gd name="T34" fmla="*/ 27 w 67"/>
                <a:gd name="T35" fmla="*/ 79 h 83"/>
                <a:gd name="T36" fmla="*/ 37 w 67"/>
                <a:gd name="T37" fmla="*/ 75 h 83"/>
                <a:gd name="T38" fmla="*/ 46 w 67"/>
                <a:gd name="T39" fmla="*/ 70 h 83"/>
                <a:gd name="T40" fmla="*/ 52 w 67"/>
                <a:gd name="T41" fmla="*/ 65 h 83"/>
                <a:gd name="T42" fmla="*/ 60 w 67"/>
                <a:gd name="T43" fmla="*/ 58 h 83"/>
                <a:gd name="T44" fmla="*/ 64 w 67"/>
                <a:gd name="T45" fmla="*/ 51 h 83"/>
                <a:gd name="T46" fmla="*/ 66 w 67"/>
                <a:gd name="T47" fmla="*/ 43 h 83"/>
                <a:gd name="T48" fmla="*/ 65 w 67"/>
                <a:gd name="T49" fmla="*/ 36 h 83"/>
                <a:gd name="T50" fmla="*/ 62 w 67"/>
                <a:gd name="T51" fmla="*/ 29 h 83"/>
                <a:gd name="T52" fmla="*/ 56 w 67"/>
                <a:gd name="T53" fmla="*/ 21 h 83"/>
                <a:gd name="T54" fmla="*/ 51 w 67"/>
                <a:gd name="T55" fmla="*/ 14 h 83"/>
                <a:gd name="T56" fmla="*/ 42 w 67"/>
                <a:gd name="T57" fmla="*/ 9 h 83"/>
                <a:gd name="T58" fmla="*/ 34 w 67"/>
                <a:gd name="T59" fmla="*/ 5 h 83"/>
                <a:gd name="T60" fmla="*/ 21 w 67"/>
                <a:gd name="T61" fmla="*/ 2 h 83"/>
                <a:gd name="T62" fmla="*/ 11 w 67"/>
                <a:gd name="T63" fmla="*/ 1 h 83"/>
                <a:gd name="T64" fmla="*/ 0 w 67"/>
                <a:gd name="T65" fmla="*/ 0 h 83"/>
                <a:gd name="T66" fmla="*/ 0 w 67"/>
                <a:gd name="T67" fmla="*/ 24 h 83"/>
                <a:gd name="T68" fmla="*/ 0 w 67"/>
                <a:gd name="T69" fmla="*/ 24 h 8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7"/>
                <a:gd name="T106" fmla="*/ 0 h 83"/>
                <a:gd name="T107" fmla="*/ 67 w 67"/>
                <a:gd name="T108" fmla="*/ 83 h 8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7" h="83">
                  <a:moveTo>
                    <a:pt x="0" y="24"/>
                  </a:moveTo>
                  <a:lnTo>
                    <a:pt x="6" y="24"/>
                  </a:lnTo>
                  <a:lnTo>
                    <a:pt x="14" y="25"/>
                  </a:lnTo>
                  <a:lnTo>
                    <a:pt x="21" y="28"/>
                  </a:lnTo>
                  <a:lnTo>
                    <a:pt x="25" y="31"/>
                  </a:lnTo>
                  <a:lnTo>
                    <a:pt x="29" y="36"/>
                  </a:lnTo>
                  <a:lnTo>
                    <a:pt x="31" y="40"/>
                  </a:lnTo>
                  <a:lnTo>
                    <a:pt x="29" y="45"/>
                  </a:lnTo>
                  <a:lnTo>
                    <a:pt x="26" y="50"/>
                  </a:lnTo>
                  <a:lnTo>
                    <a:pt x="21" y="54"/>
                  </a:lnTo>
                  <a:lnTo>
                    <a:pt x="15" y="58"/>
                  </a:lnTo>
                  <a:lnTo>
                    <a:pt x="8" y="58"/>
                  </a:lnTo>
                  <a:lnTo>
                    <a:pt x="0" y="58"/>
                  </a:lnTo>
                  <a:lnTo>
                    <a:pt x="0" y="82"/>
                  </a:lnTo>
                  <a:lnTo>
                    <a:pt x="5" y="82"/>
                  </a:lnTo>
                  <a:lnTo>
                    <a:pt x="16" y="82"/>
                  </a:lnTo>
                  <a:lnTo>
                    <a:pt x="27" y="79"/>
                  </a:lnTo>
                  <a:lnTo>
                    <a:pt x="37" y="75"/>
                  </a:lnTo>
                  <a:lnTo>
                    <a:pt x="46" y="70"/>
                  </a:lnTo>
                  <a:lnTo>
                    <a:pt x="52" y="65"/>
                  </a:lnTo>
                  <a:lnTo>
                    <a:pt x="60" y="58"/>
                  </a:lnTo>
                  <a:lnTo>
                    <a:pt x="64" y="51"/>
                  </a:lnTo>
                  <a:lnTo>
                    <a:pt x="66" y="43"/>
                  </a:lnTo>
                  <a:lnTo>
                    <a:pt x="65" y="36"/>
                  </a:lnTo>
                  <a:lnTo>
                    <a:pt x="62" y="29"/>
                  </a:lnTo>
                  <a:lnTo>
                    <a:pt x="56" y="21"/>
                  </a:lnTo>
                  <a:lnTo>
                    <a:pt x="51" y="14"/>
                  </a:lnTo>
                  <a:lnTo>
                    <a:pt x="42" y="9"/>
                  </a:lnTo>
                  <a:lnTo>
                    <a:pt x="34" y="5"/>
                  </a:lnTo>
                  <a:lnTo>
                    <a:pt x="21" y="2"/>
                  </a:lnTo>
                  <a:lnTo>
                    <a:pt x="11" y="1"/>
                  </a:lnTo>
                  <a:lnTo>
                    <a:pt x="0" y="0"/>
                  </a:lnTo>
                  <a:lnTo>
                    <a:pt x="0" y="24"/>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57" name="Freeform 52">
              <a:extLst>
                <a:ext uri="{FF2B5EF4-FFF2-40B4-BE49-F238E27FC236}">
                  <a16:creationId xmlns:a16="http://schemas.microsoft.com/office/drawing/2014/main" id="{856EC1A3-78C5-B827-EDE4-E7E35C26EEEF}"/>
                </a:ext>
              </a:extLst>
            </p:cNvPr>
            <p:cNvSpPr>
              <a:spLocks/>
            </p:cNvSpPr>
            <p:nvPr/>
          </p:nvSpPr>
          <p:spPr bwMode="auto">
            <a:xfrm>
              <a:off x="2291" y="3115"/>
              <a:ext cx="59" cy="156"/>
            </a:xfrm>
            <a:custGeom>
              <a:avLst/>
              <a:gdLst>
                <a:gd name="T0" fmla="*/ 29 w 59"/>
                <a:gd name="T1" fmla="*/ 0 h 156"/>
                <a:gd name="T2" fmla="*/ 0 w 59"/>
                <a:gd name="T3" fmla="*/ 33 h 156"/>
                <a:gd name="T4" fmla="*/ 21 w 59"/>
                <a:gd name="T5" fmla="*/ 29 h 156"/>
                <a:gd name="T6" fmla="*/ 24 w 59"/>
                <a:gd name="T7" fmla="*/ 155 h 156"/>
                <a:gd name="T8" fmla="*/ 38 w 59"/>
                <a:gd name="T9" fmla="*/ 151 h 156"/>
                <a:gd name="T10" fmla="*/ 37 w 59"/>
                <a:gd name="T11" fmla="*/ 26 h 156"/>
                <a:gd name="T12" fmla="*/ 58 w 59"/>
                <a:gd name="T13" fmla="*/ 20 h 156"/>
                <a:gd name="T14" fmla="*/ 29 w 59"/>
                <a:gd name="T15" fmla="*/ 0 h 156"/>
                <a:gd name="T16" fmla="*/ 29 w 59"/>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156"/>
                <a:gd name="T29" fmla="*/ 59 w 59"/>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156">
                  <a:moveTo>
                    <a:pt x="29" y="0"/>
                  </a:moveTo>
                  <a:lnTo>
                    <a:pt x="0" y="33"/>
                  </a:lnTo>
                  <a:lnTo>
                    <a:pt x="21" y="29"/>
                  </a:lnTo>
                  <a:lnTo>
                    <a:pt x="24" y="155"/>
                  </a:lnTo>
                  <a:lnTo>
                    <a:pt x="38" y="151"/>
                  </a:lnTo>
                  <a:lnTo>
                    <a:pt x="37" y="26"/>
                  </a:lnTo>
                  <a:lnTo>
                    <a:pt x="58" y="20"/>
                  </a:lnTo>
                  <a:lnTo>
                    <a:pt x="29" y="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58" name="Freeform 53">
              <a:extLst>
                <a:ext uri="{FF2B5EF4-FFF2-40B4-BE49-F238E27FC236}">
                  <a16:creationId xmlns:a16="http://schemas.microsoft.com/office/drawing/2014/main" id="{7C913FDE-782B-7AEE-4E8C-D34988FD2970}"/>
                </a:ext>
              </a:extLst>
            </p:cNvPr>
            <p:cNvSpPr>
              <a:spLocks/>
            </p:cNvSpPr>
            <p:nvPr/>
          </p:nvSpPr>
          <p:spPr bwMode="auto">
            <a:xfrm>
              <a:off x="2125" y="3271"/>
              <a:ext cx="149" cy="50"/>
            </a:xfrm>
            <a:custGeom>
              <a:avLst/>
              <a:gdLst>
                <a:gd name="T0" fmla="*/ 142 w 149"/>
                <a:gd name="T1" fmla="*/ 38 h 50"/>
                <a:gd name="T2" fmla="*/ 148 w 149"/>
                <a:gd name="T3" fmla="*/ 25 h 50"/>
                <a:gd name="T4" fmla="*/ 34 w 149"/>
                <a:gd name="T5" fmla="*/ 18 h 50"/>
                <a:gd name="T6" fmla="*/ 39 w 149"/>
                <a:gd name="T7" fmla="*/ 0 h 50"/>
                <a:gd name="T8" fmla="*/ 0 w 149"/>
                <a:gd name="T9" fmla="*/ 23 h 50"/>
                <a:gd name="T10" fmla="*/ 23 w 149"/>
                <a:gd name="T11" fmla="*/ 49 h 50"/>
                <a:gd name="T12" fmla="*/ 29 w 149"/>
                <a:gd name="T13" fmla="*/ 31 h 50"/>
                <a:gd name="T14" fmla="*/ 142 w 149"/>
                <a:gd name="T15" fmla="*/ 38 h 50"/>
                <a:gd name="T16" fmla="*/ 142 w 149"/>
                <a:gd name="T17" fmla="*/ 38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9"/>
                <a:gd name="T28" fmla="*/ 0 h 50"/>
                <a:gd name="T29" fmla="*/ 149 w 149"/>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9" h="50">
                  <a:moveTo>
                    <a:pt x="142" y="38"/>
                  </a:moveTo>
                  <a:lnTo>
                    <a:pt x="148" y="25"/>
                  </a:lnTo>
                  <a:lnTo>
                    <a:pt x="34" y="18"/>
                  </a:lnTo>
                  <a:lnTo>
                    <a:pt x="39" y="0"/>
                  </a:lnTo>
                  <a:lnTo>
                    <a:pt x="0" y="23"/>
                  </a:lnTo>
                  <a:lnTo>
                    <a:pt x="23" y="49"/>
                  </a:lnTo>
                  <a:lnTo>
                    <a:pt x="29" y="31"/>
                  </a:lnTo>
                  <a:lnTo>
                    <a:pt x="142" y="38"/>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59" name="Freeform 54">
              <a:extLst>
                <a:ext uri="{FF2B5EF4-FFF2-40B4-BE49-F238E27FC236}">
                  <a16:creationId xmlns:a16="http://schemas.microsoft.com/office/drawing/2014/main" id="{B7C4510B-FFE6-EA48-60F7-1347E5025BC9}"/>
                </a:ext>
              </a:extLst>
            </p:cNvPr>
            <p:cNvSpPr>
              <a:spLocks/>
            </p:cNvSpPr>
            <p:nvPr/>
          </p:nvSpPr>
          <p:spPr bwMode="auto">
            <a:xfrm>
              <a:off x="2313" y="3081"/>
              <a:ext cx="12" cy="41"/>
            </a:xfrm>
            <a:custGeom>
              <a:avLst/>
              <a:gdLst>
                <a:gd name="T0" fmla="*/ 0 w 12"/>
                <a:gd name="T1" fmla="*/ 40 h 41"/>
                <a:gd name="T2" fmla="*/ 11 w 12"/>
                <a:gd name="T3" fmla="*/ 40 h 41"/>
                <a:gd name="T4" fmla="*/ 11 w 12"/>
                <a:gd name="T5" fmla="*/ 0 h 41"/>
                <a:gd name="T6" fmla="*/ 0 w 12"/>
                <a:gd name="T7" fmla="*/ 0 h 41"/>
                <a:gd name="T8" fmla="*/ 0 w 12"/>
                <a:gd name="T9" fmla="*/ 40 h 41"/>
                <a:gd name="T10" fmla="*/ 0 w 12"/>
                <a:gd name="T11" fmla="*/ 40 h 41"/>
                <a:gd name="T12" fmla="*/ 0 60000 65536"/>
                <a:gd name="T13" fmla="*/ 0 60000 65536"/>
                <a:gd name="T14" fmla="*/ 0 60000 65536"/>
                <a:gd name="T15" fmla="*/ 0 60000 65536"/>
                <a:gd name="T16" fmla="*/ 0 60000 65536"/>
                <a:gd name="T17" fmla="*/ 0 60000 65536"/>
                <a:gd name="T18" fmla="*/ 0 w 12"/>
                <a:gd name="T19" fmla="*/ 0 h 41"/>
                <a:gd name="T20" fmla="*/ 12 w 12"/>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12" h="41">
                  <a:moveTo>
                    <a:pt x="0" y="40"/>
                  </a:moveTo>
                  <a:lnTo>
                    <a:pt x="11" y="40"/>
                  </a:lnTo>
                  <a:lnTo>
                    <a:pt x="11" y="0"/>
                  </a:lnTo>
                  <a:lnTo>
                    <a:pt x="0" y="0"/>
                  </a:lnTo>
                  <a:lnTo>
                    <a:pt x="0" y="4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60" name="Freeform 55">
              <a:extLst>
                <a:ext uri="{FF2B5EF4-FFF2-40B4-BE49-F238E27FC236}">
                  <a16:creationId xmlns:a16="http://schemas.microsoft.com/office/drawing/2014/main" id="{911635DF-04A3-837C-BB90-D7659C2AA6AD}"/>
                </a:ext>
              </a:extLst>
            </p:cNvPr>
            <p:cNvSpPr>
              <a:spLocks/>
            </p:cNvSpPr>
            <p:nvPr/>
          </p:nvSpPr>
          <p:spPr bwMode="auto">
            <a:xfrm>
              <a:off x="2313" y="3468"/>
              <a:ext cx="12" cy="42"/>
            </a:xfrm>
            <a:custGeom>
              <a:avLst/>
              <a:gdLst>
                <a:gd name="T0" fmla="*/ 0 w 12"/>
                <a:gd name="T1" fmla="*/ 41 h 42"/>
                <a:gd name="T2" fmla="*/ 11 w 12"/>
                <a:gd name="T3" fmla="*/ 41 h 42"/>
                <a:gd name="T4" fmla="*/ 11 w 12"/>
                <a:gd name="T5" fmla="*/ 0 h 42"/>
                <a:gd name="T6" fmla="*/ 0 w 12"/>
                <a:gd name="T7" fmla="*/ 0 h 42"/>
                <a:gd name="T8" fmla="*/ 0 w 12"/>
                <a:gd name="T9" fmla="*/ 41 h 42"/>
                <a:gd name="T10" fmla="*/ 0 w 12"/>
                <a:gd name="T11" fmla="*/ 41 h 42"/>
                <a:gd name="T12" fmla="*/ 0 60000 65536"/>
                <a:gd name="T13" fmla="*/ 0 60000 65536"/>
                <a:gd name="T14" fmla="*/ 0 60000 65536"/>
                <a:gd name="T15" fmla="*/ 0 60000 65536"/>
                <a:gd name="T16" fmla="*/ 0 60000 65536"/>
                <a:gd name="T17" fmla="*/ 0 60000 65536"/>
                <a:gd name="T18" fmla="*/ 0 w 12"/>
                <a:gd name="T19" fmla="*/ 0 h 42"/>
                <a:gd name="T20" fmla="*/ 12 w 12"/>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2" h="42">
                  <a:moveTo>
                    <a:pt x="0" y="41"/>
                  </a:moveTo>
                  <a:lnTo>
                    <a:pt x="11" y="41"/>
                  </a:lnTo>
                  <a:lnTo>
                    <a:pt x="11" y="0"/>
                  </a:lnTo>
                  <a:lnTo>
                    <a:pt x="0" y="0"/>
                  </a:lnTo>
                  <a:lnTo>
                    <a:pt x="0" y="41"/>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61" name="Freeform 56">
              <a:extLst>
                <a:ext uri="{FF2B5EF4-FFF2-40B4-BE49-F238E27FC236}">
                  <a16:creationId xmlns:a16="http://schemas.microsoft.com/office/drawing/2014/main" id="{AD3236DF-7898-6CE5-0A81-645DFAB688B7}"/>
                </a:ext>
              </a:extLst>
            </p:cNvPr>
            <p:cNvSpPr>
              <a:spLocks/>
            </p:cNvSpPr>
            <p:nvPr/>
          </p:nvSpPr>
          <p:spPr bwMode="auto">
            <a:xfrm>
              <a:off x="2579" y="3291"/>
              <a:ext cx="64" cy="9"/>
            </a:xfrm>
            <a:custGeom>
              <a:avLst/>
              <a:gdLst>
                <a:gd name="T0" fmla="*/ 0 w 64"/>
                <a:gd name="T1" fmla="*/ 0 h 9"/>
                <a:gd name="T2" fmla="*/ 0 w 64"/>
                <a:gd name="T3" fmla="*/ 8 h 9"/>
                <a:gd name="T4" fmla="*/ 63 w 64"/>
                <a:gd name="T5" fmla="*/ 8 h 9"/>
                <a:gd name="T6" fmla="*/ 63 w 64"/>
                <a:gd name="T7" fmla="*/ 0 h 9"/>
                <a:gd name="T8" fmla="*/ 0 w 64"/>
                <a:gd name="T9" fmla="*/ 0 h 9"/>
                <a:gd name="T10" fmla="*/ 0 w 64"/>
                <a:gd name="T11" fmla="*/ 0 h 9"/>
                <a:gd name="T12" fmla="*/ 0 60000 65536"/>
                <a:gd name="T13" fmla="*/ 0 60000 65536"/>
                <a:gd name="T14" fmla="*/ 0 60000 65536"/>
                <a:gd name="T15" fmla="*/ 0 60000 65536"/>
                <a:gd name="T16" fmla="*/ 0 60000 65536"/>
                <a:gd name="T17" fmla="*/ 0 60000 65536"/>
                <a:gd name="T18" fmla="*/ 0 w 64"/>
                <a:gd name="T19" fmla="*/ 0 h 9"/>
                <a:gd name="T20" fmla="*/ 64 w 64"/>
                <a:gd name="T21" fmla="*/ 9 h 9"/>
              </a:gdLst>
              <a:ahLst/>
              <a:cxnLst>
                <a:cxn ang="T12">
                  <a:pos x="T0" y="T1"/>
                </a:cxn>
                <a:cxn ang="T13">
                  <a:pos x="T2" y="T3"/>
                </a:cxn>
                <a:cxn ang="T14">
                  <a:pos x="T4" y="T5"/>
                </a:cxn>
                <a:cxn ang="T15">
                  <a:pos x="T6" y="T7"/>
                </a:cxn>
                <a:cxn ang="T16">
                  <a:pos x="T8" y="T9"/>
                </a:cxn>
                <a:cxn ang="T17">
                  <a:pos x="T10" y="T11"/>
                </a:cxn>
              </a:cxnLst>
              <a:rect l="T18" t="T19" r="T20" b="T21"/>
              <a:pathLst>
                <a:path w="64" h="9">
                  <a:moveTo>
                    <a:pt x="0" y="0"/>
                  </a:moveTo>
                  <a:lnTo>
                    <a:pt x="0" y="8"/>
                  </a:lnTo>
                  <a:lnTo>
                    <a:pt x="63" y="8"/>
                  </a:lnTo>
                  <a:lnTo>
                    <a:pt x="63" y="0"/>
                  </a:lnTo>
                  <a:lnTo>
                    <a:pt x="0" y="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62" name="Freeform 57">
              <a:extLst>
                <a:ext uri="{FF2B5EF4-FFF2-40B4-BE49-F238E27FC236}">
                  <a16:creationId xmlns:a16="http://schemas.microsoft.com/office/drawing/2014/main" id="{A34CE49E-031E-690E-DEE2-BB441F2CB7C6}"/>
                </a:ext>
              </a:extLst>
            </p:cNvPr>
            <p:cNvSpPr>
              <a:spLocks/>
            </p:cNvSpPr>
            <p:nvPr/>
          </p:nvSpPr>
          <p:spPr bwMode="auto">
            <a:xfrm>
              <a:off x="1994" y="3291"/>
              <a:ext cx="64" cy="9"/>
            </a:xfrm>
            <a:custGeom>
              <a:avLst/>
              <a:gdLst>
                <a:gd name="T0" fmla="*/ 0 w 64"/>
                <a:gd name="T1" fmla="*/ 0 h 9"/>
                <a:gd name="T2" fmla="*/ 0 w 64"/>
                <a:gd name="T3" fmla="*/ 8 h 9"/>
                <a:gd name="T4" fmla="*/ 63 w 64"/>
                <a:gd name="T5" fmla="*/ 8 h 9"/>
                <a:gd name="T6" fmla="*/ 63 w 64"/>
                <a:gd name="T7" fmla="*/ 0 h 9"/>
                <a:gd name="T8" fmla="*/ 0 w 64"/>
                <a:gd name="T9" fmla="*/ 0 h 9"/>
                <a:gd name="T10" fmla="*/ 0 w 64"/>
                <a:gd name="T11" fmla="*/ 0 h 9"/>
                <a:gd name="T12" fmla="*/ 0 60000 65536"/>
                <a:gd name="T13" fmla="*/ 0 60000 65536"/>
                <a:gd name="T14" fmla="*/ 0 60000 65536"/>
                <a:gd name="T15" fmla="*/ 0 60000 65536"/>
                <a:gd name="T16" fmla="*/ 0 60000 65536"/>
                <a:gd name="T17" fmla="*/ 0 60000 65536"/>
                <a:gd name="T18" fmla="*/ 0 w 64"/>
                <a:gd name="T19" fmla="*/ 0 h 9"/>
                <a:gd name="T20" fmla="*/ 64 w 64"/>
                <a:gd name="T21" fmla="*/ 9 h 9"/>
              </a:gdLst>
              <a:ahLst/>
              <a:cxnLst>
                <a:cxn ang="T12">
                  <a:pos x="T0" y="T1"/>
                </a:cxn>
                <a:cxn ang="T13">
                  <a:pos x="T2" y="T3"/>
                </a:cxn>
                <a:cxn ang="T14">
                  <a:pos x="T4" y="T5"/>
                </a:cxn>
                <a:cxn ang="T15">
                  <a:pos x="T6" y="T7"/>
                </a:cxn>
                <a:cxn ang="T16">
                  <a:pos x="T8" y="T9"/>
                </a:cxn>
                <a:cxn ang="T17">
                  <a:pos x="T10" y="T11"/>
                </a:cxn>
              </a:cxnLst>
              <a:rect l="T18" t="T19" r="T20" b="T21"/>
              <a:pathLst>
                <a:path w="64" h="9">
                  <a:moveTo>
                    <a:pt x="0" y="0"/>
                  </a:moveTo>
                  <a:lnTo>
                    <a:pt x="0" y="8"/>
                  </a:lnTo>
                  <a:lnTo>
                    <a:pt x="63" y="8"/>
                  </a:lnTo>
                  <a:lnTo>
                    <a:pt x="63" y="0"/>
                  </a:lnTo>
                  <a:lnTo>
                    <a:pt x="0" y="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63" name="Freeform 58">
              <a:extLst>
                <a:ext uri="{FF2B5EF4-FFF2-40B4-BE49-F238E27FC236}">
                  <a16:creationId xmlns:a16="http://schemas.microsoft.com/office/drawing/2014/main" id="{3A483CE8-5594-F7E4-5904-54B267ED89F6}"/>
                </a:ext>
              </a:extLst>
            </p:cNvPr>
            <p:cNvSpPr>
              <a:spLocks/>
            </p:cNvSpPr>
            <p:nvPr/>
          </p:nvSpPr>
          <p:spPr bwMode="auto">
            <a:xfrm>
              <a:off x="1983" y="2932"/>
              <a:ext cx="36" cy="25"/>
            </a:xfrm>
            <a:custGeom>
              <a:avLst/>
              <a:gdLst>
                <a:gd name="T0" fmla="*/ 31 w 36"/>
                <a:gd name="T1" fmla="*/ 6 h 25"/>
                <a:gd name="T2" fmla="*/ 28 w 36"/>
                <a:gd name="T3" fmla="*/ 4 h 25"/>
                <a:gd name="T4" fmla="*/ 23 w 36"/>
                <a:gd name="T5" fmla="*/ 1 h 25"/>
                <a:gd name="T6" fmla="*/ 16 w 36"/>
                <a:gd name="T7" fmla="*/ 0 h 25"/>
                <a:gd name="T8" fmla="*/ 10 w 36"/>
                <a:gd name="T9" fmla="*/ 1 h 25"/>
                <a:gd name="T10" fmla="*/ 5 w 36"/>
                <a:gd name="T11" fmla="*/ 4 h 25"/>
                <a:gd name="T12" fmla="*/ 0 w 36"/>
                <a:gd name="T13" fmla="*/ 7 h 25"/>
                <a:gd name="T14" fmla="*/ 0 w 36"/>
                <a:gd name="T15" fmla="*/ 11 h 25"/>
                <a:gd name="T16" fmla="*/ 0 w 36"/>
                <a:gd name="T17" fmla="*/ 15 h 25"/>
                <a:gd name="T18" fmla="*/ 2 w 36"/>
                <a:gd name="T19" fmla="*/ 18 h 25"/>
                <a:gd name="T20" fmla="*/ 7 w 36"/>
                <a:gd name="T21" fmla="*/ 21 h 25"/>
                <a:gd name="T22" fmla="*/ 11 w 36"/>
                <a:gd name="T23" fmla="*/ 24 h 25"/>
                <a:gd name="T24" fmla="*/ 18 w 36"/>
                <a:gd name="T25" fmla="*/ 24 h 25"/>
                <a:gd name="T26" fmla="*/ 24 w 36"/>
                <a:gd name="T27" fmla="*/ 24 h 25"/>
                <a:gd name="T28" fmla="*/ 29 w 36"/>
                <a:gd name="T29" fmla="*/ 21 h 25"/>
                <a:gd name="T30" fmla="*/ 33 w 36"/>
                <a:gd name="T31" fmla="*/ 18 h 25"/>
                <a:gd name="T32" fmla="*/ 35 w 36"/>
                <a:gd name="T33" fmla="*/ 14 h 25"/>
                <a:gd name="T34" fmla="*/ 33 w 36"/>
                <a:gd name="T35" fmla="*/ 11 h 25"/>
                <a:gd name="T36" fmla="*/ 31 w 36"/>
                <a:gd name="T37" fmla="*/ 6 h 25"/>
                <a:gd name="T38" fmla="*/ 31 w 36"/>
                <a:gd name="T39" fmla="*/ 6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
                <a:gd name="T61" fmla="*/ 0 h 25"/>
                <a:gd name="T62" fmla="*/ 36 w 36"/>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 h="25">
                  <a:moveTo>
                    <a:pt x="31" y="6"/>
                  </a:moveTo>
                  <a:lnTo>
                    <a:pt x="28" y="4"/>
                  </a:lnTo>
                  <a:lnTo>
                    <a:pt x="23" y="1"/>
                  </a:lnTo>
                  <a:lnTo>
                    <a:pt x="16" y="0"/>
                  </a:lnTo>
                  <a:lnTo>
                    <a:pt x="10" y="1"/>
                  </a:lnTo>
                  <a:lnTo>
                    <a:pt x="5" y="4"/>
                  </a:lnTo>
                  <a:lnTo>
                    <a:pt x="0" y="7"/>
                  </a:lnTo>
                  <a:lnTo>
                    <a:pt x="0" y="11"/>
                  </a:lnTo>
                  <a:lnTo>
                    <a:pt x="0" y="15"/>
                  </a:lnTo>
                  <a:lnTo>
                    <a:pt x="2" y="18"/>
                  </a:lnTo>
                  <a:lnTo>
                    <a:pt x="7" y="21"/>
                  </a:lnTo>
                  <a:lnTo>
                    <a:pt x="11" y="24"/>
                  </a:lnTo>
                  <a:lnTo>
                    <a:pt x="18" y="24"/>
                  </a:lnTo>
                  <a:lnTo>
                    <a:pt x="24" y="24"/>
                  </a:lnTo>
                  <a:lnTo>
                    <a:pt x="29" y="21"/>
                  </a:lnTo>
                  <a:lnTo>
                    <a:pt x="33" y="18"/>
                  </a:lnTo>
                  <a:lnTo>
                    <a:pt x="35" y="14"/>
                  </a:lnTo>
                  <a:lnTo>
                    <a:pt x="33" y="11"/>
                  </a:lnTo>
                  <a:lnTo>
                    <a:pt x="31" y="6"/>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64" name="Freeform 59">
              <a:extLst>
                <a:ext uri="{FF2B5EF4-FFF2-40B4-BE49-F238E27FC236}">
                  <a16:creationId xmlns:a16="http://schemas.microsoft.com/office/drawing/2014/main" id="{EDF054B7-4BE5-D80A-F0C6-A47DEE0EB075}"/>
                </a:ext>
              </a:extLst>
            </p:cNvPr>
            <p:cNvSpPr>
              <a:spLocks/>
            </p:cNvSpPr>
            <p:nvPr/>
          </p:nvSpPr>
          <p:spPr bwMode="auto">
            <a:xfrm>
              <a:off x="1893" y="2919"/>
              <a:ext cx="373" cy="191"/>
            </a:xfrm>
            <a:custGeom>
              <a:avLst/>
              <a:gdLst>
                <a:gd name="T0" fmla="*/ 372 w 373"/>
                <a:gd name="T1" fmla="*/ 41 h 191"/>
                <a:gd name="T2" fmla="*/ 366 w 373"/>
                <a:gd name="T3" fmla="*/ 33 h 191"/>
                <a:gd name="T4" fmla="*/ 358 w 373"/>
                <a:gd name="T5" fmla="*/ 25 h 191"/>
                <a:gd name="T6" fmla="*/ 347 w 373"/>
                <a:gd name="T7" fmla="*/ 18 h 191"/>
                <a:gd name="T8" fmla="*/ 336 w 373"/>
                <a:gd name="T9" fmla="*/ 12 h 191"/>
                <a:gd name="T10" fmla="*/ 323 w 373"/>
                <a:gd name="T11" fmla="*/ 7 h 191"/>
                <a:gd name="T12" fmla="*/ 309 w 373"/>
                <a:gd name="T13" fmla="*/ 4 h 191"/>
                <a:gd name="T14" fmla="*/ 294 w 373"/>
                <a:gd name="T15" fmla="*/ 0 h 191"/>
                <a:gd name="T16" fmla="*/ 278 w 373"/>
                <a:gd name="T17" fmla="*/ 0 h 191"/>
                <a:gd name="T18" fmla="*/ 264 w 373"/>
                <a:gd name="T19" fmla="*/ 0 h 191"/>
                <a:gd name="T20" fmla="*/ 248 w 373"/>
                <a:gd name="T21" fmla="*/ 1 h 191"/>
                <a:gd name="T22" fmla="*/ 232 w 373"/>
                <a:gd name="T23" fmla="*/ 5 h 191"/>
                <a:gd name="T24" fmla="*/ 217 w 373"/>
                <a:gd name="T25" fmla="*/ 8 h 191"/>
                <a:gd name="T26" fmla="*/ 200 w 373"/>
                <a:gd name="T27" fmla="*/ 13 h 191"/>
                <a:gd name="T28" fmla="*/ 193 w 373"/>
                <a:gd name="T29" fmla="*/ 17 h 191"/>
                <a:gd name="T30" fmla="*/ 65 w 373"/>
                <a:gd name="T31" fmla="*/ 72 h 191"/>
                <a:gd name="T32" fmla="*/ 52 w 373"/>
                <a:gd name="T33" fmla="*/ 77 h 191"/>
                <a:gd name="T34" fmla="*/ 40 w 373"/>
                <a:gd name="T35" fmla="*/ 85 h 191"/>
                <a:gd name="T36" fmla="*/ 29 w 373"/>
                <a:gd name="T37" fmla="*/ 92 h 191"/>
                <a:gd name="T38" fmla="*/ 19 w 373"/>
                <a:gd name="T39" fmla="*/ 102 h 191"/>
                <a:gd name="T40" fmla="*/ 12 w 373"/>
                <a:gd name="T41" fmla="*/ 111 h 191"/>
                <a:gd name="T42" fmla="*/ 5 w 373"/>
                <a:gd name="T43" fmla="*/ 121 h 191"/>
                <a:gd name="T44" fmla="*/ 2 w 373"/>
                <a:gd name="T45" fmla="*/ 130 h 191"/>
                <a:gd name="T46" fmla="*/ 0 w 373"/>
                <a:gd name="T47" fmla="*/ 141 h 191"/>
                <a:gd name="T48" fmla="*/ 0 w 373"/>
                <a:gd name="T49" fmla="*/ 150 h 191"/>
                <a:gd name="T50" fmla="*/ 3 w 373"/>
                <a:gd name="T51" fmla="*/ 160 h 191"/>
                <a:gd name="T52" fmla="*/ 8 w 373"/>
                <a:gd name="T53" fmla="*/ 169 h 191"/>
                <a:gd name="T54" fmla="*/ 15 w 373"/>
                <a:gd name="T55" fmla="*/ 179 h 191"/>
                <a:gd name="T56" fmla="*/ 19 w 373"/>
                <a:gd name="T57" fmla="*/ 183 h 191"/>
                <a:gd name="T58" fmla="*/ 26 w 373"/>
                <a:gd name="T59" fmla="*/ 190 h 191"/>
                <a:gd name="T60" fmla="*/ 372 w 373"/>
                <a:gd name="T61" fmla="*/ 41 h 191"/>
                <a:gd name="T62" fmla="*/ 372 w 373"/>
                <a:gd name="T63" fmla="*/ 41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191"/>
                <a:gd name="T98" fmla="*/ 373 w 373"/>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191">
                  <a:moveTo>
                    <a:pt x="372" y="41"/>
                  </a:moveTo>
                  <a:lnTo>
                    <a:pt x="366" y="33"/>
                  </a:lnTo>
                  <a:lnTo>
                    <a:pt x="358" y="25"/>
                  </a:lnTo>
                  <a:lnTo>
                    <a:pt x="347" y="18"/>
                  </a:lnTo>
                  <a:lnTo>
                    <a:pt x="336" y="12"/>
                  </a:lnTo>
                  <a:lnTo>
                    <a:pt x="323" y="7"/>
                  </a:lnTo>
                  <a:lnTo>
                    <a:pt x="309" y="4"/>
                  </a:lnTo>
                  <a:lnTo>
                    <a:pt x="294" y="0"/>
                  </a:lnTo>
                  <a:lnTo>
                    <a:pt x="278" y="0"/>
                  </a:lnTo>
                  <a:lnTo>
                    <a:pt x="264" y="0"/>
                  </a:lnTo>
                  <a:lnTo>
                    <a:pt x="248" y="1"/>
                  </a:lnTo>
                  <a:lnTo>
                    <a:pt x="232" y="5"/>
                  </a:lnTo>
                  <a:lnTo>
                    <a:pt x="217" y="8"/>
                  </a:lnTo>
                  <a:lnTo>
                    <a:pt x="200" y="13"/>
                  </a:lnTo>
                  <a:lnTo>
                    <a:pt x="193" y="17"/>
                  </a:lnTo>
                  <a:lnTo>
                    <a:pt x="65" y="72"/>
                  </a:lnTo>
                  <a:lnTo>
                    <a:pt x="52" y="77"/>
                  </a:lnTo>
                  <a:lnTo>
                    <a:pt x="40" y="85"/>
                  </a:lnTo>
                  <a:lnTo>
                    <a:pt x="29" y="92"/>
                  </a:lnTo>
                  <a:lnTo>
                    <a:pt x="19" y="102"/>
                  </a:lnTo>
                  <a:lnTo>
                    <a:pt x="12" y="111"/>
                  </a:lnTo>
                  <a:lnTo>
                    <a:pt x="5" y="121"/>
                  </a:lnTo>
                  <a:lnTo>
                    <a:pt x="2" y="130"/>
                  </a:lnTo>
                  <a:lnTo>
                    <a:pt x="0" y="141"/>
                  </a:lnTo>
                  <a:lnTo>
                    <a:pt x="0" y="150"/>
                  </a:lnTo>
                  <a:lnTo>
                    <a:pt x="3" y="160"/>
                  </a:lnTo>
                  <a:lnTo>
                    <a:pt x="8" y="169"/>
                  </a:lnTo>
                  <a:lnTo>
                    <a:pt x="15" y="179"/>
                  </a:lnTo>
                  <a:lnTo>
                    <a:pt x="19" y="183"/>
                  </a:lnTo>
                  <a:lnTo>
                    <a:pt x="26" y="190"/>
                  </a:lnTo>
                  <a:lnTo>
                    <a:pt x="372" y="41"/>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65" name="Freeform 60">
              <a:extLst>
                <a:ext uri="{FF2B5EF4-FFF2-40B4-BE49-F238E27FC236}">
                  <a16:creationId xmlns:a16="http://schemas.microsoft.com/office/drawing/2014/main" id="{AEBA0FD7-5FF9-828D-93DA-B1DD2CF67918}"/>
                </a:ext>
              </a:extLst>
            </p:cNvPr>
            <p:cNvSpPr>
              <a:spLocks/>
            </p:cNvSpPr>
            <p:nvPr/>
          </p:nvSpPr>
          <p:spPr bwMode="auto">
            <a:xfrm>
              <a:off x="2070" y="2778"/>
              <a:ext cx="499" cy="148"/>
            </a:xfrm>
            <a:custGeom>
              <a:avLst/>
              <a:gdLst>
                <a:gd name="T0" fmla="*/ 48 w 499"/>
                <a:gd name="T1" fmla="*/ 125 h 148"/>
                <a:gd name="T2" fmla="*/ 48 w 499"/>
                <a:gd name="T3" fmla="*/ 56 h 148"/>
                <a:gd name="T4" fmla="*/ 49 w 499"/>
                <a:gd name="T5" fmla="*/ 52 h 148"/>
                <a:gd name="T6" fmla="*/ 53 w 499"/>
                <a:gd name="T7" fmla="*/ 45 h 148"/>
                <a:gd name="T8" fmla="*/ 58 w 499"/>
                <a:gd name="T9" fmla="*/ 39 h 148"/>
                <a:gd name="T10" fmla="*/ 67 w 499"/>
                <a:gd name="T11" fmla="*/ 36 h 148"/>
                <a:gd name="T12" fmla="*/ 76 w 499"/>
                <a:gd name="T13" fmla="*/ 32 h 148"/>
                <a:gd name="T14" fmla="*/ 86 w 499"/>
                <a:gd name="T15" fmla="*/ 28 h 148"/>
                <a:gd name="T16" fmla="*/ 413 w 499"/>
                <a:gd name="T17" fmla="*/ 28 h 148"/>
                <a:gd name="T18" fmla="*/ 418 w 499"/>
                <a:gd name="T19" fmla="*/ 29 h 148"/>
                <a:gd name="T20" fmla="*/ 428 w 499"/>
                <a:gd name="T21" fmla="*/ 34 h 148"/>
                <a:gd name="T22" fmla="*/ 436 w 499"/>
                <a:gd name="T23" fmla="*/ 37 h 148"/>
                <a:gd name="T24" fmla="*/ 444 w 499"/>
                <a:gd name="T25" fmla="*/ 42 h 148"/>
                <a:gd name="T26" fmla="*/ 448 w 499"/>
                <a:gd name="T27" fmla="*/ 49 h 148"/>
                <a:gd name="T28" fmla="*/ 451 w 499"/>
                <a:gd name="T29" fmla="*/ 56 h 148"/>
                <a:gd name="T30" fmla="*/ 451 w 499"/>
                <a:gd name="T31" fmla="*/ 125 h 148"/>
                <a:gd name="T32" fmla="*/ 498 w 499"/>
                <a:gd name="T33" fmla="*/ 147 h 148"/>
                <a:gd name="T34" fmla="*/ 498 w 499"/>
                <a:gd name="T35" fmla="*/ 56 h 148"/>
                <a:gd name="T36" fmla="*/ 497 w 499"/>
                <a:gd name="T37" fmla="*/ 46 h 148"/>
                <a:gd name="T38" fmla="*/ 495 w 499"/>
                <a:gd name="T39" fmla="*/ 36 h 148"/>
                <a:gd name="T40" fmla="*/ 488 w 499"/>
                <a:gd name="T41" fmla="*/ 28 h 148"/>
                <a:gd name="T42" fmla="*/ 479 w 499"/>
                <a:gd name="T43" fmla="*/ 20 h 148"/>
                <a:gd name="T44" fmla="*/ 469 w 499"/>
                <a:gd name="T45" fmla="*/ 13 h 148"/>
                <a:gd name="T46" fmla="*/ 460 w 499"/>
                <a:gd name="T47" fmla="*/ 8 h 148"/>
                <a:gd name="T48" fmla="*/ 447 w 499"/>
                <a:gd name="T49" fmla="*/ 2 h 148"/>
                <a:gd name="T50" fmla="*/ 434 w 499"/>
                <a:gd name="T51" fmla="*/ 1 h 148"/>
                <a:gd name="T52" fmla="*/ 419 w 499"/>
                <a:gd name="T53" fmla="*/ 0 h 148"/>
                <a:gd name="T54" fmla="*/ 413 w 499"/>
                <a:gd name="T55" fmla="*/ 0 h 148"/>
                <a:gd name="T56" fmla="*/ 86 w 499"/>
                <a:gd name="T57" fmla="*/ 0 h 148"/>
                <a:gd name="T58" fmla="*/ 71 w 499"/>
                <a:gd name="T59" fmla="*/ 1 h 148"/>
                <a:gd name="T60" fmla="*/ 58 w 499"/>
                <a:gd name="T61" fmla="*/ 1 h 148"/>
                <a:gd name="T62" fmla="*/ 45 w 499"/>
                <a:gd name="T63" fmla="*/ 4 h 148"/>
                <a:gd name="T64" fmla="*/ 33 w 499"/>
                <a:gd name="T65" fmla="*/ 11 h 148"/>
                <a:gd name="T66" fmla="*/ 23 w 499"/>
                <a:gd name="T67" fmla="*/ 17 h 148"/>
                <a:gd name="T68" fmla="*/ 14 w 499"/>
                <a:gd name="T69" fmla="*/ 25 h 148"/>
                <a:gd name="T70" fmla="*/ 8 w 499"/>
                <a:gd name="T71" fmla="*/ 34 h 148"/>
                <a:gd name="T72" fmla="*/ 3 w 499"/>
                <a:gd name="T73" fmla="*/ 42 h 148"/>
                <a:gd name="T74" fmla="*/ 0 w 499"/>
                <a:gd name="T75" fmla="*/ 51 h 148"/>
                <a:gd name="T76" fmla="*/ 0 w 499"/>
                <a:gd name="T77" fmla="*/ 56 h 148"/>
                <a:gd name="T78" fmla="*/ 0 w 499"/>
                <a:gd name="T79" fmla="*/ 147 h 148"/>
                <a:gd name="T80" fmla="*/ 48 w 499"/>
                <a:gd name="T81" fmla="*/ 125 h 148"/>
                <a:gd name="T82" fmla="*/ 48 w 499"/>
                <a:gd name="T83" fmla="*/ 125 h 14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99"/>
                <a:gd name="T127" fmla="*/ 0 h 148"/>
                <a:gd name="T128" fmla="*/ 499 w 499"/>
                <a:gd name="T129" fmla="*/ 148 h 14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99" h="148">
                  <a:moveTo>
                    <a:pt x="48" y="125"/>
                  </a:moveTo>
                  <a:lnTo>
                    <a:pt x="48" y="56"/>
                  </a:lnTo>
                  <a:lnTo>
                    <a:pt x="49" y="52"/>
                  </a:lnTo>
                  <a:lnTo>
                    <a:pt x="53" y="45"/>
                  </a:lnTo>
                  <a:lnTo>
                    <a:pt x="58" y="39"/>
                  </a:lnTo>
                  <a:lnTo>
                    <a:pt x="67" y="36"/>
                  </a:lnTo>
                  <a:lnTo>
                    <a:pt x="76" y="32"/>
                  </a:lnTo>
                  <a:lnTo>
                    <a:pt x="86" y="28"/>
                  </a:lnTo>
                  <a:lnTo>
                    <a:pt x="413" y="28"/>
                  </a:lnTo>
                  <a:lnTo>
                    <a:pt x="418" y="29"/>
                  </a:lnTo>
                  <a:lnTo>
                    <a:pt x="428" y="34"/>
                  </a:lnTo>
                  <a:lnTo>
                    <a:pt x="436" y="37"/>
                  </a:lnTo>
                  <a:lnTo>
                    <a:pt x="444" y="42"/>
                  </a:lnTo>
                  <a:lnTo>
                    <a:pt x="448" y="49"/>
                  </a:lnTo>
                  <a:lnTo>
                    <a:pt x="451" y="56"/>
                  </a:lnTo>
                  <a:lnTo>
                    <a:pt x="451" y="125"/>
                  </a:lnTo>
                  <a:lnTo>
                    <a:pt x="498" y="147"/>
                  </a:lnTo>
                  <a:lnTo>
                    <a:pt x="498" y="56"/>
                  </a:lnTo>
                  <a:lnTo>
                    <a:pt x="497" y="46"/>
                  </a:lnTo>
                  <a:lnTo>
                    <a:pt x="495" y="36"/>
                  </a:lnTo>
                  <a:lnTo>
                    <a:pt x="488" y="28"/>
                  </a:lnTo>
                  <a:lnTo>
                    <a:pt x="479" y="20"/>
                  </a:lnTo>
                  <a:lnTo>
                    <a:pt x="469" y="13"/>
                  </a:lnTo>
                  <a:lnTo>
                    <a:pt x="460" y="8"/>
                  </a:lnTo>
                  <a:lnTo>
                    <a:pt x="447" y="2"/>
                  </a:lnTo>
                  <a:lnTo>
                    <a:pt x="434" y="1"/>
                  </a:lnTo>
                  <a:lnTo>
                    <a:pt x="419" y="0"/>
                  </a:lnTo>
                  <a:lnTo>
                    <a:pt x="413" y="0"/>
                  </a:lnTo>
                  <a:lnTo>
                    <a:pt x="86" y="0"/>
                  </a:lnTo>
                  <a:lnTo>
                    <a:pt x="71" y="1"/>
                  </a:lnTo>
                  <a:lnTo>
                    <a:pt x="58" y="1"/>
                  </a:lnTo>
                  <a:lnTo>
                    <a:pt x="45" y="4"/>
                  </a:lnTo>
                  <a:lnTo>
                    <a:pt x="33" y="11"/>
                  </a:lnTo>
                  <a:lnTo>
                    <a:pt x="23" y="17"/>
                  </a:lnTo>
                  <a:lnTo>
                    <a:pt x="14" y="25"/>
                  </a:lnTo>
                  <a:lnTo>
                    <a:pt x="8" y="34"/>
                  </a:lnTo>
                  <a:lnTo>
                    <a:pt x="3" y="42"/>
                  </a:lnTo>
                  <a:lnTo>
                    <a:pt x="0" y="51"/>
                  </a:lnTo>
                  <a:lnTo>
                    <a:pt x="0" y="56"/>
                  </a:lnTo>
                  <a:lnTo>
                    <a:pt x="0" y="147"/>
                  </a:lnTo>
                  <a:lnTo>
                    <a:pt x="48" y="125"/>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66" name="Freeform 61">
              <a:extLst>
                <a:ext uri="{FF2B5EF4-FFF2-40B4-BE49-F238E27FC236}">
                  <a16:creationId xmlns:a16="http://schemas.microsoft.com/office/drawing/2014/main" id="{FE2CFEBA-1870-1890-15BA-BF2FAE363A40}"/>
                </a:ext>
              </a:extLst>
            </p:cNvPr>
            <p:cNvSpPr>
              <a:spLocks/>
            </p:cNvSpPr>
            <p:nvPr/>
          </p:nvSpPr>
          <p:spPr bwMode="auto">
            <a:xfrm>
              <a:off x="1936" y="2064"/>
              <a:ext cx="766" cy="502"/>
            </a:xfrm>
            <a:custGeom>
              <a:avLst/>
              <a:gdLst>
                <a:gd name="T0" fmla="*/ 762 w 766"/>
                <a:gd name="T1" fmla="*/ 234 h 502"/>
                <a:gd name="T2" fmla="*/ 758 w 766"/>
                <a:gd name="T3" fmla="*/ 204 h 502"/>
                <a:gd name="T4" fmla="*/ 746 w 766"/>
                <a:gd name="T5" fmla="*/ 173 h 502"/>
                <a:gd name="T6" fmla="*/ 729 w 766"/>
                <a:gd name="T7" fmla="*/ 144 h 502"/>
                <a:gd name="T8" fmla="*/ 705 w 766"/>
                <a:gd name="T9" fmla="*/ 117 h 502"/>
                <a:gd name="T10" fmla="*/ 678 w 766"/>
                <a:gd name="T11" fmla="*/ 91 h 502"/>
                <a:gd name="T12" fmla="*/ 647 w 766"/>
                <a:gd name="T13" fmla="*/ 68 h 502"/>
                <a:gd name="T14" fmla="*/ 610 w 766"/>
                <a:gd name="T15" fmla="*/ 49 h 502"/>
                <a:gd name="T16" fmla="*/ 569 w 766"/>
                <a:gd name="T17" fmla="*/ 31 h 502"/>
                <a:gd name="T18" fmla="*/ 528 w 766"/>
                <a:gd name="T19" fmla="*/ 17 h 502"/>
                <a:gd name="T20" fmla="*/ 482 w 766"/>
                <a:gd name="T21" fmla="*/ 7 h 502"/>
                <a:gd name="T22" fmla="*/ 435 w 766"/>
                <a:gd name="T23" fmla="*/ 1 h 502"/>
                <a:gd name="T24" fmla="*/ 387 w 766"/>
                <a:gd name="T25" fmla="*/ 0 h 502"/>
                <a:gd name="T26" fmla="*/ 341 w 766"/>
                <a:gd name="T27" fmla="*/ 0 h 502"/>
                <a:gd name="T28" fmla="*/ 294 w 766"/>
                <a:gd name="T29" fmla="*/ 6 h 502"/>
                <a:gd name="T30" fmla="*/ 249 w 766"/>
                <a:gd name="T31" fmla="*/ 14 h 502"/>
                <a:gd name="T32" fmla="*/ 205 w 766"/>
                <a:gd name="T33" fmla="*/ 27 h 502"/>
                <a:gd name="T34" fmla="*/ 165 w 766"/>
                <a:gd name="T35" fmla="*/ 43 h 502"/>
                <a:gd name="T36" fmla="*/ 128 w 766"/>
                <a:gd name="T37" fmla="*/ 62 h 502"/>
                <a:gd name="T38" fmla="*/ 94 w 766"/>
                <a:gd name="T39" fmla="*/ 85 h 502"/>
                <a:gd name="T40" fmla="*/ 65 w 766"/>
                <a:gd name="T41" fmla="*/ 109 h 502"/>
                <a:gd name="T42" fmla="*/ 41 w 766"/>
                <a:gd name="T43" fmla="*/ 135 h 502"/>
                <a:gd name="T44" fmla="*/ 22 w 766"/>
                <a:gd name="T45" fmla="*/ 165 h 502"/>
                <a:gd name="T46" fmla="*/ 9 w 766"/>
                <a:gd name="T47" fmla="*/ 194 h 502"/>
                <a:gd name="T48" fmla="*/ 1 w 766"/>
                <a:gd name="T49" fmla="*/ 225 h 502"/>
                <a:gd name="T50" fmla="*/ 0 w 766"/>
                <a:gd name="T51" fmla="*/ 256 h 502"/>
                <a:gd name="T52" fmla="*/ 3 w 766"/>
                <a:gd name="T53" fmla="*/ 286 h 502"/>
                <a:gd name="T54" fmla="*/ 13 w 766"/>
                <a:gd name="T55" fmla="*/ 318 h 502"/>
                <a:gd name="T56" fmla="*/ 30 w 766"/>
                <a:gd name="T57" fmla="*/ 346 h 502"/>
                <a:gd name="T58" fmla="*/ 51 w 766"/>
                <a:gd name="T59" fmla="*/ 375 h 502"/>
                <a:gd name="T60" fmla="*/ 77 w 766"/>
                <a:gd name="T61" fmla="*/ 401 h 502"/>
                <a:gd name="T62" fmla="*/ 108 w 766"/>
                <a:gd name="T63" fmla="*/ 425 h 502"/>
                <a:gd name="T64" fmla="*/ 143 w 766"/>
                <a:gd name="T65" fmla="*/ 446 h 502"/>
                <a:gd name="T66" fmla="*/ 182 w 766"/>
                <a:gd name="T67" fmla="*/ 464 h 502"/>
                <a:gd name="T68" fmla="*/ 225 w 766"/>
                <a:gd name="T69" fmla="*/ 478 h 502"/>
                <a:gd name="T70" fmla="*/ 269 w 766"/>
                <a:gd name="T71" fmla="*/ 489 h 502"/>
                <a:gd name="T72" fmla="*/ 314 w 766"/>
                <a:gd name="T73" fmla="*/ 497 h 502"/>
                <a:gd name="T74" fmla="*/ 362 w 766"/>
                <a:gd name="T75" fmla="*/ 501 h 502"/>
                <a:gd name="T76" fmla="*/ 410 w 766"/>
                <a:gd name="T77" fmla="*/ 501 h 502"/>
                <a:gd name="T78" fmla="*/ 456 w 766"/>
                <a:gd name="T79" fmla="*/ 496 h 502"/>
                <a:gd name="T80" fmla="*/ 503 w 766"/>
                <a:gd name="T81" fmla="*/ 488 h 502"/>
                <a:gd name="T82" fmla="*/ 547 w 766"/>
                <a:gd name="T83" fmla="*/ 476 h 502"/>
                <a:gd name="T84" fmla="*/ 587 w 766"/>
                <a:gd name="T85" fmla="*/ 461 h 502"/>
                <a:gd name="T86" fmla="*/ 627 w 766"/>
                <a:gd name="T87" fmla="*/ 442 h 502"/>
                <a:gd name="T88" fmla="*/ 660 w 766"/>
                <a:gd name="T89" fmla="*/ 421 h 502"/>
                <a:gd name="T90" fmla="*/ 692 w 766"/>
                <a:gd name="T91" fmla="*/ 397 h 502"/>
                <a:gd name="T92" fmla="*/ 717 w 766"/>
                <a:gd name="T93" fmla="*/ 371 h 502"/>
                <a:gd name="T94" fmla="*/ 737 w 766"/>
                <a:gd name="T95" fmla="*/ 343 h 502"/>
                <a:gd name="T96" fmla="*/ 752 w 766"/>
                <a:gd name="T97" fmla="*/ 314 h 502"/>
                <a:gd name="T98" fmla="*/ 760 w 766"/>
                <a:gd name="T99" fmla="*/ 283 h 502"/>
                <a:gd name="T100" fmla="*/ 765 w 766"/>
                <a:gd name="T101" fmla="*/ 252 h 502"/>
                <a:gd name="T102" fmla="*/ 765 w 766"/>
                <a:gd name="T103" fmla="*/ 250 h 5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6"/>
                <a:gd name="T157" fmla="*/ 0 h 502"/>
                <a:gd name="T158" fmla="*/ 766 w 766"/>
                <a:gd name="T159" fmla="*/ 502 h 5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6" h="502">
                  <a:moveTo>
                    <a:pt x="765" y="250"/>
                  </a:moveTo>
                  <a:lnTo>
                    <a:pt x="762" y="234"/>
                  </a:lnTo>
                  <a:lnTo>
                    <a:pt x="760" y="219"/>
                  </a:lnTo>
                  <a:lnTo>
                    <a:pt x="758" y="204"/>
                  </a:lnTo>
                  <a:lnTo>
                    <a:pt x="753" y="188"/>
                  </a:lnTo>
                  <a:lnTo>
                    <a:pt x="746" y="173"/>
                  </a:lnTo>
                  <a:lnTo>
                    <a:pt x="738" y="159"/>
                  </a:lnTo>
                  <a:lnTo>
                    <a:pt x="729" y="144"/>
                  </a:lnTo>
                  <a:lnTo>
                    <a:pt x="717" y="129"/>
                  </a:lnTo>
                  <a:lnTo>
                    <a:pt x="705" y="117"/>
                  </a:lnTo>
                  <a:lnTo>
                    <a:pt x="692" y="104"/>
                  </a:lnTo>
                  <a:lnTo>
                    <a:pt x="678" y="91"/>
                  </a:lnTo>
                  <a:lnTo>
                    <a:pt x="661" y="79"/>
                  </a:lnTo>
                  <a:lnTo>
                    <a:pt x="647" y="68"/>
                  </a:lnTo>
                  <a:lnTo>
                    <a:pt x="630" y="58"/>
                  </a:lnTo>
                  <a:lnTo>
                    <a:pt x="610" y="49"/>
                  </a:lnTo>
                  <a:lnTo>
                    <a:pt x="591" y="39"/>
                  </a:lnTo>
                  <a:lnTo>
                    <a:pt x="569" y="31"/>
                  </a:lnTo>
                  <a:lnTo>
                    <a:pt x="549" y="24"/>
                  </a:lnTo>
                  <a:lnTo>
                    <a:pt x="528" y="17"/>
                  </a:lnTo>
                  <a:lnTo>
                    <a:pt x="505" y="13"/>
                  </a:lnTo>
                  <a:lnTo>
                    <a:pt x="482" y="7"/>
                  </a:lnTo>
                  <a:lnTo>
                    <a:pt x="459" y="4"/>
                  </a:lnTo>
                  <a:lnTo>
                    <a:pt x="435" y="1"/>
                  </a:lnTo>
                  <a:lnTo>
                    <a:pt x="413" y="0"/>
                  </a:lnTo>
                  <a:lnTo>
                    <a:pt x="387" y="0"/>
                  </a:lnTo>
                  <a:lnTo>
                    <a:pt x="365" y="0"/>
                  </a:lnTo>
                  <a:lnTo>
                    <a:pt x="341" y="0"/>
                  </a:lnTo>
                  <a:lnTo>
                    <a:pt x="318" y="3"/>
                  </a:lnTo>
                  <a:lnTo>
                    <a:pt x="294" y="6"/>
                  </a:lnTo>
                  <a:lnTo>
                    <a:pt x="272" y="9"/>
                  </a:lnTo>
                  <a:lnTo>
                    <a:pt x="249" y="14"/>
                  </a:lnTo>
                  <a:lnTo>
                    <a:pt x="226" y="20"/>
                  </a:lnTo>
                  <a:lnTo>
                    <a:pt x="205" y="27"/>
                  </a:lnTo>
                  <a:lnTo>
                    <a:pt x="184" y="34"/>
                  </a:lnTo>
                  <a:lnTo>
                    <a:pt x="165" y="43"/>
                  </a:lnTo>
                  <a:lnTo>
                    <a:pt x="146" y="53"/>
                  </a:lnTo>
                  <a:lnTo>
                    <a:pt x="128" y="62"/>
                  </a:lnTo>
                  <a:lnTo>
                    <a:pt x="110" y="73"/>
                  </a:lnTo>
                  <a:lnTo>
                    <a:pt x="94" y="85"/>
                  </a:lnTo>
                  <a:lnTo>
                    <a:pt x="78" y="97"/>
                  </a:lnTo>
                  <a:lnTo>
                    <a:pt x="65" y="109"/>
                  </a:lnTo>
                  <a:lnTo>
                    <a:pt x="52" y="123"/>
                  </a:lnTo>
                  <a:lnTo>
                    <a:pt x="41" y="135"/>
                  </a:lnTo>
                  <a:lnTo>
                    <a:pt x="31" y="150"/>
                  </a:lnTo>
                  <a:lnTo>
                    <a:pt x="22" y="165"/>
                  </a:lnTo>
                  <a:lnTo>
                    <a:pt x="15" y="180"/>
                  </a:lnTo>
                  <a:lnTo>
                    <a:pt x="9" y="194"/>
                  </a:lnTo>
                  <a:lnTo>
                    <a:pt x="4" y="210"/>
                  </a:lnTo>
                  <a:lnTo>
                    <a:pt x="1" y="225"/>
                  </a:lnTo>
                  <a:lnTo>
                    <a:pt x="0" y="241"/>
                  </a:lnTo>
                  <a:lnTo>
                    <a:pt x="0" y="256"/>
                  </a:lnTo>
                  <a:lnTo>
                    <a:pt x="1" y="272"/>
                  </a:lnTo>
                  <a:lnTo>
                    <a:pt x="3" y="286"/>
                  </a:lnTo>
                  <a:lnTo>
                    <a:pt x="9" y="303"/>
                  </a:lnTo>
                  <a:lnTo>
                    <a:pt x="13" y="318"/>
                  </a:lnTo>
                  <a:lnTo>
                    <a:pt x="21" y="332"/>
                  </a:lnTo>
                  <a:lnTo>
                    <a:pt x="30" y="346"/>
                  </a:lnTo>
                  <a:lnTo>
                    <a:pt x="39" y="361"/>
                  </a:lnTo>
                  <a:lnTo>
                    <a:pt x="51" y="375"/>
                  </a:lnTo>
                  <a:lnTo>
                    <a:pt x="63" y="389"/>
                  </a:lnTo>
                  <a:lnTo>
                    <a:pt x="77" y="401"/>
                  </a:lnTo>
                  <a:lnTo>
                    <a:pt x="92" y="414"/>
                  </a:lnTo>
                  <a:lnTo>
                    <a:pt x="108" y="425"/>
                  </a:lnTo>
                  <a:lnTo>
                    <a:pt x="125" y="435"/>
                  </a:lnTo>
                  <a:lnTo>
                    <a:pt x="143" y="446"/>
                  </a:lnTo>
                  <a:lnTo>
                    <a:pt x="162" y="455"/>
                  </a:lnTo>
                  <a:lnTo>
                    <a:pt x="182" y="464"/>
                  </a:lnTo>
                  <a:lnTo>
                    <a:pt x="202" y="472"/>
                  </a:lnTo>
                  <a:lnTo>
                    <a:pt x="225" y="478"/>
                  </a:lnTo>
                  <a:lnTo>
                    <a:pt x="246" y="484"/>
                  </a:lnTo>
                  <a:lnTo>
                    <a:pt x="269" y="489"/>
                  </a:lnTo>
                  <a:lnTo>
                    <a:pt x="292" y="494"/>
                  </a:lnTo>
                  <a:lnTo>
                    <a:pt x="314" y="497"/>
                  </a:lnTo>
                  <a:lnTo>
                    <a:pt x="339" y="499"/>
                  </a:lnTo>
                  <a:lnTo>
                    <a:pt x="362" y="501"/>
                  </a:lnTo>
                  <a:lnTo>
                    <a:pt x="385" y="501"/>
                  </a:lnTo>
                  <a:lnTo>
                    <a:pt x="410" y="501"/>
                  </a:lnTo>
                  <a:lnTo>
                    <a:pt x="431" y="498"/>
                  </a:lnTo>
                  <a:lnTo>
                    <a:pt x="456" y="496"/>
                  </a:lnTo>
                  <a:lnTo>
                    <a:pt x="480" y="492"/>
                  </a:lnTo>
                  <a:lnTo>
                    <a:pt x="503" y="488"/>
                  </a:lnTo>
                  <a:lnTo>
                    <a:pt x="525" y="482"/>
                  </a:lnTo>
                  <a:lnTo>
                    <a:pt x="547" y="476"/>
                  </a:lnTo>
                  <a:lnTo>
                    <a:pt x="567" y="470"/>
                  </a:lnTo>
                  <a:lnTo>
                    <a:pt x="587" y="461"/>
                  </a:lnTo>
                  <a:lnTo>
                    <a:pt x="607" y="451"/>
                  </a:lnTo>
                  <a:lnTo>
                    <a:pt x="627" y="442"/>
                  </a:lnTo>
                  <a:lnTo>
                    <a:pt x="643" y="433"/>
                  </a:lnTo>
                  <a:lnTo>
                    <a:pt x="660" y="421"/>
                  </a:lnTo>
                  <a:lnTo>
                    <a:pt x="677" y="409"/>
                  </a:lnTo>
                  <a:lnTo>
                    <a:pt x="692" y="397"/>
                  </a:lnTo>
                  <a:lnTo>
                    <a:pt x="704" y="384"/>
                  </a:lnTo>
                  <a:lnTo>
                    <a:pt x="717" y="371"/>
                  </a:lnTo>
                  <a:lnTo>
                    <a:pt x="727" y="358"/>
                  </a:lnTo>
                  <a:lnTo>
                    <a:pt x="737" y="343"/>
                  </a:lnTo>
                  <a:lnTo>
                    <a:pt x="744" y="328"/>
                  </a:lnTo>
                  <a:lnTo>
                    <a:pt x="752" y="314"/>
                  </a:lnTo>
                  <a:lnTo>
                    <a:pt x="757" y="298"/>
                  </a:lnTo>
                  <a:lnTo>
                    <a:pt x="760" y="283"/>
                  </a:lnTo>
                  <a:lnTo>
                    <a:pt x="762" y="267"/>
                  </a:lnTo>
                  <a:lnTo>
                    <a:pt x="765" y="252"/>
                  </a:lnTo>
                  <a:lnTo>
                    <a:pt x="765" y="250"/>
                  </a:lnTo>
                </a:path>
              </a:pathLst>
            </a:custGeom>
            <a:solidFill>
              <a:srgbClr val="FFFFFF"/>
            </a:solidFill>
            <a:ln w="9207">
              <a:solidFill>
                <a:srgbClr val="FFFFFF"/>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67" name="Freeform 62">
              <a:extLst>
                <a:ext uri="{FF2B5EF4-FFF2-40B4-BE49-F238E27FC236}">
                  <a16:creationId xmlns:a16="http://schemas.microsoft.com/office/drawing/2014/main" id="{6B0E60F9-90C4-5069-4475-4BBC9A347403}"/>
                </a:ext>
              </a:extLst>
            </p:cNvPr>
            <p:cNvSpPr>
              <a:spLocks/>
            </p:cNvSpPr>
            <p:nvPr/>
          </p:nvSpPr>
          <p:spPr bwMode="auto">
            <a:xfrm>
              <a:off x="2619" y="1951"/>
              <a:ext cx="36" cy="24"/>
            </a:xfrm>
            <a:custGeom>
              <a:avLst/>
              <a:gdLst>
                <a:gd name="T0" fmla="*/ 3 w 36"/>
                <a:gd name="T1" fmla="*/ 6 h 24"/>
                <a:gd name="T2" fmla="*/ 7 w 36"/>
                <a:gd name="T3" fmla="*/ 2 h 24"/>
                <a:gd name="T4" fmla="*/ 13 w 36"/>
                <a:gd name="T5" fmla="*/ 1 h 24"/>
                <a:gd name="T6" fmla="*/ 19 w 36"/>
                <a:gd name="T7" fmla="*/ 0 h 24"/>
                <a:gd name="T8" fmla="*/ 25 w 36"/>
                <a:gd name="T9" fmla="*/ 1 h 24"/>
                <a:gd name="T10" fmla="*/ 30 w 36"/>
                <a:gd name="T11" fmla="*/ 3 h 24"/>
                <a:gd name="T12" fmla="*/ 34 w 36"/>
                <a:gd name="T13" fmla="*/ 7 h 24"/>
                <a:gd name="T14" fmla="*/ 35 w 36"/>
                <a:gd name="T15" fmla="*/ 10 h 24"/>
                <a:gd name="T16" fmla="*/ 35 w 36"/>
                <a:gd name="T17" fmla="*/ 14 h 24"/>
                <a:gd name="T18" fmla="*/ 31 w 36"/>
                <a:gd name="T19" fmla="*/ 18 h 24"/>
                <a:gd name="T20" fmla="*/ 29 w 36"/>
                <a:gd name="T21" fmla="*/ 21 h 24"/>
                <a:gd name="T22" fmla="*/ 23 w 36"/>
                <a:gd name="T23" fmla="*/ 23 h 24"/>
                <a:gd name="T24" fmla="*/ 17 w 36"/>
                <a:gd name="T25" fmla="*/ 23 h 24"/>
                <a:gd name="T26" fmla="*/ 12 w 36"/>
                <a:gd name="T27" fmla="*/ 22 h 24"/>
                <a:gd name="T28" fmla="*/ 6 w 36"/>
                <a:gd name="T29" fmla="*/ 19 h 24"/>
                <a:gd name="T30" fmla="*/ 2 w 36"/>
                <a:gd name="T31" fmla="*/ 17 h 24"/>
                <a:gd name="T32" fmla="*/ 0 w 36"/>
                <a:gd name="T33" fmla="*/ 14 h 24"/>
                <a:gd name="T34" fmla="*/ 0 w 36"/>
                <a:gd name="T35" fmla="*/ 9 h 24"/>
                <a:gd name="T36" fmla="*/ 3 w 36"/>
                <a:gd name="T37" fmla="*/ 6 h 24"/>
                <a:gd name="T38" fmla="*/ 3 w 36"/>
                <a:gd name="T39" fmla="*/ 6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
                <a:gd name="T61" fmla="*/ 0 h 24"/>
                <a:gd name="T62" fmla="*/ 36 w 36"/>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 h="24">
                  <a:moveTo>
                    <a:pt x="3" y="6"/>
                  </a:moveTo>
                  <a:lnTo>
                    <a:pt x="7" y="2"/>
                  </a:lnTo>
                  <a:lnTo>
                    <a:pt x="13" y="1"/>
                  </a:lnTo>
                  <a:lnTo>
                    <a:pt x="19" y="0"/>
                  </a:lnTo>
                  <a:lnTo>
                    <a:pt x="25" y="1"/>
                  </a:lnTo>
                  <a:lnTo>
                    <a:pt x="30" y="3"/>
                  </a:lnTo>
                  <a:lnTo>
                    <a:pt x="34" y="7"/>
                  </a:lnTo>
                  <a:lnTo>
                    <a:pt x="35" y="10"/>
                  </a:lnTo>
                  <a:lnTo>
                    <a:pt x="35" y="14"/>
                  </a:lnTo>
                  <a:lnTo>
                    <a:pt x="31" y="18"/>
                  </a:lnTo>
                  <a:lnTo>
                    <a:pt x="29" y="21"/>
                  </a:lnTo>
                  <a:lnTo>
                    <a:pt x="23" y="23"/>
                  </a:lnTo>
                  <a:lnTo>
                    <a:pt x="17" y="23"/>
                  </a:lnTo>
                  <a:lnTo>
                    <a:pt x="12" y="22"/>
                  </a:lnTo>
                  <a:lnTo>
                    <a:pt x="6" y="19"/>
                  </a:lnTo>
                  <a:lnTo>
                    <a:pt x="2" y="17"/>
                  </a:lnTo>
                  <a:lnTo>
                    <a:pt x="0" y="14"/>
                  </a:lnTo>
                  <a:lnTo>
                    <a:pt x="0" y="9"/>
                  </a:lnTo>
                  <a:lnTo>
                    <a:pt x="3" y="6"/>
                  </a:lnTo>
                </a:path>
              </a:pathLst>
            </a:custGeom>
            <a:solidFill>
              <a:srgbClr val="FFFF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68" name="Freeform 63">
              <a:extLst>
                <a:ext uri="{FF2B5EF4-FFF2-40B4-BE49-F238E27FC236}">
                  <a16:creationId xmlns:a16="http://schemas.microsoft.com/office/drawing/2014/main" id="{368481D6-DFC6-2FC3-C8CE-B024E23B4E69}"/>
                </a:ext>
              </a:extLst>
            </p:cNvPr>
            <p:cNvSpPr>
              <a:spLocks/>
            </p:cNvSpPr>
            <p:nvPr/>
          </p:nvSpPr>
          <p:spPr bwMode="auto">
            <a:xfrm>
              <a:off x="2369" y="1938"/>
              <a:ext cx="376" cy="190"/>
            </a:xfrm>
            <a:custGeom>
              <a:avLst/>
              <a:gdLst>
                <a:gd name="T0" fmla="*/ 0 w 376"/>
                <a:gd name="T1" fmla="*/ 39 h 190"/>
                <a:gd name="T2" fmla="*/ 10 w 376"/>
                <a:gd name="T3" fmla="*/ 32 h 190"/>
                <a:gd name="T4" fmla="*/ 16 w 376"/>
                <a:gd name="T5" fmla="*/ 25 h 190"/>
                <a:gd name="T6" fmla="*/ 28 w 376"/>
                <a:gd name="T7" fmla="*/ 17 h 190"/>
                <a:gd name="T8" fmla="*/ 39 w 376"/>
                <a:gd name="T9" fmla="*/ 12 h 190"/>
                <a:gd name="T10" fmla="*/ 50 w 376"/>
                <a:gd name="T11" fmla="*/ 7 h 190"/>
                <a:gd name="T12" fmla="*/ 66 w 376"/>
                <a:gd name="T13" fmla="*/ 3 h 190"/>
                <a:gd name="T14" fmla="*/ 80 w 376"/>
                <a:gd name="T15" fmla="*/ 0 h 190"/>
                <a:gd name="T16" fmla="*/ 97 w 376"/>
                <a:gd name="T17" fmla="*/ 0 h 190"/>
                <a:gd name="T18" fmla="*/ 112 w 376"/>
                <a:gd name="T19" fmla="*/ 0 h 190"/>
                <a:gd name="T20" fmla="*/ 128 w 376"/>
                <a:gd name="T21" fmla="*/ 0 h 190"/>
                <a:gd name="T22" fmla="*/ 143 w 376"/>
                <a:gd name="T23" fmla="*/ 3 h 190"/>
                <a:gd name="T24" fmla="*/ 160 w 376"/>
                <a:gd name="T25" fmla="*/ 7 h 190"/>
                <a:gd name="T26" fmla="*/ 167 w 376"/>
                <a:gd name="T27" fmla="*/ 10 h 190"/>
                <a:gd name="T28" fmla="*/ 182 w 376"/>
                <a:gd name="T29" fmla="*/ 15 h 190"/>
                <a:gd name="T30" fmla="*/ 309 w 376"/>
                <a:gd name="T31" fmla="*/ 70 h 190"/>
                <a:gd name="T32" fmla="*/ 320 w 376"/>
                <a:gd name="T33" fmla="*/ 76 h 190"/>
                <a:gd name="T34" fmla="*/ 334 w 376"/>
                <a:gd name="T35" fmla="*/ 84 h 190"/>
                <a:gd name="T36" fmla="*/ 347 w 376"/>
                <a:gd name="T37" fmla="*/ 93 h 190"/>
                <a:gd name="T38" fmla="*/ 354 w 376"/>
                <a:gd name="T39" fmla="*/ 102 h 190"/>
                <a:gd name="T40" fmla="*/ 362 w 376"/>
                <a:gd name="T41" fmla="*/ 110 h 190"/>
                <a:gd name="T42" fmla="*/ 369 w 376"/>
                <a:gd name="T43" fmla="*/ 120 h 190"/>
                <a:gd name="T44" fmla="*/ 372 w 376"/>
                <a:gd name="T45" fmla="*/ 130 h 190"/>
                <a:gd name="T46" fmla="*/ 375 w 376"/>
                <a:gd name="T47" fmla="*/ 140 h 190"/>
                <a:gd name="T48" fmla="*/ 375 w 376"/>
                <a:gd name="T49" fmla="*/ 150 h 190"/>
                <a:gd name="T50" fmla="*/ 372 w 376"/>
                <a:gd name="T51" fmla="*/ 160 h 190"/>
                <a:gd name="T52" fmla="*/ 366 w 376"/>
                <a:gd name="T53" fmla="*/ 169 h 190"/>
                <a:gd name="T54" fmla="*/ 361 w 376"/>
                <a:gd name="T55" fmla="*/ 177 h 190"/>
                <a:gd name="T56" fmla="*/ 355 w 376"/>
                <a:gd name="T57" fmla="*/ 182 h 190"/>
                <a:gd name="T58" fmla="*/ 349 w 376"/>
                <a:gd name="T59" fmla="*/ 189 h 190"/>
                <a:gd name="T60" fmla="*/ 0 w 376"/>
                <a:gd name="T61" fmla="*/ 39 h 190"/>
                <a:gd name="T62" fmla="*/ 0 w 376"/>
                <a:gd name="T63" fmla="*/ 39 h 1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6"/>
                <a:gd name="T97" fmla="*/ 0 h 190"/>
                <a:gd name="T98" fmla="*/ 376 w 376"/>
                <a:gd name="T99" fmla="*/ 190 h 1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6" h="190">
                  <a:moveTo>
                    <a:pt x="0" y="39"/>
                  </a:moveTo>
                  <a:lnTo>
                    <a:pt x="10" y="32"/>
                  </a:lnTo>
                  <a:lnTo>
                    <a:pt x="16" y="25"/>
                  </a:lnTo>
                  <a:lnTo>
                    <a:pt x="28" y="17"/>
                  </a:lnTo>
                  <a:lnTo>
                    <a:pt x="39" y="12"/>
                  </a:lnTo>
                  <a:lnTo>
                    <a:pt x="50" y="7"/>
                  </a:lnTo>
                  <a:lnTo>
                    <a:pt x="66" y="3"/>
                  </a:lnTo>
                  <a:lnTo>
                    <a:pt x="80" y="0"/>
                  </a:lnTo>
                  <a:lnTo>
                    <a:pt x="97" y="0"/>
                  </a:lnTo>
                  <a:lnTo>
                    <a:pt x="112" y="0"/>
                  </a:lnTo>
                  <a:lnTo>
                    <a:pt x="128" y="0"/>
                  </a:lnTo>
                  <a:lnTo>
                    <a:pt x="143" y="3"/>
                  </a:lnTo>
                  <a:lnTo>
                    <a:pt x="160" y="7"/>
                  </a:lnTo>
                  <a:lnTo>
                    <a:pt x="167" y="10"/>
                  </a:lnTo>
                  <a:lnTo>
                    <a:pt x="182" y="15"/>
                  </a:lnTo>
                  <a:lnTo>
                    <a:pt x="309" y="70"/>
                  </a:lnTo>
                  <a:lnTo>
                    <a:pt x="320" y="76"/>
                  </a:lnTo>
                  <a:lnTo>
                    <a:pt x="334" y="84"/>
                  </a:lnTo>
                  <a:lnTo>
                    <a:pt x="347" y="93"/>
                  </a:lnTo>
                  <a:lnTo>
                    <a:pt x="354" y="102"/>
                  </a:lnTo>
                  <a:lnTo>
                    <a:pt x="362" y="110"/>
                  </a:lnTo>
                  <a:lnTo>
                    <a:pt x="369" y="120"/>
                  </a:lnTo>
                  <a:lnTo>
                    <a:pt x="372" y="130"/>
                  </a:lnTo>
                  <a:lnTo>
                    <a:pt x="375" y="140"/>
                  </a:lnTo>
                  <a:lnTo>
                    <a:pt x="375" y="150"/>
                  </a:lnTo>
                  <a:lnTo>
                    <a:pt x="372" y="160"/>
                  </a:lnTo>
                  <a:lnTo>
                    <a:pt x="366" y="169"/>
                  </a:lnTo>
                  <a:lnTo>
                    <a:pt x="361" y="177"/>
                  </a:lnTo>
                  <a:lnTo>
                    <a:pt x="355" y="182"/>
                  </a:lnTo>
                  <a:lnTo>
                    <a:pt x="349" y="189"/>
                  </a:lnTo>
                  <a:lnTo>
                    <a:pt x="0" y="39"/>
                  </a:lnTo>
                </a:path>
              </a:pathLst>
            </a:custGeom>
            <a:solidFill>
              <a:srgbClr val="FFFF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69" name="Freeform 64">
              <a:extLst>
                <a:ext uri="{FF2B5EF4-FFF2-40B4-BE49-F238E27FC236}">
                  <a16:creationId xmlns:a16="http://schemas.microsoft.com/office/drawing/2014/main" id="{4FF32558-D2D2-4122-C1F9-082208947D37}"/>
                </a:ext>
              </a:extLst>
            </p:cNvPr>
            <p:cNvSpPr>
              <a:spLocks/>
            </p:cNvSpPr>
            <p:nvPr/>
          </p:nvSpPr>
          <p:spPr bwMode="auto">
            <a:xfrm>
              <a:off x="2492" y="2552"/>
              <a:ext cx="158" cy="116"/>
            </a:xfrm>
            <a:custGeom>
              <a:avLst/>
              <a:gdLst>
                <a:gd name="T0" fmla="*/ 157 w 158"/>
                <a:gd name="T1" fmla="*/ 85 h 116"/>
                <a:gd name="T2" fmla="*/ 157 w 158"/>
                <a:gd name="T3" fmla="*/ 79 h 116"/>
                <a:gd name="T4" fmla="*/ 152 w 158"/>
                <a:gd name="T5" fmla="*/ 71 h 116"/>
                <a:gd name="T6" fmla="*/ 148 w 158"/>
                <a:gd name="T7" fmla="*/ 66 h 116"/>
                <a:gd name="T8" fmla="*/ 141 w 158"/>
                <a:gd name="T9" fmla="*/ 62 h 116"/>
                <a:gd name="T10" fmla="*/ 133 w 158"/>
                <a:gd name="T11" fmla="*/ 59 h 116"/>
                <a:gd name="T12" fmla="*/ 126 w 158"/>
                <a:gd name="T13" fmla="*/ 57 h 116"/>
                <a:gd name="T14" fmla="*/ 114 w 158"/>
                <a:gd name="T15" fmla="*/ 55 h 116"/>
                <a:gd name="T16" fmla="*/ 104 w 158"/>
                <a:gd name="T17" fmla="*/ 57 h 116"/>
                <a:gd name="T18" fmla="*/ 95 w 158"/>
                <a:gd name="T19" fmla="*/ 59 h 116"/>
                <a:gd name="T20" fmla="*/ 45 w 158"/>
                <a:gd name="T21" fmla="*/ 0 h 116"/>
                <a:gd name="T22" fmla="*/ 20 w 158"/>
                <a:gd name="T23" fmla="*/ 9 h 116"/>
                <a:gd name="T24" fmla="*/ 9 w 158"/>
                <a:gd name="T25" fmla="*/ 13 h 116"/>
                <a:gd name="T26" fmla="*/ 0 w 158"/>
                <a:gd name="T27" fmla="*/ 16 h 116"/>
                <a:gd name="T28" fmla="*/ 79 w 158"/>
                <a:gd name="T29" fmla="*/ 65 h 116"/>
                <a:gd name="T30" fmla="*/ 75 w 158"/>
                <a:gd name="T31" fmla="*/ 71 h 116"/>
                <a:gd name="T32" fmla="*/ 71 w 158"/>
                <a:gd name="T33" fmla="*/ 77 h 116"/>
                <a:gd name="T34" fmla="*/ 69 w 158"/>
                <a:gd name="T35" fmla="*/ 83 h 116"/>
                <a:gd name="T36" fmla="*/ 69 w 158"/>
                <a:gd name="T37" fmla="*/ 89 h 116"/>
                <a:gd name="T38" fmla="*/ 73 w 158"/>
                <a:gd name="T39" fmla="*/ 96 h 116"/>
                <a:gd name="T40" fmla="*/ 76 w 158"/>
                <a:gd name="T41" fmla="*/ 101 h 116"/>
                <a:gd name="T42" fmla="*/ 82 w 158"/>
                <a:gd name="T43" fmla="*/ 106 h 116"/>
                <a:gd name="T44" fmla="*/ 91 w 158"/>
                <a:gd name="T45" fmla="*/ 110 h 116"/>
                <a:gd name="T46" fmla="*/ 100 w 158"/>
                <a:gd name="T47" fmla="*/ 113 h 116"/>
                <a:gd name="T48" fmla="*/ 111 w 158"/>
                <a:gd name="T49" fmla="*/ 115 h 116"/>
                <a:gd name="T50" fmla="*/ 117 w 158"/>
                <a:gd name="T51" fmla="*/ 114 h 116"/>
                <a:gd name="T52" fmla="*/ 129 w 158"/>
                <a:gd name="T53" fmla="*/ 112 h 116"/>
                <a:gd name="T54" fmla="*/ 139 w 158"/>
                <a:gd name="T55" fmla="*/ 110 h 116"/>
                <a:gd name="T56" fmla="*/ 146 w 158"/>
                <a:gd name="T57" fmla="*/ 104 h 116"/>
                <a:gd name="T58" fmla="*/ 151 w 158"/>
                <a:gd name="T59" fmla="*/ 100 h 116"/>
                <a:gd name="T60" fmla="*/ 156 w 158"/>
                <a:gd name="T61" fmla="*/ 94 h 116"/>
                <a:gd name="T62" fmla="*/ 157 w 158"/>
                <a:gd name="T63" fmla="*/ 88 h 116"/>
                <a:gd name="T64" fmla="*/ 157 w 158"/>
                <a:gd name="T65" fmla="*/ 85 h 116"/>
                <a:gd name="T66" fmla="*/ 157 w 158"/>
                <a:gd name="T67" fmla="*/ 85 h 1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8"/>
                <a:gd name="T103" fmla="*/ 0 h 116"/>
                <a:gd name="T104" fmla="*/ 158 w 158"/>
                <a:gd name="T105" fmla="*/ 116 h 11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8" h="116">
                  <a:moveTo>
                    <a:pt x="157" y="85"/>
                  </a:moveTo>
                  <a:lnTo>
                    <a:pt x="157" y="79"/>
                  </a:lnTo>
                  <a:lnTo>
                    <a:pt x="152" y="71"/>
                  </a:lnTo>
                  <a:lnTo>
                    <a:pt x="148" y="66"/>
                  </a:lnTo>
                  <a:lnTo>
                    <a:pt x="141" y="62"/>
                  </a:lnTo>
                  <a:lnTo>
                    <a:pt x="133" y="59"/>
                  </a:lnTo>
                  <a:lnTo>
                    <a:pt x="126" y="57"/>
                  </a:lnTo>
                  <a:lnTo>
                    <a:pt x="114" y="55"/>
                  </a:lnTo>
                  <a:lnTo>
                    <a:pt x="104" y="57"/>
                  </a:lnTo>
                  <a:lnTo>
                    <a:pt x="95" y="59"/>
                  </a:lnTo>
                  <a:lnTo>
                    <a:pt x="45" y="0"/>
                  </a:lnTo>
                  <a:lnTo>
                    <a:pt x="20" y="9"/>
                  </a:lnTo>
                  <a:lnTo>
                    <a:pt x="9" y="13"/>
                  </a:lnTo>
                  <a:lnTo>
                    <a:pt x="0" y="16"/>
                  </a:lnTo>
                  <a:lnTo>
                    <a:pt x="79" y="65"/>
                  </a:lnTo>
                  <a:lnTo>
                    <a:pt x="75" y="71"/>
                  </a:lnTo>
                  <a:lnTo>
                    <a:pt x="71" y="77"/>
                  </a:lnTo>
                  <a:lnTo>
                    <a:pt x="69" y="83"/>
                  </a:lnTo>
                  <a:lnTo>
                    <a:pt x="69" y="89"/>
                  </a:lnTo>
                  <a:lnTo>
                    <a:pt x="73" y="96"/>
                  </a:lnTo>
                  <a:lnTo>
                    <a:pt x="76" y="101"/>
                  </a:lnTo>
                  <a:lnTo>
                    <a:pt x="82" y="106"/>
                  </a:lnTo>
                  <a:lnTo>
                    <a:pt x="91" y="110"/>
                  </a:lnTo>
                  <a:lnTo>
                    <a:pt x="100" y="113"/>
                  </a:lnTo>
                  <a:lnTo>
                    <a:pt x="111" y="115"/>
                  </a:lnTo>
                  <a:lnTo>
                    <a:pt x="117" y="114"/>
                  </a:lnTo>
                  <a:lnTo>
                    <a:pt x="129" y="112"/>
                  </a:lnTo>
                  <a:lnTo>
                    <a:pt x="139" y="110"/>
                  </a:lnTo>
                  <a:lnTo>
                    <a:pt x="146" y="104"/>
                  </a:lnTo>
                  <a:lnTo>
                    <a:pt x="151" y="100"/>
                  </a:lnTo>
                  <a:lnTo>
                    <a:pt x="156" y="94"/>
                  </a:lnTo>
                  <a:lnTo>
                    <a:pt x="157" y="88"/>
                  </a:lnTo>
                  <a:lnTo>
                    <a:pt x="157" y="85"/>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70" name="Freeform 65">
              <a:extLst>
                <a:ext uri="{FF2B5EF4-FFF2-40B4-BE49-F238E27FC236}">
                  <a16:creationId xmlns:a16="http://schemas.microsoft.com/office/drawing/2014/main" id="{04042A6F-8503-6C1C-AC19-386362D6A468}"/>
                </a:ext>
              </a:extLst>
            </p:cNvPr>
            <p:cNvSpPr>
              <a:spLocks/>
            </p:cNvSpPr>
            <p:nvPr/>
          </p:nvSpPr>
          <p:spPr bwMode="auto">
            <a:xfrm>
              <a:off x="1990" y="2521"/>
              <a:ext cx="204" cy="147"/>
            </a:xfrm>
            <a:custGeom>
              <a:avLst/>
              <a:gdLst>
                <a:gd name="T0" fmla="*/ 0 w 204"/>
                <a:gd name="T1" fmla="*/ 116 h 147"/>
                <a:gd name="T2" fmla="*/ 1 w 204"/>
                <a:gd name="T3" fmla="*/ 110 h 147"/>
                <a:gd name="T4" fmla="*/ 3 w 204"/>
                <a:gd name="T5" fmla="*/ 102 h 147"/>
                <a:gd name="T6" fmla="*/ 8 w 204"/>
                <a:gd name="T7" fmla="*/ 97 h 147"/>
                <a:gd name="T8" fmla="*/ 16 w 204"/>
                <a:gd name="T9" fmla="*/ 93 h 147"/>
                <a:gd name="T10" fmla="*/ 23 w 204"/>
                <a:gd name="T11" fmla="*/ 90 h 147"/>
                <a:gd name="T12" fmla="*/ 32 w 204"/>
                <a:gd name="T13" fmla="*/ 88 h 147"/>
                <a:gd name="T14" fmla="*/ 42 w 204"/>
                <a:gd name="T15" fmla="*/ 86 h 147"/>
                <a:gd name="T16" fmla="*/ 52 w 204"/>
                <a:gd name="T17" fmla="*/ 88 h 147"/>
                <a:gd name="T18" fmla="*/ 61 w 204"/>
                <a:gd name="T19" fmla="*/ 90 h 147"/>
                <a:gd name="T20" fmla="*/ 137 w 204"/>
                <a:gd name="T21" fmla="*/ 0 h 147"/>
                <a:gd name="T22" fmla="*/ 148 w 204"/>
                <a:gd name="T23" fmla="*/ 3 h 147"/>
                <a:gd name="T24" fmla="*/ 161 w 204"/>
                <a:gd name="T25" fmla="*/ 7 h 147"/>
                <a:gd name="T26" fmla="*/ 174 w 204"/>
                <a:gd name="T27" fmla="*/ 10 h 147"/>
                <a:gd name="T28" fmla="*/ 186 w 204"/>
                <a:gd name="T29" fmla="*/ 13 h 147"/>
                <a:gd name="T30" fmla="*/ 203 w 204"/>
                <a:gd name="T31" fmla="*/ 17 h 147"/>
                <a:gd name="T32" fmla="*/ 78 w 204"/>
                <a:gd name="T33" fmla="*/ 96 h 147"/>
                <a:gd name="T34" fmla="*/ 83 w 204"/>
                <a:gd name="T35" fmla="*/ 102 h 147"/>
                <a:gd name="T36" fmla="*/ 86 w 204"/>
                <a:gd name="T37" fmla="*/ 108 h 147"/>
                <a:gd name="T38" fmla="*/ 88 w 204"/>
                <a:gd name="T39" fmla="*/ 114 h 147"/>
                <a:gd name="T40" fmla="*/ 87 w 204"/>
                <a:gd name="T41" fmla="*/ 120 h 147"/>
                <a:gd name="T42" fmla="*/ 85 w 204"/>
                <a:gd name="T43" fmla="*/ 127 h 147"/>
                <a:gd name="T44" fmla="*/ 82 w 204"/>
                <a:gd name="T45" fmla="*/ 132 h 147"/>
                <a:gd name="T46" fmla="*/ 74 w 204"/>
                <a:gd name="T47" fmla="*/ 137 h 147"/>
                <a:gd name="T48" fmla="*/ 67 w 204"/>
                <a:gd name="T49" fmla="*/ 141 h 147"/>
                <a:gd name="T50" fmla="*/ 56 w 204"/>
                <a:gd name="T51" fmla="*/ 144 h 147"/>
                <a:gd name="T52" fmla="*/ 46 w 204"/>
                <a:gd name="T53" fmla="*/ 146 h 147"/>
                <a:gd name="T54" fmla="*/ 38 w 204"/>
                <a:gd name="T55" fmla="*/ 145 h 147"/>
                <a:gd name="T56" fmla="*/ 28 w 204"/>
                <a:gd name="T57" fmla="*/ 143 h 147"/>
                <a:gd name="T58" fmla="*/ 19 w 204"/>
                <a:gd name="T59" fmla="*/ 141 h 147"/>
                <a:gd name="T60" fmla="*/ 11 w 204"/>
                <a:gd name="T61" fmla="*/ 135 h 147"/>
                <a:gd name="T62" fmla="*/ 5 w 204"/>
                <a:gd name="T63" fmla="*/ 131 h 147"/>
                <a:gd name="T64" fmla="*/ 1 w 204"/>
                <a:gd name="T65" fmla="*/ 125 h 147"/>
                <a:gd name="T66" fmla="*/ 0 w 204"/>
                <a:gd name="T67" fmla="*/ 119 h 147"/>
                <a:gd name="T68" fmla="*/ 0 w 204"/>
                <a:gd name="T69" fmla="*/ 116 h 147"/>
                <a:gd name="T70" fmla="*/ 0 w 204"/>
                <a:gd name="T71" fmla="*/ 116 h 1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04"/>
                <a:gd name="T109" fmla="*/ 0 h 147"/>
                <a:gd name="T110" fmla="*/ 204 w 204"/>
                <a:gd name="T111" fmla="*/ 147 h 1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04" h="147">
                  <a:moveTo>
                    <a:pt x="0" y="116"/>
                  </a:moveTo>
                  <a:lnTo>
                    <a:pt x="1" y="110"/>
                  </a:lnTo>
                  <a:lnTo>
                    <a:pt x="3" y="102"/>
                  </a:lnTo>
                  <a:lnTo>
                    <a:pt x="8" y="97"/>
                  </a:lnTo>
                  <a:lnTo>
                    <a:pt x="16" y="93"/>
                  </a:lnTo>
                  <a:lnTo>
                    <a:pt x="23" y="90"/>
                  </a:lnTo>
                  <a:lnTo>
                    <a:pt x="32" y="88"/>
                  </a:lnTo>
                  <a:lnTo>
                    <a:pt x="42" y="86"/>
                  </a:lnTo>
                  <a:lnTo>
                    <a:pt x="52" y="88"/>
                  </a:lnTo>
                  <a:lnTo>
                    <a:pt x="61" y="90"/>
                  </a:lnTo>
                  <a:lnTo>
                    <a:pt x="137" y="0"/>
                  </a:lnTo>
                  <a:lnTo>
                    <a:pt x="148" y="3"/>
                  </a:lnTo>
                  <a:lnTo>
                    <a:pt x="161" y="7"/>
                  </a:lnTo>
                  <a:lnTo>
                    <a:pt x="174" y="10"/>
                  </a:lnTo>
                  <a:lnTo>
                    <a:pt x="186" y="13"/>
                  </a:lnTo>
                  <a:lnTo>
                    <a:pt x="203" y="17"/>
                  </a:lnTo>
                  <a:lnTo>
                    <a:pt x="78" y="96"/>
                  </a:lnTo>
                  <a:lnTo>
                    <a:pt x="83" y="102"/>
                  </a:lnTo>
                  <a:lnTo>
                    <a:pt x="86" y="108"/>
                  </a:lnTo>
                  <a:lnTo>
                    <a:pt x="88" y="114"/>
                  </a:lnTo>
                  <a:lnTo>
                    <a:pt x="87" y="120"/>
                  </a:lnTo>
                  <a:lnTo>
                    <a:pt x="85" y="127"/>
                  </a:lnTo>
                  <a:lnTo>
                    <a:pt x="82" y="132"/>
                  </a:lnTo>
                  <a:lnTo>
                    <a:pt x="74" y="137"/>
                  </a:lnTo>
                  <a:lnTo>
                    <a:pt x="67" y="141"/>
                  </a:lnTo>
                  <a:lnTo>
                    <a:pt x="56" y="144"/>
                  </a:lnTo>
                  <a:lnTo>
                    <a:pt x="46" y="146"/>
                  </a:lnTo>
                  <a:lnTo>
                    <a:pt x="38" y="145"/>
                  </a:lnTo>
                  <a:lnTo>
                    <a:pt x="28" y="143"/>
                  </a:lnTo>
                  <a:lnTo>
                    <a:pt x="19" y="141"/>
                  </a:lnTo>
                  <a:lnTo>
                    <a:pt x="11" y="135"/>
                  </a:lnTo>
                  <a:lnTo>
                    <a:pt x="5" y="131"/>
                  </a:lnTo>
                  <a:lnTo>
                    <a:pt x="1" y="125"/>
                  </a:lnTo>
                  <a:lnTo>
                    <a:pt x="0" y="119"/>
                  </a:lnTo>
                  <a:lnTo>
                    <a:pt x="0" y="116"/>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71" name="Freeform 66">
              <a:extLst>
                <a:ext uri="{FF2B5EF4-FFF2-40B4-BE49-F238E27FC236}">
                  <a16:creationId xmlns:a16="http://schemas.microsoft.com/office/drawing/2014/main" id="{780BA4D6-7534-4A3B-F0D8-4B850C4F4A71}"/>
                </a:ext>
              </a:extLst>
            </p:cNvPr>
            <p:cNvSpPr>
              <a:spLocks/>
            </p:cNvSpPr>
            <p:nvPr/>
          </p:nvSpPr>
          <p:spPr bwMode="auto">
            <a:xfrm>
              <a:off x="2269" y="1933"/>
              <a:ext cx="98" cy="116"/>
            </a:xfrm>
            <a:custGeom>
              <a:avLst/>
              <a:gdLst>
                <a:gd name="T0" fmla="*/ 30 w 98"/>
                <a:gd name="T1" fmla="*/ 115 h 116"/>
                <a:gd name="T2" fmla="*/ 66 w 98"/>
                <a:gd name="T3" fmla="*/ 115 h 116"/>
                <a:gd name="T4" fmla="*/ 66 w 98"/>
                <a:gd name="T5" fmla="*/ 25 h 116"/>
                <a:gd name="T6" fmla="*/ 97 w 98"/>
                <a:gd name="T7" fmla="*/ 25 h 116"/>
                <a:gd name="T8" fmla="*/ 97 w 98"/>
                <a:gd name="T9" fmla="*/ 0 h 116"/>
                <a:gd name="T10" fmla="*/ 0 w 98"/>
                <a:gd name="T11" fmla="*/ 0 h 116"/>
                <a:gd name="T12" fmla="*/ 0 w 98"/>
                <a:gd name="T13" fmla="*/ 25 h 116"/>
                <a:gd name="T14" fmla="*/ 30 w 98"/>
                <a:gd name="T15" fmla="*/ 25 h 116"/>
                <a:gd name="T16" fmla="*/ 30 w 98"/>
                <a:gd name="T17" fmla="*/ 115 h 116"/>
                <a:gd name="T18" fmla="*/ 30 w 98"/>
                <a:gd name="T19" fmla="*/ 115 h 1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8"/>
                <a:gd name="T31" fmla="*/ 0 h 116"/>
                <a:gd name="T32" fmla="*/ 98 w 98"/>
                <a:gd name="T33" fmla="*/ 116 h 1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8" h="116">
                  <a:moveTo>
                    <a:pt x="30" y="115"/>
                  </a:moveTo>
                  <a:lnTo>
                    <a:pt x="66" y="115"/>
                  </a:lnTo>
                  <a:lnTo>
                    <a:pt x="66" y="25"/>
                  </a:lnTo>
                  <a:lnTo>
                    <a:pt x="97" y="25"/>
                  </a:lnTo>
                  <a:lnTo>
                    <a:pt x="97" y="0"/>
                  </a:lnTo>
                  <a:lnTo>
                    <a:pt x="0" y="0"/>
                  </a:lnTo>
                  <a:lnTo>
                    <a:pt x="0" y="25"/>
                  </a:lnTo>
                  <a:lnTo>
                    <a:pt x="30" y="25"/>
                  </a:lnTo>
                  <a:lnTo>
                    <a:pt x="30" y="115"/>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72" name="Freeform 67">
              <a:extLst>
                <a:ext uri="{FF2B5EF4-FFF2-40B4-BE49-F238E27FC236}">
                  <a16:creationId xmlns:a16="http://schemas.microsoft.com/office/drawing/2014/main" id="{1B283299-76FF-FDF0-23E7-6B40842BF2AE}"/>
                </a:ext>
              </a:extLst>
            </p:cNvPr>
            <p:cNvSpPr>
              <a:spLocks/>
            </p:cNvSpPr>
            <p:nvPr/>
          </p:nvSpPr>
          <p:spPr bwMode="auto">
            <a:xfrm>
              <a:off x="2313" y="2027"/>
              <a:ext cx="432" cy="566"/>
            </a:xfrm>
            <a:custGeom>
              <a:avLst/>
              <a:gdLst>
                <a:gd name="T0" fmla="*/ 20 w 432"/>
                <a:gd name="T1" fmla="*/ 518 h 566"/>
                <a:gd name="T2" fmla="*/ 75 w 432"/>
                <a:gd name="T3" fmla="*/ 514 h 566"/>
                <a:gd name="T4" fmla="*/ 129 w 432"/>
                <a:gd name="T5" fmla="*/ 503 h 566"/>
                <a:gd name="T6" fmla="*/ 179 w 432"/>
                <a:gd name="T7" fmla="*/ 488 h 566"/>
                <a:gd name="T8" fmla="*/ 224 w 432"/>
                <a:gd name="T9" fmla="*/ 468 h 566"/>
                <a:gd name="T10" fmla="*/ 266 w 432"/>
                <a:gd name="T11" fmla="*/ 443 h 566"/>
                <a:gd name="T12" fmla="*/ 300 w 432"/>
                <a:gd name="T13" fmla="*/ 415 h 566"/>
                <a:gd name="T14" fmla="*/ 327 w 432"/>
                <a:gd name="T15" fmla="*/ 383 h 566"/>
                <a:gd name="T16" fmla="*/ 345 w 432"/>
                <a:gd name="T17" fmla="*/ 347 h 566"/>
                <a:gd name="T18" fmla="*/ 358 w 432"/>
                <a:gd name="T19" fmla="*/ 312 h 566"/>
                <a:gd name="T20" fmla="*/ 361 w 432"/>
                <a:gd name="T21" fmla="*/ 275 h 566"/>
                <a:gd name="T22" fmla="*/ 354 w 432"/>
                <a:gd name="T23" fmla="*/ 238 h 566"/>
                <a:gd name="T24" fmla="*/ 340 w 432"/>
                <a:gd name="T25" fmla="*/ 203 h 566"/>
                <a:gd name="T26" fmla="*/ 318 w 432"/>
                <a:gd name="T27" fmla="*/ 170 h 566"/>
                <a:gd name="T28" fmla="*/ 286 w 432"/>
                <a:gd name="T29" fmla="*/ 139 h 566"/>
                <a:gd name="T30" fmla="*/ 250 w 432"/>
                <a:gd name="T31" fmla="*/ 112 h 566"/>
                <a:gd name="T32" fmla="*/ 208 w 432"/>
                <a:gd name="T33" fmla="*/ 88 h 566"/>
                <a:gd name="T34" fmla="*/ 159 w 432"/>
                <a:gd name="T35" fmla="*/ 71 h 566"/>
                <a:gd name="T36" fmla="*/ 107 w 432"/>
                <a:gd name="T37" fmla="*/ 57 h 566"/>
                <a:gd name="T38" fmla="*/ 54 w 432"/>
                <a:gd name="T39" fmla="*/ 50 h 566"/>
                <a:gd name="T40" fmla="*/ 0 w 432"/>
                <a:gd name="T41" fmla="*/ 47 h 566"/>
                <a:gd name="T42" fmla="*/ 29 w 432"/>
                <a:gd name="T43" fmla="*/ 0 h 566"/>
                <a:gd name="T44" fmla="*/ 88 w 432"/>
                <a:gd name="T45" fmla="*/ 5 h 566"/>
                <a:gd name="T46" fmla="*/ 148 w 432"/>
                <a:gd name="T47" fmla="*/ 16 h 566"/>
                <a:gd name="T48" fmla="*/ 203 w 432"/>
                <a:gd name="T49" fmla="*/ 33 h 566"/>
                <a:gd name="T50" fmla="*/ 254 w 432"/>
                <a:gd name="T51" fmla="*/ 53 h 566"/>
                <a:gd name="T52" fmla="*/ 300 w 432"/>
                <a:gd name="T53" fmla="*/ 80 h 566"/>
                <a:gd name="T54" fmla="*/ 341 w 432"/>
                <a:gd name="T55" fmla="*/ 110 h 566"/>
                <a:gd name="T56" fmla="*/ 375 w 432"/>
                <a:gd name="T57" fmla="*/ 143 h 566"/>
                <a:gd name="T58" fmla="*/ 400 w 432"/>
                <a:gd name="T59" fmla="*/ 180 h 566"/>
                <a:gd name="T60" fmla="*/ 418 w 432"/>
                <a:gd name="T61" fmla="*/ 218 h 566"/>
                <a:gd name="T62" fmla="*/ 428 w 432"/>
                <a:gd name="T63" fmla="*/ 256 h 566"/>
                <a:gd name="T64" fmla="*/ 429 w 432"/>
                <a:gd name="T65" fmla="*/ 298 h 566"/>
                <a:gd name="T66" fmla="*/ 422 w 432"/>
                <a:gd name="T67" fmla="*/ 338 h 566"/>
                <a:gd name="T68" fmla="*/ 405 w 432"/>
                <a:gd name="T69" fmla="*/ 376 h 566"/>
                <a:gd name="T70" fmla="*/ 382 w 432"/>
                <a:gd name="T71" fmla="*/ 413 h 566"/>
                <a:gd name="T72" fmla="*/ 350 w 432"/>
                <a:gd name="T73" fmla="*/ 447 h 566"/>
                <a:gd name="T74" fmla="*/ 311 w 432"/>
                <a:gd name="T75" fmla="*/ 478 h 566"/>
                <a:gd name="T76" fmla="*/ 266 w 432"/>
                <a:gd name="T77" fmla="*/ 505 h 566"/>
                <a:gd name="T78" fmla="*/ 217 w 432"/>
                <a:gd name="T79" fmla="*/ 527 h 566"/>
                <a:gd name="T80" fmla="*/ 162 w 432"/>
                <a:gd name="T81" fmla="*/ 545 h 566"/>
                <a:gd name="T82" fmla="*/ 103 w 432"/>
                <a:gd name="T83" fmla="*/ 558 h 566"/>
                <a:gd name="T84" fmla="*/ 44 w 432"/>
                <a:gd name="T85" fmla="*/ 563 h 566"/>
                <a:gd name="T86" fmla="*/ 0 w 432"/>
                <a:gd name="T87" fmla="*/ 565 h 566"/>
                <a:gd name="T88" fmla="*/ 0 w 432"/>
                <a:gd name="T89" fmla="*/ 518 h 5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2"/>
                <a:gd name="T136" fmla="*/ 0 h 566"/>
                <a:gd name="T137" fmla="*/ 432 w 432"/>
                <a:gd name="T138" fmla="*/ 566 h 5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2" h="566">
                  <a:moveTo>
                    <a:pt x="0" y="518"/>
                  </a:moveTo>
                  <a:lnTo>
                    <a:pt x="20" y="518"/>
                  </a:lnTo>
                  <a:lnTo>
                    <a:pt x="48" y="516"/>
                  </a:lnTo>
                  <a:lnTo>
                    <a:pt x="75" y="514"/>
                  </a:lnTo>
                  <a:lnTo>
                    <a:pt x="103" y="510"/>
                  </a:lnTo>
                  <a:lnTo>
                    <a:pt x="129" y="503"/>
                  </a:lnTo>
                  <a:lnTo>
                    <a:pt x="155" y="496"/>
                  </a:lnTo>
                  <a:lnTo>
                    <a:pt x="179" y="488"/>
                  </a:lnTo>
                  <a:lnTo>
                    <a:pt x="204" y="478"/>
                  </a:lnTo>
                  <a:lnTo>
                    <a:pt x="224" y="468"/>
                  </a:lnTo>
                  <a:lnTo>
                    <a:pt x="246" y="456"/>
                  </a:lnTo>
                  <a:lnTo>
                    <a:pt x="266" y="443"/>
                  </a:lnTo>
                  <a:lnTo>
                    <a:pt x="284" y="429"/>
                  </a:lnTo>
                  <a:lnTo>
                    <a:pt x="300" y="415"/>
                  </a:lnTo>
                  <a:lnTo>
                    <a:pt x="315" y="398"/>
                  </a:lnTo>
                  <a:lnTo>
                    <a:pt x="327" y="383"/>
                  </a:lnTo>
                  <a:lnTo>
                    <a:pt x="337" y="365"/>
                  </a:lnTo>
                  <a:lnTo>
                    <a:pt x="345" y="347"/>
                  </a:lnTo>
                  <a:lnTo>
                    <a:pt x="354" y="330"/>
                  </a:lnTo>
                  <a:lnTo>
                    <a:pt x="358" y="312"/>
                  </a:lnTo>
                  <a:lnTo>
                    <a:pt x="361" y="293"/>
                  </a:lnTo>
                  <a:lnTo>
                    <a:pt x="361" y="275"/>
                  </a:lnTo>
                  <a:lnTo>
                    <a:pt x="358" y="256"/>
                  </a:lnTo>
                  <a:lnTo>
                    <a:pt x="354" y="238"/>
                  </a:lnTo>
                  <a:lnTo>
                    <a:pt x="348" y="221"/>
                  </a:lnTo>
                  <a:lnTo>
                    <a:pt x="340" y="203"/>
                  </a:lnTo>
                  <a:lnTo>
                    <a:pt x="329" y="187"/>
                  </a:lnTo>
                  <a:lnTo>
                    <a:pt x="318" y="170"/>
                  </a:lnTo>
                  <a:lnTo>
                    <a:pt x="305" y="154"/>
                  </a:lnTo>
                  <a:lnTo>
                    <a:pt x="286" y="139"/>
                  </a:lnTo>
                  <a:lnTo>
                    <a:pt x="270" y="123"/>
                  </a:lnTo>
                  <a:lnTo>
                    <a:pt x="250" y="112"/>
                  </a:lnTo>
                  <a:lnTo>
                    <a:pt x="229" y="99"/>
                  </a:lnTo>
                  <a:lnTo>
                    <a:pt x="208" y="88"/>
                  </a:lnTo>
                  <a:lnTo>
                    <a:pt x="184" y="79"/>
                  </a:lnTo>
                  <a:lnTo>
                    <a:pt x="159" y="71"/>
                  </a:lnTo>
                  <a:lnTo>
                    <a:pt x="135" y="63"/>
                  </a:lnTo>
                  <a:lnTo>
                    <a:pt x="107" y="57"/>
                  </a:lnTo>
                  <a:lnTo>
                    <a:pt x="81" y="52"/>
                  </a:lnTo>
                  <a:lnTo>
                    <a:pt x="54" y="50"/>
                  </a:lnTo>
                  <a:lnTo>
                    <a:pt x="25" y="48"/>
                  </a:lnTo>
                  <a:lnTo>
                    <a:pt x="0" y="47"/>
                  </a:lnTo>
                  <a:lnTo>
                    <a:pt x="0" y="0"/>
                  </a:lnTo>
                  <a:lnTo>
                    <a:pt x="29" y="0"/>
                  </a:lnTo>
                  <a:lnTo>
                    <a:pt x="58" y="3"/>
                  </a:lnTo>
                  <a:lnTo>
                    <a:pt x="88" y="5"/>
                  </a:lnTo>
                  <a:lnTo>
                    <a:pt x="119" y="11"/>
                  </a:lnTo>
                  <a:lnTo>
                    <a:pt x="148" y="16"/>
                  </a:lnTo>
                  <a:lnTo>
                    <a:pt x="175" y="24"/>
                  </a:lnTo>
                  <a:lnTo>
                    <a:pt x="203" y="33"/>
                  </a:lnTo>
                  <a:lnTo>
                    <a:pt x="229" y="43"/>
                  </a:lnTo>
                  <a:lnTo>
                    <a:pt x="254" y="53"/>
                  </a:lnTo>
                  <a:lnTo>
                    <a:pt x="279" y="67"/>
                  </a:lnTo>
                  <a:lnTo>
                    <a:pt x="300" y="80"/>
                  </a:lnTo>
                  <a:lnTo>
                    <a:pt x="321" y="94"/>
                  </a:lnTo>
                  <a:lnTo>
                    <a:pt x="341" y="110"/>
                  </a:lnTo>
                  <a:lnTo>
                    <a:pt x="358" y="127"/>
                  </a:lnTo>
                  <a:lnTo>
                    <a:pt x="375" y="143"/>
                  </a:lnTo>
                  <a:lnTo>
                    <a:pt x="389" y="161"/>
                  </a:lnTo>
                  <a:lnTo>
                    <a:pt x="400" y="180"/>
                  </a:lnTo>
                  <a:lnTo>
                    <a:pt x="410" y="199"/>
                  </a:lnTo>
                  <a:lnTo>
                    <a:pt x="418" y="218"/>
                  </a:lnTo>
                  <a:lnTo>
                    <a:pt x="424" y="238"/>
                  </a:lnTo>
                  <a:lnTo>
                    <a:pt x="428" y="256"/>
                  </a:lnTo>
                  <a:lnTo>
                    <a:pt x="431" y="278"/>
                  </a:lnTo>
                  <a:lnTo>
                    <a:pt x="429" y="298"/>
                  </a:lnTo>
                  <a:lnTo>
                    <a:pt x="427" y="318"/>
                  </a:lnTo>
                  <a:lnTo>
                    <a:pt x="422" y="338"/>
                  </a:lnTo>
                  <a:lnTo>
                    <a:pt x="415" y="358"/>
                  </a:lnTo>
                  <a:lnTo>
                    <a:pt x="405" y="376"/>
                  </a:lnTo>
                  <a:lnTo>
                    <a:pt x="395" y="395"/>
                  </a:lnTo>
                  <a:lnTo>
                    <a:pt x="382" y="413"/>
                  </a:lnTo>
                  <a:lnTo>
                    <a:pt x="366" y="432"/>
                  </a:lnTo>
                  <a:lnTo>
                    <a:pt x="350" y="447"/>
                  </a:lnTo>
                  <a:lnTo>
                    <a:pt x="331" y="464"/>
                  </a:lnTo>
                  <a:lnTo>
                    <a:pt x="311" y="478"/>
                  </a:lnTo>
                  <a:lnTo>
                    <a:pt x="290" y="492"/>
                  </a:lnTo>
                  <a:lnTo>
                    <a:pt x="266" y="505"/>
                  </a:lnTo>
                  <a:lnTo>
                    <a:pt x="241" y="517"/>
                  </a:lnTo>
                  <a:lnTo>
                    <a:pt x="217" y="527"/>
                  </a:lnTo>
                  <a:lnTo>
                    <a:pt x="189" y="538"/>
                  </a:lnTo>
                  <a:lnTo>
                    <a:pt x="162" y="545"/>
                  </a:lnTo>
                  <a:lnTo>
                    <a:pt x="132" y="553"/>
                  </a:lnTo>
                  <a:lnTo>
                    <a:pt x="103" y="558"/>
                  </a:lnTo>
                  <a:lnTo>
                    <a:pt x="74" y="561"/>
                  </a:lnTo>
                  <a:lnTo>
                    <a:pt x="44" y="563"/>
                  </a:lnTo>
                  <a:lnTo>
                    <a:pt x="13" y="565"/>
                  </a:lnTo>
                  <a:lnTo>
                    <a:pt x="0" y="565"/>
                  </a:lnTo>
                  <a:lnTo>
                    <a:pt x="0" y="518"/>
                  </a:lnTo>
                </a:path>
              </a:pathLst>
            </a:custGeom>
            <a:solidFill>
              <a:srgbClr val="FFFF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73" name="Freeform 68">
              <a:extLst>
                <a:ext uri="{FF2B5EF4-FFF2-40B4-BE49-F238E27FC236}">
                  <a16:creationId xmlns:a16="http://schemas.microsoft.com/office/drawing/2014/main" id="{65BFDCF0-58C5-C3C2-9692-4F3FC0E46B60}"/>
                </a:ext>
              </a:extLst>
            </p:cNvPr>
            <p:cNvSpPr>
              <a:spLocks/>
            </p:cNvSpPr>
            <p:nvPr/>
          </p:nvSpPr>
          <p:spPr bwMode="auto">
            <a:xfrm>
              <a:off x="1893" y="2027"/>
              <a:ext cx="432" cy="566"/>
            </a:xfrm>
            <a:custGeom>
              <a:avLst/>
              <a:gdLst>
                <a:gd name="T0" fmla="*/ 409 w 432"/>
                <a:gd name="T1" fmla="*/ 518 h 566"/>
                <a:gd name="T2" fmla="*/ 355 w 432"/>
                <a:gd name="T3" fmla="*/ 514 h 566"/>
                <a:gd name="T4" fmla="*/ 302 w 432"/>
                <a:gd name="T5" fmla="*/ 503 h 566"/>
                <a:gd name="T6" fmla="*/ 250 w 432"/>
                <a:gd name="T7" fmla="*/ 488 h 566"/>
                <a:gd name="T8" fmla="*/ 205 w 432"/>
                <a:gd name="T9" fmla="*/ 468 h 566"/>
                <a:gd name="T10" fmla="*/ 164 w 432"/>
                <a:gd name="T11" fmla="*/ 443 h 566"/>
                <a:gd name="T12" fmla="*/ 129 w 432"/>
                <a:gd name="T13" fmla="*/ 415 h 566"/>
                <a:gd name="T14" fmla="*/ 102 w 432"/>
                <a:gd name="T15" fmla="*/ 383 h 566"/>
                <a:gd name="T16" fmla="*/ 82 w 432"/>
                <a:gd name="T17" fmla="*/ 347 h 566"/>
                <a:gd name="T18" fmla="*/ 71 w 432"/>
                <a:gd name="T19" fmla="*/ 312 h 566"/>
                <a:gd name="T20" fmla="*/ 70 w 432"/>
                <a:gd name="T21" fmla="*/ 275 h 566"/>
                <a:gd name="T22" fmla="*/ 76 w 432"/>
                <a:gd name="T23" fmla="*/ 238 h 566"/>
                <a:gd name="T24" fmla="*/ 90 w 432"/>
                <a:gd name="T25" fmla="*/ 203 h 566"/>
                <a:gd name="T26" fmla="*/ 113 w 432"/>
                <a:gd name="T27" fmla="*/ 170 h 566"/>
                <a:gd name="T28" fmla="*/ 143 w 432"/>
                <a:gd name="T29" fmla="*/ 139 h 566"/>
                <a:gd name="T30" fmla="*/ 180 w 432"/>
                <a:gd name="T31" fmla="*/ 112 h 566"/>
                <a:gd name="T32" fmla="*/ 222 w 432"/>
                <a:gd name="T33" fmla="*/ 88 h 566"/>
                <a:gd name="T34" fmla="*/ 271 w 432"/>
                <a:gd name="T35" fmla="*/ 71 h 566"/>
                <a:gd name="T36" fmla="*/ 322 w 432"/>
                <a:gd name="T37" fmla="*/ 57 h 566"/>
                <a:gd name="T38" fmla="*/ 376 w 432"/>
                <a:gd name="T39" fmla="*/ 50 h 566"/>
                <a:gd name="T40" fmla="*/ 431 w 432"/>
                <a:gd name="T41" fmla="*/ 47 h 566"/>
                <a:gd name="T42" fmla="*/ 400 w 432"/>
                <a:gd name="T43" fmla="*/ 0 h 566"/>
                <a:gd name="T44" fmla="*/ 342 w 432"/>
                <a:gd name="T45" fmla="*/ 5 h 566"/>
                <a:gd name="T46" fmla="*/ 283 w 432"/>
                <a:gd name="T47" fmla="*/ 16 h 566"/>
                <a:gd name="T48" fmla="*/ 227 w 432"/>
                <a:gd name="T49" fmla="*/ 33 h 566"/>
                <a:gd name="T50" fmla="*/ 176 w 432"/>
                <a:gd name="T51" fmla="*/ 53 h 566"/>
                <a:gd name="T52" fmla="*/ 129 w 432"/>
                <a:gd name="T53" fmla="*/ 80 h 566"/>
                <a:gd name="T54" fmla="*/ 90 w 432"/>
                <a:gd name="T55" fmla="*/ 110 h 566"/>
                <a:gd name="T56" fmla="*/ 55 w 432"/>
                <a:gd name="T57" fmla="*/ 143 h 566"/>
                <a:gd name="T58" fmla="*/ 29 w 432"/>
                <a:gd name="T59" fmla="*/ 180 h 566"/>
                <a:gd name="T60" fmla="*/ 12 w 432"/>
                <a:gd name="T61" fmla="*/ 218 h 566"/>
                <a:gd name="T62" fmla="*/ 2 w 432"/>
                <a:gd name="T63" fmla="*/ 256 h 566"/>
                <a:gd name="T64" fmla="*/ 0 w 432"/>
                <a:gd name="T65" fmla="*/ 298 h 566"/>
                <a:gd name="T66" fmla="*/ 8 w 432"/>
                <a:gd name="T67" fmla="*/ 338 h 566"/>
                <a:gd name="T68" fmla="*/ 26 w 432"/>
                <a:gd name="T69" fmla="*/ 376 h 566"/>
                <a:gd name="T70" fmla="*/ 48 w 432"/>
                <a:gd name="T71" fmla="*/ 413 h 566"/>
                <a:gd name="T72" fmla="*/ 80 w 432"/>
                <a:gd name="T73" fmla="*/ 447 h 566"/>
                <a:gd name="T74" fmla="*/ 119 w 432"/>
                <a:gd name="T75" fmla="*/ 478 h 566"/>
                <a:gd name="T76" fmla="*/ 164 w 432"/>
                <a:gd name="T77" fmla="*/ 505 h 566"/>
                <a:gd name="T78" fmla="*/ 215 w 432"/>
                <a:gd name="T79" fmla="*/ 527 h 566"/>
                <a:gd name="T80" fmla="*/ 269 w 432"/>
                <a:gd name="T81" fmla="*/ 545 h 566"/>
                <a:gd name="T82" fmla="*/ 327 w 432"/>
                <a:gd name="T83" fmla="*/ 558 h 566"/>
                <a:gd name="T84" fmla="*/ 388 w 432"/>
                <a:gd name="T85" fmla="*/ 563 h 566"/>
                <a:gd name="T86" fmla="*/ 431 w 432"/>
                <a:gd name="T87" fmla="*/ 565 h 566"/>
                <a:gd name="T88" fmla="*/ 431 w 432"/>
                <a:gd name="T89" fmla="*/ 518 h 5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2"/>
                <a:gd name="T136" fmla="*/ 0 h 566"/>
                <a:gd name="T137" fmla="*/ 432 w 432"/>
                <a:gd name="T138" fmla="*/ 566 h 5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2" h="566">
                  <a:moveTo>
                    <a:pt x="431" y="518"/>
                  </a:moveTo>
                  <a:lnTo>
                    <a:pt x="409" y="518"/>
                  </a:lnTo>
                  <a:lnTo>
                    <a:pt x="382" y="516"/>
                  </a:lnTo>
                  <a:lnTo>
                    <a:pt x="355" y="514"/>
                  </a:lnTo>
                  <a:lnTo>
                    <a:pt x="327" y="510"/>
                  </a:lnTo>
                  <a:lnTo>
                    <a:pt x="302" y="503"/>
                  </a:lnTo>
                  <a:lnTo>
                    <a:pt x="275" y="496"/>
                  </a:lnTo>
                  <a:lnTo>
                    <a:pt x="250" y="488"/>
                  </a:lnTo>
                  <a:lnTo>
                    <a:pt x="227" y="478"/>
                  </a:lnTo>
                  <a:lnTo>
                    <a:pt x="205" y="468"/>
                  </a:lnTo>
                  <a:lnTo>
                    <a:pt x="184" y="456"/>
                  </a:lnTo>
                  <a:lnTo>
                    <a:pt x="164" y="443"/>
                  </a:lnTo>
                  <a:lnTo>
                    <a:pt x="147" y="429"/>
                  </a:lnTo>
                  <a:lnTo>
                    <a:pt x="129" y="415"/>
                  </a:lnTo>
                  <a:lnTo>
                    <a:pt x="116" y="398"/>
                  </a:lnTo>
                  <a:lnTo>
                    <a:pt x="102" y="383"/>
                  </a:lnTo>
                  <a:lnTo>
                    <a:pt x="91" y="365"/>
                  </a:lnTo>
                  <a:lnTo>
                    <a:pt x="82" y="347"/>
                  </a:lnTo>
                  <a:lnTo>
                    <a:pt x="76" y="330"/>
                  </a:lnTo>
                  <a:lnTo>
                    <a:pt x="71" y="312"/>
                  </a:lnTo>
                  <a:lnTo>
                    <a:pt x="70" y="293"/>
                  </a:lnTo>
                  <a:lnTo>
                    <a:pt x="70" y="275"/>
                  </a:lnTo>
                  <a:lnTo>
                    <a:pt x="71" y="256"/>
                  </a:lnTo>
                  <a:lnTo>
                    <a:pt x="76" y="238"/>
                  </a:lnTo>
                  <a:lnTo>
                    <a:pt x="82" y="221"/>
                  </a:lnTo>
                  <a:lnTo>
                    <a:pt x="90" y="203"/>
                  </a:lnTo>
                  <a:lnTo>
                    <a:pt x="100" y="187"/>
                  </a:lnTo>
                  <a:lnTo>
                    <a:pt x="113" y="170"/>
                  </a:lnTo>
                  <a:lnTo>
                    <a:pt x="127" y="154"/>
                  </a:lnTo>
                  <a:lnTo>
                    <a:pt x="143" y="139"/>
                  </a:lnTo>
                  <a:lnTo>
                    <a:pt x="161" y="123"/>
                  </a:lnTo>
                  <a:lnTo>
                    <a:pt x="180" y="112"/>
                  </a:lnTo>
                  <a:lnTo>
                    <a:pt x="200" y="99"/>
                  </a:lnTo>
                  <a:lnTo>
                    <a:pt x="222" y="88"/>
                  </a:lnTo>
                  <a:lnTo>
                    <a:pt x="245" y="79"/>
                  </a:lnTo>
                  <a:lnTo>
                    <a:pt x="271" y="71"/>
                  </a:lnTo>
                  <a:lnTo>
                    <a:pt x="296" y="63"/>
                  </a:lnTo>
                  <a:lnTo>
                    <a:pt x="322" y="57"/>
                  </a:lnTo>
                  <a:lnTo>
                    <a:pt x="350" y="52"/>
                  </a:lnTo>
                  <a:lnTo>
                    <a:pt x="376" y="50"/>
                  </a:lnTo>
                  <a:lnTo>
                    <a:pt x="405" y="48"/>
                  </a:lnTo>
                  <a:lnTo>
                    <a:pt x="431" y="47"/>
                  </a:lnTo>
                  <a:lnTo>
                    <a:pt x="431" y="0"/>
                  </a:lnTo>
                  <a:lnTo>
                    <a:pt x="400" y="0"/>
                  </a:lnTo>
                  <a:lnTo>
                    <a:pt x="371" y="3"/>
                  </a:lnTo>
                  <a:lnTo>
                    <a:pt x="342" y="5"/>
                  </a:lnTo>
                  <a:lnTo>
                    <a:pt x="312" y="11"/>
                  </a:lnTo>
                  <a:lnTo>
                    <a:pt x="283" y="16"/>
                  </a:lnTo>
                  <a:lnTo>
                    <a:pt x="255" y="24"/>
                  </a:lnTo>
                  <a:lnTo>
                    <a:pt x="227" y="33"/>
                  </a:lnTo>
                  <a:lnTo>
                    <a:pt x="200" y="43"/>
                  </a:lnTo>
                  <a:lnTo>
                    <a:pt x="176" y="53"/>
                  </a:lnTo>
                  <a:lnTo>
                    <a:pt x="153" y="67"/>
                  </a:lnTo>
                  <a:lnTo>
                    <a:pt x="129" y="80"/>
                  </a:lnTo>
                  <a:lnTo>
                    <a:pt x="108" y="94"/>
                  </a:lnTo>
                  <a:lnTo>
                    <a:pt x="90" y="110"/>
                  </a:lnTo>
                  <a:lnTo>
                    <a:pt x="71" y="127"/>
                  </a:lnTo>
                  <a:lnTo>
                    <a:pt x="55" y="143"/>
                  </a:lnTo>
                  <a:lnTo>
                    <a:pt x="41" y="161"/>
                  </a:lnTo>
                  <a:lnTo>
                    <a:pt x="29" y="180"/>
                  </a:lnTo>
                  <a:lnTo>
                    <a:pt x="19" y="199"/>
                  </a:lnTo>
                  <a:lnTo>
                    <a:pt x="12" y="218"/>
                  </a:lnTo>
                  <a:lnTo>
                    <a:pt x="5" y="238"/>
                  </a:lnTo>
                  <a:lnTo>
                    <a:pt x="2" y="256"/>
                  </a:lnTo>
                  <a:lnTo>
                    <a:pt x="0" y="278"/>
                  </a:lnTo>
                  <a:lnTo>
                    <a:pt x="0" y="298"/>
                  </a:lnTo>
                  <a:lnTo>
                    <a:pt x="3" y="318"/>
                  </a:lnTo>
                  <a:lnTo>
                    <a:pt x="8" y="338"/>
                  </a:lnTo>
                  <a:lnTo>
                    <a:pt x="15" y="358"/>
                  </a:lnTo>
                  <a:lnTo>
                    <a:pt x="26" y="376"/>
                  </a:lnTo>
                  <a:lnTo>
                    <a:pt x="36" y="395"/>
                  </a:lnTo>
                  <a:lnTo>
                    <a:pt x="48" y="413"/>
                  </a:lnTo>
                  <a:lnTo>
                    <a:pt x="63" y="432"/>
                  </a:lnTo>
                  <a:lnTo>
                    <a:pt x="80" y="447"/>
                  </a:lnTo>
                  <a:lnTo>
                    <a:pt x="98" y="464"/>
                  </a:lnTo>
                  <a:lnTo>
                    <a:pt x="119" y="478"/>
                  </a:lnTo>
                  <a:lnTo>
                    <a:pt x="142" y="492"/>
                  </a:lnTo>
                  <a:lnTo>
                    <a:pt x="164" y="505"/>
                  </a:lnTo>
                  <a:lnTo>
                    <a:pt x="189" y="517"/>
                  </a:lnTo>
                  <a:lnTo>
                    <a:pt x="215" y="527"/>
                  </a:lnTo>
                  <a:lnTo>
                    <a:pt x="242" y="538"/>
                  </a:lnTo>
                  <a:lnTo>
                    <a:pt x="269" y="545"/>
                  </a:lnTo>
                  <a:lnTo>
                    <a:pt x="297" y="553"/>
                  </a:lnTo>
                  <a:lnTo>
                    <a:pt x="327" y="558"/>
                  </a:lnTo>
                  <a:lnTo>
                    <a:pt x="355" y="561"/>
                  </a:lnTo>
                  <a:lnTo>
                    <a:pt x="388" y="563"/>
                  </a:lnTo>
                  <a:lnTo>
                    <a:pt x="419" y="565"/>
                  </a:lnTo>
                  <a:lnTo>
                    <a:pt x="431" y="565"/>
                  </a:lnTo>
                  <a:lnTo>
                    <a:pt x="431" y="518"/>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74" name="Freeform 69">
              <a:extLst>
                <a:ext uri="{FF2B5EF4-FFF2-40B4-BE49-F238E27FC236}">
                  <a16:creationId xmlns:a16="http://schemas.microsoft.com/office/drawing/2014/main" id="{08EEDBE2-544D-9E51-FDE3-B73E9B7E5F09}"/>
                </a:ext>
              </a:extLst>
            </p:cNvPr>
            <p:cNvSpPr>
              <a:spLocks/>
            </p:cNvSpPr>
            <p:nvPr/>
          </p:nvSpPr>
          <p:spPr bwMode="auto">
            <a:xfrm>
              <a:off x="2256" y="2269"/>
              <a:ext cx="66" cy="82"/>
            </a:xfrm>
            <a:custGeom>
              <a:avLst/>
              <a:gdLst>
                <a:gd name="T0" fmla="*/ 65 w 66"/>
                <a:gd name="T1" fmla="*/ 23 h 82"/>
                <a:gd name="T2" fmla="*/ 58 w 66"/>
                <a:gd name="T3" fmla="*/ 23 h 82"/>
                <a:gd name="T4" fmla="*/ 50 w 66"/>
                <a:gd name="T5" fmla="*/ 23 h 82"/>
                <a:gd name="T6" fmla="*/ 43 w 66"/>
                <a:gd name="T7" fmla="*/ 28 h 82"/>
                <a:gd name="T8" fmla="*/ 39 w 66"/>
                <a:gd name="T9" fmla="*/ 30 h 82"/>
                <a:gd name="T10" fmla="*/ 35 w 66"/>
                <a:gd name="T11" fmla="*/ 36 h 82"/>
                <a:gd name="T12" fmla="*/ 34 w 66"/>
                <a:gd name="T13" fmla="*/ 41 h 82"/>
                <a:gd name="T14" fmla="*/ 35 w 66"/>
                <a:gd name="T15" fmla="*/ 45 h 82"/>
                <a:gd name="T16" fmla="*/ 37 w 66"/>
                <a:gd name="T17" fmla="*/ 50 h 82"/>
                <a:gd name="T18" fmla="*/ 43 w 66"/>
                <a:gd name="T19" fmla="*/ 53 h 82"/>
                <a:gd name="T20" fmla="*/ 49 w 66"/>
                <a:gd name="T21" fmla="*/ 57 h 82"/>
                <a:gd name="T22" fmla="*/ 57 w 66"/>
                <a:gd name="T23" fmla="*/ 57 h 82"/>
                <a:gd name="T24" fmla="*/ 64 w 66"/>
                <a:gd name="T25" fmla="*/ 58 h 82"/>
                <a:gd name="T26" fmla="*/ 65 w 66"/>
                <a:gd name="T27" fmla="*/ 58 h 82"/>
                <a:gd name="T28" fmla="*/ 65 w 66"/>
                <a:gd name="T29" fmla="*/ 81 h 82"/>
                <a:gd name="T30" fmla="*/ 60 w 66"/>
                <a:gd name="T31" fmla="*/ 81 h 82"/>
                <a:gd name="T32" fmla="*/ 48 w 66"/>
                <a:gd name="T33" fmla="*/ 81 h 82"/>
                <a:gd name="T34" fmla="*/ 37 w 66"/>
                <a:gd name="T35" fmla="*/ 78 h 82"/>
                <a:gd name="T36" fmla="*/ 28 w 66"/>
                <a:gd name="T37" fmla="*/ 75 h 82"/>
                <a:gd name="T38" fmla="*/ 19 w 66"/>
                <a:gd name="T39" fmla="*/ 70 h 82"/>
                <a:gd name="T40" fmla="*/ 9 w 66"/>
                <a:gd name="T41" fmla="*/ 65 h 82"/>
                <a:gd name="T42" fmla="*/ 5 w 66"/>
                <a:gd name="T43" fmla="*/ 57 h 82"/>
                <a:gd name="T44" fmla="*/ 2 w 66"/>
                <a:gd name="T45" fmla="*/ 51 h 82"/>
                <a:gd name="T46" fmla="*/ 0 w 66"/>
                <a:gd name="T47" fmla="*/ 42 h 82"/>
                <a:gd name="T48" fmla="*/ 0 w 66"/>
                <a:gd name="T49" fmla="*/ 36 h 82"/>
                <a:gd name="T50" fmla="*/ 3 w 66"/>
                <a:gd name="T51" fmla="*/ 28 h 82"/>
                <a:gd name="T52" fmla="*/ 8 w 66"/>
                <a:gd name="T53" fmla="*/ 20 h 82"/>
                <a:gd name="T54" fmla="*/ 13 w 66"/>
                <a:gd name="T55" fmla="*/ 14 h 82"/>
                <a:gd name="T56" fmla="*/ 23 w 66"/>
                <a:gd name="T57" fmla="*/ 8 h 82"/>
                <a:gd name="T58" fmla="*/ 33 w 66"/>
                <a:gd name="T59" fmla="*/ 5 h 82"/>
                <a:gd name="T60" fmla="*/ 42 w 66"/>
                <a:gd name="T61" fmla="*/ 1 h 82"/>
                <a:gd name="T62" fmla="*/ 55 w 66"/>
                <a:gd name="T63" fmla="*/ 0 h 82"/>
                <a:gd name="T64" fmla="*/ 65 w 66"/>
                <a:gd name="T65" fmla="*/ 0 h 82"/>
                <a:gd name="T66" fmla="*/ 65 w 66"/>
                <a:gd name="T67" fmla="*/ 23 h 82"/>
                <a:gd name="T68" fmla="*/ 65 w 66"/>
                <a:gd name="T69" fmla="*/ 23 h 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6"/>
                <a:gd name="T106" fmla="*/ 0 h 82"/>
                <a:gd name="T107" fmla="*/ 66 w 66"/>
                <a:gd name="T108" fmla="*/ 82 h 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6" h="82">
                  <a:moveTo>
                    <a:pt x="65" y="23"/>
                  </a:moveTo>
                  <a:lnTo>
                    <a:pt x="58" y="23"/>
                  </a:lnTo>
                  <a:lnTo>
                    <a:pt x="50" y="23"/>
                  </a:lnTo>
                  <a:lnTo>
                    <a:pt x="43" y="28"/>
                  </a:lnTo>
                  <a:lnTo>
                    <a:pt x="39" y="30"/>
                  </a:lnTo>
                  <a:lnTo>
                    <a:pt x="35" y="36"/>
                  </a:lnTo>
                  <a:lnTo>
                    <a:pt x="34" y="41"/>
                  </a:lnTo>
                  <a:lnTo>
                    <a:pt x="35" y="45"/>
                  </a:lnTo>
                  <a:lnTo>
                    <a:pt x="37" y="50"/>
                  </a:lnTo>
                  <a:lnTo>
                    <a:pt x="43" y="53"/>
                  </a:lnTo>
                  <a:lnTo>
                    <a:pt x="49" y="57"/>
                  </a:lnTo>
                  <a:lnTo>
                    <a:pt x="57" y="57"/>
                  </a:lnTo>
                  <a:lnTo>
                    <a:pt x="64" y="58"/>
                  </a:lnTo>
                  <a:lnTo>
                    <a:pt x="65" y="58"/>
                  </a:lnTo>
                  <a:lnTo>
                    <a:pt x="65" y="81"/>
                  </a:lnTo>
                  <a:lnTo>
                    <a:pt x="60" y="81"/>
                  </a:lnTo>
                  <a:lnTo>
                    <a:pt x="48" y="81"/>
                  </a:lnTo>
                  <a:lnTo>
                    <a:pt x="37" y="78"/>
                  </a:lnTo>
                  <a:lnTo>
                    <a:pt x="28" y="75"/>
                  </a:lnTo>
                  <a:lnTo>
                    <a:pt x="19" y="70"/>
                  </a:lnTo>
                  <a:lnTo>
                    <a:pt x="9" y="65"/>
                  </a:lnTo>
                  <a:lnTo>
                    <a:pt x="5" y="57"/>
                  </a:lnTo>
                  <a:lnTo>
                    <a:pt x="2" y="51"/>
                  </a:lnTo>
                  <a:lnTo>
                    <a:pt x="0" y="42"/>
                  </a:lnTo>
                  <a:lnTo>
                    <a:pt x="0" y="36"/>
                  </a:lnTo>
                  <a:lnTo>
                    <a:pt x="3" y="28"/>
                  </a:lnTo>
                  <a:lnTo>
                    <a:pt x="8" y="20"/>
                  </a:lnTo>
                  <a:lnTo>
                    <a:pt x="13" y="14"/>
                  </a:lnTo>
                  <a:lnTo>
                    <a:pt x="23" y="8"/>
                  </a:lnTo>
                  <a:lnTo>
                    <a:pt x="33" y="5"/>
                  </a:lnTo>
                  <a:lnTo>
                    <a:pt x="42" y="1"/>
                  </a:lnTo>
                  <a:lnTo>
                    <a:pt x="55" y="0"/>
                  </a:lnTo>
                  <a:lnTo>
                    <a:pt x="65" y="0"/>
                  </a:lnTo>
                  <a:lnTo>
                    <a:pt x="65" y="23"/>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75" name="Freeform 70">
              <a:extLst>
                <a:ext uri="{FF2B5EF4-FFF2-40B4-BE49-F238E27FC236}">
                  <a16:creationId xmlns:a16="http://schemas.microsoft.com/office/drawing/2014/main" id="{18ADA8EE-FC83-6B8D-4413-EF4376B47E82}"/>
                </a:ext>
              </a:extLst>
            </p:cNvPr>
            <p:cNvSpPr>
              <a:spLocks/>
            </p:cNvSpPr>
            <p:nvPr/>
          </p:nvSpPr>
          <p:spPr bwMode="auto">
            <a:xfrm>
              <a:off x="2315" y="2268"/>
              <a:ext cx="67" cy="83"/>
            </a:xfrm>
            <a:custGeom>
              <a:avLst/>
              <a:gdLst>
                <a:gd name="T0" fmla="*/ 0 w 67"/>
                <a:gd name="T1" fmla="*/ 24 h 83"/>
                <a:gd name="T2" fmla="*/ 6 w 67"/>
                <a:gd name="T3" fmla="*/ 24 h 83"/>
                <a:gd name="T4" fmla="*/ 14 w 67"/>
                <a:gd name="T5" fmla="*/ 24 h 83"/>
                <a:gd name="T6" fmla="*/ 21 w 67"/>
                <a:gd name="T7" fmla="*/ 28 h 83"/>
                <a:gd name="T8" fmla="*/ 25 w 67"/>
                <a:gd name="T9" fmla="*/ 31 h 83"/>
                <a:gd name="T10" fmla="*/ 29 w 67"/>
                <a:gd name="T11" fmla="*/ 36 h 83"/>
                <a:gd name="T12" fmla="*/ 31 w 67"/>
                <a:gd name="T13" fmla="*/ 41 h 83"/>
                <a:gd name="T14" fmla="*/ 29 w 67"/>
                <a:gd name="T15" fmla="*/ 46 h 83"/>
                <a:gd name="T16" fmla="*/ 26 w 67"/>
                <a:gd name="T17" fmla="*/ 50 h 83"/>
                <a:gd name="T18" fmla="*/ 21 w 67"/>
                <a:gd name="T19" fmla="*/ 54 h 83"/>
                <a:gd name="T20" fmla="*/ 15 w 67"/>
                <a:gd name="T21" fmla="*/ 58 h 83"/>
                <a:gd name="T22" fmla="*/ 8 w 67"/>
                <a:gd name="T23" fmla="*/ 58 h 83"/>
                <a:gd name="T24" fmla="*/ 0 w 67"/>
                <a:gd name="T25" fmla="*/ 58 h 83"/>
                <a:gd name="T26" fmla="*/ 0 w 67"/>
                <a:gd name="T27" fmla="*/ 58 h 83"/>
                <a:gd name="T28" fmla="*/ 0 w 67"/>
                <a:gd name="T29" fmla="*/ 82 h 83"/>
                <a:gd name="T30" fmla="*/ 5 w 67"/>
                <a:gd name="T31" fmla="*/ 82 h 83"/>
                <a:gd name="T32" fmla="*/ 16 w 67"/>
                <a:gd name="T33" fmla="*/ 82 h 83"/>
                <a:gd name="T34" fmla="*/ 27 w 67"/>
                <a:gd name="T35" fmla="*/ 79 h 83"/>
                <a:gd name="T36" fmla="*/ 37 w 67"/>
                <a:gd name="T37" fmla="*/ 75 h 83"/>
                <a:gd name="T38" fmla="*/ 46 w 67"/>
                <a:gd name="T39" fmla="*/ 71 h 83"/>
                <a:gd name="T40" fmla="*/ 52 w 67"/>
                <a:gd name="T41" fmla="*/ 65 h 83"/>
                <a:gd name="T42" fmla="*/ 60 w 67"/>
                <a:gd name="T43" fmla="*/ 58 h 83"/>
                <a:gd name="T44" fmla="*/ 64 w 67"/>
                <a:gd name="T45" fmla="*/ 51 h 83"/>
                <a:gd name="T46" fmla="*/ 66 w 67"/>
                <a:gd name="T47" fmla="*/ 43 h 83"/>
                <a:gd name="T48" fmla="*/ 65 w 67"/>
                <a:gd name="T49" fmla="*/ 36 h 83"/>
                <a:gd name="T50" fmla="*/ 62 w 67"/>
                <a:gd name="T51" fmla="*/ 29 h 83"/>
                <a:gd name="T52" fmla="*/ 56 w 67"/>
                <a:gd name="T53" fmla="*/ 21 h 83"/>
                <a:gd name="T54" fmla="*/ 51 w 67"/>
                <a:gd name="T55" fmla="*/ 15 h 83"/>
                <a:gd name="T56" fmla="*/ 42 w 67"/>
                <a:gd name="T57" fmla="*/ 9 h 83"/>
                <a:gd name="T58" fmla="*/ 34 w 67"/>
                <a:gd name="T59" fmla="*/ 5 h 83"/>
                <a:gd name="T60" fmla="*/ 21 w 67"/>
                <a:gd name="T61" fmla="*/ 2 h 83"/>
                <a:gd name="T62" fmla="*/ 11 w 67"/>
                <a:gd name="T63" fmla="*/ 1 h 83"/>
                <a:gd name="T64" fmla="*/ 0 w 67"/>
                <a:gd name="T65" fmla="*/ 0 h 83"/>
                <a:gd name="T66" fmla="*/ 0 w 67"/>
                <a:gd name="T67" fmla="*/ 24 h 83"/>
                <a:gd name="T68" fmla="*/ 0 w 67"/>
                <a:gd name="T69" fmla="*/ 24 h 8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7"/>
                <a:gd name="T106" fmla="*/ 0 h 83"/>
                <a:gd name="T107" fmla="*/ 67 w 67"/>
                <a:gd name="T108" fmla="*/ 83 h 8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7" h="83">
                  <a:moveTo>
                    <a:pt x="0" y="24"/>
                  </a:moveTo>
                  <a:lnTo>
                    <a:pt x="6" y="24"/>
                  </a:lnTo>
                  <a:lnTo>
                    <a:pt x="14" y="24"/>
                  </a:lnTo>
                  <a:lnTo>
                    <a:pt x="21" y="28"/>
                  </a:lnTo>
                  <a:lnTo>
                    <a:pt x="25" y="31"/>
                  </a:lnTo>
                  <a:lnTo>
                    <a:pt x="29" y="36"/>
                  </a:lnTo>
                  <a:lnTo>
                    <a:pt x="31" y="41"/>
                  </a:lnTo>
                  <a:lnTo>
                    <a:pt x="29" y="46"/>
                  </a:lnTo>
                  <a:lnTo>
                    <a:pt x="26" y="50"/>
                  </a:lnTo>
                  <a:lnTo>
                    <a:pt x="21" y="54"/>
                  </a:lnTo>
                  <a:lnTo>
                    <a:pt x="15" y="58"/>
                  </a:lnTo>
                  <a:lnTo>
                    <a:pt x="8" y="58"/>
                  </a:lnTo>
                  <a:lnTo>
                    <a:pt x="0" y="58"/>
                  </a:lnTo>
                  <a:lnTo>
                    <a:pt x="0" y="82"/>
                  </a:lnTo>
                  <a:lnTo>
                    <a:pt x="5" y="82"/>
                  </a:lnTo>
                  <a:lnTo>
                    <a:pt x="16" y="82"/>
                  </a:lnTo>
                  <a:lnTo>
                    <a:pt x="27" y="79"/>
                  </a:lnTo>
                  <a:lnTo>
                    <a:pt x="37" y="75"/>
                  </a:lnTo>
                  <a:lnTo>
                    <a:pt x="46" y="71"/>
                  </a:lnTo>
                  <a:lnTo>
                    <a:pt x="52" y="65"/>
                  </a:lnTo>
                  <a:lnTo>
                    <a:pt x="60" y="58"/>
                  </a:lnTo>
                  <a:lnTo>
                    <a:pt x="64" y="51"/>
                  </a:lnTo>
                  <a:lnTo>
                    <a:pt x="66" y="43"/>
                  </a:lnTo>
                  <a:lnTo>
                    <a:pt x="65" y="36"/>
                  </a:lnTo>
                  <a:lnTo>
                    <a:pt x="62" y="29"/>
                  </a:lnTo>
                  <a:lnTo>
                    <a:pt x="56" y="21"/>
                  </a:lnTo>
                  <a:lnTo>
                    <a:pt x="51" y="15"/>
                  </a:lnTo>
                  <a:lnTo>
                    <a:pt x="42" y="9"/>
                  </a:lnTo>
                  <a:lnTo>
                    <a:pt x="34" y="5"/>
                  </a:lnTo>
                  <a:lnTo>
                    <a:pt x="21" y="2"/>
                  </a:lnTo>
                  <a:lnTo>
                    <a:pt x="11" y="1"/>
                  </a:lnTo>
                  <a:lnTo>
                    <a:pt x="0" y="0"/>
                  </a:lnTo>
                  <a:lnTo>
                    <a:pt x="0" y="24"/>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76" name="Freeform 71">
              <a:extLst>
                <a:ext uri="{FF2B5EF4-FFF2-40B4-BE49-F238E27FC236}">
                  <a16:creationId xmlns:a16="http://schemas.microsoft.com/office/drawing/2014/main" id="{CFB62B77-2A2D-9445-64C1-6B0AC72F48A2}"/>
                </a:ext>
              </a:extLst>
            </p:cNvPr>
            <p:cNvSpPr>
              <a:spLocks/>
            </p:cNvSpPr>
            <p:nvPr/>
          </p:nvSpPr>
          <p:spPr bwMode="auto">
            <a:xfrm>
              <a:off x="2290" y="2110"/>
              <a:ext cx="54" cy="168"/>
            </a:xfrm>
            <a:custGeom>
              <a:avLst/>
              <a:gdLst>
                <a:gd name="T0" fmla="*/ 25 w 54"/>
                <a:gd name="T1" fmla="*/ 0 h 168"/>
                <a:gd name="T2" fmla="*/ 0 w 54"/>
                <a:gd name="T3" fmla="*/ 38 h 168"/>
                <a:gd name="T4" fmla="*/ 19 w 54"/>
                <a:gd name="T5" fmla="*/ 31 h 168"/>
                <a:gd name="T6" fmla="*/ 30 w 54"/>
                <a:gd name="T7" fmla="*/ 167 h 168"/>
                <a:gd name="T8" fmla="*/ 46 w 54"/>
                <a:gd name="T9" fmla="*/ 162 h 168"/>
                <a:gd name="T10" fmla="*/ 36 w 54"/>
                <a:gd name="T11" fmla="*/ 26 h 168"/>
                <a:gd name="T12" fmla="*/ 53 w 54"/>
                <a:gd name="T13" fmla="*/ 20 h 168"/>
                <a:gd name="T14" fmla="*/ 25 w 54"/>
                <a:gd name="T15" fmla="*/ 0 h 168"/>
                <a:gd name="T16" fmla="*/ 25 w 54"/>
                <a:gd name="T17" fmla="*/ 0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168"/>
                <a:gd name="T29" fmla="*/ 54 w 54"/>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168">
                  <a:moveTo>
                    <a:pt x="25" y="0"/>
                  </a:moveTo>
                  <a:lnTo>
                    <a:pt x="0" y="38"/>
                  </a:lnTo>
                  <a:lnTo>
                    <a:pt x="19" y="31"/>
                  </a:lnTo>
                  <a:lnTo>
                    <a:pt x="30" y="167"/>
                  </a:lnTo>
                  <a:lnTo>
                    <a:pt x="46" y="162"/>
                  </a:lnTo>
                  <a:lnTo>
                    <a:pt x="36" y="26"/>
                  </a:lnTo>
                  <a:lnTo>
                    <a:pt x="53" y="20"/>
                  </a:lnTo>
                  <a:lnTo>
                    <a:pt x="25" y="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77" name="Freeform 72">
              <a:extLst>
                <a:ext uri="{FF2B5EF4-FFF2-40B4-BE49-F238E27FC236}">
                  <a16:creationId xmlns:a16="http://schemas.microsoft.com/office/drawing/2014/main" id="{20F36E07-1E30-DFF2-A6B5-ACFC1855EEAE}"/>
                </a:ext>
              </a:extLst>
            </p:cNvPr>
            <p:cNvSpPr>
              <a:spLocks/>
            </p:cNvSpPr>
            <p:nvPr/>
          </p:nvSpPr>
          <p:spPr bwMode="auto">
            <a:xfrm>
              <a:off x="2290" y="2331"/>
              <a:ext cx="56" cy="141"/>
            </a:xfrm>
            <a:custGeom>
              <a:avLst/>
              <a:gdLst>
                <a:gd name="T0" fmla="*/ 41 w 56"/>
                <a:gd name="T1" fmla="*/ 4 h 141"/>
                <a:gd name="T2" fmla="*/ 25 w 56"/>
                <a:gd name="T3" fmla="*/ 0 h 141"/>
                <a:gd name="T4" fmla="*/ 21 w 56"/>
                <a:gd name="T5" fmla="*/ 108 h 141"/>
                <a:gd name="T6" fmla="*/ 0 w 56"/>
                <a:gd name="T7" fmla="*/ 104 h 141"/>
                <a:gd name="T8" fmla="*/ 27 w 56"/>
                <a:gd name="T9" fmla="*/ 140 h 141"/>
                <a:gd name="T10" fmla="*/ 55 w 56"/>
                <a:gd name="T11" fmla="*/ 116 h 141"/>
                <a:gd name="T12" fmla="*/ 37 w 56"/>
                <a:gd name="T13" fmla="*/ 112 h 141"/>
                <a:gd name="T14" fmla="*/ 41 w 56"/>
                <a:gd name="T15" fmla="*/ 4 h 141"/>
                <a:gd name="T16" fmla="*/ 41 w 56"/>
                <a:gd name="T17" fmla="*/ 4 h 1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141"/>
                <a:gd name="T29" fmla="*/ 56 w 56"/>
                <a:gd name="T30" fmla="*/ 141 h 1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141">
                  <a:moveTo>
                    <a:pt x="41" y="4"/>
                  </a:moveTo>
                  <a:lnTo>
                    <a:pt x="25" y="0"/>
                  </a:lnTo>
                  <a:lnTo>
                    <a:pt x="21" y="108"/>
                  </a:lnTo>
                  <a:lnTo>
                    <a:pt x="0" y="104"/>
                  </a:lnTo>
                  <a:lnTo>
                    <a:pt x="27" y="140"/>
                  </a:lnTo>
                  <a:lnTo>
                    <a:pt x="55" y="116"/>
                  </a:lnTo>
                  <a:lnTo>
                    <a:pt x="37" y="112"/>
                  </a:lnTo>
                  <a:lnTo>
                    <a:pt x="41" y="4"/>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78" name="Freeform 73">
              <a:extLst>
                <a:ext uri="{FF2B5EF4-FFF2-40B4-BE49-F238E27FC236}">
                  <a16:creationId xmlns:a16="http://schemas.microsoft.com/office/drawing/2014/main" id="{55F5ACF1-138D-955A-B297-5EF26A699267}"/>
                </a:ext>
              </a:extLst>
            </p:cNvPr>
            <p:cNvSpPr>
              <a:spLocks/>
            </p:cNvSpPr>
            <p:nvPr/>
          </p:nvSpPr>
          <p:spPr bwMode="auto">
            <a:xfrm>
              <a:off x="2310" y="2095"/>
              <a:ext cx="12" cy="43"/>
            </a:xfrm>
            <a:custGeom>
              <a:avLst/>
              <a:gdLst>
                <a:gd name="T0" fmla="*/ 7 w 12"/>
                <a:gd name="T1" fmla="*/ 0 h 43"/>
                <a:gd name="T2" fmla="*/ 0 w 12"/>
                <a:gd name="T3" fmla="*/ 2 h 43"/>
                <a:gd name="T4" fmla="*/ 5 w 12"/>
                <a:gd name="T5" fmla="*/ 42 h 43"/>
                <a:gd name="T6" fmla="*/ 11 w 12"/>
                <a:gd name="T7" fmla="*/ 40 h 43"/>
                <a:gd name="T8" fmla="*/ 7 w 12"/>
                <a:gd name="T9" fmla="*/ 0 h 43"/>
                <a:gd name="T10" fmla="*/ 7 w 12"/>
                <a:gd name="T11" fmla="*/ 0 h 43"/>
                <a:gd name="T12" fmla="*/ 0 60000 65536"/>
                <a:gd name="T13" fmla="*/ 0 60000 65536"/>
                <a:gd name="T14" fmla="*/ 0 60000 65536"/>
                <a:gd name="T15" fmla="*/ 0 60000 65536"/>
                <a:gd name="T16" fmla="*/ 0 60000 65536"/>
                <a:gd name="T17" fmla="*/ 0 60000 65536"/>
                <a:gd name="T18" fmla="*/ 0 w 12"/>
                <a:gd name="T19" fmla="*/ 0 h 43"/>
                <a:gd name="T20" fmla="*/ 12 w 12"/>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12" h="43">
                  <a:moveTo>
                    <a:pt x="7" y="0"/>
                  </a:moveTo>
                  <a:lnTo>
                    <a:pt x="0" y="2"/>
                  </a:lnTo>
                  <a:lnTo>
                    <a:pt x="5" y="42"/>
                  </a:lnTo>
                  <a:lnTo>
                    <a:pt x="11" y="40"/>
                  </a:lnTo>
                  <a:lnTo>
                    <a:pt x="7" y="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79" name="Freeform 74">
              <a:extLst>
                <a:ext uri="{FF2B5EF4-FFF2-40B4-BE49-F238E27FC236}">
                  <a16:creationId xmlns:a16="http://schemas.microsoft.com/office/drawing/2014/main" id="{8F991EBE-37DB-FC8D-586F-89C68C1A5B99}"/>
                </a:ext>
              </a:extLst>
            </p:cNvPr>
            <p:cNvSpPr>
              <a:spLocks/>
            </p:cNvSpPr>
            <p:nvPr/>
          </p:nvSpPr>
          <p:spPr bwMode="auto">
            <a:xfrm>
              <a:off x="2313" y="2483"/>
              <a:ext cx="12" cy="42"/>
            </a:xfrm>
            <a:custGeom>
              <a:avLst/>
              <a:gdLst>
                <a:gd name="T0" fmla="*/ 0 w 12"/>
                <a:gd name="T1" fmla="*/ 41 h 42"/>
                <a:gd name="T2" fmla="*/ 11 w 12"/>
                <a:gd name="T3" fmla="*/ 41 h 42"/>
                <a:gd name="T4" fmla="*/ 11 w 12"/>
                <a:gd name="T5" fmla="*/ 0 h 42"/>
                <a:gd name="T6" fmla="*/ 0 w 12"/>
                <a:gd name="T7" fmla="*/ 0 h 42"/>
                <a:gd name="T8" fmla="*/ 0 w 12"/>
                <a:gd name="T9" fmla="*/ 41 h 42"/>
                <a:gd name="T10" fmla="*/ 0 w 12"/>
                <a:gd name="T11" fmla="*/ 41 h 42"/>
                <a:gd name="T12" fmla="*/ 0 60000 65536"/>
                <a:gd name="T13" fmla="*/ 0 60000 65536"/>
                <a:gd name="T14" fmla="*/ 0 60000 65536"/>
                <a:gd name="T15" fmla="*/ 0 60000 65536"/>
                <a:gd name="T16" fmla="*/ 0 60000 65536"/>
                <a:gd name="T17" fmla="*/ 0 60000 65536"/>
                <a:gd name="T18" fmla="*/ 0 w 12"/>
                <a:gd name="T19" fmla="*/ 0 h 42"/>
                <a:gd name="T20" fmla="*/ 12 w 12"/>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2" h="42">
                  <a:moveTo>
                    <a:pt x="0" y="41"/>
                  </a:moveTo>
                  <a:lnTo>
                    <a:pt x="11" y="41"/>
                  </a:lnTo>
                  <a:lnTo>
                    <a:pt x="11" y="0"/>
                  </a:lnTo>
                  <a:lnTo>
                    <a:pt x="0" y="0"/>
                  </a:lnTo>
                  <a:lnTo>
                    <a:pt x="0" y="41"/>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80" name="Freeform 75">
              <a:extLst>
                <a:ext uri="{FF2B5EF4-FFF2-40B4-BE49-F238E27FC236}">
                  <a16:creationId xmlns:a16="http://schemas.microsoft.com/office/drawing/2014/main" id="{E6B985EC-7759-F7F3-84D5-FA6438896988}"/>
                </a:ext>
              </a:extLst>
            </p:cNvPr>
            <p:cNvSpPr>
              <a:spLocks/>
            </p:cNvSpPr>
            <p:nvPr/>
          </p:nvSpPr>
          <p:spPr bwMode="auto">
            <a:xfrm>
              <a:off x="2579" y="2305"/>
              <a:ext cx="64" cy="10"/>
            </a:xfrm>
            <a:custGeom>
              <a:avLst/>
              <a:gdLst>
                <a:gd name="T0" fmla="*/ 0 w 64"/>
                <a:gd name="T1" fmla="*/ 0 h 10"/>
                <a:gd name="T2" fmla="*/ 0 w 64"/>
                <a:gd name="T3" fmla="*/ 9 h 10"/>
                <a:gd name="T4" fmla="*/ 63 w 64"/>
                <a:gd name="T5" fmla="*/ 9 h 10"/>
                <a:gd name="T6" fmla="*/ 63 w 64"/>
                <a:gd name="T7" fmla="*/ 0 h 10"/>
                <a:gd name="T8" fmla="*/ 0 w 64"/>
                <a:gd name="T9" fmla="*/ 0 h 10"/>
                <a:gd name="T10" fmla="*/ 0 w 64"/>
                <a:gd name="T11" fmla="*/ 0 h 10"/>
                <a:gd name="T12" fmla="*/ 0 60000 65536"/>
                <a:gd name="T13" fmla="*/ 0 60000 65536"/>
                <a:gd name="T14" fmla="*/ 0 60000 65536"/>
                <a:gd name="T15" fmla="*/ 0 60000 65536"/>
                <a:gd name="T16" fmla="*/ 0 60000 65536"/>
                <a:gd name="T17" fmla="*/ 0 60000 65536"/>
                <a:gd name="T18" fmla="*/ 0 w 64"/>
                <a:gd name="T19" fmla="*/ 0 h 10"/>
                <a:gd name="T20" fmla="*/ 64 w 64"/>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64" h="10">
                  <a:moveTo>
                    <a:pt x="0" y="0"/>
                  </a:moveTo>
                  <a:lnTo>
                    <a:pt x="0" y="9"/>
                  </a:lnTo>
                  <a:lnTo>
                    <a:pt x="63" y="9"/>
                  </a:lnTo>
                  <a:lnTo>
                    <a:pt x="63" y="0"/>
                  </a:lnTo>
                  <a:lnTo>
                    <a:pt x="0" y="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81" name="Freeform 76">
              <a:extLst>
                <a:ext uri="{FF2B5EF4-FFF2-40B4-BE49-F238E27FC236}">
                  <a16:creationId xmlns:a16="http://schemas.microsoft.com/office/drawing/2014/main" id="{92F26566-271E-6EAD-DB62-29392A3E18FF}"/>
                </a:ext>
              </a:extLst>
            </p:cNvPr>
            <p:cNvSpPr>
              <a:spLocks/>
            </p:cNvSpPr>
            <p:nvPr/>
          </p:nvSpPr>
          <p:spPr bwMode="auto">
            <a:xfrm>
              <a:off x="1994" y="2305"/>
              <a:ext cx="64" cy="10"/>
            </a:xfrm>
            <a:custGeom>
              <a:avLst/>
              <a:gdLst>
                <a:gd name="T0" fmla="*/ 0 w 64"/>
                <a:gd name="T1" fmla="*/ 0 h 10"/>
                <a:gd name="T2" fmla="*/ 0 w 64"/>
                <a:gd name="T3" fmla="*/ 9 h 10"/>
                <a:gd name="T4" fmla="*/ 63 w 64"/>
                <a:gd name="T5" fmla="*/ 9 h 10"/>
                <a:gd name="T6" fmla="*/ 63 w 64"/>
                <a:gd name="T7" fmla="*/ 0 h 10"/>
                <a:gd name="T8" fmla="*/ 0 w 64"/>
                <a:gd name="T9" fmla="*/ 0 h 10"/>
                <a:gd name="T10" fmla="*/ 0 w 64"/>
                <a:gd name="T11" fmla="*/ 0 h 10"/>
                <a:gd name="T12" fmla="*/ 0 60000 65536"/>
                <a:gd name="T13" fmla="*/ 0 60000 65536"/>
                <a:gd name="T14" fmla="*/ 0 60000 65536"/>
                <a:gd name="T15" fmla="*/ 0 60000 65536"/>
                <a:gd name="T16" fmla="*/ 0 60000 65536"/>
                <a:gd name="T17" fmla="*/ 0 60000 65536"/>
                <a:gd name="T18" fmla="*/ 0 w 64"/>
                <a:gd name="T19" fmla="*/ 0 h 10"/>
                <a:gd name="T20" fmla="*/ 64 w 64"/>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64" h="10">
                  <a:moveTo>
                    <a:pt x="0" y="0"/>
                  </a:moveTo>
                  <a:lnTo>
                    <a:pt x="0" y="9"/>
                  </a:lnTo>
                  <a:lnTo>
                    <a:pt x="63" y="9"/>
                  </a:lnTo>
                  <a:lnTo>
                    <a:pt x="63" y="0"/>
                  </a:lnTo>
                  <a:lnTo>
                    <a:pt x="0" y="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82" name="Freeform 77">
              <a:extLst>
                <a:ext uri="{FF2B5EF4-FFF2-40B4-BE49-F238E27FC236}">
                  <a16:creationId xmlns:a16="http://schemas.microsoft.com/office/drawing/2014/main" id="{53612343-80A7-4877-F4AD-65650BC846AD}"/>
                </a:ext>
              </a:extLst>
            </p:cNvPr>
            <p:cNvSpPr>
              <a:spLocks/>
            </p:cNvSpPr>
            <p:nvPr/>
          </p:nvSpPr>
          <p:spPr bwMode="auto">
            <a:xfrm>
              <a:off x="1983" y="1948"/>
              <a:ext cx="36" cy="23"/>
            </a:xfrm>
            <a:custGeom>
              <a:avLst/>
              <a:gdLst>
                <a:gd name="T0" fmla="*/ 31 w 36"/>
                <a:gd name="T1" fmla="*/ 5 h 23"/>
                <a:gd name="T2" fmla="*/ 28 w 36"/>
                <a:gd name="T3" fmla="*/ 3 h 23"/>
                <a:gd name="T4" fmla="*/ 23 w 36"/>
                <a:gd name="T5" fmla="*/ 0 h 23"/>
                <a:gd name="T6" fmla="*/ 16 w 36"/>
                <a:gd name="T7" fmla="*/ 0 h 23"/>
                <a:gd name="T8" fmla="*/ 10 w 36"/>
                <a:gd name="T9" fmla="*/ 0 h 23"/>
                <a:gd name="T10" fmla="*/ 5 w 36"/>
                <a:gd name="T11" fmla="*/ 3 h 23"/>
                <a:gd name="T12" fmla="*/ 0 w 36"/>
                <a:gd name="T13" fmla="*/ 6 h 23"/>
                <a:gd name="T14" fmla="*/ 0 w 36"/>
                <a:gd name="T15" fmla="*/ 10 h 23"/>
                <a:gd name="T16" fmla="*/ 0 w 36"/>
                <a:gd name="T17" fmla="*/ 15 h 23"/>
                <a:gd name="T18" fmla="*/ 2 w 36"/>
                <a:gd name="T19" fmla="*/ 17 h 23"/>
                <a:gd name="T20" fmla="*/ 7 w 36"/>
                <a:gd name="T21" fmla="*/ 20 h 23"/>
                <a:gd name="T22" fmla="*/ 11 w 36"/>
                <a:gd name="T23" fmla="*/ 22 h 23"/>
                <a:gd name="T24" fmla="*/ 18 w 36"/>
                <a:gd name="T25" fmla="*/ 22 h 23"/>
                <a:gd name="T26" fmla="*/ 24 w 36"/>
                <a:gd name="T27" fmla="*/ 22 h 23"/>
                <a:gd name="T28" fmla="*/ 29 w 36"/>
                <a:gd name="T29" fmla="*/ 20 h 23"/>
                <a:gd name="T30" fmla="*/ 33 w 36"/>
                <a:gd name="T31" fmla="*/ 17 h 23"/>
                <a:gd name="T32" fmla="*/ 35 w 36"/>
                <a:gd name="T33" fmla="*/ 13 h 23"/>
                <a:gd name="T34" fmla="*/ 33 w 36"/>
                <a:gd name="T35" fmla="*/ 10 h 23"/>
                <a:gd name="T36" fmla="*/ 31 w 36"/>
                <a:gd name="T37" fmla="*/ 5 h 23"/>
                <a:gd name="T38" fmla="*/ 31 w 36"/>
                <a:gd name="T39" fmla="*/ 5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
                <a:gd name="T61" fmla="*/ 0 h 23"/>
                <a:gd name="T62" fmla="*/ 36 w 36"/>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 h="23">
                  <a:moveTo>
                    <a:pt x="31" y="5"/>
                  </a:moveTo>
                  <a:lnTo>
                    <a:pt x="28" y="3"/>
                  </a:lnTo>
                  <a:lnTo>
                    <a:pt x="23" y="0"/>
                  </a:lnTo>
                  <a:lnTo>
                    <a:pt x="16" y="0"/>
                  </a:lnTo>
                  <a:lnTo>
                    <a:pt x="10" y="0"/>
                  </a:lnTo>
                  <a:lnTo>
                    <a:pt x="5" y="3"/>
                  </a:lnTo>
                  <a:lnTo>
                    <a:pt x="0" y="6"/>
                  </a:lnTo>
                  <a:lnTo>
                    <a:pt x="0" y="10"/>
                  </a:lnTo>
                  <a:lnTo>
                    <a:pt x="0" y="15"/>
                  </a:lnTo>
                  <a:lnTo>
                    <a:pt x="2" y="17"/>
                  </a:lnTo>
                  <a:lnTo>
                    <a:pt x="7" y="20"/>
                  </a:lnTo>
                  <a:lnTo>
                    <a:pt x="11" y="22"/>
                  </a:lnTo>
                  <a:lnTo>
                    <a:pt x="18" y="22"/>
                  </a:lnTo>
                  <a:lnTo>
                    <a:pt x="24" y="22"/>
                  </a:lnTo>
                  <a:lnTo>
                    <a:pt x="29" y="20"/>
                  </a:lnTo>
                  <a:lnTo>
                    <a:pt x="33" y="17"/>
                  </a:lnTo>
                  <a:lnTo>
                    <a:pt x="35" y="13"/>
                  </a:lnTo>
                  <a:lnTo>
                    <a:pt x="33" y="10"/>
                  </a:lnTo>
                  <a:lnTo>
                    <a:pt x="31" y="5"/>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83" name="Freeform 78">
              <a:extLst>
                <a:ext uri="{FF2B5EF4-FFF2-40B4-BE49-F238E27FC236}">
                  <a16:creationId xmlns:a16="http://schemas.microsoft.com/office/drawing/2014/main" id="{BB7583FF-E3A1-CE87-D2DD-1E1F837DB8CC}"/>
                </a:ext>
              </a:extLst>
            </p:cNvPr>
            <p:cNvSpPr>
              <a:spLocks/>
            </p:cNvSpPr>
            <p:nvPr/>
          </p:nvSpPr>
          <p:spPr bwMode="auto">
            <a:xfrm>
              <a:off x="1893" y="1934"/>
              <a:ext cx="373" cy="191"/>
            </a:xfrm>
            <a:custGeom>
              <a:avLst/>
              <a:gdLst>
                <a:gd name="T0" fmla="*/ 372 w 373"/>
                <a:gd name="T1" fmla="*/ 40 h 191"/>
                <a:gd name="T2" fmla="*/ 366 w 373"/>
                <a:gd name="T3" fmla="*/ 33 h 191"/>
                <a:gd name="T4" fmla="*/ 358 w 373"/>
                <a:gd name="T5" fmla="*/ 25 h 191"/>
                <a:gd name="T6" fmla="*/ 347 w 373"/>
                <a:gd name="T7" fmla="*/ 18 h 191"/>
                <a:gd name="T8" fmla="*/ 336 w 373"/>
                <a:gd name="T9" fmla="*/ 12 h 191"/>
                <a:gd name="T10" fmla="*/ 323 w 373"/>
                <a:gd name="T11" fmla="*/ 7 h 191"/>
                <a:gd name="T12" fmla="*/ 309 w 373"/>
                <a:gd name="T13" fmla="*/ 4 h 191"/>
                <a:gd name="T14" fmla="*/ 294 w 373"/>
                <a:gd name="T15" fmla="*/ 1 h 191"/>
                <a:gd name="T16" fmla="*/ 278 w 373"/>
                <a:gd name="T17" fmla="*/ 0 h 191"/>
                <a:gd name="T18" fmla="*/ 264 w 373"/>
                <a:gd name="T19" fmla="*/ 0 h 191"/>
                <a:gd name="T20" fmla="*/ 248 w 373"/>
                <a:gd name="T21" fmla="*/ 1 h 191"/>
                <a:gd name="T22" fmla="*/ 232 w 373"/>
                <a:gd name="T23" fmla="*/ 4 h 191"/>
                <a:gd name="T24" fmla="*/ 217 w 373"/>
                <a:gd name="T25" fmla="*/ 8 h 191"/>
                <a:gd name="T26" fmla="*/ 200 w 373"/>
                <a:gd name="T27" fmla="*/ 13 h 191"/>
                <a:gd name="T28" fmla="*/ 193 w 373"/>
                <a:gd name="T29" fmla="*/ 17 h 191"/>
                <a:gd name="T30" fmla="*/ 65 w 373"/>
                <a:gd name="T31" fmla="*/ 71 h 191"/>
                <a:gd name="T32" fmla="*/ 52 w 373"/>
                <a:gd name="T33" fmla="*/ 77 h 191"/>
                <a:gd name="T34" fmla="*/ 40 w 373"/>
                <a:gd name="T35" fmla="*/ 85 h 191"/>
                <a:gd name="T36" fmla="*/ 29 w 373"/>
                <a:gd name="T37" fmla="*/ 93 h 191"/>
                <a:gd name="T38" fmla="*/ 19 w 373"/>
                <a:gd name="T39" fmla="*/ 102 h 191"/>
                <a:gd name="T40" fmla="*/ 12 w 373"/>
                <a:gd name="T41" fmla="*/ 111 h 191"/>
                <a:gd name="T42" fmla="*/ 5 w 373"/>
                <a:gd name="T43" fmla="*/ 121 h 191"/>
                <a:gd name="T44" fmla="*/ 2 w 373"/>
                <a:gd name="T45" fmla="*/ 130 h 191"/>
                <a:gd name="T46" fmla="*/ 0 w 373"/>
                <a:gd name="T47" fmla="*/ 141 h 191"/>
                <a:gd name="T48" fmla="*/ 0 w 373"/>
                <a:gd name="T49" fmla="*/ 150 h 191"/>
                <a:gd name="T50" fmla="*/ 3 w 373"/>
                <a:gd name="T51" fmla="*/ 160 h 191"/>
                <a:gd name="T52" fmla="*/ 8 w 373"/>
                <a:gd name="T53" fmla="*/ 169 h 191"/>
                <a:gd name="T54" fmla="*/ 15 w 373"/>
                <a:gd name="T55" fmla="*/ 179 h 191"/>
                <a:gd name="T56" fmla="*/ 19 w 373"/>
                <a:gd name="T57" fmla="*/ 183 h 191"/>
                <a:gd name="T58" fmla="*/ 26 w 373"/>
                <a:gd name="T59" fmla="*/ 190 h 191"/>
                <a:gd name="T60" fmla="*/ 372 w 373"/>
                <a:gd name="T61" fmla="*/ 40 h 191"/>
                <a:gd name="T62" fmla="*/ 372 w 373"/>
                <a:gd name="T63" fmla="*/ 40 h 1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191"/>
                <a:gd name="T98" fmla="*/ 373 w 373"/>
                <a:gd name="T99" fmla="*/ 191 h 1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191">
                  <a:moveTo>
                    <a:pt x="372" y="40"/>
                  </a:moveTo>
                  <a:lnTo>
                    <a:pt x="366" y="33"/>
                  </a:lnTo>
                  <a:lnTo>
                    <a:pt x="358" y="25"/>
                  </a:lnTo>
                  <a:lnTo>
                    <a:pt x="347" y="18"/>
                  </a:lnTo>
                  <a:lnTo>
                    <a:pt x="336" y="12"/>
                  </a:lnTo>
                  <a:lnTo>
                    <a:pt x="323" y="7"/>
                  </a:lnTo>
                  <a:lnTo>
                    <a:pt x="309" y="4"/>
                  </a:lnTo>
                  <a:lnTo>
                    <a:pt x="294" y="1"/>
                  </a:lnTo>
                  <a:lnTo>
                    <a:pt x="278" y="0"/>
                  </a:lnTo>
                  <a:lnTo>
                    <a:pt x="264" y="0"/>
                  </a:lnTo>
                  <a:lnTo>
                    <a:pt x="248" y="1"/>
                  </a:lnTo>
                  <a:lnTo>
                    <a:pt x="232" y="4"/>
                  </a:lnTo>
                  <a:lnTo>
                    <a:pt x="217" y="8"/>
                  </a:lnTo>
                  <a:lnTo>
                    <a:pt x="200" y="13"/>
                  </a:lnTo>
                  <a:lnTo>
                    <a:pt x="193" y="17"/>
                  </a:lnTo>
                  <a:lnTo>
                    <a:pt x="65" y="71"/>
                  </a:lnTo>
                  <a:lnTo>
                    <a:pt x="52" y="77"/>
                  </a:lnTo>
                  <a:lnTo>
                    <a:pt x="40" y="85"/>
                  </a:lnTo>
                  <a:lnTo>
                    <a:pt x="29" y="93"/>
                  </a:lnTo>
                  <a:lnTo>
                    <a:pt x="19" y="102"/>
                  </a:lnTo>
                  <a:lnTo>
                    <a:pt x="12" y="111"/>
                  </a:lnTo>
                  <a:lnTo>
                    <a:pt x="5" y="121"/>
                  </a:lnTo>
                  <a:lnTo>
                    <a:pt x="2" y="130"/>
                  </a:lnTo>
                  <a:lnTo>
                    <a:pt x="0" y="141"/>
                  </a:lnTo>
                  <a:lnTo>
                    <a:pt x="0" y="150"/>
                  </a:lnTo>
                  <a:lnTo>
                    <a:pt x="3" y="160"/>
                  </a:lnTo>
                  <a:lnTo>
                    <a:pt x="8" y="169"/>
                  </a:lnTo>
                  <a:lnTo>
                    <a:pt x="15" y="179"/>
                  </a:lnTo>
                  <a:lnTo>
                    <a:pt x="19" y="183"/>
                  </a:lnTo>
                  <a:lnTo>
                    <a:pt x="26" y="190"/>
                  </a:lnTo>
                  <a:lnTo>
                    <a:pt x="372" y="40"/>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84" name="Freeform 79">
              <a:extLst>
                <a:ext uri="{FF2B5EF4-FFF2-40B4-BE49-F238E27FC236}">
                  <a16:creationId xmlns:a16="http://schemas.microsoft.com/office/drawing/2014/main" id="{E3A0AB94-AE96-6EE3-85B5-FA92054C995B}"/>
                </a:ext>
              </a:extLst>
            </p:cNvPr>
            <p:cNvSpPr>
              <a:spLocks/>
            </p:cNvSpPr>
            <p:nvPr/>
          </p:nvSpPr>
          <p:spPr bwMode="auto">
            <a:xfrm>
              <a:off x="2070" y="1793"/>
              <a:ext cx="499" cy="147"/>
            </a:xfrm>
            <a:custGeom>
              <a:avLst/>
              <a:gdLst>
                <a:gd name="T0" fmla="*/ 48 w 499"/>
                <a:gd name="T1" fmla="*/ 125 h 147"/>
                <a:gd name="T2" fmla="*/ 48 w 499"/>
                <a:gd name="T3" fmla="*/ 56 h 147"/>
                <a:gd name="T4" fmla="*/ 49 w 499"/>
                <a:gd name="T5" fmla="*/ 52 h 147"/>
                <a:gd name="T6" fmla="*/ 53 w 499"/>
                <a:gd name="T7" fmla="*/ 45 h 147"/>
                <a:gd name="T8" fmla="*/ 58 w 499"/>
                <a:gd name="T9" fmla="*/ 39 h 147"/>
                <a:gd name="T10" fmla="*/ 67 w 499"/>
                <a:gd name="T11" fmla="*/ 36 h 147"/>
                <a:gd name="T12" fmla="*/ 76 w 499"/>
                <a:gd name="T13" fmla="*/ 32 h 147"/>
                <a:gd name="T14" fmla="*/ 86 w 499"/>
                <a:gd name="T15" fmla="*/ 27 h 147"/>
                <a:gd name="T16" fmla="*/ 413 w 499"/>
                <a:gd name="T17" fmla="*/ 27 h 147"/>
                <a:gd name="T18" fmla="*/ 418 w 499"/>
                <a:gd name="T19" fmla="*/ 29 h 147"/>
                <a:gd name="T20" fmla="*/ 428 w 499"/>
                <a:gd name="T21" fmla="*/ 34 h 147"/>
                <a:gd name="T22" fmla="*/ 436 w 499"/>
                <a:gd name="T23" fmla="*/ 37 h 147"/>
                <a:gd name="T24" fmla="*/ 444 w 499"/>
                <a:gd name="T25" fmla="*/ 42 h 147"/>
                <a:gd name="T26" fmla="*/ 448 w 499"/>
                <a:gd name="T27" fmla="*/ 49 h 147"/>
                <a:gd name="T28" fmla="*/ 451 w 499"/>
                <a:gd name="T29" fmla="*/ 56 h 147"/>
                <a:gd name="T30" fmla="*/ 451 w 499"/>
                <a:gd name="T31" fmla="*/ 125 h 147"/>
                <a:gd name="T32" fmla="*/ 498 w 499"/>
                <a:gd name="T33" fmla="*/ 146 h 147"/>
                <a:gd name="T34" fmla="*/ 498 w 499"/>
                <a:gd name="T35" fmla="*/ 56 h 147"/>
                <a:gd name="T36" fmla="*/ 497 w 499"/>
                <a:gd name="T37" fmla="*/ 46 h 147"/>
                <a:gd name="T38" fmla="*/ 495 w 499"/>
                <a:gd name="T39" fmla="*/ 37 h 147"/>
                <a:gd name="T40" fmla="*/ 488 w 499"/>
                <a:gd name="T41" fmla="*/ 27 h 147"/>
                <a:gd name="T42" fmla="*/ 479 w 499"/>
                <a:gd name="T43" fmla="*/ 20 h 147"/>
                <a:gd name="T44" fmla="*/ 469 w 499"/>
                <a:gd name="T45" fmla="*/ 12 h 147"/>
                <a:gd name="T46" fmla="*/ 460 w 499"/>
                <a:gd name="T47" fmla="*/ 8 h 147"/>
                <a:gd name="T48" fmla="*/ 447 w 499"/>
                <a:gd name="T49" fmla="*/ 2 h 147"/>
                <a:gd name="T50" fmla="*/ 434 w 499"/>
                <a:gd name="T51" fmla="*/ 1 h 147"/>
                <a:gd name="T52" fmla="*/ 419 w 499"/>
                <a:gd name="T53" fmla="*/ 0 h 147"/>
                <a:gd name="T54" fmla="*/ 413 w 499"/>
                <a:gd name="T55" fmla="*/ 0 h 147"/>
                <a:gd name="T56" fmla="*/ 86 w 499"/>
                <a:gd name="T57" fmla="*/ 0 h 147"/>
                <a:gd name="T58" fmla="*/ 71 w 499"/>
                <a:gd name="T59" fmla="*/ 1 h 147"/>
                <a:gd name="T60" fmla="*/ 58 w 499"/>
                <a:gd name="T61" fmla="*/ 1 h 147"/>
                <a:gd name="T62" fmla="*/ 45 w 499"/>
                <a:gd name="T63" fmla="*/ 5 h 147"/>
                <a:gd name="T64" fmla="*/ 33 w 499"/>
                <a:gd name="T65" fmla="*/ 11 h 147"/>
                <a:gd name="T66" fmla="*/ 23 w 499"/>
                <a:gd name="T67" fmla="*/ 17 h 147"/>
                <a:gd name="T68" fmla="*/ 14 w 499"/>
                <a:gd name="T69" fmla="*/ 24 h 147"/>
                <a:gd name="T70" fmla="*/ 8 w 499"/>
                <a:gd name="T71" fmla="*/ 34 h 147"/>
                <a:gd name="T72" fmla="*/ 3 w 499"/>
                <a:gd name="T73" fmla="*/ 42 h 147"/>
                <a:gd name="T74" fmla="*/ 0 w 499"/>
                <a:gd name="T75" fmla="*/ 51 h 147"/>
                <a:gd name="T76" fmla="*/ 0 w 499"/>
                <a:gd name="T77" fmla="*/ 56 h 147"/>
                <a:gd name="T78" fmla="*/ 0 w 499"/>
                <a:gd name="T79" fmla="*/ 146 h 147"/>
                <a:gd name="T80" fmla="*/ 48 w 499"/>
                <a:gd name="T81" fmla="*/ 125 h 147"/>
                <a:gd name="T82" fmla="*/ 48 w 499"/>
                <a:gd name="T83" fmla="*/ 125 h 14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99"/>
                <a:gd name="T127" fmla="*/ 0 h 147"/>
                <a:gd name="T128" fmla="*/ 499 w 499"/>
                <a:gd name="T129" fmla="*/ 147 h 14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99" h="147">
                  <a:moveTo>
                    <a:pt x="48" y="125"/>
                  </a:moveTo>
                  <a:lnTo>
                    <a:pt x="48" y="56"/>
                  </a:lnTo>
                  <a:lnTo>
                    <a:pt x="49" y="52"/>
                  </a:lnTo>
                  <a:lnTo>
                    <a:pt x="53" y="45"/>
                  </a:lnTo>
                  <a:lnTo>
                    <a:pt x="58" y="39"/>
                  </a:lnTo>
                  <a:lnTo>
                    <a:pt x="67" y="36"/>
                  </a:lnTo>
                  <a:lnTo>
                    <a:pt x="76" y="32"/>
                  </a:lnTo>
                  <a:lnTo>
                    <a:pt x="86" y="27"/>
                  </a:lnTo>
                  <a:lnTo>
                    <a:pt x="413" y="27"/>
                  </a:lnTo>
                  <a:lnTo>
                    <a:pt x="418" y="29"/>
                  </a:lnTo>
                  <a:lnTo>
                    <a:pt x="428" y="34"/>
                  </a:lnTo>
                  <a:lnTo>
                    <a:pt x="436" y="37"/>
                  </a:lnTo>
                  <a:lnTo>
                    <a:pt x="444" y="42"/>
                  </a:lnTo>
                  <a:lnTo>
                    <a:pt x="448" y="49"/>
                  </a:lnTo>
                  <a:lnTo>
                    <a:pt x="451" y="56"/>
                  </a:lnTo>
                  <a:lnTo>
                    <a:pt x="451" y="125"/>
                  </a:lnTo>
                  <a:lnTo>
                    <a:pt x="498" y="146"/>
                  </a:lnTo>
                  <a:lnTo>
                    <a:pt x="498" y="56"/>
                  </a:lnTo>
                  <a:lnTo>
                    <a:pt x="497" y="46"/>
                  </a:lnTo>
                  <a:lnTo>
                    <a:pt x="495" y="37"/>
                  </a:lnTo>
                  <a:lnTo>
                    <a:pt x="488" y="27"/>
                  </a:lnTo>
                  <a:lnTo>
                    <a:pt x="479" y="20"/>
                  </a:lnTo>
                  <a:lnTo>
                    <a:pt x="469" y="12"/>
                  </a:lnTo>
                  <a:lnTo>
                    <a:pt x="460" y="8"/>
                  </a:lnTo>
                  <a:lnTo>
                    <a:pt x="447" y="2"/>
                  </a:lnTo>
                  <a:lnTo>
                    <a:pt x="434" y="1"/>
                  </a:lnTo>
                  <a:lnTo>
                    <a:pt x="419" y="0"/>
                  </a:lnTo>
                  <a:lnTo>
                    <a:pt x="413" y="0"/>
                  </a:lnTo>
                  <a:lnTo>
                    <a:pt x="86" y="0"/>
                  </a:lnTo>
                  <a:lnTo>
                    <a:pt x="71" y="1"/>
                  </a:lnTo>
                  <a:lnTo>
                    <a:pt x="58" y="1"/>
                  </a:lnTo>
                  <a:lnTo>
                    <a:pt x="45" y="5"/>
                  </a:lnTo>
                  <a:lnTo>
                    <a:pt x="33" y="11"/>
                  </a:lnTo>
                  <a:lnTo>
                    <a:pt x="23" y="17"/>
                  </a:lnTo>
                  <a:lnTo>
                    <a:pt x="14" y="24"/>
                  </a:lnTo>
                  <a:lnTo>
                    <a:pt x="8" y="34"/>
                  </a:lnTo>
                  <a:lnTo>
                    <a:pt x="3" y="42"/>
                  </a:lnTo>
                  <a:lnTo>
                    <a:pt x="0" y="51"/>
                  </a:lnTo>
                  <a:lnTo>
                    <a:pt x="0" y="56"/>
                  </a:lnTo>
                  <a:lnTo>
                    <a:pt x="0" y="146"/>
                  </a:lnTo>
                  <a:lnTo>
                    <a:pt x="48" y="125"/>
                  </a:lnTo>
                </a:path>
              </a:pathLst>
            </a:custGeom>
            <a:solidFill>
              <a:srgbClr val="000000"/>
            </a:solidFill>
            <a:ln w="9207">
              <a:solidFill>
                <a:srgbClr val="0000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EEECE1"/>
                </a:solidFill>
                <a:effectLst/>
                <a:uLnTx/>
                <a:uFillTx/>
                <a:latin typeface="Calibri"/>
                <a:ea typeface="+mn-ea"/>
                <a:cs typeface="+mn-cs"/>
              </a:endParaRPr>
            </a:p>
          </p:txBody>
        </p:sp>
        <p:sp>
          <p:nvSpPr>
            <p:cNvPr id="85" name="Text Box 80">
              <a:extLst>
                <a:ext uri="{FF2B5EF4-FFF2-40B4-BE49-F238E27FC236}">
                  <a16:creationId xmlns:a16="http://schemas.microsoft.com/office/drawing/2014/main" id="{91F5D6DC-6D9D-1ECB-FBB1-C094261BE9F8}"/>
                </a:ext>
              </a:extLst>
            </p:cNvPr>
            <p:cNvSpPr txBox="1">
              <a:spLocks noChangeArrowheads="1"/>
            </p:cNvSpPr>
            <p:nvPr/>
          </p:nvSpPr>
          <p:spPr bwMode="auto">
            <a:xfrm>
              <a:off x="1060" y="1118"/>
              <a:ext cx="494"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34975">
                <a:spcBef>
                  <a:spcPct val="20000"/>
                </a:spcBef>
                <a:buChar char="•"/>
                <a:defRPr sz="3200">
                  <a:solidFill>
                    <a:schemeClr val="tx1"/>
                  </a:solidFill>
                  <a:latin typeface="Verdana" panose="020B0604030504040204" pitchFamily="34" charset="0"/>
                </a:defRPr>
              </a:lvl1pPr>
              <a:lvl2pPr marL="742950" indent="-285750" defTabSz="434975">
                <a:spcBef>
                  <a:spcPct val="20000"/>
                </a:spcBef>
                <a:buChar char="–"/>
                <a:defRPr sz="2800">
                  <a:solidFill>
                    <a:schemeClr val="tx1"/>
                  </a:solidFill>
                  <a:latin typeface="Verdana" panose="020B0604030504040204" pitchFamily="34" charset="0"/>
                </a:defRPr>
              </a:lvl2pPr>
              <a:lvl3pPr marL="1143000" indent="-228600" defTabSz="434975">
                <a:spcBef>
                  <a:spcPct val="20000"/>
                </a:spcBef>
                <a:buChar char="•"/>
                <a:defRPr sz="2400">
                  <a:solidFill>
                    <a:schemeClr val="tx1"/>
                  </a:solidFill>
                  <a:latin typeface="Verdana" panose="020B0604030504040204" pitchFamily="34" charset="0"/>
                </a:defRPr>
              </a:lvl3pPr>
              <a:lvl4pPr marL="1600200" indent="-228600" defTabSz="434975">
                <a:spcBef>
                  <a:spcPct val="20000"/>
                </a:spcBef>
                <a:buChar char="–"/>
                <a:defRPr sz="2000">
                  <a:solidFill>
                    <a:schemeClr val="tx1"/>
                  </a:solidFill>
                  <a:latin typeface="Verdana" panose="020B0604030504040204" pitchFamily="34" charset="0"/>
                </a:defRPr>
              </a:lvl4pPr>
              <a:lvl5pPr marL="2057400" indent="-228600" defTabSz="434975">
                <a:spcBef>
                  <a:spcPct val="20000"/>
                </a:spcBef>
                <a:buChar char="»"/>
                <a:defRPr sz="2000">
                  <a:solidFill>
                    <a:schemeClr val="tx1"/>
                  </a:solidFill>
                  <a:latin typeface="Verdana" panose="020B0604030504040204" pitchFamily="34" charset="0"/>
                </a:defRPr>
              </a:lvl5pPr>
              <a:lvl6pPr marL="25146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9pPr>
            </a:lstStyle>
            <a:p>
              <a:pPr marL="0" marR="0" lvl="0" indent="0" algn="l" defTabSz="434975" rtl="0" eaLnBrk="1" fontAlgn="auto" latinLnBrk="0" hangingPunct="1">
                <a:lnSpc>
                  <a:spcPct val="100000"/>
                </a:lnSpc>
                <a:spcBef>
                  <a:spcPct val="0"/>
                </a:spcBef>
                <a:spcAft>
                  <a:spcPts val="0"/>
                </a:spcAft>
                <a:buClr>
                  <a:srgbClr val="000000"/>
                </a:buClr>
                <a:buSzPct val="90000"/>
                <a:buFont typeface="Monotype Sorts" pitchFamily="2" charset="2"/>
                <a:buNone/>
                <a:tabLst/>
                <a:defRPr/>
              </a:pPr>
              <a:r>
                <a:rPr kumimoji="0" lang="en-GB" altLang="tr-TR" sz="2000" b="1" i="0" u="none" strike="noStrike" kern="1200" cap="none" spc="0" normalizeH="0" baseline="0" noProof="0">
                  <a:ln>
                    <a:noFill/>
                  </a:ln>
                  <a:solidFill>
                    <a:srgbClr val="EEECE1"/>
                  </a:solidFill>
                  <a:effectLst/>
                  <a:uLnTx/>
                  <a:uFillTx/>
                  <a:latin typeface="Arial" panose="020B0604020202020204" pitchFamily="34" charset="0"/>
                  <a:ea typeface="+mn-ea"/>
                  <a:cs typeface="+mn-cs"/>
                </a:rPr>
                <a:t>12.00</a:t>
              </a:r>
              <a:endParaRPr kumimoji="0" lang="en-GB" altLang="tr-TR" sz="2200" b="0" i="0" u="none" strike="noStrike" kern="1200" cap="none" spc="0" normalizeH="0" baseline="0" noProof="0">
                <a:ln>
                  <a:noFill/>
                </a:ln>
                <a:solidFill>
                  <a:srgbClr val="EEECE1"/>
                </a:solidFill>
                <a:effectLst/>
                <a:uLnTx/>
                <a:uFillTx/>
                <a:latin typeface="Times New Roman" panose="02020603050405020304" pitchFamily="18" charset="0"/>
                <a:ea typeface="+mn-ea"/>
                <a:cs typeface="+mn-cs"/>
              </a:endParaRPr>
            </a:p>
          </p:txBody>
        </p:sp>
        <p:sp>
          <p:nvSpPr>
            <p:cNvPr id="86" name="Text Box 81">
              <a:extLst>
                <a:ext uri="{FF2B5EF4-FFF2-40B4-BE49-F238E27FC236}">
                  <a16:creationId xmlns:a16="http://schemas.microsoft.com/office/drawing/2014/main" id="{81F74705-EA86-B006-A94E-7581C1276EF6}"/>
                </a:ext>
              </a:extLst>
            </p:cNvPr>
            <p:cNvSpPr txBox="1">
              <a:spLocks noChangeArrowheads="1"/>
            </p:cNvSpPr>
            <p:nvPr/>
          </p:nvSpPr>
          <p:spPr bwMode="auto">
            <a:xfrm>
              <a:off x="1060" y="3148"/>
              <a:ext cx="385"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34975">
                <a:spcBef>
                  <a:spcPct val="20000"/>
                </a:spcBef>
                <a:buChar char="•"/>
                <a:defRPr sz="3200">
                  <a:solidFill>
                    <a:schemeClr val="tx1"/>
                  </a:solidFill>
                  <a:latin typeface="Verdana" panose="020B0604030504040204" pitchFamily="34" charset="0"/>
                </a:defRPr>
              </a:lvl1pPr>
              <a:lvl2pPr marL="742950" indent="-285750" defTabSz="434975">
                <a:spcBef>
                  <a:spcPct val="20000"/>
                </a:spcBef>
                <a:buChar char="–"/>
                <a:defRPr sz="2800">
                  <a:solidFill>
                    <a:schemeClr val="tx1"/>
                  </a:solidFill>
                  <a:latin typeface="Verdana" panose="020B0604030504040204" pitchFamily="34" charset="0"/>
                </a:defRPr>
              </a:lvl2pPr>
              <a:lvl3pPr marL="1143000" indent="-228600" defTabSz="434975">
                <a:spcBef>
                  <a:spcPct val="20000"/>
                </a:spcBef>
                <a:buChar char="•"/>
                <a:defRPr sz="2400">
                  <a:solidFill>
                    <a:schemeClr val="tx1"/>
                  </a:solidFill>
                  <a:latin typeface="Verdana" panose="020B0604030504040204" pitchFamily="34" charset="0"/>
                </a:defRPr>
              </a:lvl3pPr>
              <a:lvl4pPr marL="1600200" indent="-228600" defTabSz="434975">
                <a:spcBef>
                  <a:spcPct val="20000"/>
                </a:spcBef>
                <a:buChar char="–"/>
                <a:defRPr sz="2000">
                  <a:solidFill>
                    <a:schemeClr val="tx1"/>
                  </a:solidFill>
                  <a:latin typeface="Verdana" panose="020B0604030504040204" pitchFamily="34" charset="0"/>
                </a:defRPr>
              </a:lvl4pPr>
              <a:lvl5pPr marL="2057400" indent="-228600" defTabSz="434975">
                <a:spcBef>
                  <a:spcPct val="20000"/>
                </a:spcBef>
                <a:buChar char="»"/>
                <a:defRPr sz="2000">
                  <a:solidFill>
                    <a:schemeClr val="tx1"/>
                  </a:solidFill>
                  <a:latin typeface="Verdana" panose="020B0604030504040204" pitchFamily="34" charset="0"/>
                </a:defRPr>
              </a:lvl5pPr>
              <a:lvl6pPr marL="25146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9pPr>
            </a:lstStyle>
            <a:p>
              <a:pPr marL="0" marR="0" lvl="0" indent="0" algn="l" defTabSz="434975" rtl="0" eaLnBrk="1" fontAlgn="auto" latinLnBrk="0" hangingPunct="1">
                <a:lnSpc>
                  <a:spcPct val="100000"/>
                </a:lnSpc>
                <a:spcBef>
                  <a:spcPct val="0"/>
                </a:spcBef>
                <a:spcAft>
                  <a:spcPts val="0"/>
                </a:spcAft>
                <a:buClr>
                  <a:srgbClr val="000000"/>
                </a:buClr>
                <a:buSzPct val="90000"/>
                <a:buFont typeface="Monotype Sorts" pitchFamily="2" charset="2"/>
                <a:buNone/>
                <a:tabLst/>
                <a:defRPr/>
              </a:pPr>
              <a:r>
                <a:rPr kumimoji="0" lang="en-GB" altLang="tr-TR" sz="2000" b="1" i="0" u="none" strike="noStrike" kern="1200" cap="none" spc="0" normalizeH="0" baseline="0" noProof="0">
                  <a:ln>
                    <a:noFill/>
                  </a:ln>
                  <a:solidFill>
                    <a:srgbClr val="EEECE1"/>
                  </a:solidFill>
                  <a:effectLst/>
                  <a:uLnTx/>
                  <a:uFillTx/>
                  <a:latin typeface="Arial" panose="020B0604020202020204" pitchFamily="34" charset="0"/>
                  <a:ea typeface="+mn-ea"/>
                  <a:cs typeface="+mn-cs"/>
                </a:rPr>
                <a:t>9.00</a:t>
              </a:r>
              <a:endParaRPr kumimoji="0" lang="en-GB" altLang="tr-TR" sz="2200" b="0" i="0" u="none" strike="noStrike" kern="1200" cap="none" spc="0" normalizeH="0" baseline="0" noProof="0">
                <a:ln>
                  <a:noFill/>
                </a:ln>
                <a:solidFill>
                  <a:srgbClr val="EEECE1"/>
                </a:solidFill>
                <a:effectLst/>
                <a:uLnTx/>
                <a:uFillTx/>
                <a:latin typeface="Times New Roman" panose="02020603050405020304" pitchFamily="18" charset="0"/>
                <a:ea typeface="+mn-ea"/>
                <a:cs typeface="+mn-cs"/>
              </a:endParaRPr>
            </a:p>
          </p:txBody>
        </p:sp>
        <p:sp>
          <p:nvSpPr>
            <p:cNvPr id="87" name="Text Box 82">
              <a:extLst>
                <a:ext uri="{FF2B5EF4-FFF2-40B4-BE49-F238E27FC236}">
                  <a16:creationId xmlns:a16="http://schemas.microsoft.com/office/drawing/2014/main" id="{8041A730-EB45-C523-C7DD-558CE79BC488}"/>
                </a:ext>
              </a:extLst>
            </p:cNvPr>
            <p:cNvSpPr txBox="1">
              <a:spLocks noChangeArrowheads="1"/>
            </p:cNvSpPr>
            <p:nvPr/>
          </p:nvSpPr>
          <p:spPr bwMode="auto">
            <a:xfrm>
              <a:off x="1060" y="2191"/>
              <a:ext cx="385"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34975">
                <a:spcBef>
                  <a:spcPct val="20000"/>
                </a:spcBef>
                <a:buChar char="•"/>
                <a:defRPr sz="3200">
                  <a:solidFill>
                    <a:schemeClr val="tx1"/>
                  </a:solidFill>
                  <a:latin typeface="Verdana" panose="020B0604030504040204" pitchFamily="34" charset="0"/>
                </a:defRPr>
              </a:lvl1pPr>
              <a:lvl2pPr marL="742950" indent="-285750" defTabSz="434975">
                <a:spcBef>
                  <a:spcPct val="20000"/>
                </a:spcBef>
                <a:buChar char="–"/>
                <a:defRPr sz="2800">
                  <a:solidFill>
                    <a:schemeClr val="tx1"/>
                  </a:solidFill>
                  <a:latin typeface="Verdana" panose="020B0604030504040204" pitchFamily="34" charset="0"/>
                </a:defRPr>
              </a:lvl2pPr>
              <a:lvl3pPr marL="1143000" indent="-228600" defTabSz="434975">
                <a:spcBef>
                  <a:spcPct val="20000"/>
                </a:spcBef>
                <a:buChar char="•"/>
                <a:defRPr sz="2400">
                  <a:solidFill>
                    <a:schemeClr val="tx1"/>
                  </a:solidFill>
                  <a:latin typeface="Verdana" panose="020B0604030504040204" pitchFamily="34" charset="0"/>
                </a:defRPr>
              </a:lvl3pPr>
              <a:lvl4pPr marL="1600200" indent="-228600" defTabSz="434975">
                <a:spcBef>
                  <a:spcPct val="20000"/>
                </a:spcBef>
                <a:buChar char="–"/>
                <a:defRPr sz="2000">
                  <a:solidFill>
                    <a:schemeClr val="tx1"/>
                  </a:solidFill>
                  <a:latin typeface="Verdana" panose="020B0604030504040204" pitchFamily="34" charset="0"/>
                </a:defRPr>
              </a:lvl4pPr>
              <a:lvl5pPr marL="2057400" indent="-228600" defTabSz="434975">
                <a:spcBef>
                  <a:spcPct val="20000"/>
                </a:spcBef>
                <a:buChar char="»"/>
                <a:defRPr sz="2000">
                  <a:solidFill>
                    <a:schemeClr val="tx1"/>
                  </a:solidFill>
                  <a:latin typeface="Verdana" panose="020B0604030504040204" pitchFamily="34" charset="0"/>
                </a:defRPr>
              </a:lvl5pPr>
              <a:lvl6pPr marL="25146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9pPr>
            </a:lstStyle>
            <a:p>
              <a:pPr marL="0" marR="0" lvl="0" indent="0" algn="l" defTabSz="434975" rtl="0" eaLnBrk="1" fontAlgn="auto" latinLnBrk="0" hangingPunct="1">
                <a:lnSpc>
                  <a:spcPct val="100000"/>
                </a:lnSpc>
                <a:spcBef>
                  <a:spcPct val="0"/>
                </a:spcBef>
                <a:spcAft>
                  <a:spcPts val="0"/>
                </a:spcAft>
                <a:buClr>
                  <a:srgbClr val="000000"/>
                </a:buClr>
                <a:buSzPct val="90000"/>
                <a:buFont typeface="Monotype Sorts" pitchFamily="2" charset="2"/>
                <a:buNone/>
                <a:tabLst/>
                <a:defRPr/>
              </a:pPr>
              <a:r>
                <a:rPr kumimoji="0" lang="en-GB" altLang="tr-TR" sz="2000" b="1" i="0" u="none" strike="noStrike" kern="1200" cap="none" spc="0" normalizeH="0" baseline="0" noProof="0">
                  <a:ln>
                    <a:noFill/>
                  </a:ln>
                  <a:solidFill>
                    <a:srgbClr val="EEECE1"/>
                  </a:solidFill>
                  <a:effectLst/>
                  <a:uLnTx/>
                  <a:uFillTx/>
                  <a:latin typeface="Arial" panose="020B0604020202020204" pitchFamily="34" charset="0"/>
                  <a:ea typeface="+mn-ea"/>
                  <a:cs typeface="+mn-cs"/>
                </a:rPr>
                <a:t>6.00</a:t>
              </a:r>
              <a:endParaRPr kumimoji="0" lang="en-GB" altLang="tr-TR" sz="2200" b="0" i="0" u="none" strike="noStrike" kern="1200" cap="none" spc="0" normalizeH="0" baseline="0" noProof="0">
                <a:ln>
                  <a:noFill/>
                </a:ln>
                <a:solidFill>
                  <a:srgbClr val="EEECE1"/>
                </a:solidFill>
                <a:effectLst/>
                <a:uLnTx/>
                <a:uFillTx/>
                <a:latin typeface="Times New Roman" panose="02020603050405020304" pitchFamily="18" charset="0"/>
                <a:ea typeface="+mn-ea"/>
                <a:cs typeface="+mn-cs"/>
              </a:endParaRPr>
            </a:p>
          </p:txBody>
        </p:sp>
        <p:sp>
          <p:nvSpPr>
            <p:cNvPr id="88" name="Text Box 83">
              <a:extLst>
                <a:ext uri="{FF2B5EF4-FFF2-40B4-BE49-F238E27FC236}">
                  <a16:creationId xmlns:a16="http://schemas.microsoft.com/office/drawing/2014/main" id="{1AE5FC2C-8AB6-7CB3-5578-2B2764C2D617}"/>
                </a:ext>
              </a:extLst>
            </p:cNvPr>
            <p:cNvSpPr txBox="1">
              <a:spLocks noChangeArrowheads="1"/>
            </p:cNvSpPr>
            <p:nvPr/>
          </p:nvSpPr>
          <p:spPr bwMode="auto">
            <a:xfrm>
              <a:off x="3265" y="4166"/>
              <a:ext cx="1361"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34975">
                <a:spcBef>
                  <a:spcPct val="20000"/>
                </a:spcBef>
                <a:buChar char="•"/>
                <a:defRPr sz="3200">
                  <a:solidFill>
                    <a:schemeClr val="tx1"/>
                  </a:solidFill>
                  <a:latin typeface="Verdana" panose="020B0604030504040204" pitchFamily="34" charset="0"/>
                </a:defRPr>
              </a:lvl1pPr>
              <a:lvl2pPr marL="742950" indent="-285750" defTabSz="434975">
                <a:spcBef>
                  <a:spcPct val="20000"/>
                </a:spcBef>
                <a:buChar char="–"/>
                <a:defRPr sz="2800">
                  <a:solidFill>
                    <a:schemeClr val="tx1"/>
                  </a:solidFill>
                  <a:latin typeface="Verdana" panose="020B0604030504040204" pitchFamily="34" charset="0"/>
                </a:defRPr>
              </a:lvl2pPr>
              <a:lvl3pPr marL="1143000" indent="-228600" defTabSz="434975">
                <a:spcBef>
                  <a:spcPct val="20000"/>
                </a:spcBef>
                <a:buChar char="•"/>
                <a:defRPr sz="2400">
                  <a:solidFill>
                    <a:schemeClr val="tx1"/>
                  </a:solidFill>
                  <a:latin typeface="Verdana" panose="020B0604030504040204" pitchFamily="34" charset="0"/>
                </a:defRPr>
              </a:lvl3pPr>
              <a:lvl4pPr marL="1600200" indent="-228600" defTabSz="434975">
                <a:spcBef>
                  <a:spcPct val="20000"/>
                </a:spcBef>
                <a:buChar char="–"/>
                <a:defRPr sz="2000">
                  <a:solidFill>
                    <a:schemeClr val="tx1"/>
                  </a:solidFill>
                  <a:latin typeface="Verdana" panose="020B0604030504040204" pitchFamily="34" charset="0"/>
                </a:defRPr>
              </a:lvl4pPr>
              <a:lvl5pPr marL="2057400" indent="-228600" defTabSz="434975">
                <a:spcBef>
                  <a:spcPct val="20000"/>
                </a:spcBef>
                <a:buChar char="»"/>
                <a:defRPr sz="2000">
                  <a:solidFill>
                    <a:schemeClr val="tx1"/>
                  </a:solidFill>
                  <a:latin typeface="Verdana" panose="020B0604030504040204" pitchFamily="34" charset="0"/>
                </a:defRPr>
              </a:lvl5pPr>
              <a:lvl6pPr marL="25146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9pPr>
            </a:lstStyle>
            <a:p>
              <a:pPr marL="0" marR="0" lvl="0" indent="0" algn="l" defTabSz="434975" rtl="0" eaLnBrk="1" fontAlgn="auto" latinLnBrk="0" hangingPunct="1">
                <a:lnSpc>
                  <a:spcPct val="100000"/>
                </a:lnSpc>
                <a:spcBef>
                  <a:spcPct val="0"/>
                </a:spcBef>
                <a:spcAft>
                  <a:spcPts val="0"/>
                </a:spcAft>
                <a:buClr>
                  <a:srgbClr val="000000"/>
                </a:buClr>
                <a:buSzPct val="90000"/>
                <a:buFont typeface="Monotype Sorts" pitchFamily="2" charset="2"/>
                <a:buNone/>
                <a:tabLst/>
                <a:defRPr/>
              </a:pPr>
              <a:r>
                <a:rPr kumimoji="0" lang="en-GB" altLang="tr-TR" sz="2000" b="1" i="0" u="none" strike="noStrike" kern="1200" cap="none" spc="0" normalizeH="0" baseline="0" noProof="0">
                  <a:ln>
                    <a:noFill/>
                  </a:ln>
                  <a:solidFill>
                    <a:srgbClr val="EEECE1"/>
                  </a:solidFill>
                  <a:effectLst/>
                  <a:uLnTx/>
                  <a:uFillTx/>
                  <a:latin typeface="Arial" panose="020B0604020202020204" pitchFamily="34" charset="0"/>
                  <a:ea typeface="+mn-ea"/>
                  <a:cs typeface="+mn-cs"/>
                </a:rPr>
                <a:t>68,719,476,736</a:t>
              </a:r>
              <a:endParaRPr kumimoji="0" lang="en-GB" altLang="tr-TR" sz="2200" b="0" i="0" u="none" strike="noStrike" kern="1200" cap="none" spc="0" normalizeH="0" baseline="0" noProof="0">
                <a:ln>
                  <a:noFill/>
                </a:ln>
                <a:solidFill>
                  <a:srgbClr val="EEECE1"/>
                </a:solidFill>
                <a:effectLst/>
                <a:uLnTx/>
                <a:uFillTx/>
                <a:latin typeface="Times New Roman" panose="02020603050405020304" pitchFamily="18" charset="0"/>
                <a:ea typeface="+mn-ea"/>
                <a:cs typeface="+mn-cs"/>
              </a:endParaRPr>
            </a:p>
          </p:txBody>
        </p:sp>
        <p:sp>
          <p:nvSpPr>
            <p:cNvPr id="89" name="Text Box 84">
              <a:extLst>
                <a:ext uri="{FF2B5EF4-FFF2-40B4-BE49-F238E27FC236}">
                  <a16:creationId xmlns:a16="http://schemas.microsoft.com/office/drawing/2014/main" id="{86EC46DB-76D5-AB68-65C5-E94845405B03}"/>
                </a:ext>
              </a:extLst>
            </p:cNvPr>
            <p:cNvSpPr txBox="1">
              <a:spLocks noChangeArrowheads="1"/>
            </p:cNvSpPr>
            <p:nvPr/>
          </p:nvSpPr>
          <p:spPr bwMode="auto">
            <a:xfrm>
              <a:off x="3265" y="3145"/>
              <a:ext cx="1090"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34975">
                <a:spcBef>
                  <a:spcPct val="20000"/>
                </a:spcBef>
                <a:buChar char="•"/>
                <a:defRPr sz="3200">
                  <a:solidFill>
                    <a:schemeClr val="tx1"/>
                  </a:solidFill>
                  <a:latin typeface="Verdana" panose="020B0604030504040204" pitchFamily="34" charset="0"/>
                </a:defRPr>
              </a:lvl1pPr>
              <a:lvl2pPr marL="742950" indent="-285750" defTabSz="434975">
                <a:spcBef>
                  <a:spcPct val="20000"/>
                </a:spcBef>
                <a:buChar char="–"/>
                <a:defRPr sz="2800">
                  <a:solidFill>
                    <a:schemeClr val="tx1"/>
                  </a:solidFill>
                  <a:latin typeface="Verdana" panose="020B0604030504040204" pitchFamily="34" charset="0"/>
                </a:defRPr>
              </a:lvl2pPr>
              <a:lvl3pPr marL="1143000" indent="-228600" defTabSz="434975">
                <a:spcBef>
                  <a:spcPct val="20000"/>
                </a:spcBef>
                <a:buChar char="•"/>
                <a:defRPr sz="2400">
                  <a:solidFill>
                    <a:schemeClr val="tx1"/>
                  </a:solidFill>
                  <a:latin typeface="Verdana" panose="020B0604030504040204" pitchFamily="34" charset="0"/>
                </a:defRPr>
              </a:lvl3pPr>
              <a:lvl4pPr marL="1600200" indent="-228600" defTabSz="434975">
                <a:spcBef>
                  <a:spcPct val="20000"/>
                </a:spcBef>
                <a:buChar char="–"/>
                <a:defRPr sz="2000">
                  <a:solidFill>
                    <a:schemeClr val="tx1"/>
                  </a:solidFill>
                  <a:latin typeface="Verdana" panose="020B0604030504040204" pitchFamily="34" charset="0"/>
                </a:defRPr>
              </a:lvl4pPr>
              <a:lvl5pPr marL="2057400" indent="-228600" defTabSz="434975">
                <a:spcBef>
                  <a:spcPct val="20000"/>
                </a:spcBef>
                <a:buChar char="»"/>
                <a:defRPr sz="2000">
                  <a:solidFill>
                    <a:schemeClr val="tx1"/>
                  </a:solidFill>
                  <a:latin typeface="Verdana" panose="020B0604030504040204" pitchFamily="34" charset="0"/>
                </a:defRPr>
              </a:lvl5pPr>
              <a:lvl6pPr marL="25146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9pPr>
            </a:lstStyle>
            <a:p>
              <a:pPr marL="0" marR="0" lvl="0" indent="0" algn="l" defTabSz="434975" rtl="0" eaLnBrk="1" fontAlgn="auto" latinLnBrk="0" hangingPunct="1">
                <a:lnSpc>
                  <a:spcPct val="100000"/>
                </a:lnSpc>
                <a:spcBef>
                  <a:spcPct val="0"/>
                </a:spcBef>
                <a:spcAft>
                  <a:spcPts val="0"/>
                </a:spcAft>
                <a:buClr>
                  <a:srgbClr val="000000"/>
                </a:buClr>
                <a:buSzPct val="90000"/>
                <a:buFont typeface="Monotype Sorts" pitchFamily="2" charset="2"/>
                <a:buNone/>
                <a:tabLst/>
                <a:defRPr/>
              </a:pPr>
              <a:r>
                <a:rPr kumimoji="0" lang="en-GB" altLang="tr-TR" sz="2000" b="1" i="0" u="none" strike="noStrike" kern="1200" cap="none" spc="0" normalizeH="0" baseline="0" noProof="0">
                  <a:ln>
                    <a:noFill/>
                  </a:ln>
                  <a:solidFill>
                    <a:srgbClr val="EEECE1"/>
                  </a:solidFill>
                  <a:effectLst/>
                  <a:uLnTx/>
                  <a:uFillTx/>
                  <a:latin typeface="Arial" panose="020B0604020202020204" pitchFamily="34" charset="0"/>
                  <a:ea typeface="+mn-ea"/>
                  <a:cs typeface="+mn-cs"/>
                </a:rPr>
                <a:t>134,217,728</a:t>
              </a:r>
              <a:endParaRPr kumimoji="0" lang="en-GB" altLang="tr-TR" sz="2200" b="0" i="0" u="none" strike="noStrike" kern="1200" cap="none" spc="0" normalizeH="0" baseline="0" noProof="0">
                <a:ln>
                  <a:noFill/>
                </a:ln>
                <a:solidFill>
                  <a:srgbClr val="EEECE1"/>
                </a:solidFill>
                <a:effectLst/>
                <a:uLnTx/>
                <a:uFillTx/>
                <a:latin typeface="Times New Roman" panose="02020603050405020304" pitchFamily="18" charset="0"/>
                <a:ea typeface="+mn-ea"/>
                <a:cs typeface="+mn-cs"/>
              </a:endParaRPr>
            </a:p>
          </p:txBody>
        </p:sp>
        <p:sp>
          <p:nvSpPr>
            <p:cNvPr id="90" name="Text Box 85">
              <a:extLst>
                <a:ext uri="{FF2B5EF4-FFF2-40B4-BE49-F238E27FC236}">
                  <a16:creationId xmlns:a16="http://schemas.microsoft.com/office/drawing/2014/main" id="{6D76E909-5E4A-50C1-27A8-D564A313CE25}"/>
                </a:ext>
              </a:extLst>
            </p:cNvPr>
            <p:cNvSpPr txBox="1">
              <a:spLocks noChangeArrowheads="1"/>
            </p:cNvSpPr>
            <p:nvPr/>
          </p:nvSpPr>
          <p:spPr bwMode="auto">
            <a:xfrm>
              <a:off x="3265" y="2188"/>
              <a:ext cx="710"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34975">
                <a:spcBef>
                  <a:spcPct val="20000"/>
                </a:spcBef>
                <a:buChar char="•"/>
                <a:defRPr sz="3200">
                  <a:solidFill>
                    <a:schemeClr val="tx1"/>
                  </a:solidFill>
                  <a:latin typeface="Verdana" panose="020B0604030504040204" pitchFamily="34" charset="0"/>
                </a:defRPr>
              </a:lvl1pPr>
              <a:lvl2pPr marL="742950" indent="-285750" defTabSz="434975">
                <a:spcBef>
                  <a:spcPct val="20000"/>
                </a:spcBef>
                <a:buChar char="–"/>
                <a:defRPr sz="2800">
                  <a:solidFill>
                    <a:schemeClr val="tx1"/>
                  </a:solidFill>
                  <a:latin typeface="Verdana" panose="020B0604030504040204" pitchFamily="34" charset="0"/>
                </a:defRPr>
              </a:lvl2pPr>
              <a:lvl3pPr marL="1143000" indent="-228600" defTabSz="434975">
                <a:spcBef>
                  <a:spcPct val="20000"/>
                </a:spcBef>
                <a:buChar char="•"/>
                <a:defRPr sz="2400">
                  <a:solidFill>
                    <a:schemeClr val="tx1"/>
                  </a:solidFill>
                  <a:latin typeface="Verdana" panose="020B0604030504040204" pitchFamily="34" charset="0"/>
                </a:defRPr>
              </a:lvl3pPr>
              <a:lvl4pPr marL="1600200" indent="-228600" defTabSz="434975">
                <a:spcBef>
                  <a:spcPct val="20000"/>
                </a:spcBef>
                <a:buChar char="–"/>
                <a:defRPr sz="2000">
                  <a:solidFill>
                    <a:schemeClr val="tx1"/>
                  </a:solidFill>
                  <a:latin typeface="Verdana" panose="020B0604030504040204" pitchFamily="34" charset="0"/>
                </a:defRPr>
              </a:lvl4pPr>
              <a:lvl5pPr marL="2057400" indent="-228600" defTabSz="434975">
                <a:spcBef>
                  <a:spcPct val="20000"/>
                </a:spcBef>
                <a:buChar char="»"/>
                <a:defRPr sz="2000">
                  <a:solidFill>
                    <a:schemeClr val="tx1"/>
                  </a:solidFill>
                  <a:latin typeface="Verdana" panose="020B0604030504040204" pitchFamily="34" charset="0"/>
                </a:defRPr>
              </a:lvl5pPr>
              <a:lvl6pPr marL="25146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9pPr>
            </a:lstStyle>
            <a:p>
              <a:pPr marL="0" marR="0" lvl="0" indent="0" algn="l" defTabSz="434975" rtl="0" eaLnBrk="1" fontAlgn="auto" latinLnBrk="0" hangingPunct="1">
                <a:lnSpc>
                  <a:spcPct val="100000"/>
                </a:lnSpc>
                <a:spcBef>
                  <a:spcPct val="0"/>
                </a:spcBef>
                <a:spcAft>
                  <a:spcPts val="0"/>
                </a:spcAft>
                <a:buClr>
                  <a:srgbClr val="000000"/>
                </a:buClr>
                <a:buSzPct val="90000"/>
                <a:buFont typeface="Monotype Sorts" pitchFamily="2" charset="2"/>
                <a:buNone/>
                <a:tabLst/>
                <a:defRPr/>
              </a:pPr>
              <a:r>
                <a:rPr kumimoji="0" lang="en-GB" altLang="tr-TR" sz="2000" b="1" i="0" u="none" strike="noStrike" kern="1200" cap="none" spc="0" normalizeH="0" baseline="0" noProof="0">
                  <a:ln>
                    <a:noFill/>
                  </a:ln>
                  <a:solidFill>
                    <a:srgbClr val="EEECE1"/>
                  </a:solidFill>
                  <a:effectLst/>
                  <a:uLnTx/>
                  <a:uFillTx/>
                  <a:latin typeface="Arial" panose="020B0604020202020204" pitchFamily="34" charset="0"/>
                  <a:ea typeface="+mn-ea"/>
                  <a:cs typeface="+mn-cs"/>
                </a:rPr>
                <a:t>262,144</a:t>
              </a:r>
              <a:endParaRPr kumimoji="0" lang="en-GB" altLang="tr-TR" sz="2200" b="0" i="0" u="none" strike="noStrike" kern="1200" cap="none" spc="0" normalizeH="0" baseline="0" noProof="0">
                <a:ln>
                  <a:noFill/>
                </a:ln>
                <a:solidFill>
                  <a:srgbClr val="EEECE1"/>
                </a:solidFill>
                <a:effectLst/>
                <a:uLnTx/>
                <a:uFillTx/>
                <a:latin typeface="Times New Roman" panose="02020603050405020304" pitchFamily="18" charset="0"/>
                <a:ea typeface="+mn-ea"/>
                <a:cs typeface="+mn-cs"/>
              </a:endParaRPr>
            </a:p>
          </p:txBody>
        </p:sp>
        <p:sp>
          <p:nvSpPr>
            <p:cNvPr id="91" name="Text Box 86">
              <a:extLst>
                <a:ext uri="{FF2B5EF4-FFF2-40B4-BE49-F238E27FC236}">
                  <a16:creationId xmlns:a16="http://schemas.microsoft.com/office/drawing/2014/main" id="{FDE20359-957F-9FFA-BD30-9BA2CCF33FD8}"/>
                </a:ext>
              </a:extLst>
            </p:cNvPr>
            <p:cNvSpPr txBox="1">
              <a:spLocks noChangeArrowheads="1"/>
            </p:cNvSpPr>
            <p:nvPr/>
          </p:nvSpPr>
          <p:spPr bwMode="auto">
            <a:xfrm>
              <a:off x="3275" y="1128"/>
              <a:ext cx="110"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34975">
                <a:spcBef>
                  <a:spcPct val="20000"/>
                </a:spcBef>
                <a:buChar char="•"/>
                <a:defRPr sz="3200">
                  <a:solidFill>
                    <a:schemeClr val="tx1"/>
                  </a:solidFill>
                  <a:latin typeface="Verdana" panose="020B0604030504040204" pitchFamily="34" charset="0"/>
                </a:defRPr>
              </a:lvl1pPr>
              <a:lvl2pPr marL="742950" indent="-285750" defTabSz="434975">
                <a:spcBef>
                  <a:spcPct val="20000"/>
                </a:spcBef>
                <a:buChar char="–"/>
                <a:defRPr sz="2800">
                  <a:solidFill>
                    <a:schemeClr val="tx1"/>
                  </a:solidFill>
                  <a:latin typeface="Verdana" panose="020B0604030504040204" pitchFamily="34" charset="0"/>
                </a:defRPr>
              </a:lvl2pPr>
              <a:lvl3pPr marL="1143000" indent="-228600" defTabSz="434975">
                <a:spcBef>
                  <a:spcPct val="20000"/>
                </a:spcBef>
                <a:buChar char="•"/>
                <a:defRPr sz="2400">
                  <a:solidFill>
                    <a:schemeClr val="tx1"/>
                  </a:solidFill>
                  <a:latin typeface="Verdana" panose="020B0604030504040204" pitchFamily="34" charset="0"/>
                </a:defRPr>
              </a:lvl3pPr>
              <a:lvl4pPr marL="1600200" indent="-228600" defTabSz="434975">
                <a:spcBef>
                  <a:spcPct val="20000"/>
                </a:spcBef>
                <a:buChar char="–"/>
                <a:defRPr sz="2000">
                  <a:solidFill>
                    <a:schemeClr val="tx1"/>
                  </a:solidFill>
                  <a:latin typeface="Verdana" panose="020B0604030504040204" pitchFamily="34" charset="0"/>
                </a:defRPr>
              </a:lvl4pPr>
              <a:lvl5pPr marL="2057400" indent="-228600" defTabSz="434975">
                <a:spcBef>
                  <a:spcPct val="20000"/>
                </a:spcBef>
                <a:buChar char="»"/>
                <a:defRPr sz="2000">
                  <a:solidFill>
                    <a:schemeClr val="tx1"/>
                  </a:solidFill>
                  <a:latin typeface="Verdana" panose="020B0604030504040204" pitchFamily="34" charset="0"/>
                </a:defRPr>
              </a:lvl5pPr>
              <a:lvl6pPr marL="25146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9pPr>
            </a:lstStyle>
            <a:p>
              <a:pPr marL="0" marR="0" lvl="0" indent="0" algn="l" defTabSz="434975" rtl="0" eaLnBrk="1" fontAlgn="auto" latinLnBrk="0" hangingPunct="1">
                <a:lnSpc>
                  <a:spcPct val="100000"/>
                </a:lnSpc>
                <a:spcBef>
                  <a:spcPct val="0"/>
                </a:spcBef>
                <a:spcAft>
                  <a:spcPts val="0"/>
                </a:spcAft>
                <a:buClr>
                  <a:srgbClr val="000000"/>
                </a:buClr>
                <a:buSzPct val="90000"/>
                <a:buFont typeface="Monotype Sorts" pitchFamily="2" charset="2"/>
                <a:buNone/>
                <a:tabLst/>
                <a:defRPr/>
              </a:pPr>
              <a:r>
                <a:rPr kumimoji="0" lang="en-GB" altLang="tr-TR" sz="2000" b="1" i="0" u="none" strike="noStrike" kern="1200" cap="none" spc="0" normalizeH="0" baseline="0" noProof="0">
                  <a:ln>
                    <a:noFill/>
                  </a:ln>
                  <a:solidFill>
                    <a:srgbClr val="EEECE1"/>
                  </a:solidFill>
                  <a:effectLst/>
                  <a:uLnTx/>
                  <a:uFillTx/>
                  <a:latin typeface="Arial" panose="020B0604020202020204" pitchFamily="34" charset="0"/>
                  <a:ea typeface="+mn-ea"/>
                  <a:cs typeface="+mn-cs"/>
                </a:rPr>
                <a:t>1</a:t>
              </a:r>
              <a:endParaRPr kumimoji="0" lang="en-GB" altLang="tr-TR" sz="2200" b="0" i="0" u="none" strike="noStrike" kern="1200" cap="none" spc="0" normalizeH="0" baseline="0" noProof="0">
                <a:ln>
                  <a:noFill/>
                </a:ln>
                <a:solidFill>
                  <a:srgbClr val="EEECE1"/>
                </a:solidFill>
                <a:effectLst/>
                <a:uLnTx/>
                <a:uFillTx/>
                <a:latin typeface="Times New Roman" panose="02020603050405020304" pitchFamily="18" charset="0"/>
                <a:ea typeface="+mn-ea"/>
                <a:cs typeface="+mn-cs"/>
              </a:endParaRPr>
            </a:p>
          </p:txBody>
        </p:sp>
        <p:sp>
          <p:nvSpPr>
            <p:cNvPr id="92" name="Text Box 87">
              <a:extLst>
                <a:ext uri="{FF2B5EF4-FFF2-40B4-BE49-F238E27FC236}">
                  <a16:creationId xmlns:a16="http://schemas.microsoft.com/office/drawing/2014/main" id="{39FA7665-1CDF-7F3E-F000-454B27283683}"/>
                </a:ext>
              </a:extLst>
            </p:cNvPr>
            <p:cNvSpPr txBox="1">
              <a:spLocks noChangeArrowheads="1"/>
            </p:cNvSpPr>
            <p:nvPr/>
          </p:nvSpPr>
          <p:spPr bwMode="auto">
            <a:xfrm>
              <a:off x="1060" y="4166"/>
              <a:ext cx="494"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34975">
                <a:spcBef>
                  <a:spcPct val="20000"/>
                </a:spcBef>
                <a:buChar char="•"/>
                <a:defRPr sz="3200">
                  <a:solidFill>
                    <a:schemeClr val="tx1"/>
                  </a:solidFill>
                  <a:latin typeface="Verdana" panose="020B0604030504040204" pitchFamily="34" charset="0"/>
                </a:defRPr>
              </a:lvl1pPr>
              <a:lvl2pPr marL="742950" indent="-285750" defTabSz="434975">
                <a:spcBef>
                  <a:spcPct val="20000"/>
                </a:spcBef>
                <a:buChar char="–"/>
                <a:defRPr sz="2800">
                  <a:solidFill>
                    <a:schemeClr val="tx1"/>
                  </a:solidFill>
                  <a:latin typeface="Verdana" panose="020B0604030504040204" pitchFamily="34" charset="0"/>
                </a:defRPr>
              </a:lvl2pPr>
              <a:lvl3pPr marL="1143000" indent="-228600" defTabSz="434975">
                <a:spcBef>
                  <a:spcPct val="20000"/>
                </a:spcBef>
                <a:buChar char="•"/>
                <a:defRPr sz="2400">
                  <a:solidFill>
                    <a:schemeClr val="tx1"/>
                  </a:solidFill>
                  <a:latin typeface="Verdana" panose="020B0604030504040204" pitchFamily="34" charset="0"/>
                </a:defRPr>
              </a:lvl3pPr>
              <a:lvl4pPr marL="1600200" indent="-228600" defTabSz="434975">
                <a:spcBef>
                  <a:spcPct val="20000"/>
                </a:spcBef>
                <a:buChar char="–"/>
                <a:defRPr sz="2000">
                  <a:solidFill>
                    <a:schemeClr val="tx1"/>
                  </a:solidFill>
                  <a:latin typeface="Verdana" panose="020B0604030504040204" pitchFamily="34" charset="0"/>
                </a:defRPr>
              </a:lvl4pPr>
              <a:lvl5pPr marL="2057400" indent="-228600" defTabSz="434975">
                <a:spcBef>
                  <a:spcPct val="20000"/>
                </a:spcBef>
                <a:buChar char="»"/>
                <a:defRPr sz="2000">
                  <a:solidFill>
                    <a:schemeClr val="tx1"/>
                  </a:solidFill>
                  <a:latin typeface="Verdana" panose="020B0604030504040204" pitchFamily="34" charset="0"/>
                </a:defRPr>
              </a:lvl5pPr>
              <a:lvl6pPr marL="25146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defTabSz="434975" eaLnBrk="0" fontAlgn="base" hangingPunct="0">
                <a:spcBef>
                  <a:spcPct val="20000"/>
                </a:spcBef>
                <a:spcAft>
                  <a:spcPct val="0"/>
                </a:spcAft>
                <a:buChar char="»"/>
                <a:defRPr sz="2000">
                  <a:solidFill>
                    <a:schemeClr val="tx1"/>
                  </a:solidFill>
                  <a:latin typeface="Verdana" panose="020B0604030504040204" pitchFamily="34" charset="0"/>
                </a:defRPr>
              </a:lvl9pPr>
            </a:lstStyle>
            <a:p>
              <a:pPr marL="0" marR="0" lvl="0" indent="0" algn="l" defTabSz="434975" rtl="0" eaLnBrk="1" fontAlgn="auto" latinLnBrk="0" hangingPunct="1">
                <a:lnSpc>
                  <a:spcPct val="100000"/>
                </a:lnSpc>
                <a:spcBef>
                  <a:spcPct val="0"/>
                </a:spcBef>
                <a:spcAft>
                  <a:spcPts val="0"/>
                </a:spcAft>
                <a:buClr>
                  <a:srgbClr val="000000"/>
                </a:buClr>
                <a:buSzPct val="90000"/>
                <a:buFont typeface="Monotype Sorts" pitchFamily="2" charset="2"/>
                <a:buNone/>
                <a:tabLst/>
                <a:defRPr/>
              </a:pPr>
              <a:r>
                <a:rPr kumimoji="0" lang="en-GB" altLang="tr-TR" sz="2000" b="1" i="0" u="none" strike="noStrike" kern="1200" cap="none" spc="0" normalizeH="0" baseline="0" noProof="0">
                  <a:ln>
                    <a:noFill/>
                  </a:ln>
                  <a:solidFill>
                    <a:srgbClr val="EEECE1"/>
                  </a:solidFill>
                  <a:effectLst/>
                  <a:uLnTx/>
                  <a:uFillTx/>
                  <a:latin typeface="Arial" panose="020B0604020202020204" pitchFamily="34" charset="0"/>
                  <a:ea typeface="+mn-ea"/>
                  <a:cs typeface="+mn-cs"/>
                </a:rPr>
                <a:t>12.00</a:t>
              </a:r>
              <a:endParaRPr kumimoji="0" lang="en-GB" altLang="tr-TR" sz="2200" b="0" i="0" u="none" strike="noStrike" kern="1200" cap="none" spc="0" normalizeH="0" baseline="0" noProof="0">
                <a:ln>
                  <a:noFill/>
                </a:ln>
                <a:solidFill>
                  <a:srgbClr val="EEECE1"/>
                </a:solidFill>
                <a:effectLst/>
                <a:uLnTx/>
                <a:uFillTx/>
                <a:latin typeface="Times New Roman" panose="02020603050405020304" pitchFamily="18" charset="0"/>
                <a:ea typeface="+mn-ea"/>
                <a:cs typeface="+mn-cs"/>
              </a:endParaRPr>
            </a:p>
          </p:txBody>
        </p:sp>
      </p:grpSp>
    </p:spTree>
    <p:extLst>
      <p:ext uri="{BB962C8B-B14F-4D97-AF65-F5344CB8AC3E}">
        <p14:creationId xmlns:p14="http://schemas.microsoft.com/office/powerpoint/2010/main" val="2370113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pic>
        <p:nvPicPr>
          <p:cNvPr id="7" name="Resim 6">
            <a:extLst>
              <a:ext uri="{FF2B5EF4-FFF2-40B4-BE49-F238E27FC236}">
                <a16:creationId xmlns:a16="http://schemas.microsoft.com/office/drawing/2014/main" id="{EF896EF9-000A-1DDB-640A-4AEBB9C8B91D}"/>
              </a:ext>
            </a:extLst>
          </p:cNvPr>
          <p:cNvPicPr>
            <a:picLocks noChangeAspect="1"/>
          </p:cNvPicPr>
          <p:nvPr/>
        </p:nvPicPr>
        <p:blipFill>
          <a:blip r:embed="rId3"/>
          <a:stretch>
            <a:fillRect/>
          </a:stretch>
        </p:blipFill>
        <p:spPr>
          <a:xfrm>
            <a:off x="1485903" y="1162313"/>
            <a:ext cx="9258300" cy="5552808"/>
          </a:xfrm>
          <a:prstGeom prst="rect">
            <a:avLst/>
          </a:prstGeom>
        </p:spPr>
      </p:pic>
    </p:spTree>
    <p:extLst>
      <p:ext uri="{BB962C8B-B14F-4D97-AF65-F5344CB8AC3E}">
        <p14:creationId xmlns:p14="http://schemas.microsoft.com/office/powerpoint/2010/main" val="1326295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563231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BULAŞMA (KONTAMİNASYON)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Bulaşma, zararlı etkenlerin herhangi bir vasıta ile başka bir yere veya şey bulaştırılmasıdır.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ÇARPRAZ BULAŞMA NEDİR?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a:t>
            </a: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Bulaşmış olan bir gıdadaki mikropların çeşitli araçlarla bulaşmamış olan gıdaya bulaştırılmasıdır. </a:t>
            </a:r>
            <a:r>
              <a:rPr kumimoji="0" lang="tr-TR" sz="2400" b="0" i="0" u="none" strike="noStrike" kern="1200" cap="none" spc="0" normalizeH="0" baseline="0" noProof="0" dirty="0" err="1">
                <a:ln>
                  <a:noFill/>
                </a:ln>
                <a:solidFill>
                  <a:srgbClr val="EEECE1"/>
                </a:solidFill>
                <a:effectLst/>
                <a:uLnTx/>
                <a:uFillTx/>
                <a:latin typeface="Times New Roman" panose="02020603050405020304" pitchFamily="18" charset="0"/>
                <a:ea typeface="+mn-ea"/>
                <a:cs typeface="Times New Roman" panose="02020603050405020304" pitchFamily="18" charset="0"/>
              </a:rPr>
              <a:t>Çarpraz</a:t>
            </a: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bulaşmada en önemli aracı insandır. bunun dışında;</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0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Kirli alet- ekipman</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0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El havluları</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0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Uygun kullanılmayan eldivenler</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0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Tezgahlar</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0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Kesme tahtaları</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0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Haşere ve kemirgenler</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0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Temizlik ve kurulama bezleri</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0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Çöp kovaları</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0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Çiğ ürünle temas etmiş alet ekipman</a:t>
            </a:r>
          </a:p>
          <a:p>
            <a:pPr marL="914400" marR="0" lvl="1"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0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Çiğ ürünle uğraştıktan sonra ürüne dokunan el, dokundurulan alet-malzeme bulaşmada en az insan kadar etkili rol oynar.</a:t>
            </a:r>
          </a:p>
        </p:txBody>
      </p:sp>
    </p:spTree>
    <p:extLst>
      <p:ext uri="{BB962C8B-B14F-4D97-AF65-F5344CB8AC3E}">
        <p14:creationId xmlns:p14="http://schemas.microsoft.com/office/powerpoint/2010/main" val="16898808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37654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ÇAPRAZ BULAŞMAYA NEDEN OLMAMAK İÇİN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NELERE DİKKAT ETMEK GEREKİR ?</a:t>
            </a:r>
          </a:p>
          <a:p>
            <a:pPr marL="0" marR="0" lvl="0" indent="0" algn="l" defTabSz="457200" rtl="0" eaLnBrk="1" fontAlgn="auto" latinLnBrk="0" hangingPunct="1">
              <a:lnSpc>
                <a:spcPct val="150000"/>
              </a:lnSpc>
              <a:spcBef>
                <a:spcPts val="0"/>
              </a:spcBef>
              <a:spcAft>
                <a:spcPts val="0"/>
              </a:spcAft>
              <a:buClrTx/>
              <a:buSzTx/>
              <a:buFontTx/>
              <a:buNone/>
              <a:tabLst/>
              <a:defRPr/>
            </a:pPr>
            <a:endParaRPr kumimoji="0" lang="tr-TR" sz="10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457200" marR="0" lvl="0" indent="-457200" algn="l" defTabSz="457200" rtl="0" eaLnBrk="1" fontAlgn="auto" latinLnBrk="0" hangingPunct="1">
              <a:lnSpc>
                <a:spcPct val="150000"/>
              </a:lnSpc>
              <a:spcBef>
                <a:spcPts val="0"/>
              </a:spcBef>
              <a:spcAft>
                <a:spcPts val="0"/>
              </a:spcAft>
              <a:buClrTx/>
              <a:buSzTx/>
              <a:buFontTx/>
              <a:buAutoNum type="arabicPeriod"/>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Çiğ ve pişmiş ürünlerin ayrı ortamlarda bulundurulmasına</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2.	Hammadde ve mamul maddenin ayrı depolanmasına </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3.	Riskli ürünlerde kullanılan alet ve malzemenin mutlaka ayrı olmasına</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4.	Ellerin temizlik ve dezenfeksiyonuna, eldivenin uygun kullanımına</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5.	Gıda ile temas eden yüzeylerin temizlik ve dezenfeksiyonuna dikkat edilmelidir.</a:t>
            </a:r>
          </a:p>
        </p:txBody>
      </p:sp>
    </p:spTree>
    <p:extLst>
      <p:ext uri="{BB962C8B-B14F-4D97-AF65-F5344CB8AC3E}">
        <p14:creationId xmlns:p14="http://schemas.microsoft.com/office/powerpoint/2010/main" val="2968539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pic>
        <p:nvPicPr>
          <p:cNvPr id="3" name="Picture 4" descr="Resim36">
            <a:extLst>
              <a:ext uri="{FF2B5EF4-FFF2-40B4-BE49-F238E27FC236}">
                <a16:creationId xmlns:a16="http://schemas.microsoft.com/office/drawing/2014/main" id="{3BDAAF57-06FF-92A1-EEE8-75B71F020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1149007"/>
            <a:ext cx="11458575" cy="5699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992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628650" y="1084082"/>
            <a:ext cx="10972800" cy="3416320"/>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HİJYEN NEDİR ?</a:t>
            </a:r>
          </a:p>
          <a:p>
            <a:endParaRPr lang="tr-TR" sz="2400" b="1" dirty="0">
              <a:solidFill>
                <a:schemeClr val="bg2">
                  <a:lumMod val="50000"/>
                </a:schemeClr>
              </a:solidFill>
              <a:latin typeface="Times New Roman" panose="02020603050405020304" pitchFamily="18" charset="0"/>
              <a:cs typeface="Times New Roman" panose="02020603050405020304" pitchFamily="18" charset="0"/>
            </a:endParaRPr>
          </a:p>
          <a:p>
            <a:pPr algn="just">
              <a:lnSpc>
                <a:spcPct val="150000"/>
              </a:lnSpc>
            </a:pPr>
            <a:r>
              <a:rPr lang="tr-TR" sz="2400" b="1" dirty="0">
                <a:solidFill>
                  <a:schemeClr val="bg2"/>
                </a:solidFill>
                <a:latin typeface="Times New Roman" panose="02020603050405020304" pitchFamily="18" charset="0"/>
                <a:cs typeface="Times New Roman" panose="02020603050405020304" pitchFamily="18" charset="0"/>
              </a:rPr>
              <a:t>	</a:t>
            </a:r>
            <a:r>
              <a:rPr lang="tr-TR" sz="2400" dirty="0">
                <a:solidFill>
                  <a:schemeClr val="bg2"/>
                </a:solidFill>
                <a:latin typeface="Times New Roman" panose="02020603050405020304" pitchFamily="18" charset="0"/>
                <a:cs typeface="Times New Roman" panose="02020603050405020304" pitchFamily="18" charset="0"/>
              </a:rPr>
              <a:t>İnsan sağlığına zarar verecek ortamlardan korunmak için yapılacak uygulamalar ve alınan temizlik önlemlerinin tümüne hijyen denir. </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Yani sağlık için gerekli koşulların sağlanması ve sürdürülmesi için öngörülen uygulamalardır. </a:t>
            </a:r>
          </a:p>
          <a:p>
            <a:pPr algn="ctr"/>
            <a:endParaRPr lang="tr-TR" sz="24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1829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46426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HİJYEN VE SANİTASYON NEDİR?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a:t>
            </a:r>
            <a:r>
              <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Hijyen</a:t>
            </a: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sağlığa zarar verecek ortamlardan korunmak için yapılacak uygulamalar ve alınan önlemlerinin tümü hijyen olarak tanımlanır. </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a:t>
            </a:r>
            <a:r>
              <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Sanitasyon</a:t>
            </a: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 insan sağlığı üzerine doğrudan ve dolaylı olarak etki ederek sağlığı bozan ve devamlı etkileri altında tutan etmenleri azaltmak ve yok etmek için yapılan işlemlerdir.</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Çoğu zaman hijyen, sanitasyon, temizlik, dezenfeksiyon ve sterilizasyon kavramları birbirine karıştırılır. Hepsi teknik olarak birbirinden farklı ama birbirini tamamlayan kavramlardır.</a:t>
            </a:r>
          </a:p>
        </p:txBody>
      </p:sp>
    </p:spTree>
    <p:extLst>
      <p:ext uri="{BB962C8B-B14F-4D97-AF65-F5344CB8AC3E}">
        <p14:creationId xmlns:p14="http://schemas.microsoft.com/office/powerpoint/2010/main" val="10554369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628650" y="1084082"/>
            <a:ext cx="10972800" cy="4088620"/>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GIDA HİJYENİ NEDİR ?</a:t>
            </a:r>
          </a:p>
          <a:p>
            <a:pPr algn="ctr"/>
            <a:endParaRPr lang="tr-TR" sz="2400" b="1" dirty="0">
              <a:solidFill>
                <a:schemeClr val="bg2">
                  <a:lumMod val="50000"/>
                </a:schemeClr>
              </a:solidFill>
              <a:latin typeface="Times New Roman" panose="02020603050405020304" pitchFamily="18" charset="0"/>
              <a:cs typeface="Times New Roman" panose="02020603050405020304" pitchFamily="18" charset="0"/>
            </a:endParaRPr>
          </a:p>
          <a:p>
            <a:pPr algn="just">
              <a:lnSpc>
                <a:spcPct val="150000"/>
              </a:lnSpc>
            </a:pPr>
            <a:r>
              <a:rPr lang="tr-TR" sz="2400" b="1" dirty="0">
                <a:solidFill>
                  <a:schemeClr val="bg2"/>
                </a:solidFill>
                <a:latin typeface="Times New Roman" panose="02020603050405020304" pitchFamily="18" charset="0"/>
                <a:cs typeface="Times New Roman" panose="02020603050405020304" pitchFamily="18" charset="0"/>
              </a:rPr>
              <a:t>	</a:t>
            </a:r>
            <a:r>
              <a:rPr lang="tr-TR" sz="2400" dirty="0">
                <a:solidFill>
                  <a:schemeClr val="bg2"/>
                </a:solidFill>
                <a:latin typeface="Times New Roman" panose="02020603050405020304" pitchFamily="18" charset="0"/>
                <a:cs typeface="Times New Roman" panose="02020603050405020304" pitchFamily="18" charset="0"/>
              </a:rPr>
              <a:t>Gıdanın kullanım amacı dikkate alınarak tehlikenin kontrole alınması ve gıdanın insanlar tarafından tüketiminin uygunluğunun sağlanması için, gerekli her türlü önlem ve koşullar olarak tanımlanmaktadır.</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Herhangi bir gıdanın temizliği ve tümüyle hastalık yapan etmenlerden arındırılmış olması demektir. </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Bir başka ifade ile yenilen gıdalar, tüketen kişileri hasta etmemelidir. </a:t>
            </a:r>
          </a:p>
        </p:txBody>
      </p:sp>
    </p:spTree>
    <p:extLst>
      <p:ext uri="{BB962C8B-B14F-4D97-AF65-F5344CB8AC3E}">
        <p14:creationId xmlns:p14="http://schemas.microsoft.com/office/powerpoint/2010/main" val="14446074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42913" y="1084082"/>
            <a:ext cx="11344275" cy="3754874"/>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TEMEL HİJYEN KURALLARI</a:t>
            </a:r>
          </a:p>
          <a:p>
            <a:pPr algn="ctr"/>
            <a:endParaRPr lang="tr-TR" sz="1000" b="1" dirty="0">
              <a:solidFill>
                <a:schemeClr val="bg2">
                  <a:lumMod val="50000"/>
                </a:schemeClr>
              </a:solidFill>
              <a:latin typeface="Times New Roman" panose="02020603050405020304" pitchFamily="18" charset="0"/>
              <a:cs typeface="Times New Roman" panose="02020603050405020304" pitchFamily="18" charset="0"/>
            </a:endParaRPr>
          </a:p>
          <a:p>
            <a:pPr>
              <a:lnSpc>
                <a:spcPct val="150000"/>
              </a:lnSpc>
            </a:pPr>
            <a:r>
              <a:rPr lang="tr-TR" sz="2400" b="1" dirty="0">
                <a:solidFill>
                  <a:schemeClr val="bg2">
                    <a:lumMod val="50000"/>
                  </a:schemeClr>
                </a:solidFill>
                <a:latin typeface="Times New Roman" panose="02020603050405020304" pitchFamily="18" charset="0"/>
                <a:cs typeface="Times New Roman" panose="02020603050405020304" pitchFamily="18" charset="0"/>
              </a:rPr>
              <a:t>1- Genel Şartlar:</a:t>
            </a:r>
          </a:p>
          <a:p>
            <a:pPr algn="just">
              <a:lnSpc>
                <a:spcPct val="150000"/>
              </a:lnSpc>
            </a:pPr>
            <a:r>
              <a:rPr lang="tr-TR" sz="2400" b="1" dirty="0">
                <a:solidFill>
                  <a:schemeClr val="bg2"/>
                </a:solidFill>
                <a:latin typeface="Times New Roman" panose="02020603050405020304" pitchFamily="18" charset="0"/>
                <a:cs typeface="Times New Roman" panose="02020603050405020304" pitchFamily="18" charset="0"/>
              </a:rPr>
              <a:t>	</a:t>
            </a:r>
            <a:r>
              <a:rPr lang="tr-TR" sz="2400" dirty="0">
                <a:solidFill>
                  <a:schemeClr val="bg2"/>
                </a:solidFill>
                <a:latin typeface="Times New Roman" panose="02020603050405020304" pitchFamily="18" charset="0"/>
                <a:cs typeface="Times New Roman" panose="02020603050405020304" pitchFamily="18" charset="0"/>
              </a:rPr>
              <a:t>İşyerleri, daima temiz ve iyi durumda bulundurulmalı, tasarımı, yerleşimi ve boyutları açısından yeterli temizleme ve dezenfekte işlemleri yapılmasına elverişli olmalı ve aşağıda yer alan genel şartları taşımalıdır.</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İşyerinin çevresinde, işyerini etkileyecek kirletici unsurlar (toz, koku vb.) olmamalıdır.</a:t>
            </a:r>
          </a:p>
          <a:p>
            <a:pPr algn="ctr"/>
            <a:endParaRPr lang="tr-TR" sz="24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7492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298062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İŞYERİ HİJYENİ NEDİR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Hijyen bir bütün olarak değerlendirilmelidir. İşyeri hijyeni denildiğinde işyerinde sağlıkla ilgili tüm koşulların sağlanması akla gelir. Örneğin bir tuvalette temizliği ve dezenfeksiyonu yapılmış olsa bile şayet tuvalet kağıdı yoksa o yerin hijyeninden bahsetmek doğru olmaz.</a:t>
            </a:r>
          </a:p>
        </p:txBody>
      </p:sp>
    </p:spTree>
    <p:extLst>
      <p:ext uri="{BB962C8B-B14F-4D97-AF65-F5344CB8AC3E}">
        <p14:creationId xmlns:p14="http://schemas.microsoft.com/office/powerpoint/2010/main" val="3875312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479650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İŞYERİNİN HİJYENİK TASARIMI NASIL OLMALIDIR ?</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tr-TR" sz="10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İŞYERİ ÇEVRESİ :</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İşyeri çevresi en az işyeri içi kadar önemlidir. Bu nedenle aşağıdaki hususlara dikkat edilmelidir:</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1- Mutlaka çevre tel örgü ile ayrılmış olmalıdır.</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2- İşyeri çöp, kanalizasyon vb. diğer atıklardan uzak olmalı ve kontrolü sağlanmalıdır.</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3- Haşere yerleşmesine müsait olmamalıdır.</a:t>
            </a: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4- Yakın çevre zemini toz kalkmasına izin vermeyen bir malzemeden kaplanmış olmalıdır .</a:t>
            </a:r>
          </a:p>
        </p:txBody>
      </p:sp>
    </p:spTree>
    <p:extLst>
      <p:ext uri="{BB962C8B-B14F-4D97-AF65-F5344CB8AC3E}">
        <p14:creationId xmlns:p14="http://schemas.microsoft.com/office/powerpoint/2010/main" val="31832209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9" name="Rectangle 11"/>
          <p:cNvSpPr>
            <a:spLocks noChangeArrowheads="1"/>
          </p:cNvSpPr>
          <p:nvPr/>
        </p:nvSpPr>
        <p:spPr bwMode="auto">
          <a:xfrm>
            <a:off x="415888" y="1204964"/>
            <a:ext cx="3418389" cy="1569660"/>
          </a:xfrm>
          <a:prstGeom prst="rect">
            <a:avLst/>
          </a:prstGeom>
          <a:noFill/>
          <a:ln w="9525">
            <a:noFill/>
            <a:miter lim="800000"/>
            <a:headEnd/>
            <a:tailEnd/>
          </a:ln>
          <a:effectLst/>
        </p:spPr>
        <p:txBody>
          <a:bodyPr wrap="square">
            <a:spAutoFit/>
          </a:bodyPr>
          <a:lstStyle/>
          <a:p>
            <a:pPr algn="ctr" defTabSz="914400">
              <a:spcBef>
                <a:spcPct val="20000"/>
              </a:spcBef>
            </a:pPr>
            <a:r>
              <a:rPr lang="tr-TR" sz="2400" dirty="0">
                <a:solidFill>
                  <a:schemeClr val="bg2"/>
                </a:solidFill>
                <a:latin typeface="Times New Roman" panose="02020603050405020304" pitchFamily="18" charset="0"/>
                <a:cs typeface="Times New Roman" panose="02020603050405020304" pitchFamily="18" charset="0"/>
              </a:rPr>
              <a:t> İşyerinin çevresinde, iş yerini etkileyecek kirletici unsurlar ( </a:t>
            </a:r>
            <a:r>
              <a:rPr lang="tr-TR" sz="2400" dirty="0" err="1">
                <a:solidFill>
                  <a:schemeClr val="bg2"/>
                </a:solidFill>
                <a:latin typeface="Times New Roman" panose="02020603050405020304" pitchFamily="18" charset="0"/>
                <a:cs typeface="Times New Roman" panose="02020603050405020304" pitchFamily="18" charset="0"/>
              </a:rPr>
              <a:t>toz,koku,vb</a:t>
            </a:r>
            <a:r>
              <a:rPr lang="tr-TR" sz="2400" dirty="0">
                <a:solidFill>
                  <a:schemeClr val="bg2"/>
                </a:solidFill>
                <a:latin typeface="Times New Roman" panose="02020603050405020304" pitchFamily="18" charset="0"/>
                <a:cs typeface="Times New Roman" panose="02020603050405020304" pitchFamily="18" charset="0"/>
              </a:rPr>
              <a:t>.) olmamalıdır.</a:t>
            </a:r>
          </a:p>
        </p:txBody>
      </p:sp>
      <p:pic>
        <p:nvPicPr>
          <p:cNvPr id="10" name="Picture 4" descr="cplk14111"/>
          <p:cNvPicPr>
            <a:picLocks noChangeAspect="1" noChangeArrowheads="1"/>
          </p:cNvPicPr>
          <p:nvPr/>
        </p:nvPicPr>
        <p:blipFill>
          <a:blip r:embed="rId3" cstate="print"/>
          <a:srcRect/>
          <a:stretch>
            <a:fillRect/>
          </a:stretch>
        </p:blipFill>
        <p:spPr bwMode="auto">
          <a:xfrm>
            <a:off x="415887" y="3027166"/>
            <a:ext cx="3418389" cy="1758028"/>
          </a:xfrm>
          <a:prstGeom prst="rect">
            <a:avLst/>
          </a:prstGeom>
          <a:noFill/>
          <a:ln w="9525">
            <a:noFill/>
            <a:miter lim="800000"/>
            <a:headEnd/>
            <a:tailEnd/>
          </a:ln>
        </p:spPr>
      </p:pic>
      <p:pic>
        <p:nvPicPr>
          <p:cNvPr id="11" name="Picture 6" descr="ANd9GcRPtD5MKOTGOZAA7zb2Y34FBHOnD8kFioYX1nAHzVJ7nb04MpH2oA"/>
          <p:cNvPicPr>
            <a:picLocks noChangeAspect="1" noChangeArrowheads="1"/>
          </p:cNvPicPr>
          <p:nvPr/>
        </p:nvPicPr>
        <p:blipFill>
          <a:blip r:embed="rId4" cstate="print"/>
          <a:srcRect/>
          <a:stretch>
            <a:fillRect/>
          </a:stretch>
        </p:blipFill>
        <p:spPr bwMode="auto">
          <a:xfrm>
            <a:off x="415887" y="4892403"/>
            <a:ext cx="3417969" cy="1879883"/>
          </a:xfrm>
          <a:prstGeom prst="rect">
            <a:avLst/>
          </a:prstGeom>
          <a:noFill/>
          <a:ln w="9525">
            <a:noFill/>
            <a:miter lim="800000"/>
            <a:headEnd/>
            <a:tailEnd/>
          </a:ln>
        </p:spPr>
      </p:pic>
      <p:sp>
        <p:nvSpPr>
          <p:cNvPr id="14" name="Dikdörtgen 13"/>
          <p:cNvSpPr/>
          <p:nvPr/>
        </p:nvSpPr>
        <p:spPr>
          <a:xfrm>
            <a:off x="7710488" y="1215325"/>
            <a:ext cx="3905250" cy="1938992"/>
          </a:xfrm>
          <a:prstGeom prst="rect">
            <a:avLst/>
          </a:prstGeom>
        </p:spPr>
        <p:txBody>
          <a:bodyPr wrap="square">
            <a:spAutoFit/>
          </a:bodyPr>
          <a:lstStyle/>
          <a:p>
            <a:pPr lvl="0" algn="ctr" defTabSz="914400">
              <a:spcBef>
                <a:spcPct val="20000"/>
              </a:spcBef>
              <a:defRPr/>
            </a:pPr>
            <a:r>
              <a:rPr lang="tr-TR" sz="2400" dirty="0">
                <a:solidFill>
                  <a:schemeClr val="bg2"/>
                </a:solidFill>
                <a:latin typeface="Times New Roman" panose="02020603050405020304" pitchFamily="18" charset="0"/>
                <a:cs typeface="Times New Roman" panose="02020603050405020304" pitchFamily="18" charset="0"/>
              </a:rPr>
              <a:t>Hijyenle ilgili işlemlerin kusursuz bir şekilde yapılmasına imkan verecek yeterli çalışma alanı bulunmalıdır. </a:t>
            </a:r>
          </a:p>
        </p:txBody>
      </p:sp>
      <p:pic>
        <p:nvPicPr>
          <p:cNvPr id="15" name="Picture 16" descr="mutfak"/>
          <p:cNvPicPr>
            <a:picLocks noChangeAspect="1" noChangeArrowheads="1"/>
          </p:cNvPicPr>
          <p:nvPr/>
        </p:nvPicPr>
        <p:blipFill>
          <a:blip r:embed="rId5" cstate="print"/>
          <a:srcRect/>
          <a:stretch>
            <a:fillRect/>
          </a:stretch>
        </p:blipFill>
        <p:spPr bwMode="auto">
          <a:xfrm>
            <a:off x="8197769" y="3154317"/>
            <a:ext cx="3461584" cy="1774871"/>
          </a:xfrm>
          <a:prstGeom prst="rect">
            <a:avLst/>
          </a:prstGeom>
          <a:noFill/>
          <a:ln w="9525">
            <a:noFill/>
            <a:miter lim="800000"/>
            <a:headEnd/>
            <a:tailEnd/>
          </a:ln>
        </p:spPr>
      </p:pic>
      <p:pic>
        <p:nvPicPr>
          <p:cNvPr id="16" name="Picture 18" descr="-Gokkusagi-Kadin-Ekmek-Firini0d"/>
          <p:cNvPicPr>
            <a:picLocks noChangeAspect="1" noChangeArrowheads="1"/>
          </p:cNvPicPr>
          <p:nvPr/>
        </p:nvPicPr>
        <p:blipFill>
          <a:blip r:embed="rId6" cstate="print"/>
          <a:srcRect/>
          <a:stretch>
            <a:fillRect/>
          </a:stretch>
        </p:blipFill>
        <p:spPr bwMode="auto">
          <a:xfrm>
            <a:off x="8154153" y="5022710"/>
            <a:ext cx="3505200" cy="1752600"/>
          </a:xfrm>
          <a:prstGeom prst="rect">
            <a:avLst/>
          </a:prstGeom>
          <a:noFill/>
          <a:ln w="9525">
            <a:noFill/>
            <a:miter lim="800000"/>
            <a:headEnd/>
            <a:tailEnd/>
          </a:ln>
        </p:spPr>
      </p:pic>
      <p:sp>
        <p:nvSpPr>
          <p:cNvPr id="2" name="Rectangle 11">
            <a:extLst>
              <a:ext uri="{FF2B5EF4-FFF2-40B4-BE49-F238E27FC236}">
                <a16:creationId xmlns:a16="http://schemas.microsoft.com/office/drawing/2014/main" id="{5CDC7169-F8BE-5458-CE97-C2AC0B60CDF1}"/>
              </a:ext>
            </a:extLst>
          </p:cNvPr>
          <p:cNvSpPr>
            <a:spLocks noChangeArrowheads="1"/>
          </p:cNvSpPr>
          <p:nvPr/>
        </p:nvSpPr>
        <p:spPr bwMode="auto">
          <a:xfrm>
            <a:off x="4063188" y="1210511"/>
            <a:ext cx="3418389" cy="1569660"/>
          </a:xfrm>
          <a:prstGeom prst="rect">
            <a:avLst/>
          </a:prstGeom>
          <a:noFill/>
          <a:ln w="9525">
            <a:noFill/>
            <a:miter lim="800000"/>
            <a:headEnd/>
            <a:tailEnd/>
          </a:ln>
          <a:effectLst/>
        </p:spPr>
        <p:txBody>
          <a:bodyPr wrap="square">
            <a:spAutoFit/>
          </a:bodyPr>
          <a:lstStyle/>
          <a:p>
            <a:pPr algn="ctr" defTabSz="914400">
              <a:spcBef>
                <a:spcPct val="20000"/>
              </a:spcBef>
            </a:pPr>
            <a:r>
              <a:rPr lang="tr-TR" sz="2400" dirty="0">
                <a:solidFill>
                  <a:schemeClr val="bg2"/>
                </a:solidFill>
                <a:latin typeface="Times New Roman" panose="02020603050405020304" pitchFamily="18" charset="0"/>
                <a:cs typeface="Times New Roman" panose="02020603050405020304" pitchFamily="18" charset="0"/>
              </a:rPr>
              <a:t>Üretim Alanında hiçbir evcil hayvan barındırılmamalı, bitki yetiştirilmemelidir.</a:t>
            </a:r>
          </a:p>
        </p:txBody>
      </p:sp>
      <p:pic>
        <p:nvPicPr>
          <p:cNvPr id="4" name="Resim 3" descr="kafes, bina, ev hayvanı malzemeleri, muhabbet kuşu içeren bir resim&#10;&#10;Yapay zeka tarafından oluşturulan içerik yanlış olabilir.">
            <a:extLst>
              <a:ext uri="{FF2B5EF4-FFF2-40B4-BE49-F238E27FC236}">
                <a16:creationId xmlns:a16="http://schemas.microsoft.com/office/drawing/2014/main" id="{1CC1176D-FF3D-2A14-7104-097D349C4FF7}"/>
              </a:ext>
            </a:extLst>
          </p:cNvPr>
          <p:cNvPicPr>
            <a:picLocks noChangeAspect="1"/>
          </p:cNvPicPr>
          <p:nvPr/>
        </p:nvPicPr>
        <p:blipFill>
          <a:blip r:embed="rId7"/>
          <a:stretch>
            <a:fillRect/>
          </a:stretch>
        </p:blipFill>
        <p:spPr>
          <a:xfrm>
            <a:off x="3902477" y="2749278"/>
            <a:ext cx="2143125" cy="2143125"/>
          </a:xfrm>
          <a:prstGeom prst="rect">
            <a:avLst/>
          </a:prstGeom>
        </p:spPr>
      </p:pic>
      <p:pic>
        <p:nvPicPr>
          <p:cNvPr id="7" name="Resim 6" descr="dolma kalem, yazı aleti, tüy içeren bir resim&#10;&#10;Yapay zeka tarafından oluşturulan içerik yanlış olabilir.">
            <a:extLst>
              <a:ext uri="{FF2B5EF4-FFF2-40B4-BE49-F238E27FC236}">
                <a16:creationId xmlns:a16="http://schemas.microsoft.com/office/drawing/2014/main" id="{F9B635D1-2512-8CC5-E8D2-12283658D1EE}"/>
              </a:ext>
            </a:extLst>
          </p:cNvPr>
          <p:cNvPicPr>
            <a:picLocks noChangeAspect="1"/>
          </p:cNvPicPr>
          <p:nvPr/>
        </p:nvPicPr>
        <p:blipFill>
          <a:blip r:embed="rId8"/>
          <a:stretch>
            <a:fillRect/>
          </a:stretch>
        </p:blipFill>
        <p:spPr>
          <a:xfrm rot="12108462">
            <a:off x="5601058" y="3965243"/>
            <a:ext cx="1863649" cy="1128491"/>
          </a:xfrm>
          <a:prstGeom prst="rect">
            <a:avLst/>
          </a:prstGeom>
        </p:spPr>
      </p:pic>
      <p:pic>
        <p:nvPicPr>
          <p:cNvPr id="19" name="Resim 18" descr="tatlı, tatlılık, doğum günü pastası, yemek, gıda içeren bir resim&#10;&#10;Yapay zeka tarafından oluşturulan içerik yanlış olabilir.">
            <a:extLst>
              <a:ext uri="{FF2B5EF4-FFF2-40B4-BE49-F238E27FC236}">
                <a16:creationId xmlns:a16="http://schemas.microsoft.com/office/drawing/2014/main" id="{127CF6E4-7983-8252-C371-CB4D66CACA2F}"/>
              </a:ext>
            </a:extLst>
          </p:cNvPr>
          <p:cNvPicPr>
            <a:picLocks noChangeAspect="1"/>
          </p:cNvPicPr>
          <p:nvPr/>
        </p:nvPicPr>
        <p:blipFill>
          <a:blip r:embed="rId9"/>
          <a:stretch>
            <a:fillRect/>
          </a:stretch>
        </p:blipFill>
        <p:spPr>
          <a:xfrm>
            <a:off x="6096000" y="5326226"/>
            <a:ext cx="1637518" cy="1472922"/>
          </a:xfrm>
          <a:prstGeom prst="rect">
            <a:avLst/>
          </a:prstGeom>
        </p:spPr>
      </p:pic>
    </p:spTree>
    <p:extLst>
      <p:ext uri="{BB962C8B-B14F-4D97-AF65-F5344CB8AC3E}">
        <p14:creationId xmlns:p14="http://schemas.microsoft.com/office/powerpoint/2010/main" val="3980056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42913" y="1084082"/>
            <a:ext cx="11344275"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TEMEL HİJYEN KURALLARI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0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pic>
        <p:nvPicPr>
          <p:cNvPr id="4" name="Picture 4" descr="ANd9GcRJYtVovLK38h8Nme-PgHtHQv0yU4z_potHEcKE6STytvHY32ss"/>
          <p:cNvPicPr>
            <a:picLocks noChangeAspect="1" noChangeArrowheads="1"/>
          </p:cNvPicPr>
          <p:nvPr/>
        </p:nvPicPr>
        <p:blipFill>
          <a:blip r:embed="rId3" cstate="print"/>
          <a:srcRect/>
          <a:stretch>
            <a:fillRect/>
          </a:stretch>
        </p:blipFill>
        <p:spPr bwMode="auto">
          <a:xfrm>
            <a:off x="7079645" y="1607895"/>
            <a:ext cx="4572000" cy="2362200"/>
          </a:xfrm>
          <a:prstGeom prst="snip2DiagRect">
            <a:avLst>
              <a:gd name="adj1" fmla="val 7258"/>
              <a:gd name="adj2" fmla="val 6385"/>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icture 8" descr="Antalya'nın meşhur akdeniz dondurmaları"/>
          <p:cNvPicPr>
            <a:picLocks noChangeAspect="1" noChangeArrowheads="1"/>
          </p:cNvPicPr>
          <p:nvPr/>
        </p:nvPicPr>
        <p:blipFill>
          <a:blip r:embed="rId4" cstate="print"/>
          <a:srcRect/>
          <a:stretch>
            <a:fillRect/>
          </a:stretch>
        </p:blipFill>
        <p:spPr bwMode="auto">
          <a:xfrm>
            <a:off x="7079645" y="4160951"/>
            <a:ext cx="4572000" cy="2538413"/>
          </a:xfrm>
          <a:prstGeom prst="snip2DiagRect">
            <a:avLst>
              <a:gd name="adj1" fmla="val 5629"/>
              <a:gd name="adj2" fmla="val 5410"/>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Rectangle 7"/>
          <p:cNvSpPr>
            <a:spLocks noChangeArrowheads="1"/>
          </p:cNvSpPr>
          <p:nvPr/>
        </p:nvSpPr>
        <p:spPr bwMode="auto">
          <a:xfrm>
            <a:off x="820614" y="1565031"/>
            <a:ext cx="6123487" cy="4154984"/>
          </a:xfrm>
          <a:prstGeom prst="rect">
            <a:avLst/>
          </a:prstGeom>
          <a:noFill/>
          <a:ln w="9525">
            <a:noFill/>
            <a:miter lim="800000"/>
            <a:headEnd/>
            <a:tailEnd/>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Üretimin Yapıldığı Mekanlar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	Genel Şartlar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1" i="0" u="none" strike="noStrike" kern="0" cap="none" spc="0" normalizeH="0" baseline="0" noProof="0" dirty="0">
              <a:ln>
                <a:noFill/>
              </a:ln>
              <a:solidFill>
                <a:srgbClr val="FF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a:t>
            </a: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Gıda maddelerinin hazırlandığı, kullanıldığı veya işlendiği alanlar (ofisler ve yemekhane hariç) gıda maddesi üretimine uygun hijyenik koşulları sağlayacak şekilde tasarlanmış ve kurulmuş olmalıdır.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Üretim alanındaki pencere ve kapılar kapalı tutulmalıdır.</a:t>
            </a:r>
          </a:p>
        </p:txBody>
      </p:sp>
    </p:spTree>
    <p:extLst>
      <p:ext uri="{BB962C8B-B14F-4D97-AF65-F5344CB8AC3E}">
        <p14:creationId xmlns:p14="http://schemas.microsoft.com/office/powerpoint/2010/main" val="3662163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847724" y="810963"/>
            <a:ext cx="11344275"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TEMEL HİJYEN KURALLARI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0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pic>
        <p:nvPicPr>
          <p:cNvPr id="8" name="Picture 4" descr="i_ENKOMAK"/>
          <p:cNvPicPr>
            <a:picLocks noChangeAspect="1" noChangeArrowheads="1"/>
          </p:cNvPicPr>
          <p:nvPr/>
        </p:nvPicPr>
        <p:blipFill>
          <a:blip r:embed="rId3" cstate="print"/>
          <a:srcRect/>
          <a:stretch>
            <a:fillRect/>
          </a:stretch>
        </p:blipFill>
        <p:spPr bwMode="auto">
          <a:xfrm>
            <a:off x="6207998" y="1460962"/>
            <a:ext cx="2752731" cy="2309813"/>
          </a:xfrm>
          <a:prstGeom prst="rect">
            <a:avLst/>
          </a:prstGeom>
          <a:noFill/>
          <a:ln w="9525">
            <a:noFill/>
            <a:miter lim="800000"/>
            <a:headEnd/>
            <a:tailEnd/>
          </a:ln>
        </p:spPr>
      </p:pic>
      <p:pic>
        <p:nvPicPr>
          <p:cNvPr id="9" name="Picture 8" descr="KMS-220640X480"/>
          <p:cNvPicPr>
            <a:picLocks noChangeAspect="1" noChangeArrowheads="1"/>
          </p:cNvPicPr>
          <p:nvPr/>
        </p:nvPicPr>
        <p:blipFill>
          <a:blip r:embed="rId4" cstate="print"/>
          <a:srcRect/>
          <a:stretch>
            <a:fillRect/>
          </a:stretch>
        </p:blipFill>
        <p:spPr bwMode="auto">
          <a:xfrm>
            <a:off x="10003077" y="3897797"/>
            <a:ext cx="1866584" cy="1777699"/>
          </a:xfrm>
          <a:prstGeom prst="rect">
            <a:avLst/>
          </a:prstGeom>
          <a:noFill/>
          <a:ln w="9525">
            <a:noFill/>
            <a:miter lim="800000"/>
            <a:headEnd/>
            <a:tailEnd/>
          </a:ln>
        </p:spPr>
      </p:pic>
      <p:pic>
        <p:nvPicPr>
          <p:cNvPr id="10" name="Picture 10" descr="sineklik"/>
          <p:cNvPicPr>
            <a:picLocks noChangeAspect="1" noChangeArrowheads="1"/>
          </p:cNvPicPr>
          <p:nvPr/>
        </p:nvPicPr>
        <p:blipFill>
          <a:blip r:embed="rId5" cstate="print"/>
          <a:srcRect/>
          <a:stretch>
            <a:fillRect/>
          </a:stretch>
        </p:blipFill>
        <p:spPr bwMode="auto">
          <a:xfrm>
            <a:off x="8514468" y="3862547"/>
            <a:ext cx="1396652" cy="1269954"/>
          </a:xfrm>
          <a:prstGeom prst="rect">
            <a:avLst/>
          </a:prstGeom>
          <a:noFill/>
          <a:ln w="9525">
            <a:noFill/>
            <a:miter lim="800000"/>
            <a:headEnd/>
            <a:tailEnd/>
          </a:ln>
        </p:spPr>
      </p:pic>
      <p:pic>
        <p:nvPicPr>
          <p:cNvPr id="11" name="Picture 12" descr="ANd9GcSRFfaDLgiw2vttVZIVzo2YJM2u3zRBfco0iF3QyGmlr9oU1W5FZg"/>
          <p:cNvPicPr>
            <a:picLocks noChangeAspect="1" noChangeArrowheads="1"/>
          </p:cNvPicPr>
          <p:nvPr/>
        </p:nvPicPr>
        <p:blipFill>
          <a:blip r:embed="rId6" cstate="print"/>
          <a:srcRect/>
          <a:stretch>
            <a:fillRect/>
          </a:stretch>
        </p:blipFill>
        <p:spPr bwMode="auto">
          <a:xfrm>
            <a:off x="8513500" y="5259523"/>
            <a:ext cx="1397620" cy="1269953"/>
          </a:xfrm>
          <a:prstGeom prst="rect">
            <a:avLst/>
          </a:prstGeom>
          <a:noFill/>
          <a:ln w="9525">
            <a:noFill/>
            <a:miter lim="800000"/>
            <a:headEnd/>
            <a:tailEnd/>
          </a:ln>
        </p:spPr>
      </p:pic>
      <p:pic>
        <p:nvPicPr>
          <p:cNvPr id="12" name="Picture 14" descr="izolasyon-malzemeleri3"/>
          <p:cNvPicPr>
            <a:picLocks noChangeAspect="1" noChangeArrowheads="1"/>
          </p:cNvPicPr>
          <p:nvPr/>
        </p:nvPicPr>
        <p:blipFill>
          <a:blip r:embed="rId7" cstate="print"/>
          <a:srcRect/>
          <a:stretch>
            <a:fillRect/>
          </a:stretch>
        </p:blipFill>
        <p:spPr bwMode="auto">
          <a:xfrm>
            <a:off x="6216289" y="3862546"/>
            <a:ext cx="2233830" cy="2680596"/>
          </a:xfrm>
          <a:prstGeom prst="rect">
            <a:avLst/>
          </a:prstGeom>
          <a:noFill/>
          <a:ln w="9525">
            <a:noFill/>
            <a:miter lim="800000"/>
            <a:headEnd/>
            <a:tailEnd/>
          </a:ln>
        </p:spPr>
      </p:pic>
      <p:sp>
        <p:nvSpPr>
          <p:cNvPr id="13" name="Rectangle 8"/>
          <p:cNvSpPr>
            <a:spLocks noChangeArrowheads="1"/>
          </p:cNvSpPr>
          <p:nvPr/>
        </p:nvSpPr>
        <p:spPr bwMode="auto">
          <a:xfrm>
            <a:off x="583962" y="1508617"/>
            <a:ext cx="5274757" cy="4524315"/>
          </a:xfrm>
          <a:prstGeom prst="rect">
            <a:avLst/>
          </a:prstGeom>
          <a:noFill/>
          <a:ln w="9525">
            <a:noFill/>
            <a:miter lim="800000"/>
            <a:headEnd/>
            <a:tailEnd/>
          </a:ln>
          <a:effectLst/>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schemeClr val="bg1"/>
                </a:solidFill>
                <a:uLnTx/>
                <a:uFillTx/>
                <a:latin typeface="Times New Roman" panose="02020603050405020304" pitchFamily="18" charset="0"/>
                <a:cs typeface="Times New Roman" panose="02020603050405020304" pitchFamily="18" charset="0"/>
              </a:rPr>
              <a:t>Yüzeyler; üzerinde kir birikmesine, yabancı maddelerin gıda maddelerine bulaşmasına, yoğunlaşmış sıvı veya küf oluşumuna yol açmayacak şekilde tasarlanmalıdır.</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tr-TR" sz="2400" i="0" u="none" strike="noStrike" kern="0" cap="none" spc="0" normalizeH="0" baseline="0" noProof="0" dirty="0">
              <a:ln>
                <a:noFill/>
              </a:ln>
              <a:solidFill>
                <a:schemeClr val="bg1"/>
              </a:solidFill>
              <a:uLnTx/>
              <a:uFillTx/>
              <a:latin typeface="Times New Roman" panose="02020603050405020304" pitchFamily="18" charset="0"/>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schemeClr val="bg1"/>
                </a:solidFill>
                <a:uLnTx/>
                <a:uFillTx/>
                <a:latin typeface="Times New Roman" panose="02020603050405020304" pitchFamily="18" charset="0"/>
                <a:cs typeface="Times New Roman" panose="02020603050405020304" pitchFamily="18" charset="0"/>
              </a:rPr>
              <a:t>Zararlıların, işyerine girişi önlenmelidir.</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tr-TR" sz="2400" i="0" u="none" strike="noStrike" kern="0" cap="none" spc="0" normalizeH="0" baseline="0" noProof="0" dirty="0">
              <a:ln>
                <a:noFill/>
              </a:ln>
              <a:solidFill>
                <a:schemeClr val="bg1"/>
              </a:solidFill>
              <a:uLnTx/>
              <a:uFillTx/>
              <a:latin typeface="Times New Roman" panose="02020603050405020304" pitchFamily="18" charset="0"/>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schemeClr val="bg1"/>
                </a:solidFill>
                <a:uLnTx/>
                <a:uFillTx/>
                <a:latin typeface="Times New Roman" panose="02020603050405020304" pitchFamily="18" charset="0"/>
                <a:cs typeface="Times New Roman" panose="02020603050405020304" pitchFamily="18" charset="0"/>
              </a:rPr>
              <a:t>Özellikle hazırlama bölümlerinde fiziksel tehlike oluşturabilecek malzemeler kullanılmamalı, bu bölgelerdeki pencere camları plastik filmler ile kaplanmalıdır</a:t>
            </a:r>
          </a:p>
        </p:txBody>
      </p:sp>
      <p:pic>
        <p:nvPicPr>
          <p:cNvPr id="14" name="Picture 4" descr="S5005288"/>
          <p:cNvPicPr>
            <a:picLocks noChangeAspect="1" noChangeArrowheads="1"/>
          </p:cNvPicPr>
          <p:nvPr/>
        </p:nvPicPr>
        <p:blipFill>
          <a:blip r:embed="rId8" cstate="print"/>
          <a:srcRect/>
          <a:stretch>
            <a:fillRect/>
          </a:stretch>
        </p:blipFill>
        <p:spPr bwMode="auto">
          <a:xfrm>
            <a:off x="9037133" y="1518286"/>
            <a:ext cx="2869414" cy="2252489"/>
          </a:xfrm>
          <a:prstGeom prst="rect">
            <a:avLst/>
          </a:prstGeom>
          <a:noFill/>
          <a:ln w="9525">
            <a:noFill/>
            <a:miter lim="800000"/>
            <a:headEnd/>
            <a:tailEnd/>
          </a:ln>
        </p:spPr>
      </p:pic>
    </p:spTree>
    <p:extLst>
      <p:ext uri="{BB962C8B-B14F-4D97-AF65-F5344CB8AC3E}">
        <p14:creationId xmlns:p14="http://schemas.microsoft.com/office/powerpoint/2010/main" val="7538187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42913" y="1084082"/>
            <a:ext cx="11344275"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TEMEL HİJYEN KURALLARI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0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pic>
        <p:nvPicPr>
          <p:cNvPr id="8" name="Picture 8" descr="ANd9GcRjdOTxwqz-njq2_Kgi_t-udlcN20bcSBuHOOmbmKn0yhs11f0aDw"/>
          <p:cNvPicPr>
            <a:picLocks noChangeAspect="1" noChangeArrowheads="1"/>
          </p:cNvPicPr>
          <p:nvPr/>
        </p:nvPicPr>
        <p:blipFill>
          <a:blip r:embed="rId3" cstate="print"/>
          <a:srcRect/>
          <a:stretch>
            <a:fillRect/>
          </a:stretch>
        </p:blipFill>
        <p:spPr bwMode="auto">
          <a:xfrm>
            <a:off x="9079525" y="5028251"/>
            <a:ext cx="2857500" cy="1600200"/>
          </a:xfrm>
          <a:prstGeom prst="snip2DiagRect">
            <a:avLst>
              <a:gd name="adj1" fmla="val 10714"/>
              <a:gd name="adj2" fmla="val 8631"/>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Picture 9" descr="SFB_6616"/>
          <p:cNvPicPr>
            <a:picLocks noChangeAspect="1" noChangeArrowheads="1"/>
          </p:cNvPicPr>
          <p:nvPr/>
        </p:nvPicPr>
        <p:blipFill>
          <a:blip r:embed="rId4" cstate="print"/>
          <a:srcRect/>
          <a:stretch>
            <a:fillRect/>
          </a:stretch>
        </p:blipFill>
        <p:spPr bwMode="auto">
          <a:xfrm>
            <a:off x="6624641" y="5028249"/>
            <a:ext cx="2333626" cy="1600201"/>
          </a:xfrm>
          <a:prstGeom prst="snip2DiagRect">
            <a:avLst>
              <a:gd name="adj1" fmla="val 9821"/>
              <a:gd name="adj2" fmla="val 11310"/>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Picture 6" descr="ANd9GcSCbe54ylnppVipat_p07VDWI06YLqswzuJ2uKYsRmcsLWhl2kR"/>
          <p:cNvPicPr>
            <a:picLocks noChangeAspect="1" noChangeArrowheads="1"/>
          </p:cNvPicPr>
          <p:nvPr/>
        </p:nvPicPr>
        <p:blipFill>
          <a:blip r:embed="rId5" cstate="print"/>
          <a:srcRect/>
          <a:stretch>
            <a:fillRect/>
          </a:stretch>
        </p:blipFill>
        <p:spPr bwMode="auto">
          <a:xfrm>
            <a:off x="9117625" y="1462716"/>
            <a:ext cx="2819400" cy="3429000"/>
          </a:xfrm>
          <a:prstGeom prst="snip2DiagRect">
            <a:avLst>
              <a:gd name="adj1" fmla="val 4055"/>
              <a:gd name="adj2" fmla="val 5012"/>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Rectangle 8"/>
          <p:cNvSpPr>
            <a:spLocks noChangeArrowheads="1"/>
          </p:cNvSpPr>
          <p:nvPr/>
        </p:nvSpPr>
        <p:spPr bwMode="auto">
          <a:xfrm>
            <a:off x="293076" y="1457320"/>
            <a:ext cx="9079524" cy="3046988"/>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2400" b="1" dirty="0">
                <a:solidFill>
                  <a:srgbClr val="EEECE1">
                    <a:lumMod val="50000"/>
                  </a:srgbClr>
                </a:solidFill>
                <a:latin typeface="Times New Roman" panose="02020603050405020304" pitchFamily="18" charset="0"/>
                <a:cs typeface="Times New Roman" panose="02020603050405020304" pitchFamily="18" charset="0"/>
              </a:rPr>
              <a:t>ZEMİNLER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200" b="0" i="0" u="none" strike="noStrike" kern="0" cap="none" spc="0" normalizeH="0" baseline="0" noProof="0" dirty="0">
                <a:ln>
                  <a:noFill/>
                </a:ln>
                <a:solidFill>
                  <a:schemeClr val="bg1"/>
                </a:solidFill>
                <a:effectLst/>
                <a:uLnTx/>
                <a:uFillTx/>
              </a:rPr>
              <a:t>• </a:t>
            </a:r>
            <a:r>
              <a:rPr kumimoji="0" lang="tr-TR" sz="2400" b="0"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Zemin kaplamaları sağlam, kaymayı önleyici, temizlenmesi kolay ve dezenfeksiyona uygun olmalıdır. Kaplamalar su geçirmez, aşınmaya karşı dayanıklı, yıkanabilir olmalıdır.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Üretim alanında yeterli sayı ve boyutta drenaj kanalı bulunmalıdır.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Atık su kanalları zararlı girişine, koku yayılmasına ve atıkların kanaldan geri dönüşüne karşı güvenilir, temizlenebilir ve dezenfekte edilebilir olmalıdır.</a:t>
            </a:r>
          </a:p>
        </p:txBody>
      </p:sp>
      <p:sp>
        <p:nvSpPr>
          <p:cNvPr id="12" name="Rectangle 9"/>
          <p:cNvSpPr>
            <a:spLocks noChangeArrowheads="1"/>
          </p:cNvSpPr>
          <p:nvPr/>
        </p:nvSpPr>
        <p:spPr bwMode="auto">
          <a:xfrm>
            <a:off x="293075" y="4433709"/>
            <a:ext cx="6324600" cy="2308324"/>
          </a:xfrm>
          <a:prstGeom prst="rect">
            <a:avLst/>
          </a:prstGeom>
          <a:noFill/>
          <a:ln w="9525">
            <a:noFill/>
            <a:miter lim="800000"/>
            <a:headEnd/>
            <a:tailEnd/>
          </a:ln>
        </p:spPr>
        <p:txBody>
          <a:bodyPr>
            <a:spAutoFit/>
          </a:bodyPr>
          <a:lstStyle/>
          <a:p>
            <a:pPr defTabSz="914400"/>
            <a:r>
              <a:rPr lang="tr-TR" sz="2400" b="1" dirty="0">
                <a:solidFill>
                  <a:srgbClr val="EEECE1">
                    <a:lumMod val="50000"/>
                  </a:srgbClr>
                </a:solidFill>
                <a:latin typeface="Times New Roman" panose="02020603050405020304" pitchFamily="18" charset="0"/>
                <a:cs typeface="Times New Roman" panose="02020603050405020304" pitchFamily="18" charset="0"/>
              </a:rPr>
              <a:t>DUVAR YÜZEYLERİ</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schemeClr val="bg1"/>
                </a:solidFill>
                <a:effectLst/>
                <a:uLnTx/>
                <a:uFillTx/>
              </a:rPr>
              <a:t>• </a:t>
            </a:r>
            <a:r>
              <a:rPr kumimoji="0" lang="tr-TR" sz="2400" b="0"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Duvar yüzeyleri pürüzsüz, temizlenmesi kolay ve gerektiğinde dezenfekte edilebilir olmalıdır.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Duvar yüzeyleri, su geçirmeyen açık renkli malzemeden yapılmalı ve aşınmaya karşı dirençli olmalıdır.</a:t>
            </a:r>
          </a:p>
        </p:txBody>
      </p:sp>
    </p:spTree>
    <p:extLst>
      <p:ext uri="{BB962C8B-B14F-4D97-AF65-F5344CB8AC3E}">
        <p14:creationId xmlns:p14="http://schemas.microsoft.com/office/powerpoint/2010/main" val="1914223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42913" y="1084082"/>
            <a:ext cx="11344275"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TEMEL HİJYEN KURALLARI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0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pic>
        <p:nvPicPr>
          <p:cNvPr id="13" name="Picture 6" descr="Urun_086af6e4641abb18caafc151b9aa95c8_1"/>
          <p:cNvPicPr>
            <a:picLocks noChangeAspect="1" noChangeArrowheads="1"/>
          </p:cNvPicPr>
          <p:nvPr/>
        </p:nvPicPr>
        <p:blipFill>
          <a:blip r:embed="rId3" cstate="print"/>
          <a:srcRect/>
          <a:stretch>
            <a:fillRect/>
          </a:stretch>
        </p:blipFill>
        <p:spPr bwMode="auto">
          <a:xfrm>
            <a:off x="8797805" y="1501641"/>
            <a:ext cx="1524000" cy="2427111"/>
          </a:xfrm>
          <a:prstGeom prst="rect">
            <a:avLst/>
          </a:prstGeom>
          <a:noFill/>
          <a:ln w="9525">
            <a:noFill/>
            <a:miter lim="800000"/>
            <a:headEnd/>
            <a:tailEnd/>
          </a:ln>
        </p:spPr>
      </p:pic>
      <p:pic>
        <p:nvPicPr>
          <p:cNvPr id="14" name="Picture 8" descr="resim351"/>
          <p:cNvPicPr>
            <a:picLocks noChangeAspect="1" noChangeArrowheads="1"/>
          </p:cNvPicPr>
          <p:nvPr/>
        </p:nvPicPr>
        <p:blipFill>
          <a:blip r:embed="rId4" cstate="print"/>
          <a:srcRect/>
          <a:stretch>
            <a:fillRect/>
          </a:stretch>
        </p:blipFill>
        <p:spPr bwMode="auto">
          <a:xfrm>
            <a:off x="8797804" y="3999497"/>
            <a:ext cx="1524000" cy="2769577"/>
          </a:xfrm>
          <a:prstGeom prst="rect">
            <a:avLst/>
          </a:prstGeom>
          <a:noFill/>
          <a:ln w="9525">
            <a:noFill/>
            <a:miter lim="800000"/>
            <a:headEnd/>
            <a:tailEnd/>
          </a:ln>
        </p:spPr>
      </p:pic>
      <p:pic>
        <p:nvPicPr>
          <p:cNvPr id="15" name="Picture 6" descr="behlul2"/>
          <p:cNvPicPr>
            <a:picLocks noChangeAspect="1" noChangeArrowheads="1"/>
          </p:cNvPicPr>
          <p:nvPr/>
        </p:nvPicPr>
        <p:blipFill>
          <a:blip r:embed="rId5" cstate="print"/>
          <a:srcRect/>
          <a:stretch>
            <a:fillRect/>
          </a:stretch>
        </p:blipFill>
        <p:spPr bwMode="auto">
          <a:xfrm>
            <a:off x="10430212" y="3999497"/>
            <a:ext cx="1494149" cy="2769577"/>
          </a:xfrm>
          <a:prstGeom prst="rect">
            <a:avLst/>
          </a:prstGeom>
          <a:noFill/>
          <a:ln w="9525">
            <a:noFill/>
            <a:miter lim="800000"/>
            <a:headEnd/>
            <a:tailEnd/>
          </a:ln>
        </p:spPr>
      </p:pic>
      <p:sp>
        <p:nvSpPr>
          <p:cNvPr id="16" name="Rectangle 8"/>
          <p:cNvSpPr>
            <a:spLocks noChangeArrowheads="1"/>
          </p:cNvSpPr>
          <p:nvPr/>
        </p:nvSpPr>
        <p:spPr bwMode="auto">
          <a:xfrm>
            <a:off x="442912" y="1450852"/>
            <a:ext cx="8029575" cy="2677656"/>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2400" b="1" dirty="0">
                <a:solidFill>
                  <a:srgbClr val="EEECE1">
                    <a:lumMod val="50000"/>
                  </a:srgbClr>
                </a:solidFill>
                <a:latin typeface="Times New Roman" panose="02020603050405020304" pitchFamily="18" charset="0"/>
                <a:cs typeface="Times New Roman" panose="02020603050405020304" pitchFamily="18" charset="0"/>
              </a:rPr>
              <a:t>TAVANLAR</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000" i="0" u="none" strike="noStrike" kern="0" cap="none" spc="0" normalizeH="0" baseline="0" noProof="0" dirty="0">
                <a:ln>
                  <a:noFill/>
                </a:ln>
                <a:solidFill>
                  <a:schemeClr val="bg1"/>
                </a:solidFill>
                <a:effectLst/>
                <a:uLnTx/>
                <a:uFillTx/>
              </a:rPr>
              <a:t>•</a:t>
            </a:r>
            <a:r>
              <a:rPr lang="tr-TR" sz="2000" kern="0" dirty="0">
                <a:solidFill>
                  <a:schemeClr val="bg1"/>
                </a:solidFill>
              </a:rPr>
              <a:t> </a:t>
            </a:r>
            <a:r>
              <a:rPr kumimoji="0" lang="tr-TR" sz="2400"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Tavanlar ve tavan yapıları kir birikmesine, nem yoğunlaşmasına ve küflenmeye izin vermeyecek şekilde olmalıdır.</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Tavanların periyodik olarak bakımları yapılmalıdır.</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Tavan yüksekliği üretilen ürüne ve alet ekipmana uygun olmalıdır.</a:t>
            </a:r>
          </a:p>
        </p:txBody>
      </p:sp>
      <p:sp>
        <p:nvSpPr>
          <p:cNvPr id="17" name="Rectangle 9"/>
          <p:cNvSpPr>
            <a:spLocks noChangeArrowheads="1"/>
          </p:cNvSpPr>
          <p:nvPr/>
        </p:nvSpPr>
        <p:spPr bwMode="auto">
          <a:xfrm>
            <a:off x="442913" y="4056649"/>
            <a:ext cx="8029574" cy="2677656"/>
          </a:xfrm>
          <a:prstGeom prst="rect">
            <a:avLst/>
          </a:prstGeom>
          <a:noFill/>
          <a:ln w="9525">
            <a:noFill/>
            <a:miter lim="800000"/>
            <a:headEnd/>
            <a:tailEnd/>
          </a:ln>
        </p:spPr>
        <p:txBody>
          <a:bodyPr wrap="square">
            <a:spAutoFit/>
          </a:bodyPr>
          <a:lstStyle/>
          <a:p>
            <a:pPr defTabSz="914400"/>
            <a:r>
              <a:rPr lang="tr-TR" sz="2400" b="1" dirty="0">
                <a:solidFill>
                  <a:srgbClr val="EEECE1">
                    <a:lumMod val="50000"/>
                  </a:srgbClr>
                </a:solidFill>
                <a:latin typeface="Times New Roman" panose="02020603050405020304" pitchFamily="18" charset="0"/>
                <a:cs typeface="Times New Roman" panose="02020603050405020304" pitchFamily="18" charset="0"/>
              </a:rPr>
              <a:t>PENCERELER</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000"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a:t>
            </a:r>
            <a:r>
              <a:rPr kumimoji="0" lang="tr-TR" sz="2400"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Pencereler temiz tutulmalı, kir birikmesini önleyecek şekilde ve çürümeye karşı dayanıklı malzemeden yapılmış olmalıdır.</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Dış mekana açılan pencerelerde kolay temizlenebilen sineklikler kullanılmalıdır.</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Kırılmaya karşı camlar dayanıklı olmalı veya kırılmaya karşı gerekli önlemler alınmalıdır.</a:t>
            </a:r>
          </a:p>
        </p:txBody>
      </p:sp>
      <p:pic>
        <p:nvPicPr>
          <p:cNvPr id="18" name="Picture 4" descr="ANd9GcQ8pj7uMEo-4_AqEJN_ThR7QwuOjxGM-o_14iXHEYgs0WtOhKuP"/>
          <p:cNvPicPr>
            <a:picLocks noChangeAspect="1" noChangeArrowheads="1"/>
          </p:cNvPicPr>
          <p:nvPr/>
        </p:nvPicPr>
        <p:blipFill>
          <a:blip r:embed="rId6" cstate="print"/>
          <a:srcRect/>
          <a:stretch>
            <a:fillRect/>
          </a:stretch>
        </p:blipFill>
        <p:spPr bwMode="auto">
          <a:xfrm>
            <a:off x="10430212" y="1501640"/>
            <a:ext cx="1524395" cy="2427111"/>
          </a:xfrm>
          <a:prstGeom prst="rect">
            <a:avLst/>
          </a:prstGeom>
          <a:noFill/>
          <a:ln w="9525">
            <a:noFill/>
            <a:miter lim="800000"/>
            <a:headEnd/>
            <a:tailEnd/>
          </a:ln>
        </p:spPr>
      </p:pic>
    </p:spTree>
    <p:extLst>
      <p:ext uri="{BB962C8B-B14F-4D97-AF65-F5344CB8AC3E}">
        <p14:creationId xmlns:p14="http://schemas.microsoft.com/office/powerpoint/2010/main" val="1750764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42913" y="1098370"/>
            <a:ext cx="11344275"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TEMEL HİJYEN KURALLARI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0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8" name="Rectangle 4"/>
          <p:cNvSpPr>
            <a:spLocks noChangeArrowheads="1"/>
          </p:cNvSpPr>
          <p:nvPr/>
        </p:nvSpPr>
        <p:spPr bwMode="auto">
          <a:xfrm>
            <a:off x="340215" y="1485315"/>
            <a:ext cx="8831013" cy="1785104"/>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2000" b="1" dirty="0">
                <a:solidFill>
                  <a:srgbClr val="EEECE1">
                    <a:lumMod val="50000"/>
                  </a:srgbClr>
                </a:solidFill>
                <a:latin typeface="Times New Roman" panose="02020603050405020304" pitchFamily="18" charset="0"/>
                <a:cs typeface="Times New Roman" panose="02020603050405020304" pitchFamily="18" charset="0"/>
              </a:rPr>
              <a:t>ALET , EKİPMAN VE MAKİNELER</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a:t>
            </a:r>
            <a:r>
              <a:rPr kumimoji="0" lang="tr-TR" sz="22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Gıda maddeleri ile doğrudan temas eden makineler ve aletler (örneğin mikserler) temizlenebilir, dezenfekte edilebilir olmalıdır.</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2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Makine ve aletlerin, işlemleri doğru yaptığına dair düzenli kalibrasyon kontrolleri yapılmalı ve kayıt altına alınmalıdır</a:t>
            </a:r>
          </a:p>
        </p:txBody>
      </p:sp>
      <p:sp>
        <p:nvSpPr>
          <p:cNvPr id="9" name="Rectangle 5"/>
          <p:cNvSpPr>
            <a:spLocks noChangeArrowheads="1"/>
          </p:cNvSpPr>
          <p:nvPr/>
        </p:nvSpPr>
        <p:spPr bwMode="auto">
          <a:xfrm>
            <a:off x="340214" y="3352679"/>
            <a:ext cx="8831013" cy="3477875"/>
          </a:xfrm>
          <a:prstGeom prst="rect">
            <a:avLst/>
          </a:prstGeom>
          <a:noFill/>
          <a:ln w="9525">
            <a:noFill/>
            <a:miter lim="800000"/>
            <a:headEnd/>
            <a:tailEnd/>
          </a:ln>
        </p:spPr>
        <p:txBody>
          <a:bodyPr wrap="square">
            <a:spAutoFit/>
          </a:bodyPr>
          <a:lstStyle/>
          <a:p>
            <a:pPr defTabSz="914400"/>
            <a:r>
              <a:rPr lang="tr-TR" sz="2000" b="1" dirty="0">
                <a:solidFill>
                  <a:srgbClr val="EEECE1">
                    <a:lumMod val="50000"/>
                  </a:srgbClr>
                </a:solidFill>
                <a:latin typeface="Times New Roman" panose="02020603050405020304" pitchFamily="18" charset="0"/>
                <a:cs typeface="Times New Roman" panose="02020603050405020304" pitchFamily="18" charset="0"/>
              </a:rPr>
              <a:t>YARDIMCI EKİPMANLAR</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a:t>
            </a:r>
            <a:r>
              <a:rPr kumimoji="0" lang="tr-TR" sz="22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Yardımcı ekipmanların bulundurulduğu mekanlar kolayca temizlenebilir olmalıdır.</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2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Temizlik için, saklama mekanı veya yakın çevresinde bir içme suyu bağlantısı ve zeminde atık su kanalı bulunmalıdır.</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2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Yıkanmış ve yıkanmamış karışım kapları elle sadece alttan ve dıştan tutulmalıdır.</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2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Atıkların taşınmasında kullanılan kaplar üretimde kullanılan diğer kaplardan farklı renkte ve içindeki maddelerden etkilenmeyen yapıda olmalıdır.</a:t>
            </a:r>
            <a:endParaRPr kumimoji="0" lang="tr-TR" sz="2200" i="0" u="none" strike="noStrike" kern="0" cap="none" spc="0" normalizeH="0" baseline="0" noProof="0" dirty="0">
              <a:ln>
                <a:noFill/>
              </a:ln>
              <a:solidFill>
                <a:prstClr val="white"/>
              </a:solidFill>
              <a:effectLst/>
              <a:uLnTx/>
              <a:uFillTx/>
            </a:endParaRPr>
          </a:p>
        </p:txBody>
      </p:sp>
      <p:pic>
        <p:nvPicPr>
          <p:cNvPr id="10" name="Picture 6"/>
          <p:cNvPicPr>
            <a:picLocks noChangeAspect="1" noChangeArrowheads="1"/>
          </p:cNvPicPr>
          <p:nvPr/>
        </p:nvPicPr>
        <p:blipFill>
          <a:blip r:embed="rId3" cstate="print"/>
          <a:srcRect/>
          <a:stretch>
            <a:fillRect/>
          </a:stretch>
        </p:blipFill>
        <p:spPr bwMode="auto">
          <a:xfrm>
            <a:off x="9344264" y="1269044"/>
            <a:ext cx="2615959" cy="3166554"/>
          </a:xfrm>
          <a:prstGeom prst="snip2DiagRect">
            <a:avLst>
              <a:gd name="adj1" fmla="val 3823"/>
              <a:gd name="adj2" fmla="val 3559"/>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Picture 8" descr="urun"/>
          <p:cNvPicPr>
            <a:picLocks noChangeAspect="1" noChangeArrowheads="1"/>
          </p:cNvPicPr>
          <p:nvPr/>
        </p:nvPicPr>
        <p:blipFill>
          <a:blip r:embed="rId4" cstate="print"/>
          <a:srcRect/>
          <a:stretch>
            <a:fillRect/>
          </a:stretch>
        </p:blipFill>
        <p:spPr bwMode="auto">
          <a:xfrm>
            <a:off x="9344264" y="4556373"/>
            <a:ext cx="2649825" cy="2100127"/>
          </a:xfrm>
          <a:prstGeom prst="snip2DiagRect">
            <a:avLst>
              <a:gd name="adj1" fmla="val 4762"/>
              <a:gd name="adj2" fmla="val 5782"/>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171597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42913" y="969778"/>
            <a:ext cx="11344275"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TEMEL HİJYEN KURALLARI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0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pic>
        <p:nvPicPr>
          <p:cNvPr id="12" name="Picture 4" descr="floresan_lamba"/>
          <p:cNvPicPr>
            <a:picLocks noChangeAspect="1" noChangeArrowheads="1"/>
          </p:cNvPicPr>
          <p:nvPr/>
        </p:nvPicPr>
        <p:blipFill>
          <a:blip r:embed="rId3" cstate="print"/>
          <a:srcRect/>
          <a:stretch>
            <a:fillRect/>
          </a:stretch>
        </p:blipFill>
        <p:spPr bwMode="auto">
          <a:xfrm>
            <a:off x="9868237" y="1196590"/>
            <a:ext cx="2067278" cy="2431435"/>
          </a:xfrm>
          <a:prstGeom prst="rect">
            <a:avLst/>
          </a:prstGeom>
          <a:noFill/>
          <a:ln w="9525">
            <a:noFill/>
            <a:miter lim="800000"/>
            <a:headEnd/>
            <a:tailEnd/>
          </a:ln>
        </p:spPr>
      </p:pic>
      <p:pic>
        <p:nvPicPr>
          <p:cNvPr id="14" name="Picture 3" descr="ANd9GcTVg_IQVWEc_giWq6H1-aMJfShGCBJhN3hHe7nahMTW0Qq2z5pD"/>
          <p:cNvPicPr>
            <a:picLocks noChangeAspect="1" noChangeArrowheads="1"/>
          </p:cNvPicPr>
          <p:nvPr/>
        </p:nvPicPr>
        <p:blipFill>
          <a:blip r:embed="rId4" cstate="print"/>
          <a:srcRect/>
          <a:stretch>
            <a:fillRect/>
          </a:stretch>
        </p:blipFill>
        <p:spPr bwMode="auto">
          <a:xfrm>
            <a:off x="9337543" y="3692298"/>
            <a:ext cx="2592529" cy="3059184"/>
          </a:xfrm>
          <a:prstGeom prst="rect">
            <a:avLst/>
          </a:prstGeom>
          <a:noFill/>
          <a:ln w="9525">
            <a:noFill/>
            <a:miter lim="800000"/>
            <a:headEnd/>
            <a:tailEnd/>
          </a:ln>
        </p:spPr>
      </p:pic>
      <p:sp>
        <p:nvSpPr>
          <p:cNvPr id="15" name="Rectangle 5"/>
          <p:cNvSpPr>
            <a:spLocks noChangeArrowheads="1"/>
          </p:cNvSpPr>
          <p:nvPr/>
        </p:nvSpPr>
        <p:spPr bwMode="auto">
          <a:xfrm>
            <a:off x="442913" y="1386323"/>
            <a:ext cx="8828258" cy="2431435"/>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0" normalizeH="0" baseline="0" noProof="0" dirty="0">
                <a:ln>
                  <a:noFill/>
                </a:ln>
                <a:solidFill>
                  <a:srgbClr val="EEECE1">
                    <a:lumMod val="50000"/>
                  </a:srgbClr>
                </a:solidFill>
                <a:effectLst/>
                <a:uLnTx/>
                <a:uFillTx/>
                <a:latin typeface="Times New Roman" panose="02020603050405020304" pitchFamily="18" charset="0"/>
                <a:cs typeface="Times New Roman" panose="02020603050405020304" pitchFamily="18" charset="0"/>
              </a:rPr>
              <a:t>AYDINLATMA</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200" i="0" u="none" strike="noStrike" kern="0" cap="none" spc="0" normalizeH="0" baseline="0" noProof="0" dirty="0">
                <a:ln>
                  <a:noFill/>
                </a:ln>
                <a:solidFill>
                  <a:schemeClr val="bg2"/>
                </a:solidFill>
                <a:effectLst/>
                <a:uLnTx/>
                <a:uFillTx/>
                <a:latin typeface="Times New Roman" panose="02020603050405020304" pitchFamily="18" charset="0"/>
                <a:cs typeface="Times New Roman" panose="02020603050405020304" pitchFamily="18" charset="0"/>
              </a:rPr>
              <a:t>•</a:t>
            </a:r>
            <a:r>
              <a:rPr kumimoji="0" lang="tr-TR" sz="2200" i="0" u="none" strike="noStrike" kern="0" cap="none" spc="0" normalizeH="0" baseline="0" noProof="0" dirty="0">
                <a:ln>
                  <a:noFill/>
                </a:ln>
                <a:solidFill>
                  <a:srgbClr val="EEECE1">
                    <a:lumMod val="50000"/>
                  </a:srgbClr>
                </a:solidFill>
                <a:effectLst/>
                <a:uLnTx/>
                <a:uFillTx/>
                <a:latin typeface="Times New Roman" panose="02020603050405020304" pitchFamily="18" charset="0"/>
                <a:cs typeface="Times New Roman" panose="02020603050405020304" pitchFamily="18" charset="0"/>
              </a:rPr>
              <a:t> </a:t>
            </a:r>
            <a:r>
              <a:rPr kumimoji="0" lang="tr-TR" sz="22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İşyeri gün ışığına eşdeğer bir şekilde doğal veya yapay olarak aydınlatılmalıdır.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2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Aydınlatma araçları muhtemel tehlikelere karşı koruyucular ile korunmalıdır.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2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Kullanılacak ışığın şiddeti ve rengi mamul üretimini etkilemeyecek özellikte olmalıdır.</a:t>
            </a:r>
          </a:p>
        </p:txBody>
      </p:sp>
      <p:sp>
        <p:nvSpPr>
          <p:cNvPr id="16" name="Rectangle 6"/>
          <p:cNvSpPr>
            <a:spLocks noChangeArrowheads="1"/>
          </p:cNvSpPr>
          <p:nvPr/>
        </p:nvSpPr>
        <p:spPr bwMode="auto">
          <a:xfrm>
            <a:off x="442913" y="3756960"/>
            <a:ext cx="8828258" cy="3108543"/>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0" normalizeH="0" baseline="0" noProof="0" dirty="0">
                <a:ln>
                  <a:noFill/>
                </a:ln>
                <a:solidFill>
                  <a:srgbClr val="EEECE1">
                    <a:lumMod val="50000"/>
                  </a:srgbClr>
                </a:solidFill>
                <a:effectLst/>
                <a:uLnTx/>
                <a:uFillTx/>
              </a:rPr>
              <a:t>SU</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200" b="0" i="0" u="none" strike="noStrike" kern="0" cap="none" spc="0" normalizeH="0" baseline="0" noProof="0" dirty="0">
                <a:ln>
                  <a:noFill/>
                </a:ln>
                <a:solidFill>
                  <a:schemeClr val="bg2"/>
                </a:solidFill>
                <a:effectLst/>
                <a:uLnTx/>
                <a:uFillTx/>
                <a:latin typeface="Times New Roman" panose="02020603050405020304" pitchFamily="18" charset="0"/>
                <a:cs typeface="Times New Roman" panose="02020603050405020304" pitchFamily="18" charset="0"/>
              </a:rPr>
              <a:t>• </a:t>
            </a:r>
            <a:r>
              <a:rPr kumimoji="0" lang="tr-TR" sz="22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İşyerinde ilgili mevzuata uygun, sürekli, içme suyu kalitesinde, sıcak ve soğuk su bulunmalıdır.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2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Buz ve buhar “içilebilir nitelikteki sudan” üretilmelidir.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2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 Varsa su tankları; yağmur, kuş, böcek vb. girişine karşı korumalı ve kontrolü kolayca yapılabilecek yerde bulunmalı, düzenli aralıklarla temizlenmelidir.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2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İşyerinde kullanılan su </a:t>
            </a:r>
            <a:r>
              <a:rPr kumimoji="0" lang="tr-TR" sz="2200" b="0" i="0" u="none" strike="noStrike" kern="0" cap="none" spc="0" normalizeH="0" baseline="0" noProof="0" dirty="0" err="1">
                <a:ln>
                  <a:noFill/>
                </a:ln>
                <a:solidFill>
                  <a:prstClr val="white"/>
                </a:solidFill>
                <a:effectLst/>
                <a:uLnTx/>
                <a:uFillTx/>
                <a:latin typeface="Times New Roman" panose="02020603050405020304" pitchFamily="18" charset="0"/>
                <a:cs typeface="Times New Roman" panose="02020603050405020304" pitchFamily="18" charset="0"/>
              </a:rPr>
              <a:t>laboratuarda</a:t>
            </a:r>
            <a:r>
              <a:rPr kumimoji="0" lang="tr-TR" sz="22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periyodik aralıklarla kontrol edilmeli/ettirilmelidir.</a:t>
            </a:r>
          </a:p>
        </p:txBody>
      </p:sp>
      <p:pic>
        <p:nvPicPr>
          <p:cNvPr id="4" name="Resim 3" descr="lamba, hafif içeren bir resim&#10;&#10;Yapay zeka tarafından oluşturulan içerik yanlış olabilir.">
            <a:extLst>
              <a:ext uri="{FF2B5EF4-FFF2-40B4-BE49-F238E27FC236}">
                <a16:creationId xmlns:a16="http://schemas.microsoft.com/office/drawing/2014/main" id="{6A4D565A-57F8-34C0-EDB4-1043A52C63FE}"/>
              </a:ext>
            </a:extLst>
          </p:cNvPr>
          <p:cNvPicPr>
            <a:picLocks noChangeAspect="1"/>
          </p:cNvPicPr>
          <p:nvPr/>
        </p:nvPicPr>
        <p:blipFill>
          <a:blip r:embed="rId5"/>
          <a:stretch>
            <a:fillRect/>
          </a:stretch>
        </p:blipFill>
        <p:spPr>
          <a:xfrm>
            <a:off x="8048410" y="1406099"/>
            <a:ext cx="1981200" cy="2362200"/>
          </a:xfrm>
          <a:prstGeom prst="rect">
            <a:avLst/>
          </a:prstGeom>
        </p:spPr>
      </p:pic>
    </p:spTree>
    <p:extLst>
      <p:ext uri="{BB962C8B-B14F-4D97-AF65-F5344CB8AC3E}">
        <p14:creationId xmlns:p14="http://schemas.microsoft.com/office/powerpoint/2010/main" val="2802085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42913" y="1084082"/>
            <a:ext cx="11344275"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TEMEL HİJYEN KURALLARI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0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pic>
        <p:nvPicPr>
          <p:cNvPr id="12" name="Picture 4" descr="kanalizasyon-acma(2)"/>
          <p:cNvPicPr>
            <a:picLocks noChangeAspect="1" noChangeArrowheads="1"/>
          </p:cNvPicPr>
          <p:nvPr/>
        </p:nvPicPr>
        <p:blipFill>
          <a:blip r:embed="rId3" cstate="print"/>
          <a:srcRect/>
          <a:stretch>
            <a:fillRect/>
          </a:stretch>
        </p:blipFill>
        <p:spPr bwMode="auto">
          <a:xfrm>
            <a:off x="3220584" y="3590884"/>
            <a:ext cx="4608010" cy="2128874"/>
          </a:xfrm>
          <a:prstGeom prst="rect">
            <a:avLst/>
          </a:prstGeom>
          <a:noFill/>
          <a:ln w="9525">
            <a:noFill/>
            <a:miter lim="800000"/>
            <a:headEnd/>
            <a:tailEnd/>
          </a:ln>
        </p:spPr>
      </p:pic>
      <p:pic>
        <p:nvPicPr>
          <p:cNvPr id="13" name="Picture 6" descr="cesmeci"/>
          <p:cNvPicPr>
            <a:picLocks noChangeAspect="1" noChangeArrowheads="1"/>
          </p:cNvPicPr>
          <p:nvPr/>
        </p:nvPicPr>
        <p:blipFill>
          <a:blip r:embed="rId4" cstate="print"/>
          <a:srcRect/>
          <a:stretch>
            <a:fillRect/>
          </a:stretch>
        </p:blipFill>
        <p:spPr bwMode="auto">
          <a:xfrm>
            <a:off x="385575" y="3590883"/>
            <a:ext cx="2610216" cy="2136833"/>
          </a:xfrm>
          <a:prstGeom prst="rect">
            <a:avLst/>
          </a:prstGeom>
          <a:noFill/>
          <a:ln w="9525">
            <a:noFill/>
            <a:miter lim="800000"/>
            <a:headEnd/>
            <a:tailEnd/>
          </a:ln>
        </p:spPr>
      </p:pic>
      <p:pic>
        <p:nvPicPr>
          <p:cNvPr id="14" name="Picture 7" descr="646480i_20"/>
          <p:cNvPicPr>
            <a:picLocks noChangeAspect="1" noChangeArrowheads="1"/>
          </p:cNvPicPr>
          <p:nvPr/>
        </p:nvPicPr>
        <p:blipFill>
          <a:blip r:embed="rId5" cstate="print"/>
          <a:srcRect/>
          <a:stretch>
            <a:fillRect/>
          </a:stretch>
        </p:blipFill>
        <p:spPr bwMode="auto">
          <a:xfrm>
            <a:off x="8053387" y="3590883"/>
            <a:ext cx="3733800" cy="2095500"/>
          </a:xfrm>
          <a:prstGeom prst="rect">
            <a:avLst/>
          </a:prstGeom>
          <a:noFill/>
          <a:ln w="9525">
            <a:noFill/>
            <a:miter lim="800000"/>
            <a:headEnd/>
            <a:tailEnd/>
          </a:ln>
        </p:spPr>
      </p:pic>
      <p:sp>
        <p:nvSpPr>
          <p:cNvPr id="15" name="Rectangle 7"/>
          <p:cNvSpPr>
            <a:spLocks noChangeArrowheads="1"/>
          </p:cNvSpPr>
          <p:nvPr/>
        </p:nvSpPr>
        <p:spPr bwMode="auto">
          <a:xfrm>
            <a:off x="442912" y="1741438"/>
            <a:ext cx="11344275" cy="1354217"/>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2400" b="1" dirty="0">
                <a:solidFill>
                  <a:srgbClr val="EEECE1">
                    <a:lumMod val="50000"/>
                  </a:srgbClr>
                </a:solidFill>
                <a:latin typeface="Times New Roman" panose="02020603050405020304" pitchFamily="18" charset="0"/>
                <a:cs typeface="Times New Roman" panose="02020603050405020304" pitchFamily="18" charset="0"/>
              </a:rPr>
              <a:t>Atık Su Kanalizasyon Sistemleri</a:t>
            </a:r>
          </a:p>
          <a:p>
            <a:pPr marL="0" marR="0" lvl="0" indent="0" defTabSz="914400" eaLnBrk="1" fontAlgn="auto" latinLnBrk="0" hangingPunct="1">
              <a:lnSpc>
                <a:spcPct val="100000"/>
              </a:lnSpc>
              <a:spcBef>
                <a:spcPts val="0"/>
              </a:spcBef>
              <a:spcAft>
                <a:spcPts val="0"/>
              </a:spcAft>
              <a:buClrTx/>
              <a:buSzTx/>
              <a:buFontTx/>
              <a:buNone/>
              <a:tabLst/>
              <a:defRPr/>
            </a:pPr>
            <a:endParaRPr lang="tr-TR" sz="1000" b="1" dirty="0">
              <a:solidFill>
                <a:srgbClr val="EEECE1">
                  <a:lumMod val="50000"/>
                </a:srgbClr>
              </a:solidFill>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Atık su kanalizasyon sistemleri, gıda maddelerinin olumsuz olarak etkilenmesini önleyecek şekilde tasarlanmış ve tesis edilmiş olmalıdır.</a:t>
            </a:r>
          </a:p>
        </p:txBody>
      </p:sp>
    </p:spTree>
    <p:extLst>
      <p:ext uri="{BB962C8B-B14F-4D97-AF65-F5344CB8AC3E}">
        <p14:creationId xmlns:p14="http://schemas.microsoft.com/office/powerpoint/2010/main" val="3276895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42913" y="1084082"/>
            <a:ext cx="11344275"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TEMEL HİJYEN KURALLARI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0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pic>
        <p:nvPicPr>
          <p:cNvPr id="12" name="Picture 6" descr="ANd9GcSvnXWkSPEoznzz1F87M3KlnvL_KSGnnw9xP6mOp-I8Xcw4xAfIK9mxq7DW"/>
          <p:cNvPicPr>
            <a:picLocks noChangeAspect="1" noChangeArrowheads="1"/>
          </p:cNvPicPr>
          <p:nvPr/>
        </p:nvPicPr>
        <p:blipFill>
          <a:blip r:embed="rId3" cstate="print"/>
          <a:srcRect/>
          <a:stretch>
            <a:fillRect/>
          </a:stretch>
        </p:blipFill>
        <p:spPr bwMode="auto">
          <a:xfrm>
            <a:off x="6906698" y="3941527"/>
            <a:ext cx="859204" cy="2499503"/>
          </a:xfrm>
          <a:prstGeom prst="rect">
            <a:avLst/>
          </a:prstGeom>
          <a:noFill/>
          <a:ln w="9525">
            <a:noFill/>
            <a:miter lim="800000"/>
            <a:headEnd/>
            <a:tailEnd/>
          </a:ln>
        </p:spPr>
      </p:pic>
      <p:pic>
        <p:nvPicPr>
          <p:cNvPr id="13" name="Picture 8" descr="9140577387"/>
          <p:cNvPicPr>
            <a:picLocks noChangeAspect="1" noChangeArrowheads="1"/>
          </p:cNvPicPr>
          <p:nvPr/>
        </p:nvPicPr>
        <p:blipFill>
          <a:blip r:embed="rId4" cstate="print"/>
          <a:srcRect/>
          <a:stretch>
            <a:fillRect/>
          </a:stretch>
        </p:blipFill>
        <p:spPr bwMode="auto">
          <a:xfrm>
            <a:off x="10306056" y="3926431"/>
            <a:ext cx="1571625" cy="2514600"/>
          </a:xfrm>
          <a:prstGeom prst="rect">
            <a:avLst/>
          </a:prstGeom>
          <a:noFill/>
          <a:ln w="9525">
            <a:noFill/>
            <a:miter lim="800000"/>
            <a:headEnd/>
            <a:tailEnd/>
          </a:ln>
        </p:spPr>
      </p:pic>
      <p:pic>
        <p:nvPicPr>
          <p:cNvPr id="14" name="Picture 10" descr="305013"/>
          <p:cNvPicPr>
            <a:picLocks noChangeAspect="1" noChangeArrowheads="1"/>
          </p:cNvPicPr>
          <p:nvPr/>
        </p:nvPicPr>
        <p:blipFill>
          <a:blip r:embed="rId5" cstate="print"/>
          <a:srcRect/>
          <a:stretch>
            <a:fillRect/>
          </a:stretch>
        </p:blipFill>
        <p:spPr bwMode="auto">
          <a:xfrm>
            <a:off x="7834685" y="3926431"/>
            <a:ext cx="2362200" cy="2514600"/>
          </a:xfrm>
          <a:prstGeom prst="rect">
            <a:avLst/>
          </a:prstGeom>
          <a:noFill/>
          <a:ln w="9525">
            <a:noFill/>
            <a:miter lim="800000"/>
            <a:headEnd/>
            <a:tailEnd/>
          </a:ln>
        </p:spPr>
      </p:pic>
      <p:pic>
        <p:nvPicPr>
          <p:cNvPr id="15" name="Picture 14" descr="un_depo2"/>
          <p:cNvPicPr>
            <a:picLocks noChangeAspect="1" noChangeArrowheads="1"/>
          </p:cNvPicPr>
          <p:nvPr/>
        </p:nvPicPr>
        <p:blipFill>
          <a:blip r:embed="rId6" cstate="print"/>
          <a:srcRect/>
          <a:stretch>
            <a:fillRect/>
          </a:stretch>
        </p:blipFill>
        <p:spPr bwMode="auto">
          <a:xfrm>
            <a:off x="6911988" y="1674299"/>
            <a:ext cx="2235385" cy="2155550"/>
          </a:xfrm>
          <a:prstGeom prst="rect">
            <a:avLst/>
          </a:prstGeom>
          <a:noFill/>
          <a:ln w="9525">
            <a:noFill/>
            <a:miter lim="800000"/>
            <a:headEnd/>
            <a:tailEnd/>
          </a:ln>
        </p:spPr>
      </p:pic>
      <p:pic>
        <p:nvPicPr>
          <p:cNvPr id="16" name="Picture 16" descr="yumurta1"/>
          <p:cNvPicPr>
            <a:picLocks noChangeAspect="1" noChangeArrowheads="1"/>
          </p:cNvPicPr>
          <p:nvPr/>
        </p:nvPicPr>
        <p:blipFill>
          <a:blip r:embed="rId7" cstate="print"/>
          <a:srcRect/>
          <a:stretch>
            <a:fillRect/>
          </a:stretch>
        </p:blipFill>
        <p:spPr bwMode="auto">
          <a:xfrm>
            <a:off x="9230982" y="1674299"/>
            <a:ext cx="2627646" cy="2149892"/>
          </a:xfrm>
          <a:prstGeom prst="rect">
            <a:avLst/>
          </a:prstGeom>
          <a:noFill/>
          <a:ln w="9525">
            <a:noFill/>
            <a:miter lim="800000"/>
            <a:headEnd/>
            <a:tailEnd/>
          </a:ln>
        </p:spPr>
      </p:pic>
      <p:sp>
        <p:nvSpPr>
          <p:cNvPr id="17" name="Rectangle 8"/>
          <p:cNvSpPr>
            <a:spLocks noChangeArrowheads="1"/>
          </p:cNvSpPr>
          <p:nvPr/>
        </p:nvSpPr>
        <p:spPr bwMode="auto">
          <a:xfrm>
            <a:off x="404812" y="1607557"/>
            <a:ext cx="6360593" cy="5207579"/>
          </a:xfrm>
          <a:prstGeom prst="rect">
            <a:avLst/>
          </a:prstGeom>
          <a:noFill/>
          <a:ln w="9525">
            <a:noFill/>
            <a:miter lim="800000"/>
            <a:headEnd/>
            <a:tailEnd/>
          </a:ln>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prstClr val="white"/>
                </a:solidFill>
                <a:uLnTx/>
                <a:uFillTx/>
                <a:latin typeface="Times New Roman" panose="02020603050405020304" pitchFamily="18" charset="0"/>
                <a:cs typeface="Times New Roman" panose="02020603050405020304" pitchFamily="18" charset="0"/>
              </a:rPr>
              <a:t>Hammadde,yardımcı madde ve mamul maddelerin uygun sıcaklık ve rutubette muhafazası için yeterli kapasiteye sahip işleme ve muhafaza koşulları oluşturulmalı,sıcaklık ve rutubet değerleri ölçülerek kayıt altına alınmalıdır.</a:t>
            </a:r>
          </a:p>
          <a:p>
            <a:pPr marL="0" marR="0" lvl="0" indent="0" defTabSz="914400" eaLnBrk="1" fontAlgn="auto" latinLnBrk="0" hangingPunct="1">
              <a:lnSpc>
                <a:spcPct val="100000"/>
              </a:lnSpc>
              <a:spcBef>
                <a:spcPts val="0"/>
              </a:spcBef>
              <a:spcAft>
                <a:spcPts val="0"/>
              </a:spcAft>
              <a:buClrTx/>
              <a:buSzTx/>
              <a:buFontTx/>
              <a:buNone/>
              <a:tabLst/>
              <a:defRPr/>
            </a:pPr>
            <a:endParaRPr kumimoji="0" lang="tr-TR" sz="1000" i="0" u="none" strike="noStrike" kern="0" cap="none" spc="0" normalizeH="0" baseline="0" noProof="0" dirty="0">
              <a:ln>
                <a:noFill/>
              </a:ln>
              <a:solidFill>
                <a:prstClr val="white"/>
              </a:solidFill>
              <a:uLnTx/>
              <a:uFillTx/>
              <a:latin typeface="Times New Roman" panose="02020603050405020304" pitchFamily="18" charset="0"/>
              <a:cs typeface="Times New Roman" panose="02020603050405020304" pitchFamily="18" charset="0"/>
            </a:endParaRPr>
          </a:p>
          <a:p>
            <a:pPr defTabSz="914400" eaLnBrk="0" hangingPunct="0">
              <a:lnSpc>
                <a:spcPct val="90000"/>
              </a:lnSpc>
              <a:spcBef>
                <a:spcPct val="20000"/>
              </a:spcBef>
              <a:buClr>
                <a:srgbClr val="CC0000"/>
              </a:buClr>
            </a:pPr>
            <a:r>
              <a:rPr lang="fr-FR" sz="2400" kern="0" dirty="0">
                <a:solidFill>
                  <a:schemeClr val="bg1"/>
                </a:solidFill>
                <a:latin typeface="Times New Roman" panose="02020603050405020304" pitchFamily="18" charset="0"/>
                <a:cs typeface="Times New Roman" panose="02020603050405020304" pitchFamily="18" charset="0"/>
              </a:rPr>
              <a:t>Un </a:t>
            </a:r>
            <a:r>
              <a:rPr lang="fr-FR" sz="2400" kern="0" dirty="0" err="1">
                <a:solidFill>
                  <a:schemeClr val="bg1"/>
                </a:solidFill>
                <a:latin typeface="Times New Roman" panose="02020603050405020304" pitchFamily="18" charset="0"/>
                <a:cs typeface="Times New Roman" panose="02020603050405020304" pitchFamily="18" charset="0"/>
              </a:rPr>
              <a:t>çuvalları</a:t>
            </a:r>
            <a:r>
              <a:rPr lang="fr-FR" sz="2400" kern="0" dirty="0">
                <a:solidFill>
                  <a:schemeClr val="bg1"/>
                </a:solidFill>
                <a:latin typeface="Times New Roman" panose="02020603050405020304" pitchFamily="18" charset="0"/>
                <a:cs typeface="Times New Roman" panose="02020603050405020304" pitchFamily="18" charset="0"/>
              </a:rPr>
              <a:t> </a:t>
            </a:r>
            <a:r>
              <a:rPr lang="tr-TR" sz="2400" kern="0" dirty="0">
                <a:solidFill>
                  <a:schemeClr val="bg1"/>
                </a:solidFill>
                <a:latin typeface="Times New Roman" panose="02020603050405020304" pitchFamily="18" charset="0"/>
                <a:cs typeface="Times New Roman" panose="02020603050405020304" pitchFamily="18" charset="0"/>
              </a:rPr>
              <a:t>uygun paletler</a:t>
            </a:r>
            <a:r>
              <a:rPr lang="fr-FR" sz="2400" kern="0" dirty="0">
                <a:solidFill>
                  <a:schemeClr val="bg1"/>
                </a:solidFill>
                <a:latin typeface="Times New Roman" panose="02020603050405020304" pitchFamily="18" charset="0"/>
                <a:cs typeface="Times New Roman" panose="02020603050405020304" pitchFamily="18" charset="0"/>
              </a:rPr>
              <a:t> </a:t>
            </a:r>
            <a:r>
              <a:rPr lang="fr-FR" sz="2400" kern="0" dirty="0" err="1">
                <a:solidFill>
                  <a:schemeClr val="bg1"/>
                </a:solidFill>
                <a:latin typeface="Times New Roman" panose="02020603050405020304" pitchFamily="18" charset="0"/>
                <a:cs typeface="Times New Roman" panose="02020603050405020304" pitchFamily="18" charset="0"/>
              </a:rPr>
              <a:t>üzerinde</a:t>
            </a:r>
            <a:r>
              <a:rPr lang="fr-FR" sz="2400" kern="0" dirty="0">
                <a:solidFill>
                  <a:schemeClr val="bg1"/>
                </a:solidFill>
                <a:latin typeface="Times New Roman" panose="02020603050405020304" pitchFamily="18" charset="0"/>
                <a:cs typeface="Times New Roman" panose="02020603050405020304" pitchFamily="18" charset="0"/>
              </a:rPr>
              <a:t> </a:t>
            </a:r>
            <a:r>
              <a:rPr lang="fr-FR" sz="2400" kern="0" dirty="0" err="1">
                <a:solidFill>
                  <a:schemeClr val="bg1"/>
                </a:solidFill>
                <a:latin typeface="Times New Roman" panose="02020603050405020304" pitchFamily="18" charset="0"/>
                <a:cs typeface="Times New Roman" panose="02020603050405020304" pitchFamily="18" charset="0"/>
              </a:rPr>
              <a:t>istiflenmeli</a:t>
            </a:r>
            <a:r>
              <a:rPr lang="fr-FR" sz="2400" kern="0" dirty="0">
                <a:solidFill>
                  <a:schemeClr val="bg1"/>
                </a:solidFill>
                <a:latin typeface="Times New Roman" panose="02020603050405020304" pitchFamily="18" charset="0"/>
                <a:cs typeface="Times New Roman" panose="02020603050405020304" pitchFamily="18" charset="0"/>
              </a:rPr>
              <a:t>, </a:t>
            </a:r>
            <a:endParaRPr lang="tr-TR" sz="2400" kern="0" dirty="0">
              <a:solidFill>
                <a:schemeClr val="bg1"/>
              </a:solidFill>
              <a:latin typeface="Times New Roman" panose="02020603050405020304" pitchFamily="18" charset="0"/>
              <a:cs typeface="Times New Roman" panose="02020603050405020304" pitchFamily="18" charset="0"/>
            </a:endParaRPr>
          </a:p>
          <a:p>
            <a:pPr marL="342900" indent="-342900" defTabSz="914400" eaLnBrk="0" hangingPunct="0">
              <a:lnSpc>
                <a:spcPct val="90000"/>
              </a:lnSpc>
              <a:spcBef>
                <a:spcPct val="20000"/>
              </a:spcBef>
              <a:buClr>
                <a:srgbClr val="CC0000"/>
              </a:buClr>
              <a:buFont typeface="Wingdings" pitchFamily="2" charset="2"/>
              <a:buChar char="v"/>
            </a:pPr>
            <a:endParaRPr lang="tr-TR" sz="1000" kern="0" dirty="0">
              <a:solidFill>
                <a:schemeClr val="bg1"/>
              </a:solidFill>
              <a:latin typeface="Times New Roman" panose="02020603050405020304" pitchFamily="18" charset="0"/>
              <a:cs typeface="Times New Roman" panose="02020603050405020304" pitchFamily="18" charset="0"/>
            </a:endParaRPr>
          </a:p>
          <a:p>
            <a:pPr defTabSz="914400" eaLnBrk="0" hangingPunct="0">
              <a:lnSpc>
                <a:spcPct val="90000"/>
              </a:lnSpc>
              <a:spcBef>
                <a:spcPct val="20000"/>
              </a:spcBef>
              <a:buClr>
                <a:srgbClr val="CC0000"/>
              </a:buClr>
            </a:pPr>
            <a:r>
              <a:rPr lang="tr-TR" sz="2400" kern="0" dirty="0" err="1">
                <a:solidFill>
                  <a:schemeClr val="bg1"/>
                </a:solidFill>
                <a:latin typeface="Times New Roman" panose="02020603050405020304" pitchFamily="18" charset="0"/>
                <a:cs typeface="Times New Roman" panose="02020603050405020304" pitchFamily="18" charset="0"/>
              </a:rPr>
              <a:t>D</a:t>
            </a:r>
            <a:r>
              <a:rPr lang="fr-FR" sz="2400" kern="0" dirty="0" err="1">
                <a:solidFill>
                  <a:schemeClr val="bg1"/>
                </a:solidFill>
                <a:latin typeface="Times New Roman" panose="02020603050405020304" pitchFamily="18" charset="0"/>
                <a:cs typeface="Times New Roman" panose="02020603050405020304" pitchFamily="18" charset="0"/>
              </a:rPr>
              <a:t>uvarla</a:t>
            </a:r>
            <a:r>
              <a:rPr lang="fr-FR" sz="2400" kern="0" dirty="0">
                <a:solidFill>
                  <a:schemeClr val="bg1"/>
                </a:solidFill>
                <a:latin typeface="Times New Roman" panose="02020603050405020304" pitchFamily="18" charset="0"/>
                <a:cs typeface="Times New Roman" panose="02020603050405020304" pitchFamily="18" charset="0"/>
              </a:rPr>
              <a:t> un </a:t>
            </a:r>
            <a:r>
              <a:rPr lang="fr-FR" sz="2400" kern="0" dirty="0" err="1">
                <a:solidFill>
                  <a:schemeClr val="bg1"/>
                </a:solidFill>
                <a:latin typeface="Times New Roman" panose="02020603050405020304" pitchFamily="18" charset="0"/>
                <a:cs typeface="Times New Roman" panose="02020603050405020304" pitchFamily="18" charset="0"/>
              </a:rPr>
              <a:t>istifleri</a:t>
            </a:r>
            <a:r>
              <a:rPr lang="fr-FR" sz="2400" kern="0" dirty="0">
                <a:solidFill>
                  <a:schemeClr val="bg1"/>
                </a:solidFill>
                <a:latin typeface="Times New Roman" panose="02020603050405020304" pitchFamily="18" charset="0"/>
                <a:cs typeface="Times New Roman" panose="02020603050405020304" pitchFamily="18" charset="0"/>
              </a:rPr>
              <a:t> </a:t>
            </a:r>
            <a:r>
              <a:rPr lang="fr-FR" sz="2400" kern="0" dirty="0" err="1">
                <a:solidFill>
                  <a:schemeClr val="bg1"/>
                </a:solidFill>
                <a:latin typeface="Times New Roman" panose="02020603050405020304" pitchFamily="18" charset="0"/>
                <a:cs typeface="Times New Roman" panose="02020603050405020304" pitchFamily="18" charset="0"/>
              </a:rPr>
              <a:t>arasında</a:t>
            </a:r>
            <a:r>
              <a:rPr lang="fr-FR" sz="2400" kern="0" dirty="0">
                <a:solidFill>
                  <a:schemeClr val="bg1"/>
                </a:solidFill>
                <a:latin typeface="Times New Roman" panose="02020603050405020304" pitchFamily="18" charset="0"/>
                <a:cs typeface="Times New Roman" panose="02020603050405020304" pitchFamily="18" charset="0"/>
              </a:rPr>
              <a:t> 5O </a:t>
            </a:r>
            <a:r>
              <a:rPr lang="fr-FR" sz="2400" kern="0" dirty="0" err="1">
                <a:solidFill>
                  <a:schemeClr val="bg1"/>
                </a:solidFill>
                <a:latin typeface="Times New Roman" panose="02020603050405020304" pitchFamily="18" charset="0"/>
                <a:cs typeface="Times New Roman" panose="02020603050405020304" pitchFamily="18" charset="0"/>
              </a:rPr>
              <a:t>cm’lik</a:t>
            </a:r>
            <a:r>
              <a:rPr lang="tr-TR" sz="2400" kern="0" dirty="0">
                <a:solidFill>
                  <a:schemeClr val="bg1"/>
                </a:solidFill>
                <a:latin typeface="Times New Roman" panose="02020603050405020304" pitchFamily="18" charset="0"/>
                <a:cs typeface="Times New Roman" panose="02020603050405020304" pitchFamily="18" charset="0"/>
              </a:rPr>
              <a:t> boşluk olmalı</a:t>
            </a:r>
          </a:p>
          <a:p>
            <a:pPr defTabSz="914400" eaLnBrk="0" hangingPunct="0">
              <a:lnSpc>
                <a:spcPct val="90000"/>
              </a:lnSpc>
              <a:spcBef>
                <a:spcPct val="20000"/>
              </a:spcBef>
              <a:buClr>
                <a:srgbClr val="CC0000"/>
              </a:buClr>
            </a:pPr>
            <a:endParaRPr lang="tr-TR" sz="1000" kern="0" dirty="0">
              <a:solidFill>
                <a:schemeClr val="bg1"/>
              </a:solidFill>
              <a:latin typeface="Times New Roman" panose="02020603050405020304" pitchFamily="18" charset="0"/>
              <a:cs typeface="Times New Roman" panose="02020603050405020304" pitchFamily="18" charset="0"/>
            </a:endParaRPr>
          </a:p>
          <a:p>
            <a:pPr defTabSz="914400" eaLnBrk="0" hangingPunct="0">
              <a:lnSpc>
                <a:spcPct val="90000"/>
              </a:lnSpc>
              <a:spcBef>
                <a:spcPct val="20000"/>
              </a:spcBef>
              <a:buClr>
                <a:srgbClr val="CC0000"/>
              </a:buClr>
            </a:pPr>
            <a:r>
              <a:rPr lang="tr-TR" sz="2400" kern="0" dirty="0">
                <a:solidFill>
                  <a:schemeClr val="bg1"/>
                </a:solidFill>
                <a:latin typeface="Times New Roman" panose="02020603050405020304" pitchFamily="18" charset="0"/>
                <a:cs typeface="Times New Roman" panose="02020603050405020304" pitchFamily="18" charset="0"/>
              </a:rPr>
              <a:t>U</a:t>
            </a:r>
            <a:r>
              <a:rPr lang="fr-FR" sz="2400" kern="0" dirty="0">
                <a:solidFill>
                  <a:schemeClr val="bg1"/>
                </a:solidFill>
                <a:latin typeface="Times New Roman" panose="02020603050405020304" pitchFamily="18" charset="0"/>
                <a:cs typeface="Times New Roman" panose="02020603050405020304" pitchFamily="18" charset="0"/>
              </a:rPr>
              <a:t>n </a:t>
            </a:r>
            <a:r>
              <a:rPr lang="fr-FR" sz="2400" kern="0" dirty="0" err="1">
                <a:solidFill>
                  <a:schemeClr val="bg1"/>
                </a:solidFill>
                <a:latin typeface="Times New Roman" panose="02020603050405020304" pitchFamily="18" charset="0"/>
                <a:cs typeface="Times New Roman" panose="02020603050405020304" pitchFamily="18" charset="0"/>
              </a:rPr>
              <a:t>istifleri</a:t>
            </a:r>
            <a:r>
              <a:rPr lang="fr-FR" sz="2400" kern="0" dirty="0">
                <a:solidFill>
                  <a:schemeClr val="bg1"/>
                </a:solidFill>
                <a:latin typeface="Times New Roman" panose="02020603050405020304" pitchFamily="18" charset="0"/>
                <a:cs typeface="Times New Roman" panose="02020603050405020304" pitchFamily="18" charset="0"/>
              </a:rPr>
              <a:t> </a:t>
            </a:r>
            <a:r>
              <a:rPr lang="fr-FR" sz="2400" kern="0" dirty="0" err="1">
                <a:solidFill>
                  <a:schemeClr val="bg1"/>
                </a:solidFill>
                <a:latin typeface="Times New Roman" panose="02020603050405020304" pitchFamily="18" charset="0"/>
                <a:cs typeface="Times New Roman" panose="02020603050405020304" pitchFamily="18" charset="0"/>
              </a:rPr>
              <a:t>arasında</a:t>
            </a:r>
            <a:r>
              <a:rPr lang="fr-FR" sz="2400" kern="0" dirty="0">
                <a:solidFill>
                  <a:schemeClr val="bg1"/>
                </a:solidFill>
                <a:latin typeface="Times New Roman" panose="02020603050405020304" pitchFamily="18" charset="0"/>
                <a:cs typeface="Times New Roman" panose="02020603050405020304" pitchFamily="18" charset="0"/>
              </a:rPr>
              <a:t> 30-35 </a:t>
            </a:r>
            <a:r>
              <a:rPr lang="fr-FR" sz="2400" kern="0" dirty="0" err="1">
                <a:solidFill>
                  <a:schemeClr val="bg1"/>
                </a:solidFill>
                <a:latin typeface="Times New Roman" panose="02020603050405020304" pitchFamily="18" charset="0"/>
                <a:cs typeface="Times New Roman" panose="02020603050405020304" pitchFamily="18" charset="0"/>
              </a:rPr>
              <a:t>cm’lik</a:t>
            </a:r>
            <a:r>
              <a:rPr lang="fr-FR" sz="2400" kern="0" dirty="0">
                <a:solidFill>
                  <a:schemeClr val="bg1"/>
                </a:solidFill>
                <a:latin typeface="Times New Roman" panose="02020603050405020304" pitchFamily="18" charset="0"/>
                <a:cs typeface="Times New Roman" panose="02020603050405020304" pitchFamily="18" charset="0"/>
              </a:rPr>
              <a:t> </a:t>
            </a:r>
            <a:r>
              <a:rPr lang="fr-FR" sz="2400" kern="0" dirty="0" err="1">
                <a:solidFill>
                  <a:schemeClr val="bg1"/>
                </a:solidFill>
                <a:latin typeface="Times New Roman" panose="02020603050405020304" pitchFamily="18" charset="0"/>
                <a:cs typeface="Times New Roman" panose="02020603050405020304" pitchFamily="18" charset="0"/>
              </a:rPr>
              <a:t>aralık</a:t>
            </a:r>
            <a:r>
              <a:rPr lang="fr-FR" sz="2400" kern="0" dirty="0">
                <a:solidFill>
                  <a:schemeClr val="bg1"/>
                </a:solidFill>
                <a:latin typeface="Times New Roman" panose="02020603050405020304" pitchFamily="18" charset="0"/>
                <a:cs typeface="Times New Roman" panose="02020603050405020304" pitchFamily="18" charset="0"/>
              </a:rPr>
              <a:t> </a:t>
            </a:r>
            <a:r>
              <a:rPr lang="fr-FR" sz="2400" kern="0" dirty="0" err="1">
                <a:solidFill>
                  <a:schemeClr val="bg1"/>
                </a:solidFill>
                <a:latin typeface="Times New Roman" panose="02020603050405020304" pitchFamily="18" charset="0"/>
                <a:cs typeface="Times New Roman" panose="02020603050405020304" pitchFamily="18" charset="0"/>
              </a:rPr>
              <a:t>korunmalı</a:t>
            </a:r>
            <a:r>
              <a:rPr lang="fr-FR" sz="2400" kern="0" dirty="0">
                <a:solidFill>
                  <a:schemeClr val="bg1"/>
                </a:solidFill>
                <a:latin typeface="Times New Roman" panose="02020603050405020304" pitchFamily="18" charset="0"/>
                <a:cs typeface="Times New Roman" panose="02020603050405020304" pitchFamily="18" charset="0"/>
              </a:rPr>
              <a:t>, </a:t>
            </a:r>
            <a:endParaRPr lang="tr-TR" sz="2400" kern="0" dirty="0">
              <a:solidFill>
                <a:schemeClr val="bg1"/>
              </a:solidFill>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tr-TR" sz="1000" i="0" u="none" strike="noStrike" kern="0" cap="none" spc="0" normalizeH="0" baseline="0" noProof="0" dirty="0">
              <a:ln>
                <a:noFill/>
              </a:ln>
              <a:solidFill>
                <a:prstClr val="white"/>
              </a:solidFill>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prstClr val="white"/>
                </a:solidFill>
                <a:uLnTx/>
                <a:uFillTx/>
                <a:latin typeface="Times New Roman" panose="02020603050405020304" pitchFamily="18" charset="0"/>
                <a:cs typeface="Times New Roman" panose="02020603050405020304" pitchFamily="18" charset="0"/>
              </a:rPr>
              <a:t>Atık su kanalları ile alet ve ekipman kolay temizlenebilir olmalıdır</a:t>
            </a:r>
          </a:p>
        </p:txBody>
      </p:sp>
    </p:spTree>
    <p:extLst>
      <p:ext uri="{BB962C8B-B14F-4D97-AF65-F5344CB8AC3E}">
        <p14:creationId xmlns:p14="http://schemas.microsoft.com/office/powerpoint/2010/main" val="16740645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42913" y="1084082"/>
            <a:ext cx="11344275"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TEMEL HİJYEN KURALLARI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0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pic>
        <p:nvPicPr>
          <p:cNvPr id="3" name="Resim 2"/>
          <p:cNvPicPr>
            <a:picLocks noChangeAspect="1"/>
          </p:cNvPicPr>
          <p:nvPr/>
        </p:nvPicPr>
        <p:blipFill>
          <a:blip r:embed="rId3"/>
          <a:stretch>
            <a:fillRect/>
          </a:stretch>
        </p:blipFill>
        <p:spPr>
          <a:xfrm>
            <a:off x="7343775" y="1960693"/>
            <a:ext cx="4563949" cy="5231100"/>
          </a:xfrm>
          <a:prstGeom prst="rect">
            <a:avLst/>
          </a:prstGeom>
        </p:spPr>
      </p:pic>
      <p:sp>
        <p:nvSpPr>
          <p:cNvPr id="4" name="Dikdörtgen 3"/>
          <p:cNvSpPr/>
          <p:nvPr/>
        </p:nvSpPr>
        <p:spPr>
          <a:xfrm>
            <a:off x="284276" y="1580302"/>
            <a:ext cx="7059499" cy="5078313"/>
          </a:xfrm>
          <a:prstGeom prst="rect">
            <a:avLst/>
          </a:prstGeom>
        </p:spPr>
        <p:txBody>
          <a:bodyPr wrap="square">
            <a:spAutoFit/>
          </a:bodyPr>
          <a:lstStyle/>
          <a:p>
            <a:pPr lvl="0">
              <a:lnSpc>
                <a:spcPct val="150000"/>
              </a:lnSpc>
            </a:pPr>
            <a:r>
              <a:rPr lang="tr-TR" sz="2400" b="1" dirty="0">
                <a:solidFill>
                  <a:srgbClr val="EEECE1">
                    <a:lumMod val="50000"/>
                  </a:srgbClr>
                </a:solidFill>
                <a:latin typeface="Times New Roman" panose="02020603050405020304" pitchFamily="18" charset="0"/>
                <a:cs typeface="Times New Roman" panose="02020603050405020304" pitchFamily="18" charset="0"/>
              </a:rPr>
              <a:t>2- Personel tuvaletleri ve soyunma alanları:</a:t>
            </a:r>
          </a:p>
          <a:p>
            <a:pPr marL="457200" lvl="0" indent="-457200" algn="just">
              <a:buFont typeface="Wingdings" panose="05000000000000000000" pitchFamily="2" charset="2"/>
              <a:buChar char="§"/>
            </a:pPr>
            <a:r>
              <a:rPr lang="tr-TR" sz="2400" dirty="0">
                <a:solidFill>
                  <a:srgbClr val="EEECE1"/>
                </a:solidFill>
                <a:latin typeface="Times New Roman" panose="02020603050405020304" pitchFamily="18" charset="0"/>
                <a:cs typeface="Times New Roman" panose="02020603050405020304" pitchFamily="18" charset="0"/>
              </a:rPr>
              <a:t>	İşyerlerindeki tuvaletlerin suyu sürekli olmalı, kanalizasyon bağlantısı bulunmalı, hiçbir şekilde üretim ve depo alanlarına doğrudan açılmamalıdır.</a:t>
            </a:r>
          </a:p>
          <a:p>
            <a:pPr marL="457200" lvl="0" indent="-457200" algn="just">
              <a:buFont typeface="Wingdings" panose="05000000000000000000" pitchFamily="2" charset="2"/>
              <a:buChar char="§"/>
            </a:pPr>
            <a:r>
              <a:rPr lang="tr-TR" sz="2400" dirty="0">
                <a:solidFill>
                  <a:srgbClr val="EEECE1"/>
                </a:solidFill>
                <a:latin typeface="Times New Roman" panose="02020603050405020304" pitchFamily="18" charset="0"/>
                <a:cs typeface="Times New Roman" panose="02020603050405020304" pitchFamily="18" charset="0"/>
              </a:rPr>
              <a:t>	Tuvalet mekanlarında, sabun, hijyenik el kurutma (örneğin tek kullanımlık peçeteler veya el havlu ruloları) ve dezenfektan bulunmalıdır.</a:t>
            </a:r>
          </a:p>
          <a:p>
            <a:pPr marL="457200" lvl="0" indent="-457200" algn="just">
              <a:buFont typeface="Wingdings" panose="05000000000000000000" pitchFamily="2" charset="2"/>
              <a:buChar char="§"/>
            </a:pPr>
            <a:r>
              <a:rPr lang="tr-TR" sz="2400" dirty="0">
                <a:solidFill>
                  <a:srgbClr val="EEECE1"/>
                </a:solidFill>
                <a:latin typeface="Times New Roman" panose="02020603050405020304" pitchFamily="18" charset="0"/>
                <a:cs typeface="Times New Roman" panose="02020603050405020304" pitchFamily="18" charset="0"/>
              </a:rPr>
              <a:t>	Tuvalet önlerinde dezenfeksiyonu sağlayacak ayak paspası bulundurulmalıdır.</a:t>
            </a:r>
          </a:p>
          <a:p>
            <a:pPr marL="457200" lvl="0" indent="-457200" algn="just">
              <a:buFont typeface="Wingdings" panose="05000000000000000000" pitchFamily="2" charset="2"/>
              <a:buChar char="§"/>
            </a:pPr>
            <a:r>
              <a:rPr lang="tr-TR" sz="2400" dirty="0">
                <a:solidFill>
                  <a:srgbClr val="EEECE1"/>
                </a:solidFill>
                <a:latin typeface="Times New Roman" panose="02020603050405020304" pitchFamily="18" charset="0"/>
                <a:cs typeface="Times New Roman" panose="02020603050405020304" pitchFamily="18" charset="0"/>
              </a:rPr>
              <a:t>	Personele üzerini değişebilmesi için personel soyunma alanları sağlanmalıdır. İş ve sokak kıyafetlerinin ayrı ayrı saklanabileceği şekilde soyunma dolapları olmalıdır.</a:t>
            </a:r>
          </a:p>
        </p:txBody>
      </p:sp>
    </p:spTree>
    <p:extLst>
      <p:ext uri="{BB962C8B-B14F-4D97-AF65-F5344CB8AC3E}">
        <p14:creationId xmlns:p14="http://schemas.microsoft.com/office/powerpoint/2010/main" val="8170307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984885"/>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TEMEL HİJYEN KURALLARI</a:t>
            </a:r>
          </a:p>
          <a:p>
            <a:pPr algn="ctr"/>
            <a:endParaRPr lang="tr-TR" sz="1000" b="1" dirty="0">
              <a:solidFill>
                <a:schemeClr val="bg2">
                  <a:lumMod val="50000"/>
                </a:schemeClr>
              </a:solidFill>
              <a:latin typeface="Times New Roman" panose="02020603050405020304" pitchFamily="18" charset="0"/>
              <a:cs typeface="Times New Roman" panose="02020603050405020304" pitchFamily="18" charset="0"/>
            </a:endParaRPr>
          </a:p>
          <a:p>
            <a:r>
              <a:rPr lang="tr-TR" sz="2400" b="1" dirty="0">
                <a:solidFill>
                  <a:schemeClr val="bg2">
                    <a:lumMod val="50000"/>
                  </a:schemeClr>
                </a:solidFill>
                <a:latin typeface="Times New Roman" panose="02020603050405020304" pitchFamily="18" charset="0"/>
                <a:cs typeface="Times New Roman" panose="02020603050405020304" pitchFamily="18" charset="0"/>
              </a:rPr>
              <a:t>2- Personel tuvaletleri ve soyunma alanları:</a:t>
            </a:r>
          </a:p>
        </p:txBody>
      </p:sp>
      <p:pic>
        <p:nvPicPr>
          <p:cNvPr id="4" name="Picture 5" descr="lamba">
            <a:extLst>
              <a:ext uri="{FF2B5EF4-FFF2-40B4-BE49-F238E27FC236}">
                <a16:creationId xmlns:a16="http://schemas.microsoft.com/office/drawing/2014/main" id="{23BD00BF-88BF-D583-ED56-D03BC80293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1568" y="2114129"/>
            <a:ext cx="3051582" cy="4645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Resim10">
            <a:extLst>
              <a:ext uri="{FF2B5EF4-FFF2-40B4-BE49-F238E27FC236}">
                <a16:creationId xmlns:a16="http://schemas.microsoft.com/office/drawing/2014/main" id="{E4759EEC-378C-A12E-2BDB-03830460C7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6096" y="2114129"/>
            <a:ext cx="6850062" cy="4743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3186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984885"/>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TEMEL HİJYEN KURALLARI</a:t>
            </a:r>
          </a:p>
          <a:p>
            <a:pPr algn="ctr"/>
            <a:endParaRPr lang="tr-TR" sz="1000" b="1" dirty="0">
              <a:solidFill>
                <a:schemeClr val="bg2">
                  <a:lumMod val="50000"/>
                </a:schemeClr>
              </a:solidFill>
              <a:latin typeface="Times New Roman" panose="02020603050405020304" pitchFamily="18" charset="0"/>
              <a:cs typeface="Times New Roman" panose="02020603050405020304" pitchFamily="18" charset="0"/>
            </a:endParaRPr>
          </a:p>
          <a:p>
            <a:r>
              <a:rPr lang="tr-TR" sz="2400" b="1" dirty="0">
                <a:solidFill>
                  <a:schemeClr val="bg2">
                    <a:lumMod val="50000"/>
                  </a:schemeClr>
                </a:solidFill>
                <a:latin typeface="Times New Roman" panose="02020603050405020304" pitchFamily="18" charset="0"/>
                <a:cs typeface="Times New Roman" panose="02020603050405020304" pitchFamily="18" charset="0"/>
              </a:rPr>
              <a:t>2- Personel tuvaletleri ve soyunma alanları:</a:t>
            </a:r>
          </a:p>
        </p:txBody>
      </p:sp>
      <p:pic>
        <p:nvPicPr>
          <p:cNvPr id="3" name="Picture 5" descr="dolaplar">
            <a:extLst>
              <a:ext uri="{FF2B5EF4-FFF2-40B4-BE49-F238E27FC236}">
                <a16:creationId xmlns:a16="http://schemas.microsoft.com/office/drawing/2014/main" id="{FCD24E2B-334E-9F19-E6E6-993547B4DA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414" y="2328858"/>
            <a:ext cx="5657850" cy="424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soyunma dolabı">
            <a:extLst>
              <a:ext uri="{FF2B5EF4-FFF2-40B4-BE49-F238E27FC236}">
                <a16:creationId xmlns:a16="http://schemas.microsoft.com/office/drawing/2014/main" id="{7C98E879-CDDA-60BA-1C41-FB38ED6DC8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6481" y="2327072"/>
            <a:ext cx="5679282" cy="4259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2216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8643939" cy="5196615"/>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TEMEL HİJYEN KURALLARI</a:t>
            </a:r>
          </a:p>
          <a:p>
            <a:pPr algn="ctr"/>
            <a:endParaRPr lang="tr-TR" sz="2400" b="1" dirty="0">
              <a:solidFill>
                <a:schemeClr val="bg2">
                  <a:lumMod val="50000"/>
                </a:schemeClr>
              </a:solidFill>
              <a:latin typeface="Times New Roman" panose="02020603050405020304" pitchFamily="18" charset="0"/>
              <a:cs typeface="Times New Roman" panose="02020603050405020304" pitchFamily="18" charset="0"/>
            </a:endParaRPr>
          </a:p>
          <a:p>
            <a:pPr>
              <a:lnSpc>
                <a:spcPct val="150000"/>
              </a:lnSpc>
            </a:pPr>
            <a:r>
              <a:rPr lang="tr-TR" sz="2400" b="1" dirty="0">
                <a:solidFill>
                  <a:schemeClr val="bg2">
                    <a:lumMod val="50000"/>
                  </a:schemeClr>
                </a:solidFill>
                <a:latin typeface="Times New Roman" panose="02020603050405020304" pitchFamily="18" charset="0"/>
                <a:cs typeface="Times New Roman" panose="02020603050405020304" pitchFamily="18" charset="0"/>
              </a:rPr>
              <a:t>3-El Yıkama Evyeleri</a:t>
            </a:r>
          </a:p>
          <a:p>
            <a:pPr marL="457200" indent="-4572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İşyerinin uygun noktalarında gerekli sayıda temiz, sağlam ve çalışır durumda el yıkama evyeleri bulunmalıdır.</a:t>
            </a:r>
          </a:p>
          <a:p>
            <a:pPr marL="457200" indent="-4572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El yıkama evyelerinde gıda işlemlerinde kullanılan araç ve gereçler yıkanmamalıdır.</a:t>
            </a:r>
          </a:p>
          <a:p>
            <a:pPr marL="457200" indent="-457200" algn="just">
              <a:lnSpc>
                <a:spcPct val="150000"/>
              </a:lnSpc>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El yıkama evyelerinde soğuk su ve gerekli durumlarda sıcak su bağlantısı ile el yıkama ve hijyenik el kurutma için gerekli malzemeler bulundurulmalıdır.</a:t>
            </a:r>
          </a:p>
        </p:txBody>
      </p:sp>
      <p:pic>
        <p:nvPicPr>
          <p:cNvPr id="6" name="Picture 9" descr="http://t1.gstatic.com/images?q=tbn:ANd9GcTS8dXAfKHcIHCPkj7_6Alj317N-6kbU_6ZElSU660-8X6R3tMxgYIR72E6aQ"/>
          <p:cNvPicPr>
            <a:picLocks noChangeAspect="1" noChangeArrowheads="1"/>
          </p:cNvPicPr>
          <p:nvPr/>
        </p:nvPicPr>
        <p:blipFill>
          <a:blip r:embed="rId3" cstate="print"/>
          <a:srcRect/>
          <a:stretch>
            <a:fillRect/>
          </a:stretch>
        </p:blipFill>
        <p:spPr bwMode="auto">
          <a:xfrm>
            <a:off x="9258448" y="1235557"/>
            <a:ext cx="2476353" cy="2282101"/>
          </a:xfrm>
          <a:prstGeom prst="rect">
            <a:avLst/>
          </a:prstGeom>
          <a:noFill/>
          <a:ln w="9525">
            <a:noFill/>
            <a:miter lim="800000"/>
            <a:headEnd/>
            <a:tailEnd/>
          </a:ln>
        </p:spPr>
      </p:pic>
      <p:pic>
        <p:nvPicPr>
          <p:cNvPr id="8" name="Resim 7">
            <a:extLst>
              <a:ext uri="{FF2B5EF4-FFF2-40B4-BE49-F238E27FC236}">
                <a16:creationId xmlns:a16="http://schemas.microsoft.com/office/drawing/2014/main" id="{003193B5-3059-18C0-47C6-E50463795897}"/>
              </a:ext>
            </a:extLst>
          </p:cNvPr>
          <p:cNvPicPr>
            <a:picLocks noChangeAspect="1"/>
          </p:cNvPicPr>
          <p:nvPr/>
        </p:nvPicPr>
        <p:blipFill>
          <a:blip r:embed="rId4"/>
          <a:stretch>
            <a:fillRect/>
          </a:stretch>
        </p:blipFill>
        <p:spPr>
          <a:xfrm>
            <a:off x="9258448" y="3641838"/>
            <a:ext cx="2476353" cy="3014662"/>
          </a:xfrm>
          <a:prstGeom prst="rect">
            <a:avLst/>
          </a:prstGeom>
        </p:spPr>
      </p:pic>
    </p:spTree>
    <p:extLst>
      <p:ext uri="{BB962C8B-B14F-4D97-AF65-F5344CB8AC3E}">
        <p14:creationId xmlns:p14="http://schemas.microsoft.com/office/powerpoint/2010/main" val="909893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2211183"/>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EL NASIL YIKANMALIDIR ? </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tr-TR" sz="10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İşletme işleyişine göre değişebilir. Ama çok hassas işlerde mutlaka iki kere fırçalanmalıdır. Yıkama işlemini yaparken mikropların derideki çatlaklarda ve kıl köklerinde yoğunlaştığını unutmamak gerekir.</a:t>
            </a:r>
          </a:p>
        </p:txBody>
      </p:sp>
    </p:spTree>
    <p:extLst>
      <p:ext uri="{BB962C8B-B14F-4D97-AF65-F5344CB8AC3E}">
        <p14:creationId xmlns:p14="http://schemas.microsoft.com/office/powerpoint/2010/main" val="4152748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3267259" y="909386"/>
            <a:ext cx="5662247"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TEMEL HİJYEN KURALLARI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0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pic>
        <p:nvPicPr>
          <p:cNvPr id="4" name="Picture 3" descr="ely%C4%B1kama"/>
          <p:cNvPicPr>
            <a:picLocks noChangeAspect="1" noChangeArrowheads="1"/>
          </p:cNvPicPr>
          <p:nvPr/>
        </p:nvPicPr>
        <p:blipFill>
          <a:blip r:embed="rId3" cstate="print"/>
          <a:srcRect/>
          <a:stretch>
            <a:fillRect/>
          </a:stretch>
        </p:blipFill>
        <p:spPr bwMode="auto">
          <a:xfrm>
            <a:off x="5191528" y="1524939"/>
            <a:ext cx="6809973" cy="4947299"/>
          </a:xfrm>
          <a:prstGeom prst="rect">
            <a:avLst/>
          </a:prstGeom>
          <a:noFill/>
          <a:ln w="9525">
            <a:noFill/>
            <a:miter lim="800000"/>
            <a:headEnd/>
            <a:tailEnd/>
          </a:ln>
        </p:spPr>
      </p:pic>
      <p:sp>
        <p:nvSpPr>
          <p:cNvPr id="6" name="Rectangle 4"/>
          <p:cNvSpPr>
            <a:spLocks noChangeArrowheads="1"/>
          </p:cNvSpPr>
          <p:nvPr/>
        </p:nvSpPr>
        <p:spPr bwMode="auto">
          <a:xfrm>
            <a:off x="393913" y="1360500"/>
            <a:ext cx="4963899" cy="5262979"/>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0" normalizeH="0" baseline="0" noProof="0" dirty="0">
                <a:ln>
                  <a:noFill/>
                </a:ln>
                <a:solidFill>
                  <a:srgbClr val="EEECE1">
                    <a:lumMod val="75000"/>
                  </a:srgbClr>
                </a:solidFill>
                <a:effectLst/>
                <a:uLnTx/>
                <a:uFillTx/>
                <a:latin typeface="Times New Roman" panose="02020603050405020304" pitchFamily="18" charset="0"/>
                <a:cs typeface="Times New Roman" panose="02020603050405020304" pitchFamily="18" charset="0"/>
              </a:rPr>
              <a:t>El Hijyeni</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24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a:t>
            </a:r>
            <a:r>
              <a:rPr kumimoji="0" lang="tr-TR"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tr-TR" sz="24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Oje ve yapay tırnak kullanılmamalı, tırnaklar kısa kesilmiş ve temiz olmalıdır.</a:t>
            </a:r>
          </a:p>
          <a:p>
            <a:pPr marL="0" marR="0" lvl="0" indent="0" defTabSz="914400" eaLnBrk="1" fontAlgn="auto" latinLnBrk="0" hangingPunct="1">
              <a:lnSpc>
                <a:spcPct val="100000"/>
              </a:lnSpc>
              <a:spcBef>
                <a:spcPts val="0"/>
              </a:spcBef>
              <a:spcAft>
                <a:spcPts val="0"/>
              </a:spcAft>
              <a:buClrTx/>
              <a:buSzTx/>
              <a:buFontTx/>
              <a:buNone/>
              <a:tabLst/>
              <a:defRPr/>
            </a:pPr>
            <a:endParaRPr kumimoji="0" lang="tr-TR" sz="24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Üretime başlamadan önce, üretim esnasında ve üretimden sonra eller iyice yıkanmalı ve dezenfekte edilmelidir ve uygun şekilde kurulanmalıdır.</a:t>
            </a:r>
          </a:p>
          <a:p>
            <a:pPr marL="0" marR="0" lvl="0" indent="0" defTabSz="914400" eaLnBrk="1" fontAlgn="auto" latinLnBrk="0" hangingPunct="1">
              <a:lnSpc>
                <a:spcPct val="100000"/>
              </a:lnSpc>
              <a:spcBef>
                <a:spcPts val="0"/>
              </a:spcBef>
              <a:spcAft>
                <a:spcPts val="0"/>
              </a:spcAft>
              <a:buClrTx/>
              <a:buSzTx/>
              <a:buFontTx/>
              <a:buNone/>
              <a:tabLst/>
              <a:defRPr/>
            </a:pPr>
            <a:endParaRPr kumimoji="0" lang="tr-TR" sz="24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Tuvaletten sonra eller iyice yıkanmalı ve dezenfekte edilmelidir.</a:t>
            </a:r>
          </a:p>
        </p:txBody>
      </p:sp>
    </p:spTree>
    <p:extLst>
      <p:ext uri="{BB962C8B-B14F-4D97-AF65-F5344CB8AC3E}">
        <p14:creationId xmlns:p14="http://schemas.microsoft.com/office/powerpoint/2010/main" val="3509735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489364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PERSONEL HİJYENİ DEYİNCE NE ANLIYORUZ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İşletmede personel hijyeni çok önemlidir. Personelin kişisel </a:t>
            </a:r>
            <a:r>
              <a:rPr kumimoji="0" lang="tr-TR"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mn-ea"/>
                <a:cs typeface="Times New Roman" panose="02020603050405020304" pitchFamily="18" charset="0"/>
              </a:rPr>
              <a:t>temizliğine özen göstermesi gerekir. Mutlaka düzenli duş alınması, erkeklerde sakal </a:t>
            </a:r>
            <a:r>
              <a:rPr kumimoji="0" lang="tr-TR" sz="2400" b="0" i="0" u="none" strike="noStrike" kern="1200" cap="none" spc="0" normalizeH="0" baseline="0" noProof="0" dirty="0" err="1">
                <a:ln>
                  <a:noFill/>
                </a:ln>
                <a:solidFill>
                  <a:srgbClr val="EEECE1">
                    <a:lumMod val="75000"/>
                  </a:srgbClr>
                </a:solidFill>
                <a:effectLst/>
                <a:uLnTx/>
                <a:uFillTx/>
                <a:latin typeface="Times New Roman" panose="02020603050405020304" pitchFamily="18" charset="0"/>
                <a:ea typeface="+mn-ea"/>
                <a:cs typeface="Times New Roman" panose="02020603050405020304" pitchFamily="18" charset="0"/>
              </a:rPr>
              <a:t>traşı</a:t>
            </a:r>
            <a:r>
              <a:rPr kumimoji="0" lang="tr-TR"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mn-ea"/>
                <a:cs typeface="Times New Roman" panose="02020603050405020304" pitchFamily="18" charset="0"/>
              </a:rPr>
              <a:t> yapılması, tırnakların kısa kesilmiş olması gıda sektöründe çalışanlar için gereklidir. Ayrıca giyilen kıyafetler ve kişisel hijyen kişiliğinin göstergesidir.</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Personelden kaynaklanan mikrop bulaşmaları en çok el, saç, tükürük, dışkı ve kıyafetlerle olur.</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Kişi gıda sektöründe çalışıyorsa varsa kötü alışkanlıklarını bir kenara bırakmalıdır. Örneğin çalışırken bir şeyler yeme içme (sigara, sakız, çay vb.) burun karıştırma, kaşınma, yere tükürme gibi. bu tür alışkanlıklar pek çok riski beraberinde getirir ve sağlıksız gıda üretimine neden olur.</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86701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3267259" y="909386"/>
            <a:ext cx="5662247"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TEMEL HİJYEN KURALLARI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0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4" name="Rectangle 3"/>
          <p:cNvSpPr>
            <a:spLocks noChangeArrowheads="1"/>
          </p:cNvSpPr>
          <p:nvPr/>
        </p:nvSpPr>
        <p:spPr bwMode="auto">
          <a:xfrm>
            <a:off x="333558" y="1379775"/>
            <a:ext cx="6822694" cy="5262979"/>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0" normalizeH="0" baseline="0" noProof="0" dirty="0">
                <a:ln>
                  <a:noFill/>
                </a:ln>
                <a:solidFill>
                  <a:schemeClr val="bg2">
                    <a:lumMod val="50000"/>
                  </a:schemeClr>
                </a:solidFill>
                <a:effectLst/>
                <a:uLnTx/>
                <a:uFillTx/>
                <a:latin typeface="Times New Roman" panose="02020603050405020304" pitchFamily="18" charset="0"/>
                <a:cs typeface="Times New Roman" panose="02020603050405020304" pitchFamily="18" charset="0"/>
              </a:rPr>
              <a:t>Personel Hijyeni</a:t>
            </a:r>
            <a:r>
              <a:rPr kumimoji="0" lang="tr-TR" sz="2400" b="1" i="0" u="none" strike="noStrike" kern="0" cap="none" spc="0" normalizeH="0" noProof="0" dirty="0">
                <a:ln>
                  <a:noFill/>
                </a:ln>
                <a:solidFill>
                  <a:schemeClr val="bg2">
                    <a:lumMod val="50000"/>
                  </a:schemeClr>
                </a:solidFill>
                <a:effectLst/>
                <a:uLnTx/>
                <a:uFillTx/>
                <a:latin typeface="Times New Roman" panose="02020603050405020304" pitchFamily="18" charset="0"/>
                <a:cs typeface="Times New Roman" panose="02020603050405020304" pitchFamily="18" charset="0"/>
              </a:rPr>
              <a:t> </a:t>
            </a:r>
            <a:r>
              <a:rPr kumimoji="0" lang="tr-TR" sz="2400" b="1" i="0" u="none" strike="noStrike" kern="0" cap="none" spc="0" normalizeH="0" baseline="0" noProof="0" dirty="0">
                <a:ln>
                  <a:noFill/>
                </a:ln>
                <a:solidFill>
                  <a:schemeClr val="bg2">
                    <a:lumMod val="50000"/>
                  </a:schemeClr>
                </a:solidFill>
                <a:effectLst/>
                <a:uLnTx/>
                <a:uFillTx/>
                <a:latin typeface="Times New Roman" panose="02020603050405020304" pitchFamily="18" charset="0"/>
                <a:cs typeface="Times New Roman" panose="02020603050405020304" pitchFamily="18" charset="0"/>
              </a:rPr>
              <a:t>Genel Şartlar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24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İşyerinde çalışan kişiler hijyen şartlarına büyük bir titizlikle uymak zorundadırlar.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Takı (kolye, küpe, künye, yüzük, bilezik, kol saati) takılmamalıdır.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Uygun ve temiz iş kıyafetleri, koruyucu giysiler (bone, galoş, ağız maskesi, eldiven vb.) giymelidir.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Sokak kıyafeti ve sokak ayakkabıları ile üretim alanına girilmemelidir.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İş kıyafetleri işyeri dışında giyilmemelidir.</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Erkeklerde saçlar tercihen kısa olmalı, sakal olmamalıdır. Saçlar mutlaka bone içinde tutulmalı ve ağız maskesi kullanmalıdır.</a:t>
            </a:r>
          </a:p>
        </p:txBody>
      </p:sp>
      <p:pic>
        <p:nvPicPr>
          <p:cNvPr id="6" name="Picture 5" descr="bcd43ab68c050dd"/>
          <p:cNvPicPr>
            <a:picLocks noChangeAspect="1" noChangeArrowheads="1"/>
          </p:cNvPicPr>
          <p:nvPr/>
        </p:nvPicPr>
        <p:blipFill>
          <a:blip r:embed="rId3" cstate="print"/>
          <a:srcRect/>
          <a:stretch>
            <a:fillRect/>
          </a:stretch>
        </p:blipFill>
        <p:spPr bwMode="auto">
          <a:xfrm>
            <a:off x="7156252" y="1921766"/>
            <a:ext cx="4830778" cy="4720988"/>
          </a:xfrm>
          <a:prstGeom prst="snip2DiagRect">
            <a:avLst>
              <a:gd name="adj1" fmla="val 13316"/>
              <a:gd name="adj2" fmla="val 0"/>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15075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0" y="1434195"/>
            <a:ext cx="12187232"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chemeClr val="bg1"/>
                </a:solidFill>
                <a:uLnTx/>
                <a:uFillTx/>
                <a:latin typeface="Times New Roman" panose="02020603050405020304" pitchFamily="18" charset="0"/>
                <a:cs typeface="Times New Roman" panose="02020603050405020304" pitchFamily="18" charset="0"/>
              </a:rPr>
              <a:t>İŞYERİ İÇERİSİNE HİJYENİ ESAS ALAN UYARICI YAZILAR ASILMALIDIR</a:t>
            </a:r>
            <a:endParaRPr kumimoji="0" lang="tr-TR" sz="24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p:txBody>
      </p:sp>
      <p:sp>
        <p:nvSpPr>
          <p:cNvPr id="2" name="Metin kutusu 1">
            <a:extLst>
              <a:ext uri="{FF2B5EF4-FFF2-40B4-BE49-F238E27FC236}">
                <a16:creationId xmlns:a16="http://schemas.microsoft.com/office/drawing/2014/main" id="{1EDD86C2-A158-4F3C-22A5-D31ED45B2A1C}"/>
              </a:ext>
            </a:extLst>
          </p:cNvPr>
          <p:cNvSpPr txBox="1"/>
          <p:nvPr/>
        </p:nvSpPr>
        <p:spPr>
          <a:xfrm>
            <a:off x="3267259" y="909386"/>
            <a:ext cx="5662247"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TEMEL HİJYEN KURALLARI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0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pic>
        <p:nvPicPr>
          <p:cNvPr id="6" name="Picture 4" descr="250-165x165"/>
          <p:cNvPicPr>
            <a:picLocks noChangeAspect="1" noChangeArrowheads="1"/>
          </p:cNvPicPr>
          <p:nvPr/>
        </p:nvPicPr>
        <p:blipFill>
          <a:blip r:embed="rId3" cstate="print"/>
          <a:srcRect/>
          <a:stretch>
            <a:fillRect/>
          </a:stretch>
        </p:blipFill>
        <p:spPr bwMode="auto">
          <a:xfrm>
            <a:off x="3005139" y="1941013"/>
            <a:ext cx="2522482" cy="2438399"/>
          </a:xfrm>
          <a:prstGeom prst="rect">
            <a:avLst/>
          </a:prstGeom>
          <a:noFill/>
          <a:ln w="9525">
            <a:noFill/>
            <a:miter lim="800000"/>
            <a:headEnd/>
            <a:tailEnd/>
          </a:ln>
        </p:spPr>
      </p:pic>
      <p:pic>
        <p:nvPicPr>
          <p:cNvPr id="7" name="Picture 8" descr="n142"/>
          <p:cNvPicPr>
            <a:picLocks noChangeAspect="1" noChangeArrowheads="1"/>
          </p:cNvPicPr>
          <p:nvPr/>
        </p:nvPicPr>
        <p:blipFill>
          <a:blip r:embed="rId4" cstate="print"/>
          <a:srcRect/>
          <a:stretch>
            <a:fillRect/>
          </a:stretch>
        </p:blipFill>
        <p:spPr bwMode="auto">
          <a:xfrm>
            <a:off x="451340" y="4490589"/>
            <a:ext cx="2438400" cy="2209800"/>
          </a:xfrm>
          <a:prstGeom prst="rect">
            <a:avLst/>
          </a:prstGeom>
          <a:noFill/>
          <a:ln w="9525">
            <a:noFill/>
            <a:miter lim="800000"/>
            <a:headEnd/>
            <a:tailEnd/>
          </a:ln>
        </p:spPr>
      </p:pic>
      <p:pic>
        <p:nvPicPr>
          <p:cNvPr id="8" name="Picture 10" descr="SİGARA İÇİLMEZ PANO PVC  1 ADET 16 cm X 16 cm"/>
          <p:cNvPicPr>
            <a:picLocks noChangeAspect="1" noChangeArrowheads="1"/>
          </p:cNvPicPr>
          <p:nvPr/>
        </p:nvPicPr>
        <p:blipFill>
          <a:blip r:embed="rId5" cstate="print"/>
          <a:srcRect/>
          <a:stretch>
            <a:fillRect/>
          </a:stretch>
        </p:blipFill>
        <p:spPr bwMode="auto">
          <a:xfrm>
            <a:off x="3005139" y="4490589"/>
            <a:ext cx="2522482" cy="2209800"/>
          </a:xfrm>
          <a:prstGeom prst="rect">
            <a:avLst/>
          </a:prstGeom>
          <a:noFill/>
          <a:ln w="9525">
            <a:noFill/>
            <a:miter lim="800000"/>
            <a:headEnd/>
            <a:tailEnd/>
          </a:ln>
        </p:spPr>
      </p:pic>
      <p:pic>
        <p:nvPicPr>
          <p:cNvPr id="9" name="Picture 12" descr="ikaz_levhalari_772"/>
          <p:cNvPicPr>
            <a:picLocks noChangeAspect="1" noChangeArrowheads="1"/>
          </p:cNvPicPr>
          <p:nvPr/>
        </p:nvPicPr>
        <p:blipFill>
          <a:blip r:embed="rId6" cstate="print"/>
          <a:srcRect/>
          <a:stretch>
            <a:fillRect/>
          </a:stretch>
        </p:blipFill>
        <p:spPr bwMode="auto">
          <a:xfrm>
            <a:off x="435316" y="1941014"/>
            <a:ext cx="2438400" cy="2438400"/>
          </a:xfrm>
          <a:prstGeom prst="rect">
            <a:avLst/>
          </a:prstGeom>
          <a:noFill/>
          <a:ln w="9525">
            <a:noFill/>
            <a:miter lim="800000"/>
            <a:headEnd/>
            <a:tailEnd/>
          </a:ln>
        </p:spPr>
      </p:pic>
      <p:pic>
        <p:nvPicPr>
          <p:cNvPr id="10" name="Picture 14" descr="SFB_6616"/>
          <p:cNvPicPr>
            <a:picLocks noChangeAspect="1" noChangeArrowheads="1"/>
          </p:cNvPicPr>
          <p:nvPr/>
        </p:nvPicPr>
        <p:blipFill>
          <a:blip r:embed="rId7" cstate="print"/>
          <a:srcRect/>
          <a:stretch>
            <a:fillRect/>
          </a:stretch>
        </p:blipFill>
        <p:spPr bwMode="auto">
          <a:xfrm>
            <a:off x="9060138" y="4490589"/>
            <a:ext cx="2819400" cy="2209800"/>
          </a:xfrm>
          <a:prstGeom prst="rect">
            <a:avLst/>
          </a:prstGeom>
          <a:noFill/>
          <a:ln w="9525">
            <a:noFill/>
            <a:miter lim="800000"/>
            <a:headEnd/>
            <a:tailEnd/>
          </a:ln>
        </p:spPr>
      </p:pic>
      <p:pic>
        <p:nvPicPr>
          <p:cNvPr id="11" name="Picture 16" descr="hijyen"/>
          <p:cNvPicPr>
            <a:picLocks noChangeAspect="1" noChangeArrowheads="1"/>
          </p:cNvPicPr>
          <p:nvPr/>
        </p:nvPicPr>
        <p:blipFill>
          <a:blip r:embed="rId8" cstate="print"/>
          <a:srcRect/>
          <a:stretch>
            <a:fillRect/>
          </a:stretch>
        </p:blipFill>
        <p:spPr bwMode="auto">
          <a:xfrm>
            <a:off x="9102801" y="2078833"/>
            <a:ext cx="2714090" cy="2157701"/>
          </a:xfrm>
          <a:prstGeom prst="rect">
            <a:avLst/>
          </a:prstGeom>
          <a:noFill/>
          <a:ln w="9525">
            <a:noFill/>
            <a:miter lim="800000"/>
            <a:headEnd/>
            <a:tailEnd/>
          </a:ln>
        </p:spPr>
      </p:pic>
      <p:pic>
        <p:nvPicPr>
          <p:cNvPr id="12" name="Picture 18" descr="image012_small"/>
          <p:cNvPicPr>
            <a:picLocks noChangeAspect="1" noChangeArrowheads="1"/>
          </p:cNvPicPr>
          <p:nvPr/>
        </p:nvPicPr>
        <p:blipFill>
          <a:blip r:embed="rId9" cstate="print"/>
          <a:srcRect/>
          <a:stretch>
            <a:fillRect/>
          </a:stretch>
        </p:blipFill>
        <p:spPr bwMode="auto">
          <a:xfrm>
            <a:off x="5626156" y="1941448"/>
            <a:ext cx="3299721" cy="2437964"/>
          </a:xfrm>
          <a:prstGeom prst="rect">
            <a:avLst/>
          </a:prstGeom>
          <a:noFill/>
          <a:ln w="9525">
            <a:noFill/>
            <a:miter lim="800000"/>
            <a:headEnd/>
            <a:tailEnd/>
          </a:ln>
        </p:spPr>
      </p:pic>
      <p:pic>
        <p:nvPicPr>
          <p:cNvPr id="14" name="Picture 22" descr="1263_hijyenik_paspas"/>
          <p:cNvPicPr>
            <a:picLocks noChangeAspect="1" noChangeArrowheads="1"/>
          </p:cNvPicPr>
          <p:nvPr/>
        </p:nvPicPr>
        <p:blipFill>
          <a:blip r:embed="rId10" cstate="print"/>
          <a:srcRect/>
          <a:stretch>
            <a:fillRect/>
          </a:stretch>
        </p:blipFill>
        <p:spPr bwMode="auto">
          <a:xfrm>
            <a:off x="5626157" y="4490589"/>
            <a:ext cx="3299720" cy="2209800"/>
          </a:xfrm>
          <a:prstGeom prst="rect">
            <a:avLst/>
          </a:prstGeom>
          <a:noFill/>
          <a:ln w="9525">
            <a:noFill/>
            <a:miter lim="800000"/>
            <a:headEnd/>
            <a:tailEnd/>
          </a:ln>
        </p:spPr>
      </p:pic>
      <p:sp>
        <p:nvSpPr>
          <p:cNvPr id="15" name="Text Box 23"/>
          <p:cNvSpPr txBox="1">
            <a:spLocks noChangeArrowheads="1"/>
          </p:cNvSpPr>
          <p:nvPr/>
        </p:nvSpPr>
        <p:spPr bwMode="auto">
          <a:xfrm>
            <a:off x="6207472" y="5027409"/>
            <a:ext cx="2172814" cy="923330"/>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lang="tr-TR" b="1" kern="0" dirty="0">
                <a:solidFill>
                  <a:schemeClr val="bg1"/>
                </a:solidFill>
              </a:rPr>
              <a:t>Dezenfektanlı </a:t>
            </a:r>
            <a:r>
              <a:rPr kumimoji="0" lang="tr-TR" b="1" i="0" u="none" strike="noStrike" kern="0" cap="none" spc="0" normalizeH="0" baseline="0" noProof="0" dirty="0">
                <a:ln>
                  <a:noFill/>
                </a:ln>
                <a:solidFill>
                  <a:schemeClr val="bg1"/>
                </a:solidFill>
                <a:effectLst/>
                <a:uLnTx/>
                <a:uFillTx/>
              </a:rPr>
              <a:t>Paspasa basmadan girmeyiniz</a:t>
            </a:r>
          </a:p>
        </p:txBody>
      </p:sp>
    </p:spTree>
    <p:extLst>
      <p:ext uri="{BB962C8B-B14F-4D97-AF65-F5344CB8AC3E}">
        <p14:creationId xmlns:p14="http://schemas.microsoft.com/office/powerpoint/2010/main" val="25610859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298062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HİJYENİN FAYDALARI NELERDİR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5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Kısa vadede çabuk kazanç getirmediği düşünüldüğü için hijyene yeteri kadar önem verilmez. Oysaki hijyen programları ile gıdaya bulaşabilecek çeşitli etken ve maddelerin hangi noktalarda ve hangi koşullarda gıdaya bulaştıkları anlaşılabilir ve sonra yok edilir. Böylece işletme fazla zarara uğramaz.</a:t>
            </a:r>
          </a:p>
        </p:txBody>
      </p:sp>
    </p:spTree>
    <p:extLst>
      <p:ext uri="{BB962C8B-B14F-4D97-AF65-F5344CB8AC3E}">
        <p14:creationId xmlns:p14="http://schemas.microsoft.com/office/powerpoint/2010/main" val="3002155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1938992"/>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HİJYENİK KOŞULLAR SAĞLANAMAZSA NE OLUR?</a:t>
            </a:r>
          </a:p>
          <a:p>
            <a:endParaRPr lang="tr-TR" sz="2400" b="1" dirty="0">
              <a:solidFill>
                <a:schemeClr val="bg2">
                  <a:lumMod val="50000"/>
                </a:schemeClr>
              </a:solidFill>
              <a:latin typeface="Times New Roman" panose="02020603050405020304" pitchFamily="18" charset="0"/>
              <a:cs typeface="Times New Roman" panose="02020603050405020304" pitchFamily="18" charset="0"/>
            </a:endParaRPr>
          </a:p>
          <a:p>
            <a:pPr algn="ctr"/>
            <a:r>
              <a:rPr lang="tr-TR" sz="2400" b="1" dirty="0">
                <a:solidFill>
                  <a:schemeClr val="bg2"/>
                </a:solidFill>
                <a:latin typeface="Times New Roman" panose="02020603050405020304" pitchFamily="18" charset="0"/>
                <a:cs typeface="Times New Roman" panose="02020603050405020304" pitchFamily="18" charset="0"/>
              </a:rPr>
              <a:t>Mikroplar, hızlı bir şekilde üreyerek gıda maddelerini </a:t>
            </a:r>
            <a:r>
              <a:rPr lang="tr-TR" sz="2400" b="1" dirty="0">
                <a:solidFill>
                  <a:schemeClr val="bg2">
                    <a:lumMod val="50000"/>
                  </a:schemeClr>
                </a:solidFill>
                <a:latin typeface="Times New Roman" panose="02020603050405020304" pitchFamily="18" charset="0"/>
                <a:cs typeface="Times New Roman" panose="02020603050405020304" pitchFamily="18" charset="0"/>
              </a:rPr>
              <a:t>bozarlar</a:t>
            </a:r>
            <a:r>
              <a:rPr lang="tr-TR" sz="2400" b="1" dirty="0">
                <a:solidFill>
                  <a:schemeClr val="bg2"/>
                </a:solidFill>
                <a:latin typeface="Times New Roman" panose="02020603050405020304" pitchFamily="18" charset="0"/>
                <a:cs typeface="Times New Roman" panose="02020603050405020304" pitchFamily="18" charset="0"/>
              </a:rPr>
              <a:t>.</a:t>
            </a:r>
          </a:p>
          <a:p>
            <a:pPr algn="ctr"/>
            <a:endParaRPr lang="tr-TR" sz="2400" b="1" dirty="0">
              <a:solidFill>
                <a:schemeClr val="bg2"/>
              </a:solidFill>
              <a:latin typeface="Times New Roman" panose="02020603050405020304" pitchFamily="18" charset="0"/>
              <a:cs typeface="Times New Roman" panose="02020603050405020304" pitchFamily="18" charset="0"/>
            </a:endParaRPr>
          </a:p>
          <a:p>
            <a:pPr algn="ctr"/>
            <a:r>
              <a:rPr lang="tr-TR" sz="2400" b="1" dirty="0">
                <a:solidFill>
                  <a:schemeClr val="bg2"/>
                </a:solidFill>
                <a:latin typeface="Times New Roman" panose="02020603050405020304" pitchFamily="18" charset="0"/>
                <a:cs typeface="Times New Roman" panose="02020603050405020304" pitchFamily="18" charset="0"/>
              </a:rPr>
              <a:t>Tüketicinin sağlığını </a:t>
            </a:r>
            <a:r>
              <a:rPr lang="tr-TR" sz="2400" b="1" dirty="0">
                <a:solidFill>
                  <a:schemeClr val="bg2">
                    <a:lumMod val="50000"/>
                  </a:schemeClr>
                </a:solidFill>
                <a:latin typeface="Times New Roman" panose="02020603050405020304" pitchFamily="18" charset="0"/>
                <a:cs typeface="Times New Roman" panose="02020603050405020304" pitchFamily="18" charset="0"/>
              </a:rPr>
              <a:t>tehdit</a:t>
            </a:r>
            <a:r>
              <a:rPr lang="tr-TR" sz="2400" b="1" dirty="0">
                <a:solidFill>
                  <a:schemeClr val="bg2"/>
                </a:solidFill>
                <a:latin typeface="Times New Roman" panose="02020603050405020304" pitchFamily="18" charset="0"/>
                <a:cs typeface="Times New Roman" panose="02020603050405020304" pitchFamily="18" charset="0"/>
              </a:rPr>
              <a:t> ederler.</a:t>
            </a:r>
          </a:p>
        </p:txBody>
      </p:sp>
    </p:spTree>
    <p:extLst>
      <p:ext uri="{BB962C8B-B14F-4D97-AF65-F5344CB8AC3E}">
        <p14:creationId xmlns:p14="http://schemas.microsoft.com/office/powerpoint/2010/main" val="2679775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3267259" y="909386"/>
            <a:ext cx="5662247"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TEMEL HİJYEN KURALLARI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0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p:txBody>
      </p:sp>
      <p:sp>
        <p:nvSpPr>
          <p:cNvPr id="10" name="Rectangle 4"/>
          <p:cNvSpPr>
            <a:spLocks noChangeArrowheads="1"/>
          </p:cNvSpPr>
          <p:nvPr/>
        </p:nvSpPr>
        <p:spPr bwMode="auto">
          <a:xfrm>
            <a:off x="485775" y="1359876"/>
            <a:ext cx="11272838" cy="6740307"/>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Temizlik işleminden sonra kullanılan tüm temizlik araçları temizlenmelidir.</a:t>
            </a:r>
          </a:p>
          <a:p>
            <a:pPr marL="0" marR="0" lvl="0" indent="0" defTabSz="914400" eaLnBrk="1" fontAlgn="auto" latinLnBrk="0" hangingPunct="1">
              <a:lnSpc>
                <a:spcPct val="100000"/>
              </a:lnSpc>
              <a:spcBef>
                <a:spcPts val="0"/>
              </a:spcBef>
              <a:spcAft>
                <a:spcPts val="0"/>
              </a:spcAft>
              <a:buClrTx/>
              <a:buSzTx/>
              <a:buFontTx/>
              <a:buNone/>
              <a:tabLst/>
              <a:defRPr/>
            </a:pPr>
            <a:endParaRPr kumimoji="0" lang="tr-TR" sz="2400" b="1"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400" i="0" u="none" strike="noStrike" kern="0" cap="none" spc="0" normalizeH="0" baseline="0" noProof="0" dirty="0">
                <a:ln>
                  <a:noFill/>
                </a:ln>
                <a:solidFill>
                  <a:schemeClr val="bg2">
                    <a:lumMod val="50000"/>
                  </a:schemeClr>
                </a:solidFill>
                <a:effectLst/>
                <a:uLnTx/>
                <a:uFillTx/>
                <a:latin typeface="Times New Roman" panose="02020603050405020304" pitchFamily="18" charset="0"/>
                <a:cs typeface="Times New Roman" panose="02020603050405020304" pitchFamily="18" charset="0"/>
              </a:rPr>
              <a:t>Temizlik ve Dezenfeksiyon Adımları</a:t>
            </a:r>
          </a:p>
          <a:p>
            <a:pPr marL="0" marR="0" lvl="0" indent="0" defTabSz="914400" eaLnBrk="1" fontAlgn="auto" latinLnBrk="0" hangingPunct="1">
              <a:lnSpc>
                <a:spcPct val="100000"/>
              </a:lnSpc>
              <a:spcBef>
                <a:spcPts val="0"/>
              </a:spcBef>
              <a:spcAft>
                <a:spcPts val="0"/>
              </a:spcAft>
              <a:buClrTx/>
              <a:buSzTx/>
              <a:buFontTx/>
              <a:buNone/>
              <a:tabLst/>
              <a:defRPr/>
            </a:pP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Temizleme ve dezenfeksiyon adımları aşağıdaki sırayı izlemelidir:</a:t>
            </a:r>
          </a:p>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400" i="0" u="none" strike="noStrike" kern="0" cap="none" spc="0" normalizeH="0" baseline="0" noProof="0" dirty="0">
                <a:ln>
                  <a:noFill/>
                </a:ln>
                <a:solidFill>
                  <a:schemeClr val="bg2">
                    <a:lumMod val="50000"/>
                  </a:schemeClr>
                </a:solidFill>
                <a:effectLst/>
                <a:uLnTx/>
                <a:uFillTx/>
                <a:latin typeface="Times New Roman" panose="02020603050405020304" pitchFamily="18" charset="0"/>
                <a:cs typeface="Times New Roman" panose="02020603050405020304" pitchFamily="18" charset="0"/>
              </a:rPr>
              <a:t>Kaba Temizlik : </a:t>
            </a: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Kaba kirler kuru veya ıslak bir şekilde ortamdan uzaklaştırılır.</a:t>
            </a:r>
          </a:p>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tr-TR" sz="2400" i="0" u="none" strike="noStrike" kern="0" cap="none" spc="0" normalizeH="0" baseline="0" noProof="0" dirty="0">
                <a:ln>
                  <a:noFill/>
                </a:ln>
                <a:solidFill>
                  <a:schemeClr val="bg2">
                    <a:lumMod val="50000"/>
                  </a:schemeClr>
                </a:solidFill>
                <a:effectLst/>
                <a:uLnTx/>
                <a:uFillTx/>
                <a:latin typeface="Times New Roman" panose="02020603050405020304" pitchFamily="18" charset="0"/>
                <a:cs typeface="Times New Roman" panose="02020603050405020304" pitchFamily="18" charset="0"/>
              </a:rPr>
              <a:t>Temizlik : </a:t>
            </a: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Sıcak su ve gerekiyorsa deterjan ile yapılır</a:t>
            </a:r>
          </a:p>
          <a:p>
            <a:pPr marL="342900" indent="-342900" defTabSz="914400">
              <a:buFont typeface="Wingdings" panose="05000000000000000000" pitchFamily="2" charset="2"/>
              <a:buChar char="§"/>
              <a:defRPr/>
            </a:pPr>
            <a:r>
              <a:rPr kumimoji="0" lang="tr-TR" sz="2400" i="0" u="none" strike="noStrike" kern="0" cap="none" spc="0" normalizeH="0" baseline="0" noProof="0" dirty="0">
                <a:ln>
                  <a:noFill/>
                </a:ln>
                <a:solidFill>
                  <a:schemeClr val="bg2">
                    <a:lumMod val="50000"/>
                  </a:schemeClr>
                </a:solidFill>
                <a:effectLst/>
                <a:uLnTx/>
                <a:uFillTx/>
                <a:latin typeface="Times New Roman" panose="02020603050405020304" pitchFamily="18" charset="0"/>
                <a:cs typeface="Times New Roman" panose="02020603050405020304" pitchFamily="18" charset="0"/>
              </a:rPr>
              <a:t>Temizlik Sonrası Durulama : </a:t>
            </a: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Deterjan kalıntılarının gıda ile buluşmasını önlemek için sıcak su ile yapılır</a:t>
            </a:r>
          </a:p>
          <a:p>
            <a:pPr marL="342900" indent="-342900" defTabSz="914400">
              <a:buFont typeface="Wingdings" panose="05000000000000000000" pitchFamily="2" charset="2"/>
              <a:buChar char="§"/>
              <a:defRPr/>
            </a:pPr>
            <a:r>
              <a:rPr kumimoji="0" lang="tr-TR" sz="2400" i="0" u="none" strike="noStrike" kern="0" cap="none" spc="0" normalizeH="0" baseline="0" noProof="0" dirty="0">
                <a:ln>
                  <a:noFill/>
                </a:ln>
                <a:solidFill>
                  <a:schemeClr val="bg2">
                    <a:lumMod val="50000"/>
                  </a:schemeClr>
                </a:solidFill>
                <a:effectLst/>
                <a:uLnTx/>
                <a:uFillTx/>
                <a:latin typeface="Times New Roman" panose="02020603050405020304" pitchFamily="18" charset="0"/>
                <a:cs typeface="Times New Roman" panose="02020603050405020304" pitchFamily="18" charset="0"/>
              </a:rPr>
              <a:t>Dezenfeksiyon : </a:t>
            </a: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İzinli dezenfektan maddeler kullanılarak yapılır.</a:t>
            </a:r>
          </a:p>
          <a:p>
            <a:pPr marL="342900" indent="-342900" defTabSz="914400">
              <a:buFont typeface="Wingdings" panose="05000000000000000000" pitchFamily="2" charset="2"/>
              <a:buChar char="§"/>
              <a:defRPr/>
            </a:pPr>
            <a:r>
              <a:rPr kumimoji="0" lang="tr-TR" sz="2400" i="0" u="none" strike="noStrike" kern="0" cap="none" spc="0" normalizeH="0" baseline="0" noProof="0" dirty="0">
                <a:ln>
                  <a:noFill/>
                </a:ln>
                <a:solidFill>
                  <a:schemeClr val="bg2">
                    <a:lumMod val="50000"/>
                  </a:schemeClr>
                </a:solidFill>
                <a:effectLst/>
                <a:uLnTx/>
                <a:uFillTx/>
                <a:latin typeface="Times New Roman" panose="02020603050405020304" pitchFamily="18" charset="0"/>
                <a:cs typeface="Times New Roman" panose="02020603050405020304" pitchFamily="18" charset="0"/>
              </a:rPr>
              <a:t>Dezenfeksiyon Sonrası Durulama : </a:t>
            </a: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Dezenfeksiyon tekniğine göre içilebilir nitelikteki su ile yapılır.</a:t>
            </a:r>
          </a:p>
          <a:p>
            <a:pPr marL="342900" indent="-342900" defTabSz="914400">
              <a:buFont typeface="Wingdings" panose="05000000000000000000" pitchFamily="2" charset="2"/>
              <a:buChar char="§"/>
              <a:defRPr/>
            </a:pPr>
            <a:endParaRPr lang="tr-TR" sz="2400" kern="0" dirty="0">
              <a:solidFill>
                <a:prstClr val="white"/>
              </a:solidFill>
              <a:latin typeface="Times New Roman" panose="02020603050405020304" pitchFamily="18" charset="0"/>
              <a:cs typeface="Times New Roman" panose="02020603050405020304" pitchFamily="18" charset="0"/>
            </a:endParaRPr>
          </a:p>
          <a:p>
            <a:pPr defTabSz="914400">
              <a:defRPr/>
            </a:pPr>
            <a:r>
              <a:rPr kumimoji="0" lang="tr-TR" sz="2400" i="0" u="none" strike="noStrike" kern="0" cap="none" spc="0" normalizeH="0" baseline="0" noProof="0" dirty="0">
                <a:ln>
                  <a:noFill/>
                </a:ln>
                <a:solidFill>
                  <a:schemeClr val="bg2">
                    <a:lumMod val="50000"/>
                  </a:schemeClr>
                </a:solidFill>
                <a:effectLst/>
                <a:uLnTx/>
                <a:uFillTx/>
                <a:latin typeface="Times New Roman" panose="02020603050405020304" pitchFamily="18" charset="0"/>
                <a:cs typeface="Times New Roman" panose="02020603050405020304" pitchFamily="18" charset="0"/>
              </a:rPr>
              <a:t>Temizlik ve Dezenfeksiyon Planları</a:t>
            </a:r>
          </a:p>
          <a:p>
            <a:pPr defTabSz="914400">
              <a:defRPr/>
            </a:pPr>
            <a:r>
              <a:rPr kumimoji="0" lang="tr-TR" sz="240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İşyerinde temizlik ve dezenfeksiyon planı oluşturulmalıdır.</a:t>
            </a:r>
          </a:p>
          <a:p>
            <a:pPr marL="342900" indent="-342900" defTabSz="914400">
              <a:buFont typeface="Wingdings" panose="05000000000000000000" pitchFamily="2" charset="2"/>
              <a:buChar char="§"/>
              <a:defRPr/>
            </a:pPr>
            <a:endParaRPr kumimoji="0" lang="tr-TR" sz="24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a:p>
            <a:pPr defTabSz="914400">
              <a:defRPr/>
            </a:pPr>
            <a:endParaRPr kumimoji="0" lang="tr-TR" sz="24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a:p>
            <a:pPr defTabSz="914400">
              <a:defRPr/>
            </a:pPr>
            <a:endParaRPr kumimoji="0" lang="tr-TR" sz="24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tr-TR" sz="2400" b="0"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151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4242508"/>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TEMİZLİK VE DEZENFEKSİYON</a:t>
            </a:r>
          </a:p>
          <a:p>
            <a:pPr algn="ctr"/>
            <a:endParaRPr lang="tr-TR" sz="1000" b="1" dirty="0">
              <a:solidFill>
                <a:schemeClr val="bg2">
                  <a:lumMod val="50000"/>
                </a:schemeClr>
              </a:solidFill>
              <a:latin typeface="Times New Roman" panose="02020603050405020304" pitchFamily="18" charset="0"/>
              <a:cs typeface="Times New Roman" panose="02020603050405020304" pitchFamily="18" charset="0"/>
            </a:endParaRPr>
          </a:p>
          <a:p>
            <a:pPr algn="just"/>
            <a:r>
              <a:rPr lang="tr-TR" sz="2400" b="1" dirty="0">
                <a:solidFill>
                  <a:schemeClr val="bg2">
                    <a:lumMod val="50000"/>
                  </a:schemeClr>
                </a:solidFill>
                <a:latin typeface="Times New Roman" panose="02020603050405020304" pitchFamily="18" charset="0"/>
                <a:cs typeface="Times New Roman" panose="02020603050405020304" pitchFamily="18" charset="0"/>
              </a:rPr>
              <a:t>TEMİZLİK NEDİR ?</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Temizlik, mekanik yada kimyasal yöntemlerle ortamda bulunan kir ve artık maddelerin ortamdan uzaklaştırılmasıdır. Mekanik olarak çeşitli araçlardan yararlanılabilir. Temizlik bezleri, fırçalar veya suyun mekanik etkisi gibi. Temizlikte mutlaka içme suyu kalitesinde su kullanılmalıdır. Kimyasal olarak kirleri uzaklaştırmak için çeşitli deterjanlardan yararlanılır. Deterjanlar kir ve artıkları yumuşatır, çözer ve sıvı kısmının içine hapsederek ortamdan uzaklaştırılmalarını sağlarlar.</a:t>
            </a:r>
          </a:p>
        </p:txBody>
      </p:sp>
    </p:spTree>
    <p:extLst>
      <p:ext uri="{BB962C8B-B14F-4D97-AF65-F5344CB8AC3E}">
        <p14:creationId xmlns:p14="http://schemas.microsoft.com/office/powerpoint/2010/main" val="1485312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3319178"/>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TEMİZLİK VE DEZENFEKSİYON</a:t>
            </a:r>
          </a:p>
          <a:p>
            <a:pPr algn="ctr"/>
            <a:endParaRPr lang="tr-TR" sz="1000" b="1" dirty="0">
              <a:solidFill>
                <a:schemeClr val="bg2">
                  <a:lumMod val="50000"/>
                </a:schemeClr>
              </a:solidFill>
              <a:latin typeface="Times New Roman" panose="02020603050405020304" pitchFamily="18" charset="0"/>
              <a:cs typeface="Times New Roman" panose="02020603050405020304" pitchFamily="18" charset="0"/>
            </a:endParaRPr>
          </a:p>
          <a:p>
            <a:pPr algn="just">
              <a:lnSpc>
                <a:spcPct val="150000"/>
              </a:lnSpc>
            </a:pPr>
            <a:r>
              <a:rPr lang="tr-TR" sz="2400" b="1" dirty="0">
                <a:solidFill>
                  <a:schemeClr val="bg2">
                    <a:lumMod val="50000"/>
                  </a:schemeClr>
                </a:solidFill>
                <a:latin typeface="Times New Roman" panose="02020603050405020304" pitchFamily="18" charset="0"/>
                <a:cs typeface="Times New Roman" panose="02020603050405020304" pitchFamily="18" charset="0"/>
              </a:rPr>
              <a:t>DETERJANLAR; </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1- Ekonomik olmalıdır</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2- Zehirli olmamalıdır</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3- Kullanılan malzemelerde zarar (korozyon) oluşturmamalıdır</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4- Kokusuz, eriyebilir, saklamaya dayanıklı ve kolay uzaklaştırılabilir olmalıdır.</a:t>
            </a:r>
          </a:p>
        </p:txBody>
      </p:sp>
    </p:spTree>
    <p:extLst>
      <p:ext uri="{BB962C8B-B14F-4D97-AF65-F5344CB8AC3E}">
        <p14:creationId xmlns:p14="http://schemas.microsoft.com/office/powerpoint/2010/main" val="2469268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5750613"/>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TEMİZLİK İŞLEMİ NASIL YAPILIR:</a:t>
            </a:r>
          </a:p>
          <a:p>
            <a:pPr algn="just"/>
            <a:endParaRPr lang="tr-TR" sz="2400" dirty="0">
              <a:solidFill>
                <a:schemeClr val="bg2"/>
              </a:solidFill>
              <a:latin typeface="Times New Roman" panose="02020603050405020304" pitchFamily="18" charset="0"/>
              <a:cs typeface="Times New Roman" panose="02020603050405020304" pitchFamily="18" charset="0"/>
            </a:endParaRP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Temizlik işlemi mutlaka üretimi takiben ve dezenfeksiyondan önce yapılmalıdır.</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Temizliğin etkin olabilmesi için temizlenecek yüzeylerin düzgün, çatlaksız, </a:t>
            </a:r>
            <a:r>
              <a:rPr lang="tr-TR" sz="2400" dirty="0" err="1">
                <a:solidFill>
                  <a:schemeClr val="bg2"/>
                </a:solidFill>
                <a:latin typeface="Times New Roman" panose="02020603050405020304" pitchFamily="18" charset="0"/>
                <a:cs typeface="Times New Roman" panose="02020603050405020304" pitchFamily="18" charset="0"/>
              </a:rPr>
              <a:t>girintisiz</a:t>
            </a:r>
            <a:r>
              <a:rPr lang="tr-TR" sz="2400" dirty="0">
                <a:solidFill>
                  <a:schemeClr val="bg2"/>
                </a:solidFill>
                <a:latin typeface="Times New Roman" panose="02020603050405020304" pitchFamily="18" charset="0"/>
                <a:cs typeface="Times New Roman" panose="02020603050405020304" pitchFamily="18" charset="0"/>
              </a:rPr>
              <a:t>, çıkıntısız ve köşelerin yuvarlatılmış olması gerekir.</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Temizlikte kullanılacak bezlerin bu amaçla yapılmış mikrofiber ve </a:t>
            </a:r>
            <a:r>
              <a:rPr lang="tr-TR" sz="2400" dirty="0" err="1">
                <a:solidFill>
                  <a:schemeClr val="bg2"/>
                </a:solidFill>
                <a:latin typeface="Times New Roman" panose="02020603050405020304" pitchFamily="18" charset="0"/>
                <a:cs typeface="Times New Roman" panose="02020603050405020304" pitchFamily="18" charset="0"/>
              </a:rPr>
              <a:t>mikroelyaf</a:t>
            </a:r>
            <a:r>
              <a:rPr lang="tr-TR" sz="2400" dirty="0">
                <a:solidFill>
                  <a:schemeClr val="bg2"/>
                </a:solidFill>
                <a:latin typeface="Times New Roman" panose="02020603050405020304" pitchFamily="18" charset="0"/>
                <a:cs typeface="Times New Roman" panose="02020603050405020304" pitchFamily="18" charset="0"/>
              </a:rPr>
              <a:t> özellikte olmasına dikkat etmek gerekir. Bu özellikte bezler kir tutmaz, toz toplar ve uygun kullanıldığında mikroorganizmalar için iyi bir üreme ortamı oluşmaz. Genellikle bu konuya gerekli hassasiyetin gösterilmediği ve gelişigüzel bezlerin bu amaçla ve uygunsuz bir  şekilde kullanıldığı görülmektedir. </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LÜTFEN DİKKAT!!</a:t>
            </a:r>
          </a:p>
        </p:txBody>
      </p:sp>
    </p:spTree>
    <p:extLst>
      <p:ext uri="{BB962C8B-B14F-4D97-AF65-F5344CB8AC3E}">
        <p14:creationId xmlns:p14="http://schemas.microsoft.com/office/powerpoint/2010/main" val="3364769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4088620"/>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DEZENFEKSİYON NEDİR?</a:t>
            </a:r>
          </a:p>
          <a:p>
            <a:pPr algn="ctr"/>
            <a:endParaRPr lang="tr-TR" sz="2400" dirty="0">
              <a:solidFill>
                <a:schemeClr val="bg2"/>
              </a:solidFill>
              <a:latin typeface="Times New Roman" panose="02020603050405020304" pitchFamily="18" charset="0"/>
              <a:cs typeface="Times New Roman" panose="02020603050405020304" pitchFamily="18" charset="0"/>
            </a:endParaRP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Patojen(zararlı) mikropların sayısının azaltılması ve etkisiz  hale getirilmesidir. Bu amaçla kullanılan kimyasallara </a:t>
            </a:r>
            <a:r>
              <a:rPr lang="tr-TR" sz="2400" dirty="0">
                <a:solidFill>
                  <a:schemeClr val="bg2">
                    <a:lumMod val="50000"/>
                  </a:schemeClr>
                </a:solidFill>
                <a:latin typeface="Times New Roman" panose="02020603050405020304" pitchFamily="18" charset="0"/>
                <a:cs typeface="Times New Roman" panose="02020603050405020304" pitchFamily="18" charset="0"/>
              </a:rPr>
              <a:t>dezenfektan</a:t>
            </a:r>
            <a:r>
              <a:rPr lang="tr-TR" sz="2400" dirty="0">
                <a:solidFill>
                  <a:schemeClr val="bg2"/>
                </a:solidFill>
                <a:latin typeface="Times New Roman" panose="02020603050405020304" pitchFamily="18" charset="0"/>
                <a:cs typeface="Times New Roman" panose="02020603050405020304" pitchFamily="18" charset="0"/>
              </a:rPr>
              <a:t> denir. dezenfeksiyon ısı ile de yapılabilir. Deterjan ve dezenfektan birbirinden farklıdır. deterjan kullanımında amaç kir maddelerini uzaklaştırmaktır. En fazla kire tutunmuş mikroplar uzaklaştırılır. Dezenfektanda ise mutlaka mikroorganizmaları etkisiz hale getirmek amaçlanır.</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Dezenfeksiyon mutlaka iyi yapılmış bir temizlikten sonra yapılmalıdır.</a:t>
            </a:r>
          </a:p>
        </p:txBody>
      </p:sp>
    </p:spTree>
    <p:extLst>
      <p:ext uri="{BB962C8B-B14F-4D97-AF65-F5344CB8AC3E}">
        <p14:creationId xmlns:p14="http://schemas.microsoft.com/office/powerpoint/2010/main" val="2891912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4893647"/>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DEZENFEKTANDA ARANAN ÖZELLİKLER</a:t>
            </a:r>
          </a:p>
          <a:p>
            <a:pPr algn="ctr"/>
            <a:endParaRPr lang="tr-TR" sz="2400" dirty="0">
              <a:solidFill>
                <a:schemeClr val="bg2">
                  <a:lumMod val="50000"/>
                </a:schemeClr>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Kullanılan kişiler için güvenli olmalıdır.</a:t>
            </a:r>
          </a:p>
          <a:p>
            <a:pPr marL="457200" indent="-457200">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Kullanılan alanda etkin olmalıdır.</a:t>
            </a:r>
          </a:p>
          <a:p>
            <a:pPr marL="457200" indent="-457200">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Kullanımı kolay olmalıdır.</a:t>
            </a:r>
          </a:p>
          <a:p>
            <a:pPr marL="457200" indent="-457200">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Aşınmaya sebebiyet vermemelidir.</a:t>
            </a:r>
          </a:p>
          <a:p>
            <a:pPr marL="457200" indent="-457200">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Renksiz, kokusuz ve koku giderici olmalıdır.</a:t>
            </a:r>
          </a:p>
          <a:p>
            <a:pPr marL="457200" indent="-457200">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Homojen olmalıdır.</a:t>
            </a:r>
          </a:p>
          <a:p>
            <a:pPr marL="457200" indent="-457200">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Düşük yoğunlukta mikrop için öldürücü olmalıdır.</a:t>
            </a:r>
          </a:p>
          <a:p>
            <a:pPr marL="457200" indent="-457200">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Yüksek yoğunluklarda insanlar için toksik olmamalıdır.</a:t>
            </a:r>
          </a:p>
          <a:p>
            <a:pPr marL="457200" indent="-457200">
              <a:buFont typeface="Wingdings" panose="05000000000000000000" pitchFamily="2" charset="2"/>
              <a:buChar char="§"/>
            </a:pPr>
            <a:r>
              <a:rPr lang="tr-TR" sz="2400" dirty="0">
                <a:solidFill>
                  <a:schemeClr val="bg2"/>
                </a:solidFill>
                <a:latin typeface="Times New Roman" panose="02020603050405020304" pitchFamily="18" charset="0"/>
                <a:cs typeface="Times New Roman" panose="02020603050405020304" pitchFamily="18" charset="0"/>
              </a:rPr>
              <a:t>Kolay durulanabilmeli ve kalıntı bırakmamalıdır</a:t>
            </a:r>
          </a:p>
          <a:p>
            <a:r>
              <a:rPr lang="tr-TR" sz="2400" dirty="0">
                <a:solidFill>
                  <a:schemeClr val="bg2"/>
                </a:solidFill>
                <a:latin typeface="Times New Roman" panose="02020603050405020304" pitchFamily="18" charset="0"/>
                <a:cs typeface="Times New Roman" panose="02020603050405020304" pitchFamily="18" charset="0"/>
              </a:rPr>
              <a:t>	İyi bir temizlik yapılmadan yapılan dezenfeksiyon etkin olmaz.	Dezenfektanlarda doz ayarlanması çok önemlidir. </a:t>
            </a:r>
            <a:endParaRPr lang="tr-TR" sz="2400" b="1" dirty="0">
              <a:solidFill>
                <a:schemeClr val="bg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7461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2980624"/>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HİJYENİN FAYDALARI NELERDİR ?</a:t>
            </a:r>
          </a:p>
          <a:p>
            <a:pPr algn="ctr"/>
            <a:endParaRPr lang="tr-TR" sz="2400" dirty="0">
              <a:solidFill>
                <a:schemeClr val="bg2"/>
              </a:solidFill>
              <a:latin typeface="Times New Roman" panose="02020603050405020304" pitchFamily="18" charset="0"/>
              <a:cs typeface="Times New Roman" panose="02020603050405020304" pitchFamily="18" charset="0"/>
            </a:endParaRP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Kısa vadede çabuk kazanç getirmediği düşünüldüğü için hijyene yeteri kadar önem verilmez. Oysaki hijyen programları ile gıdaya bulaşabilecek çeşitli etken ve maddelerin hangi noktalarda ve hangi koşullarda gıdaya bulaştıkları anlaşılabilir ve sonra yok edilir. Böylece işletme fazla zarara uğramaz.</a:t>
            </a:r>
          </a:p>
        </p:txBody>
      </p:sp>
    </p:spTree>
    <p:extLst>
      <p:ext uri="{BB962C8B-B14F-4D97-AF65-F5344CB8AC3E}">
        <p14:creationId xmlns:p14="http://schemas.microsoft.com/office/powerpoint/2010/main" val="1179539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4893647"/>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PERSONEL HİJYENİ DEYİNCE NE ANLIYORUZ ?</a:t>
            </a:r>
          </a:p>
          <a:p>
            <a:pPr algn="ctr"/>
            <a:endParaRPr lang="tr-TR" sz="2400" dirty="0">
              <a:solidFill>
                <a:schemeClr val="bg2"/>
              </a:solidFill>
              <a:latin typeface="Times New Roman" panose="02020603050405020304" pitchFamily="18" charset="0"/>
              <a:cs typeface="Times New Roman" panose="02020603050405020304" pitchFamily="18" charset="0"/>
            </a:endParaRPr>
          </a:p>
          <a:p>
            <a:pPr algn="just"/>
            <a:r>
              <a:rPr lang="tr-TR" sz="2400" dirty="0">
                <a:solidFill>
                  <a:schemeClr val="bg2"/>
                </a:solidFill>
                <a:latin typeface="Times New Roman" panose="02020603050405020304" pitchFamily="18" charset="0"/>
                <a:cs typeface="Times New Roman" panose="02020603050405020304" pitchFamily="18" charset="0"/>
              </a:rPr>
              <a:t>	İşletmede personel hijyeni çok önemlidir. Personelin kişisel </a:t>
            </a:r>
            <a:r>
              <a:rPr lang="tr-TR" sz="2400" dirty="0">
                <a:solidFill>
                  <a:schemeClr val="bg2">
                    <a:lumMod val="75000"/>
                  </a:schemeClr>
                </a:solidFill>
                <a:latin typeface="Times New Roman" panose="02020603050405020304" pitchFamily="18" charset="0"/>
                <a:cs typeface="Times New Roman" panose="02020603050405020304" pitchFamily="18" charset="0"/>
              </a:rPr>
              <a:t>temizliğine özen göstermesi gerekir. Mutlaka düzenli duş alınması, erkeklerde sakal </a:t>
            </a:r>
            <a:r>
              <a:rPr lang="tr-TR" sz="2400" dirty="0" err="1">
                <a:solidFill>
                  <a:schemeClr val="bg2">
                    <a:lumMod val="75000"/>
                  </a:schemeClr>
                </a:solidFill>
                <a:latin typeface="Times New Roman" panose="02020603050405020304" pitchFamily="18" charset="0"/>
                <a:cs typeface="Times New Roman" panose="02020603050405020304" pitchFamily="18" charset="0"/>
              </a:rPr>
              <a:t>traşı</a:t>
            </a:r>
            <a:r>
              <a:rPr lang="tr-TR" sz="2400" dirty="0">
                <a:solidFill>
                  <a:schemeClr val="bg2">
                    <a:lumMod val="75000"/>
                  </a:schemeClr>
                </a:solidFill>
                <a:latin typeface="Times New Roman" panose="02020603050405020304" pitchFamily="18" charset="0"/>
                <a:cs typeface="Times New Roman" panose="02020603050405020304" pitchFamily="18" charset="0"/>
              </a:rPr>
              <a:t> yapılması, tırnakların kısa kesilmiş olması gıda sektöründe çalışanlar için gereklidir. Ayrıca giyilen kıyafetler ve kişisel hijyen kişiliğinin göstergesidir.</a:t>
            </a:r>
          </a:p>
          <a:p>
            <a:pPr algn="just"/>
            <a:r>
              <a:rPr lang="tr-TR" sz="2400" dirty="0">
                <a:solidFill>
                  <a:schemeClr val="bg2"/>
                </a:solidFill>
                <a:latin typeface="Times New Roman" panose="02020603050405020304" pitchFamily="18" charset="0"/>
                <a:cs typeface="Times New Roman" panose="02020603050405020304" pitchFamily="18" charset="0"/>
              </a:rPr>
              <a:t>	Personelden kaynaklanan mikrop bulaşmaları en çok el, saç, tükürük, dışkı ve kıyafetlerle olur.</a:t>
            </a:r>
          </a:p>
          <a:p>
            <a:pPr algn="just"/>
            <a:r>
              <a:rPr lang="tr-TR" sz="2400" dirty="0">
                <a:solidFill>
                  <a:schemeClr val="bg2"/>
                </a:solidFill>
                <a:latin typeface="Times New Roman" panose="02020603050405020304" pitchFamily="18" charset="0"/>
                <a:cs typeface="Times New Roman" panose="02020603050405020304" pitchFamily="18" charset="0"/>
              </a:rPr>
              <a:t>	Kişi gıda sektöründe çalışıyorsa varsa kötü alışkanlıklarını bir kenara bırakmalıdır. Örneğin çalışırken bir şeyler yeme içme (sigara, sakız, çay vb.) burun karıştırma, kaşınma, yere tükürme gibi. bu tür alışkanlıklar pek çok riski beraberinde getirir ve sağlıksız gıda üretimine neden olur.</a:t>
            </a:r>
          </a:p>
          <a:p>
            <a:pPr algn="just"/>
            <a:endParaRPr lang="tr-TR" sz="2400"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3166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pic>
        <p:nvPicPr>
          <p:cNvPr id="3" name="Picture 5" descr="Resim11">
            <a:extLst>
              <a:ext uri="{FF2B5EF4-FFF2-40B4-BE49-F238E27FC236}">
                <a16:creationId xmlns:a16="http://schemas.microsoft.com/office/drawing/2014/main" id="{26BB5078-5A7A-EEA6-9F5F-E23FD13DF8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4050" y="1079602"/>
            <a:ext cx="8343900" cy="5778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1163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pic>
        <p:nvPicPr>
          <p:cNvPr id="3" name="Picture 5" descr="Resim23">
            <a:extLst>
              <a:ext uri="{FF2B5EF4-FFF2-40B4-BE49-F238E27FC236}">
                <a16:creationId xmlns:a16="http://schemas.microsoft.com/office/drawing/2014/main" id="{972D6BFD-F9D5-DD9E-4F95-58797BBBCE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7" y="1128712"/>
            <a:ext cx="8272984" cy="572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550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pic>
        <p:nvPicPr>
          <p:cNvPr id="2" name="Picture 4" descr="giriş">
            <a:extLst>
              <a:ext uri="{FF2B5EF4-FFF2-40B4-BE49-F238E27FC236}">
                <a16:creationId xmlns:a16="http://schemas.microsoft.com/office/drawing/2014/main" id="{DC6A5534-0B33-6E1C-DAB8-51FD74E205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3031" y="1114424"/>
            <a:ext cx="9272588"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3191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pic>
        <p:nvPicPr>
          <p:cNvPr id="2" name="Picture 4" descr="Resim20">
            <a:extLst>
              <a:ext uri="{FF2B5EF4-FFF2-40B4-BE49-F238E27FC236}">
                <a16:creationId xmlns:a16="http://schemas.microsoft.com/office/drawing/2014/main" id="{41FF0601-2398-1C72-B4AF-DDE98F9DB1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894" y="1110886"/>
            <a:ext cx="5416586" cy="574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Resim21">
            <a:extLst>
              <a:ext uri="{FF2B5EF4-FFF2-40B4-BE49-F238E27FC236}">
                <a16:creationId xmlns:a16="http://schemas.microsoft.com/office/drawing/2014/main" id="{C9A84287-ECCB-B97C-362E-1875D0D9E0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330" y="1110886"/>
            <a:ext cx="1810607" cy="574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Resim22">
            <a:extLst>
              <a:ext uri="{FF2B5EF4-FFF2-40B4-BE49-F238E27FC236}">
                <a16:creationId xmlns:a16="http://schemas.microsoft.com/office/drawing/2014/main" id="{3AE94B8C-033E-858C-0B9D-A2B3186CFB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2183" y="1110886"/>
            <a:ext cx="2278890" cy="574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85123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pic>
        <p:nvPicPr>
          <p:cNvPr id="4" name="Picture 4" descr="Resim27">
            <a:extLst>
              <a:ext uri="{FF2B5EF4-FFF2-40B4-BE49-F238E27FC236}">
                <a16:creationId xmlns:a16="http://schemas.microsoft.com/office/drawing/2014/main" id="{1D7F9F58-3D2E-908E-AC25-AEE5B128F6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1668" y="1087042"/>
            <a:ext cx="3328988" cy="5770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Resim28">
            <a:extLst>
              <a:ext uri="{FF2B5EF4-FFF2-40B4-BE49-F238E27FC236}">
                <a16:creationId xmlns:a16="http://schemas.microsoft.com/office/drawing/2014/main" id="{809C9754-2E51-E1FD-4F4E-566ACA7C1C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0663" y="1087042"/>
            <a:ext cx="5014856" cy="5770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788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pic>
        <p:nvPicPr>
          <p:cNvPr id="2" name="Picture 5" descr="Resim31">
            <a:extLst>
              <a:ext uri="{FF2B5EF4-FFF2-40B4-BE49-F238E27FC236}">
                <a16:creationId xmlns:a16="http://schemas.microsoft.com/office/drawing/2014/main" id="{2CEBB10A-654B-7863-8A02-C1207CAC42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12" y="1119180"/>
            <a:ext cx="8286750" cy="5738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9473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pic>
        <p:nvPicPr>
          <p:cNvPr id="2" name="Picture 4" descr="Resim26">
            <a:extLst>
              <a:ext uri="{FF2B5EF4-FFF2-40B4-BE49-F238E27FC236}">
                <a16:creationId xmlns:a16="http://schemas.microsoft.com/office/drawing/2014/main" id="{3F2B05D7-21DF-FE0F-6E80-55ED208EF0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3" y="1715156"/>
            <a:ext cx="5514978" cy="4429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Resim38">
            <a:extLst>
              <a:ext uri="{FF2B5EF4-FFF2-40B4-BE49-F238E27FC236}">
                <a16:creationId xmlns:a16="http://schemas.microsoft.com/office/drawing/2014/main" id="{C1F3B4BF-EB5B-7C89-5D9D-5442F4D9F3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9399" y="1715156"/>
            <a:ext cx="6045429"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59467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563231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HİJYENİK BİR ORTAM İÇİN NE YAPMALIYIZ ?</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ISI İŞLEMİ</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Sıcak ve soğuk uygulama şeklinde yapılır.</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a:t>
            </a:r>
            <a:r>
              <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Pastörizasyon : </a:t>
            </a: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Gıdalarda bulunan tüm patojen mikropları öldürmek amacıyla yapılan ve 60-80°c ‘de uygulanan bir ısı işlemidir. Örneğin Günlük Süt.</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a:t>
            </a:r>
            <a:r>
              <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Sterilizasyon : </a:t>
            </a: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Gıdalarda bulunan tüm mikroorganizmaları ve sporlarını öldürmek amacıyla yapılan ve yüksek ısılarda  (110 °c ) uygulanan bir ısı işlemidir. Örneğin UHT Süt.</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a:t>
            </a:r>
            <a:r>
              <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Kaynatmak : </a:t>
            </a: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Evlerimizde yemek pişirmek veya bebeğimize içirdiğimiz suyun sağlıksız olmasını engellemek için kaynatma işlemi yaparız. Pişirilen yemekler risk oluşturmaması için yaklaşık 60°c üzerinde olmalıdır. tüketime sunulmayacaklarsa 5°c ‘</a:t>
            </a:r>
            <a:r>
              <a:rPr kumimoji="0" lang="tr-TR" sz="2400" b="0" i="0" u="none" strike="noStrike" kern="1200" cap="none" spc="0" normalizeH="0" baseline="0" noProof="0" dirty="0" err="1">
                <a:ln>
                  <a:noFill/>
                </a:ln>
                <a:solidFill>
                  <a:srgbClr val="EEECE1"/>
                </a:solidFill>
                <a:effectLst/>
                <a:uLnTx/>
                <a:uFillTx/>
                <a:latin typeface="Times New Roman" panose="02020603050405020304" pitchFamily="18" charset="0"/>
                <a:ea typeface="+mn-ea"/>
                <a:cs typeface="Times New Roman" panose="02020603050405020304" pitchFamily="18" charset="0"/>
              </a:rPr>
              <a:t>nin</a:t>
            </a: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altında ki koşullarda saklanmalıdır.</a:t>
            </a:r>
          </a:p>
        </p:txBody>
      </p:sp>
    </p:spTree>
    <p:extLst>
      <p:ext uri="{BB962C8B-B14F-4D97-AF65-F5344CB8AC3E}">
        <p14:creationId xmlns:p14="http://schemas.microsoft.com/office/powerpoint/2010/main" val="130063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BARTIN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526297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HİJYENİK BİR ORTAM İÇİN NE YAPMALIYIZ ?</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Soğutma : </a:t>
            </a: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Gıdalar yapısına uygun olarak 0-5°c de muhafaza edilir.</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Dondurma : </a:t>
            </a: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Gıdaların dayanma süresinin uzun olması açısından en çok tercih edilen yöntemlerden biridir. dondurma derecesi -18°c altında olmalıdır.</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lumMod val="50000"/>
                  </a:srgbClr>
                </a:solidFill>
                <a:effectLst/>
                <a:uLnTx/>
                <a:uFillTx/>
                <a:latin typeface="Times New Roman" panose="02020603050405020304" pitchFamily="18" charset="0"/>
                <a:ea typeface="+mn-ea"/>
                <a:cs typeface="Times New Roman" panose="02020603050405020304" pitchFamily="18" charset="0"/>
              </a:rPr>
              <a:t>Dondurmada dikkat edilecek hususlar.</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1- Gıdalar çözünmesi kolay olabilecek miktarlarda ve kullanımı uygun porsiyonlarda olmalıdır.</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2- Çözündürülmüş ürün asla tekrar dondurulmamalıdır.</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srgbClr val="EEECE1"/>
                </a:solidFill>
                <a:effectLst/>
                <a:uLnTx/>
                <a:uFillTx/>
                <a:latin typeface="Times New Roman" panose="02020603050405020304" pitchFamily="18" charset="0"/>
                <a:ea typeface="+mn-ea"/>
                <a:cs typeface="Times New Roman" panose="02020603050405020304" pitchFamily="18" charset="0"/>
              </a:rPr>
              <a:t>	Şayet kullanacağımızdan fazlasını büyük porsiyonlarla dondurursak çözündürürken problemler yaşarız. Çözünme dıştan başlayacağı için iç kısım hala donukken dış kısımda mikropların üremeleri için uygun ortam yaratmış oluruz.</a:t>
            </a:r>
          </a:p>
        </p:txBody>
      </p:sp>
    </p:spTree>
    <p:extLst>
      <p:ext uri="{BB962C8B-B14F-4D97-AF65-F5344CB8AC3E}">
        <p14:creationId xmlns:p14="http://schemas.microsoft.com/office/powerpoint/2010/main" val="22355458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5565947"/>
          </a:xfrm>
          <a:prstGeom prst="rect">
            <a:avLst/>
          </a:prstGeom>
          <a:noFill/>
        </p:spPr>
        <p:txBody>
          <a:bodyPr wrap="square">
            <a:spAutoFit/>
          </a:bodyPr>
          <a:lstStyle/>
          <a:p>
            <a:pPr algn="ctr">
              <a:lnSpc>
                <a:spcPct val="150000"/>
              </a:lnSpc>
            </a:pPr>
            <a:r>
              <a:rPr lang="tr-TR" sz="2400" b="1" dirty="0">
                <a:solidFill>
                  <a:schemeClr val="bg2">
                    <a:lumMod val="50000"/>
                  </a:schemeClr>
                </a:solidFill>
                <a:latin typeface="Times New Roman" panose="02020603050405020304" pitchFamily="18" charset="0"/>
                <a:cs typeface="Times New Roman" panose="02020603050405020304" pitchFamily="18" charset="0"/>
              </a:rPr>
              <a:t>HİJYENİK BİR ORTAM İÇİN NE YAPMALIYIZ ?</a:t>
            </a:r>
          </a:p>
          <a:p>
            <a:pPr algn="just">
              <a:lnSpc>
                <a:spcPct val="150000"/>
              </a:lnSpc>
            </a:pPr>
            <a:r>
              <a:rPr lang="tr-TR" sz="2400" dirty="0">
                <a:solidFill>
                  <a:schemeClr val="bg2">
                    <a:lumMod val="50000"/>
                  </a:schemeClr>
                </a:solidFill>
                <a:latin typeface="Times New Roman" panose="02020603050405020304" pitchFamily="18" charset="0"/>
                <a:cs typeface="Times New Roman" panose="02020603050405020304" pitchFamily="18" charset="0"/>
              </a:rPr>
              <a:t>Çözündürme :</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1- Mutlaka 7-8°c’ </a:t>
            </a:r>
            <a:r>
              <a:rPr lang="tr-TR" sz="2400" dirty="0" err="1">
                <a:solidFill>
                  <a:schemeClr val="bg2"/>
                </a:solidFill>
                <a:latin typeface="Times New Roman" panose="02020603050405020304" pitchFamily="18" charset="0"/>
                <a:cs typeface="Times New Roman" panose="02020603050405020304" pitchFamily="18" charset="0"/>
              </a:rPr>
              <a:t>lik</a:t>
            </a:r>
            <a:r>
              <a:rPr lang="tr-TR" sz="2400" dirty="0">
                <a:solidFill>
                  <a:schemeClr val="bg2"/>
                </a:solidFill>
                <a:latin typeface="Times New Roman" panose="02020603050405020304" pitchFamily="18" charset="0"/>
                <a:cs typeface="Times New Roman" panose="02020603050405020304" pitchFamily="18" charset="0"/>
              </a:rPr>
              <a:t> soğuk ortamlarda,</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2- Pişirme sırasında,</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3- Kaynar suda yada mikrodalga fırında yapılmalıdır.</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Oda ısısında çözündürme yapılmaz. Özellikle etlerde sızan et suyu ile hem protein kaybına neden oluruz, hem de ortam ısısı sayesinde </a:t>
            </a:r>
            <a:r>
              <a:rPr lang="tr-TR" sz="2400" dirty="0" err="1">
                <a:solidFill>
                  <a:schemeClr val="bg2"/>
                </a:solidFill>
                <a:latin typeface="Times New Roman" panose="02020603050405020304" pitchFamily="18" charset="0"/>
                <a:cs typeface="Times New Roman" panose="02020603050405020304" pitchFamily="18" charset="0"/>
              </a:rPr>
              <a:t>mikrobiyel</a:t>
            </a:r>
            <a:r>
              <a:rPr lang="tr-TR" sz="2400" dirty="0">
                <a:solidFill>
                  <a:schemeClr val="bg2"/>
                </a:solidFill>
                <a:latin typeface="Times New Roman" panose="02020603050405020304" pitchFamily="18" charset="0"/>
                <a:cs typeface="Times New Roman" panose="02020603050405020304" pitchFamily="18" charset="0"/>
              </a:rPr>
              <a:t> gelişme riski oluşur.</a:t>
            </a:r>
          </a:p>
          <a:p>
            <a:pPr algn="just">
              <a:lnSpc>
                <a:spcPct val="150000"/>
              </a:lnSpc>
            </a:pPr>
            <a:r>
              <a:rPr lang="tr-TR" sz="2400" dirty="0">
                <a:solidFill>
                  <a:schemeClr val="bg2"/>
                </a:solidFill>
                <a:latin typeface="Times New Roman" panose="02020603050405020304" pitchFamily="18" charset="0"/>
                <a:cs typeface="Times New Roman" panose="02020603050405020304" pitchFamily="18" charset="0"/>
              </a:rPr>
              <a:t>	Yapılan en önemli yanlışlardan biri sıcak suda çözündürmedir. Sıcak su bir süre sonra ılık hale gelir ve böylece mikropların üremesi için çok iyi bir ortam oluşmuş olur. özellikle et çözündürürken dikkat!</a:t>
            </a:r>
          </a:p>
        </p:txBody>
      </p:sp>
    </p:spTree>
    <p:extLst>
      <p:ext uri="{BB962C8B-B14F-4D97-AF65-F5344CB8AC3E}">
        <p14:creationId xmlns:p14="http://schemas.microsoft.com/office/powerpoint/2010/main" val="3036619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D0674B30-F98E-0184-3D22-A63457C652C7}"/>
              </a:ext>
            </a:extLst>
          </p:cNvPr>
          <p:cNvSpPr txBox="1"/>
          <p:nvPr/>
        </p:nvSpPr>
        <p:spPr>
          <a:xfrm>
            <a:off x="4767" y="201500"/>
            <a:ext cx="12187232" cy="707886"/>
          </a:xfrm>
          <a:prstGeom prst="rect">
            <a:avLst/>
          </a:prstGeom>
          <a:noFill/>
        </p:spPr>
        <p:txBody>
          <a:bodyPr wrap="square">
            <a:spAutoFit/>
          </a:bodyPr>
          <a:lstStyle/>
          <a:p>
            <a:pPr algn="ctr"/>
            <a:r>
              <a:rPr lang="tr-TR" sz="2000" b="1" dirty="0">
                <a:solidFill>
                  <a:schemeClr val="bg2"/>
                </a:solidFill>
                <a:latin typeface="Times New Roman" panose="02020603050405020304" pitchFamily="18" charset="0"/>
                <a:cs typeface="Times New Roman" panose="02020603050405020304" pitchFamily="18" charset="0"/>
              </a:rPr>
              <a:t>BARTIN </a:t>
            </a:r>
          </a:p>
          <a:p>
            <a:pPr algn="ctr"/>
            <a:r>
              <a:rPr lang="tr-TR" sz="2000" b="1" dirty="0">
                <a:solidFill>
                  <a:schemeClr val="bg2"/>
                </a:solidFill>
                <a:latin typeface="Times New Roman" panose="02020603050405020304" pitchFamily="18" charset="0"/>
                <a:cs typeface="Times New Roman" panose="02020603050405020304" pitchFamily="18" charset="0"/>
              </a:rPr>
              <a:t>İL TARIM VE ORMAN MÜDÜRLÜĞÜ</a:t>
            </a:r>
          </a:p>
        </p:txBody>
      </p:sp>
      <p:sp>
        <p:nvSpPr>
          <p:cNvPr id="2" name="Metin kutusu 1">
            <a:extLst>
              <a:ext uri="{FF2B5EF4-FFF2-40B4-BE49-F238E27FC236}">
                <a16:creationId xmlns:a16="http://schemas.microsoft.com/office/drawing/2014/main" id="{1EDD86C2-A158-4F3C-22A5-D31ED45B2A1C}"/>
              </a:ext>
            </a:extLst>
          </p:cNvPr>
          <p:cNvSpPr txBox="1"/>
          <p:nvPr/>
        </p:nvSpPr>
        <p:spPr>
          <a:xfrm>
            <a:off x="457199" y="1084082"/>
            <a:ext cx="11358563" cy="1200329"/>
          </a:xfrm>
          <a:prstGeom prst="rect">
            <a:avLst/>
          </a:prstGeom>
          <a:noFill/>
        </p:spPr>
        <p:txBody>
          <a:bodyPr wrap="square">
            <a:spAutoFit/>
          </a:bodyPr>
          <a:lstStyle/>
          <a:p>
            <a:pPr algn="ctr"/>
            <a:r>
              <a:rPr lang="tr-TR" sz="2400" b="1" dirty="0">
                <a:solidFill>
                  <a:schemeClr val="bg2">
                    <a:lumMod val="50000"/>
                  </a:schemeClr>
                </a:solidFill>
                <a:latin typeface="Times New Roman" panose="02020603050405020304" pitchFamily="18" charset="0"/>
                <a:cs typeface="Times New Roman" panose="02020603050405020304" pitchFamily="18" charset="0"/>
              </a:rPr>
              <a:t>HİJYENİK BİR ORTAM İÇİN NE YAPMALIYIZ ?</a:t>
            </a:r>
          </a:p>
          <a:p>
            <a:pPr algn="just"/>
            <a:endParaRPr lang="tr-TR" sz="2400" dirty="0">
              <a:solidFill>
                <a:schemeClr val="bg2">
                  <a:lumMod val="50000"/>
                </a:schemeClr>
              </a:solidFill>
              <a:latin typeface="Times New Roman" panose="02020603050405020304" pitchFamily="18" charset="0"/>
              <a:cs typeface="Times New Roman" panose="02020603050405020304" pitchFamily="18" charset="0"/>
            </a:endParaRPr>
          </a:p>
          <a:p>
            <a:pPr algn="ctr"/>
            <a:r>
              <a:rPr lang="tr-TR" sz="2400" dirty="0">
                <a:solidFill>
                  <a:schemeClr val="bg2">
                    <a:lumMod val="50000"/>
                  </a:schemeClr>
                </a:solidFill>
                <a:latin typeface="Times New Roman" panose="02020603050405020304" pitchFamily="18" charset="0"/>
                <a:cs typeface="Times New Roman" panose="02020603050405020304" pitchFamily="18" charset="0"/>
              </a:rPr>
              <a:t>Soğuk Muhafazada Gıdaların Dayanma Süreleri :</a:t>
            </a:r>
          </a:p>
        </p:txBody>
      </p:sp>
      <p:sp>
        <p:nvSpPr>
          <p:cNvPr id="4" name="Metin kutusu 3">
            <a:extLst>
              <a:ext uri="{FF2B5EF4-FFF2-40B4-BE49-F238E27FC236}">
                <a16:creationId xmlns:a16="http://schemas.microsoft.com/office/drawing/2014/main" id="{2C244159-C77E-6504-DCCD-E91C7A6FCB98}"/>
              </a:ext>
            </a:extLst>
          </p:cNvPr>
          <p:cNvSpPr txBox="1"/>
          <p:nvPr/>
        </p:nvSpPr>
        <p:spPr>
          <a:xfrm>
            <a:off x="3100388" y="2680423"/>
            <a:ext cx="6786563" cy="2554545"/>
          </a:xfrm>
          <a:prstGeom prst="rect">
            <a:avLst/>
          </a:prstGeom>
          <a:noFill/>
        </p:spPr>
        <p:txBody>
          <a:bodyPr wrap="square">
            <a:spAutoFit/>
          </a:bodyPr>
          <a:lstStyle/>
          <a:p>
            <a:r>
              <a:rPr lang="tr-TR" sz="2000" dirty="0">
                <a:solidFill>
                  <a:schemeClr val="bg2">
                    <a:lumMod val="50000"/>
                  </a:schemeClr>
                </a:solidFill>
                <a:latin typeface="Times New Roman" panose="02020603050405020304" pitchFamily="18" charset="0"/>
                <a:cs typeface="Times New Roman" panose="02020603050405020304" pitchFamily="18" charset="0"/>
              </a:rPr>
              <a:t> ÜRÜN               BUZDOLABI    DONDURUCU</a:t>
            </a:r>
          </a:p>
          <a:p>
            <a:r>
              <a:rPr lang="tr-TR" sz="2000" dirty="0">
                <a:solidFill>
                  <a:schemeClr val="bg2"/>
                </a:solidFill>
                <a:latin typeface="Times New Roman" panose="02020603050405020304" pitchFamily="18" charset="0"/>
                <a:cs typeface="Times New Roman" panose="02020603050405020304" pitchFamily="18" charset="0"/>
              </a:rPr>
              <a:t>           </a:t>
            </a:r>
            <a:r>
              <a:rPr lang="tr-TR" sz="2000" dirty="0">
                <a:solidFill>
                  <a:schemeClr val="bg2">
                    <a:lumMod val="50000"/>
                  </a:schemeClr>
                </a:solidFill>
                <a:latin typeface="Times New Roman" panose="02020603050405020304" pitchFamily="18" charset="0"/>
                <a:cs typeface="Times New Roman" panose="02020603050405020304" pitchFamily="18" charset="0"/>
              </a:rPr>
              <a:t>                   (1,7-4,4°C)             (-18°C)</a:t>
            </a:r>
          </a:p>
          <a:p>
            <a:r>
              <a:rPr lang="tr-TR" sz="2000" dirty="0">
                <a:solidFill>
                  <a:schemeClr val="bg2"/>
                </a:solidFill>
                <a:latin typeface="Times New Roman" panose="02020603050405020304" pitchFamily="18" charset="0"/>
                <a:cs typeface="Times New Roman" panose="02020603050405020304" pitchFamily="18" charset="0"/>
              </a:rPr>
              <a:t>---------------------------------------------------------------------</a:t>
            </a:r>
          </a:p>
          <a:p>
            <a:r>
              <a:rPr lang="tr-TR" sz="2000" dirty="0">
                <a:solidFill>
                  <a:schemeClr val="bg2"/>
                </a:solidFill>
                <a:latin typeface="Times New Roman" panose="02020603050405020304" pitchFamily="18" charset="0"/>
                <a:cs typeface="Times New Roman" panose="02020603050405020304" pitchFamily="18" charset="0"/>
              </a:rPr>
              <a:t>PARÇA ET             3-5 GÜN              6-12 AY</a:t>
            </a:r>
          </a:p>
          <a:p>
            <a:r>
              <a:rPr lang="tr-TR" sz="2000" dirty="0">
                <a:solidFill>
                  <a:schemeClr val="bg2"/>
                </a:solidFill>
                <a:latin typeface="Times New Roman" panose="02020603050405020304" pitchFamily="18" charset="0"/>
                <a:cs typeface="Times New Roman" panose="02020603050405020304" pitchFamily="18" charset="0"/>
              </a:rPr>
              <a:t>KIYMA                  1-2 GÜN              2-3   AY</a:t>
            </a:r>
          </a:p>
          <a:p>
            <a:r>
              <a:rPr lang="tr-TR" sz="2000" dirty="0">
                <a:solidFill>
                  <a:schemeClr val="bg2"/>
                </a:solidFill>
                <a:latin typeface="Times New Roman" panose="02020603050405020304" pitchFamily="18" charset="0"/>
                <a:cs typeface="Times New Roman" panose="02020603050405020304" pitchFamily="18" charset="0"/>
              </a:rPr>
              <a:t>ET YEMEĞİ          1-2 GÜN              2-3   AY</a:t>
            </a:r>
          </a:p>
          <a:p>
            <a:r>
              <a:rPr lang="tr-TR" sz="2000" dirty="0">
                <a:solidFill>
                  <a:schemeClr val="bg2"/>
                </a:solidFill>
                <a:latin typeface="Times New Roman" panose="02020603050405020304" pitchFamily="18" charset="0"/>
                <a:cs typeface="Times New Roman" panose="02020603050405020304" pitchFamily="18" charset="0"/>
              </a:rPr>
              <a:t>TAVUK ETİ           2-3 GÜN               12   AY</a:t>
            </a:r>
          </a:p>
          <a:p>
            <a:r>
              <a:rPr lang="tr-TR" sz="2000" dirty="0">
                <a:solidFill>
                  <a:schemeClr val="bg2"/>
                </a:solidFill>
                <a:latin typeface="Times New Roman" panose="02020603050405020304" pitchFamily="18" charset="0"/>
                <a:cs typeface="Times New Roman" panose="02020603050405020304" pitchFamily="18" charset="0"/>
              </a:rPr>
              <a:t>PEYNİR                 2-3 AY                         ÖNERİLMEZ</a:t>
            </a:r>
          </a:p>
        </p:txBody>
      </p:sp>
    </p:spTree>
    <p:extLst>
      <p:ext uri="{BB962C8B-B14F-4D97-AF65-F5344CB8AC3E}">
        <p14:creationId xmlns:p14="http://schemas.microsoft.com/office/powerpoint/2010/main" val="1800810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96B741C2-E178-7FCD-F958-B3EDF94038F3}"/>
              </a:ext>
            </a:extLst>
          </p:cNvPr>
          <p:cNvSpPr txBox="1"/>
          <p:nvPr/>
        </p:nvSpPr>
        <p:spPr>
          <a:xfrm>
            <a:off x="4769" y="2644170"/>
            <a:ext cx="12187231" cy="163121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tr-TR" sz="10000" b="1" dirty="0">
                <a:ln w="0"/>
                <a:gradFill>
                  <a:gsLst>
                    <a:gs pos="21000">
                      <a:srgbClr val="53575C"/>
                    </a:gs>
                    <a:gs pos="88000">
                      <a:srgbClr val="C5C7CA"/>
                    </a:gs>
                  </a:gsLst>
                  <a:lin ang="5400000"/>
                </a:gradFill>
                <a:latin typeface="Times New Roman" panose="02020603050405020304" pitchFamily="18" charset="0"/>
                <a:cs typeface="Times New Roman" panose="02020603050405020304" pitchFamily="18" charset="0"/>
              </a:rPr>
              <a:t>TEŞEKKÜRLER</a:t>
            </a:r>
          </a:p>
        </p:txBody>
      </p:sp>
    </p:spTree>
    <p:extLst>
      <p:ext uri="{BB962C8B-B14F-4D97-AF65-F5344CB8AC3E}">
        <p14:creationId xmlns:p14="http://schemas.microsoft.com/office/powerpoint/2010/main" val="23457142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232F525C-643D-ED5C-C9B2-7C181ECE3BBC}"/>
              </a:ext>
            </a:extLst>
          </p:cNvPr>
          <p:cNvSpPr txBox="1"/>
          <p:nvPr/>
        </p:nvSpPr>
        <p:spPr>
          <a:xfrm>
            <a:off x="-1" y="3266275"/>
            <a:ext cx="12187231" cy="95410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a:ln>
                  <a:noFill/>
                </a:ln>
                <a:solidFill>
                  <a:schemeClr val="bg2"/>
                </a:solidFill>
                <a:effectLst/>
                <a:uLnTx/>
                <a:uFillTx/>
                <a:latin typeface="Times New Roman" panose="02020603050405020304" pitchFamily="18" charset="0"/>
                <a:ea typeface="+mn-ea"/>
                <a:cs typeface="Times New Roman" panose="02020603050405020304" pitchFamily="18" charset="0"/>
              </a:rPr>
              <a:t>Vildan GENÇER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a:ln>
                  <a:noFill/>
                </a:ln>
                <a:solidFill>
                  <a:schemeClr val="bg2"/>
                </a:solidFill>
                <a:effectLst/>
                <a:uLnTx/>
                <a:uFillTx/>
                <a:latin typeface="Times New Roman" panose="02020603050405020304" pitchFamily="18" charset="0"/>
                <a:ea typeface="+mn-ea"/>
                <a:cs typeface="Times New Roman" panose="02020603050405020304" pitchFamily="18" charset="0"/>
              </a:rPr>
              <a:t>Gıda Yüksek</a:t>
            </a:r>
            <a:r>
              <a:rPr kumimoji="0" lang="tr-TR" sz="2800" b="1" i="0" u="none" strike="noStrike" kern="1200" cap="none" spc="0" normalizeH="0" noProof="0" dirty="0">
                <a:ln>
                  <a:noFill/>
                </a:ln>
                <a:solidFill>
                  <a:schemeClr val="bg2"/>
                </a:solidFill>
                <a:effectLst/>
                <a:uLnTx/>
                <a:uFillTx/>
                <a:latin typeface="Times New Roman" panose="02020603050405020304" pitchFamily="18" charset="0"/>
                <a:ea typeface="+mn-ea"/>
                <a:cs typeface="Times New Roman" panose="02020603050405020304" pitchFamily="18" charset="0"/>
              </a:rPr>
              <a:t> </a:t>
            </a:r>
            <a:r>
              <a:rPr kumimoji="0" lang="tr-TR" sz="2800" b="1" i="0" u="none" strike="noStrike" kern="1200" cap="none" spc="0" normalizeH="0" baseline="0" noProof="0" dirty="0">
                <a:ln>
                  <a:noFill/>
                </a:ln>
                <a:solidFill>
                  <a:schemeClr val="bg2"/>
                </a:solidFill>
                <a:effectLst/>
                <a:uLnTx/>
                <a:uFillTx/>
                <a:latin typeface="Times New Roman" panose="02020603050405020304" pitchFamily="18" charset="0"/>
                <a:ea typeface="+mn-ea"/>
                <a:cs typeface="Times New Roman" panose="02020603050405020304" pitchFamily="18" charset="0"/>
              </a:rPr>
              <a:t>Mühendisi</a:t>
            </a:r>
          </a:p>
        </p:txBody>
      </p:sp>
    </p:spTree>
    <p:extLst>
      <p:ext uri="{BB962C8B-B14F-4D97-AF65-F5344CB8AC3E}">
        <p14:creationId xmlns:p14="http://schemas.microsoft.com/office/powerpoint/2010/main" val="26459235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2506</TotalTime>
  <Words>3635</Words>
  <Application>Microsoft Office PowerPoint</Application>
  <PresentationFormat>Geniş ekran</PresentationFormat>
  <Paragraphs>572</Paragraphs>
  <Slides>71</Slides>
  <Notes>0</Notes>
  <HiddenSlides>0</HiddenSlides>
  <MMClips>0</MMClips>
  <ScaleCrop>false</ScaleCrop>
  <HeadingPairs>
    <vt:vector size="8" baseType="variant">
      <vt:variant>
        <vt:lpstr>Kullanılan Yazı Tipleri</vt:lpstr>
      </vt:variant>
      <vt:variant>
        <vt:i4>6</vt:i4>
      </vt:variant>
      <vt:variant>
        <vt:lpstr>Tema</vt:lpstr>
      </vt:variant>
      <vt:variant>
        <vt:i4>1</vt:i4>
      </vt:variant>
      <vt:variant>
        <vt:lpstr>Eklenmiş OLE Hizmet Programları</vt:lpstr>
      </vt:variant>
      <vt:variant>
        <vt:i4>1</vt:i4>
      </vt:variant>
      <vt:variant>
        <vt:lpstr>Slayt Başlıkları</vt:lpstr>
      </vt:variant>
      <vt:variant>
        <vt:i4>71</vt:i4>
      </vt:variant>
    </vt:vector>
  </HeadingPairs>
  <TitlesOfParts>
    <vt:vector size="79" baseType="lpstr">
      <vt:lpstr>ＭＳ Ｐゴシック</vt:lpstr>
      <vt:lpstr>Arial</vt:lpstr>
      <vt:lpstr>Calibri</vt:lpstr>
      <vt:lpstr>Monotype Sorts</vt:lpstr>
      <vt:lpstr>Times New Roman</vt:lpstr>
      <vt:lpstr>Wingdings</vt:lpstr>
      <vt:lpstr>Office Theme</vt:lpstr>
      <vt:lpstr>Clip</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subject/>
  <dc:creator>Vildan GENÇER</dc:creator>
  <cp:keywords/>
  <dc:description>generated using python-pptx</dc:description>
  <cp:lastModifiedBy>Vildan GENÇER</cp:lastModifiedBy>
  <cp:revision>270</cp:revision>
  <dcterms:created xsi:type="dcterms:W3CDTF">2013-01-27T09:14:16Z</dcterms:created>
  <dcterms:modified xsi:type="dcterms:W3CDTF">2025-12-12T06:07:25Z</dcterms:modified>
  <cp:category/>
</cp:coreProperties>
</file>