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8"/>
    <p:sldId id="257" r:id="rId29"/>
    <p:sldId id="258" r:id="rId30"/>
    <p:sldId id="259" r:id="rId31"/>
    <p:sldId id="260" r:id="rId32"/>
    <p:sldId id="261" r:id="rId33"/>
    <p:sldId id="262" r:id="rId34"/>
    <p:sldId id="263" r:id="rId35"/>
    <p:sldId id="264" r:id="rId36"/>
    <p:sldId id="265" r:id="rId37"/>
    <p:sldId id="266" r:id="rId38"/>
    <p:sldId id="267" r:id="rId39"/>
    <p:sldId id="268" r:id="rId40"/>
    <p:sldId id="269" r:id="rId41"/>
    <p:sldId id="270" r:id="rId42"/>
    <p:sldId id="271" r:id="rId43"/>
    <p:sldId id="272" r:id="rId44"/>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Prompt" charset="1" panose="00000500000000000000"/>
      <p:regular r:id="rId10"/>
    </p:embeddedFont>
    <p:embeddedFont>
      <p:font typeface="Prompt Bold" charset="1" panose="00000800000000000000"/>
      <p:regular r:id="rId11"/>
    </p:embeddedFont>
    <p:embeddedFont>
      <p:font typeface="Prompt Italics" charset="1" panose="00000500000000000000"/>
      <p:regular r:id="rId12"/>
    </p:embeddedFont>
    <p:embeddedFont>
      <p:font typeface="Prompt Bold Italics" charset="1" panose="00000800000000000000"/>
      <p:regular r:id="rId13"/>
    </p:embeddedFont>
    <p:embeddedFont>
      <p:font typeface="Prompt Thin" charset="1" panose="00000200000000000000"/>
      <p:regular r:id="rId14"/>
    </p:embeddedFont>
    <p:embeddedFont>
      <p:font typeface="Prompt Thin Italics" charset="1" panose="00000200000000000000"/>
      <p:regular r:id="rId15"/>
    </p:embeddedFont>
    <p:embeddedFont>
      <p:font typeface="Prompt Extra-Light" charset="1" panose="00000300000000000000"/>
      <p:regular r:id="rId16"/>
    </p:embeddedFont>
    <p:embeddedFont>
      <p:font typeface="Prompt Extra-Light Italics" charset="1" panose="00000300000000000000"/>
      <p:regular r:id="rId17"/>
    </p:embeddedFont>
    <p:embeddedFont>
      <p:font typeface="Prompt Light" charset="1" panose="00000400000000000000"/>
      <p:regular r:id="rId18"/>
    </p:embeddedFont>
    <p:embeddedFont>
      <p:font typeface="Prompt Light Italics" charset="1" panose="00000400000000000000"/>
      <p:regular r:id="rId19"/>
    </p:embeddedFont>
    <p:embeddedFont>
      <p:font typeface="Prompt Medium" charset="1" panose="00000600000000000000"/>
      <p:regular r:id="rId20"/>
    </p:embeddedFont>
    <p:embeddedFont>
      <p:font typeface="Prompt Medium Italics" charset="1" panose="00000600000000000000"/>
      <p:regular r:id="rId21"/>
    </p:embeddedFont>
    <p:embeddedFont>
      <p:font typeface="Prompt Semi-Bold" charset="1" panose="00000700000000000000"/>
      <p:regular r:id="rId22"/>
    </p:embeddedFont>
    <p:embeddedFont>
      <p:font typeface="Prompt Semi-Bold Italics" charset="1" panose="00000700000000000000"/>
      <p:regular r:id="rId23"/>
    </p:embeddedFont>
    <p:embeddedFont>
      <p:font typeface="Prompt Ultra-Bold" charset="1" panose="00000900000000000000"/>
      <p:regular r:id="rId24"/>
    </p:embeddedFont>
    <p:embeddedFont>
      <p:font typeface="Prompt Ultra-Bold Italics" charset="1" panose="00000900000000000000"/>
      <p:regular r:id="rId25"/>
    </p:embeddedFont>
    <p:embeddedFont>
      <p:font typeface="Prompt Heavy" charset="1" panose="00000A00000000000000"/>
      <p:regular r:id="rId26"/>
    </p:embeddedFont>
    <p:embeddedFont>
      <p:font typeface="Prompt Heavy Italics" charset="1" panose="00000A0000000000000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slides/slide1.xml" Type="http://schemas.openxmlformats.org/officeDocument/2006/relationships/slide"/><Relationship Id="rId29" Target="slides/slide2.xml" Type="http://schemas.openxmlformats.org/officeDocument/2006/relationships/slide"/><Relationship Id="rId3" Target="viewProps.xml" Type="http://schemas.openxmlformats.org/officeDocument/2006/relationships/viewProps"/><Relationship Id="rId30" Target="slides/slide3.xml" Type="http://schemas.openxmlformats.org/officeDocument/2006/relationships/slide"/><Relationship Id="rId31" Target="slides/slide4.xml" Type="http://schemas.openxmlformats.org/officeDocument/2006/relationships/slide"/><Relationship Id="rId32" Target="slides/slide5.xml" Type="http://schemas.openxmlformats.org/officeDocument/2006/relationships/slide"/><Relationship Id="rId33" Target="slides/slide6.xml" Type="http://schemas.openxmlformats.org/officeDocument/2006/relationships/slide"/><Relationship Id="rId34" Target="slides/slide7.xml" Type="http://schemas.openxmlformats.org/officeDocument/2006/relationships/slide"/><Relationship Id="rId35" Target="slides/slide8.xml" Type="http://schemas.openxmlformats.org/officeDocument/2006/relationships/slide"/><Relationship Id="rId36" Target="slides/slide9.xml" Type="http://schemas.openxmlformats.org/officeDocument/2006/relationships/slide"/><Relationship Id="rId37" Target="slides/slide10.xml" Type="http://schemas.openxmlformats.org/officeDocument/2006/relationships/slide"/><Relationship Id="rId38" Target="slides/slide11.xml" Type="http://schemas.openxmlformats.org/officeDocument/2006/relationships/slide"/><Relationship Id="rId39" Target="slides/slide12.xml" Type="http://schemas.openxmlformats.org/officeDocument/2006/relationships/slide"/><Relationship Id="rId4" Target="theme/theme1.xml" Type="http://schemas.openxmlformats.org/officeDocument/2006/relationships/theme"/><Relationship Id="rId40" Target="slides/slide13.xml" Type="http://schemas.openxmlformats.org/officeDocument/2006/relationships/slide"/><Relationship Id="rId41" Target="slides/slide14.xml" Type="http://schemas.openxmlformats.org/officeDocument/2006/relationships/slide"/><Relationship Id="rId42" Target="slides/slide15.xml" Type="http://schemas.openxmlformats.org/officeDocument/2006/relationships/slide"/><Relationship Id="rId43" Target="slides/slide16.xml" Type="http://schemas.openxmlformats.org/officeDocument/2006/relationships/slide"/><Relationship Id="rId44" Target="slides/slide17.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7809199" y="1947862"/>
            <a:ext cx="2669601" cy="2669601"/>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C045"/>
            </a:solidFill>
          </p:spPr>
        </p:sp>
        <p:sp>
          <p:nvSpPr>
            <p:cNvPr name="TextBox 4" id="4"/>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9131791" y="1407123"/>
            <a:ext cx="8127509" cy="7472754"/>
          </a:xfrm>
          <a:custGeom>
            <a:avLst/>
            <a:gdLst/>
            <a:ahLst/>
            <a:cxnLst/>
            <a:rect r="r" b="b" t="t" l="l"/>
            <a:pathLst>
              <a:path h="7472754" w="8127509">
                <a:moveTo>
                  <a:pt x="0" y="0"/>
                </a:moveTo>
                <a:lnTo>
                  <a:pt x="8127509" y="0"/>
                </a:lnTo>
                <a:lnTo>
                  <a:pt x="8127509" y="7472754"/>
                </a:lnTo>
                <a:lnTo>
                  <a:pt x="0" y="74727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8687493" y="6973392"/>
            <a:ext cx="913014" cy="913014"/>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76200" cap="sq">
              <a:solidFill>
                <a:srgbClr val="4724E3"/>
              </a:solidFill>
              <a:prstDash val="solid"/>
              <a:miter/>
            </a:ln>
          </p:spPr>
        </p:sp>
        <p:sp>
          <p:nvSpPr>
            <p:cNvPr name="TextBox 8" id="8"/>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AutoShape 9" id="9"/>
          <p:cNvSpPr/>
          <p:nvPr/>
        </p:nvSpPr>
        <p:spPr>
          <a:xfrm>
            <a:off x="1028700" y="8096063"/>
            <a:ext cx="2674649" cy="5225"/>
          </a:xfrm>
          <a:prstGeom prst="line">
            <a:avLst/>
          </a:prstGeom>
          <a:ln cap="flat" w="38100">
            <a:solidFill>
              <a:srgbClr val="000000"/>
            </a:solidFill>
            <a:prstDash val="solid"/>
            <a:headEnd type="none" len="sm" w="sm"/>
            <a:tailEnd type="none" len="sm" w="sm"/>
          </a:ln>
        </p:spPr>
      </p:sp>
      <p:sp>
        <p:nvSpPr>
          <p:cNvPr name="Freeform 10" id="10"/>
          <p:cNvSpPr/>
          <p:nvPr/>
        </p:nvSpPr>
        <p:spPr>
          <a:xfrm flipH="false" flipV="false" rot="0">
            <a:off x="1028700" y="7651193"/>
            <a:ext cx="3214214" cy="3214214"/>
          </a:xfrm>
          <a:custGeom>
            <a:avLst/>
            <a:gdLst/>
            <a:ahLst/>
            <a:cxnLst/>
            <a:rect r="r" b="b" t="t" l="l"/>
            <a:pathLst>
              <a:path h="3214214" w="3214214">
                <a:moveTo>
                  <a:pt x="0" y="0"/>
                </a:moveTo>
                <a:lnTo>
                  <a:pt x="3214214" y="0"/>
                </a:lnTo>
                <a:lnTo>
                  <a:pt x="3214214" y="3214214"/>
                </a:lnTo>
                <a:lnTo>
                  <a:pt x="0" y="3214214"/>
                </a:lnTo>
                <a:lnTo>
                  <a:pt x="0" y="0"/>
                </a:lnTo>
                <a:close/>
              </a:path>
            </a:pathLst>
          </a:custGeom>
          <a:blipFill>
            <a:blip r:embed="rId4"/>
            <a:stretch>
              <a:fillRect l="0" t="0" r="0" b="0"/>
            </a:stretch>
          </a:blipFill>
        </p:spPr>
      </p:sp>
      <p:sp>
        <p:nvSpPr>
          <p:cNvPr name="TextBox 11" id="11"/>
          <p:cNvSpPr txBox="true"/>
          <p:nvPr/>
        </p:nvSpPr>
        <p:spPr>
          <a:xfrm rot="0">
            <a:off x="1028663" y="2727520"/>
            <a:ext cx="7658830" cy="5783930"/>
          </a:xfrm>
          <a:prstGeom prst="rect">
            <a:avLst/>
          </a:prstGeom>
        </p:spPr>
        <p:txBody>
          <a:bodyPr anchor="t" rtlCol="false" tIns="0" lIns="0" bIns="0" rIns="0">
            <a:spAutoFit/>
          </a:bodyPr>
          <a:lstStyle/>
          <a:p>
            <a:pPr>
              <a:lnSpc>
                <a:spcPts val="11381"/>
              </a:lnSpc>
            </a:pPr>
            <a:r>
              <a:rPr lang="en-US" sz="10737">
                <a:solidFill>
                  <a:srgbClr val="000000"/>
                </a:solidFill>
                <a:latin typeface="Prompt Bold"/>
              </a:rPr>
              <a:t>MÜŞTERİ</a:t>
            </a:r>
          </a:p>
          <a:p>
            <a:pPr>
              <a:lnSpc>
                <a:spcPts val="11381"/>
              </a:lnSpc>
            </a:pPr>
            <a:r>
              <a:rPr lang="en-US" sz="10737">
                <a:solidFill>
                  <a:srgbClr val="000000"/>
                </a:solidFill>
                <a:latin typeface="Prompt Bold"/>
              </a:rPr>
              <a:t>KAZANMA </a:t>
            </a:r>
          </a:p>
          <a:p>
            <a:pPr>
              <a:lnSpc>
                <a:spcPts val="11381"/>
              </a:lnSpc>
            </a:pPr>
            <a:r>
              <a:rPr lang="en-US" sz="10737">
                <a:solidFill>
                  <a:srgbClr val="000000"/>
                </a:solidFill>
                <a:latin typeface="Prompt Bold"/>
              </a:rPr>
              <a:t>TEKNİKLERİ</a:t>
            </a:r>
          </a:p>
          <a:p>
            <a:pPr>
              <a:lnSpc>
                <a:spcPts val="11381"/>
              </a:lnSpc>
            </a:pPr>
          </a:p>
        </p:txBody>
      </p:sp>
      <p:sp>
        <p:nvSpPr>
          <p:cNvPr name="TextBox 12" id="12"/>
          <p:cNvSpPr txBox="true"/>
          <p:nvPr/>
        </p:nvSpPr>
        <p:spPr>
          <a:xfrm rot="0">
            <a:off x="1269803" y="7241304"/>
            <a:ext cx="6223358" cy="415290"/>
          </a:xfrm>
          <a:prstGeom prst="rect">
            <a:avLst/>
          </a:prstGeom>
        </p:spPr>
        <p:txBody>
          <a:bodyPr anchor="t" rtlCol="false" tIns="0" lIns="0" bIns="0" rIns="0">
            <a:spAutoFit/>
          </a:bodyPr>
          <a:lstStyle/>
          <a:p>
            <a:pPr>
              <a:lnSpc>
                <a:spcPts val="3180"/>
              </a:lnSpc>
            </a:pPr>
            <a:r>
              <a:rPr lang="en-US" sz="3000" spc="348">
                <a:solidFill>
                  <a:srgbClr val="000000"/>
                </a:solidFill>
                <a:latin typeface="Prompt Medium"/>
              </a:rPr>
              <a:t>EYÜP SABRI KUNDAK</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815094" y="2425522"/>
            <a:ext cx="537274" cy="53727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4" id="4"/>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782049" y="4305800"/>
            <a:ext cx="537274" cy="53727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7" id="7"/>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767980" y="7289916"/>
            <a:ext cx="537274" cy="53727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4417488" y="0"/>
            <a:ext cx="3870512" cy="767933"/>
            <a:chOff x="0" y="0"/>
            <a:chExt cx="1019394" cy="202254"/>
          </a:xfrm>
        </p:grpSpPr>
        <p:sp>
          <p:nvSpPr>
            <p:cNvPr name="Freeform 12" id="12"/>
            <p:cNvSpPr/>
            <p:nvPr/>
          </p:nvSpPr>
          <p:spPr>
            <a:xfrm flipH="false" flipV="false" rot="0">
              <a:off x="0" y="0"/>
              <a:ext cx="1019394" cy="202254"/>
            </a:xfrm>
            <a:custGeom>
              <a:avLst/>
              <a:gdLst/>
              <a:ahLst/>
              <a:cxnLst/>
              <a:rect r="r" b="b" t="t" l="l"/>
              <a:pathLst>
                <a:path h="202254" w="1019394">
                  <a:moveTo>
                    <a:pt x="0" y="0"/>
                  </a:moveTo>
                  <a:lnTo>
                    <a:pt x="1019394" y="0"/>
                  </a:lnTo>
                  <a:lnTo>
                    <a:pt x="1019394" y="202254"/>
                  </a:lnTo>
                  <a:lnTo>
                    <a:pt x="0" y="202254"/>
                  </a:lnTo>
                  <a:close/>
                </a:path>
              </a:pathLst>
            </a:custGeom>
            <a:solidFill>
              <a:srgbClr val="4724E3"/>
            </a:solidFill>
          </p:spPr>
        </p:sp>
        <p:sp>
          <p:nvSpPr>
            <p:cNvPr name="TextBox 13" id="13"/>
            <p:cNvSpPr txBox="true"/>
            <p:nvPr/>
          </p:nvSpPr>
          <p:spPr>
            <a:xfrm>
              <a:off x="0" y="-28575"/>
              <a:ext cx="1019394" cy="230829"/>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815094" y="720680"/>
            <a:ext cx="16849085" cy="962660"/>
          </a:xfrm>
          <a:prstGeom prst="rect">
            <a:avLst/>
          </a:prstGeom>
        </p:spPr>
        <p:txBody>
          <a:bodyPr anchor="t" rtlCol="false" tIns="0" lIns="0" bIns="0" rIns="0">
            <a:spAutoFit/>
          </a:bodyPr>
          <a:lstStyle/>
          <a:p>
            <a:pPr>
              <a:lnSpc>
                <a:spcPts val="7419"/>
              </a:lnSpc>
            </a:pPr>
            <a:r>
              <a:rPr lang="en-US" sz="6999">
                <a:solidFill>
                  <a:srgbClr val="000000"/>
                </a:solidFill>
                <a:latin typeface="Prompt Bold"/>
              </a:rPr>
              <a:t>Kadın Müşterilerin Özellikleri</a:t>
            </a:r>
          </a:p>
        </p:txBody>
      </p:sp>
      <p:sp>
        <p:nvSpPr>
          <p:cNvPr name="TextBox 15" id="15"/>
          <p:cNvSpPr txBox="true"/>
          <p:nvPr/>
        </p:nvSpPr>
        <p:spPr>
          <a:xfrm rot="0">
            <a:off x="1635094" y="2512309"/>
            <a:ext cx="15178129" cy="1185534"/>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Misafir gibi karşılayın ve giderken onu kapıya kadar uğurlayın.</a:t>
            </a:r>
          </a:p>
        </p:txBody>
      </p:sp>
      <p:sp>
        <p:nvSpPr>
          <p:cNvPr name="TextBox 16" id="16"/>
          <p:cNvSpPr txBox="true"/>
          <p:nvPr/>
        </p:nvSpPr>
        <p:spPr>
          <a:xfrm rot="0">
            <a:off x="1602050" y="4296275"/>
            <a:ext cx="15178129" cy="2385684"/>
          </a:xfrm>
          <a:prstGeom prst="rect">
            <a:avLst/>
          </a:prstGeom>
        </p:spPr>
        <p:txBody>
          <a:bodyPr anchor="t" rtlCol="false" tIns="0" lIns="0" bIns="0" rIns="0">
            <a:spAutoFit/>
          </a:bodyPr>
          <a:lstStyle/>
          <a:p>
            <a:pPr algn="just" marL="0" indent="0" lvl="0">
              <a:lnSpc>
                <a:spcPts val="4752"/>
              </a:lnSpc>
            </a:pPr>
            <a:r>
              <a:rPr lang="en-US" sz="3801" spc="441">
                <a:solidFill>
                  <a:srgbClr val="000000"/>
                </a:solidFill>
                <a:latin typeface="Prompt"/>
              </a:rPr>
              <a:t>Duyguların daha çok etkisi altındadırlar. Daha çok çocuklarını, evlerini koruyacak ürünler alırlar ve alışverişi fiyata göre değil, güven endeksli yaparlar.</a:t>
            </a:r>
          </a:p>
        </p:txBody>
      </p:sp>
      <p:sp>
        <p:nvSpPr>
          <p:cNvPr name="TextBox 17" id="17"/>
          <p:cNvSpPr txBox="true"/>
          <p:nvPr/>
        </p:nvSpPr>
        <p:spPr>
          <a:xfrm rot="0">
            <a:off x="1587980" y="7280391"/>
            <a:ext cx="15932040" cy="585459"/>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Nazik ve hoş bir ortam, olumlu karara yol açar.</a:t>
            </a:r>
          </a:p>
        </p:txBody>
      </p:sp>
      <p:sp>
        <p:nvSpPr>
          <p:cNvPr name="Freeform 18" id="18"/>
          <p:cNvSpPr/>
          <p:nvPr/>
        </p:nvSpPr>
        <p:spPr>
          <a:xfrm flipH="false" flipV="false" rot="0">
            <a:off x="16780178" y="8779178"/>
            <a:ext cx="1507822" cy="1507822"/>
          </a:xfrm>
          <a:custGeom>
            <a:avLst/>
            <a:gdLst/>
            <a:ahLst/>
            <a:cxnLst/>
            <a:rect r="r" b="b" t="t" l="l"/>
            <a:pathLst>
              <a:path h="1507822" w="1507822">
                <a:moveTo>
                  <a:pt x="0" y="0"/>
                </a:moveTo>
                <a:lnTo>
                  <a:pt x="1507822" y="0"/>
                </a:lnTo>
                <a:lnTo>
                  <a:pt x="1507822" y="1507822"/>
                </a:lnTo>
                <a:lnTo>
                  <a:pt x="0" y="15078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815094" y="2425522"/>
            <a:ext cx="537274" cy="53727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4" id="4"/>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805569" y="3850243"/>
            <a:ext cx="537274" cy="53727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7" id="7"/>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815094" y="7289916"/>
            <a:ext cx="537274" cy="53727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4417488" y="0"/>
            <a:ext cx="3870512" cy="767933"/>
            <a:chOff x="0" y="0"/>
            <a:chExt cx="1019394" cy="202254"/>
          </a:xfrm>
        </p:grpSpPr>
        <p:sp>
          <p:nvSpPr>
            <p:cNvPr name="Freeform 12" id="12"/>
            <p:cNvSpPr/>
            <p:nvPr/>
          </p:nvSpPr>
          <p:spPr>
            <a:xfrm flipH="false" flipV="false" rot="0">
              <a:off x="0" y="0"/>
              <a:ext cx="1019394" cy="202254"/>
            </a:xfrm>
            <a:custGeom>
              <a:avLst/>
              <a:gdLst/>
              <a:ahLst/>
              <a:cxnLst/>
              <a:rect r="r" b="b" t="t" l="l"/>
              <a:pathLst>
                <a:path h="202254" w="1019394">
                  <a:moveTo>
                    <a:pt x="0" y="0"/>
                  </a:moveTo>
                  <a:lnTo>
                    <a:pt x="1019394" y="0"/>
                  </a:lnTo>
                  <a:lnTo>
                    <a:pt x="1019394" y="202254"/>
                  </a:lnTo>
                  <a:lnTo>
                    <a:pt x="0" y="202254"/>
                  </a:lnTo>
                  <a:close/>
                </a:path>
              </a:pathLst>
            </a:custGeom>
            <a:solidFill>
              <a:srgbClr val="4724E3"/>
            </a:solidFill>
          </p:spPr>
        </p:sp>
        <p:sp>
          <p:nvSpPr>
            <p:cNvPr name="TextBox 13" id="13"/>
            <p:cNvSpPr txBox="true"/>
            <p:nvPr/>
          </p:nvSpPr>
          <p:spPr>
            <a:xfrm>
              <a:off x="0" y="-28575"/>
              <a:ext cx="1019394" cy="230829"/>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815094" y="720680"/>
            <a:ext cx="16849085" cy="962660"/>
          </a:xfrm>
          <a:prstGeom prst="rect">
            <a:avLst/>
          </a:prstGeom>
        </p:spPr>
        <p:txBody>
          <a:bodyPr anchor="t" rtlCol="false" tIns="0" lIns="0" bIns="0" rIns="0">
            <a:spAutoFit/>
          </a:bodyPr>
          <a:lstStyle/>
          <a:p>
            <a:pPr>
              <a:lnSpc>
                <a:spcPts val="7419"/>
              </a:lnSpc>
            </a:pPr>
            <a:r>
              <a:rPr lang="en-US" sz="6999">
                <a:solidFill>
                  <a:srgbClr val="000000"/>
                </a:solidFill>
                <a:latin typeface="Prompt Bold"/>
              </a:rPr>
              <a:t>Kadın Müşterilerin Özellikleri</a:t>
            </a:r>
          </a:p>
        </p:txBody>
      </p:sp>
      <p:sp>
        <p:nvSpPr>
          <p:cNvPr name="TextBox 15" id="15"/>
          <p:cNvSpPr txBox="true"/>
          <p:nvPr/>
        </p:nvSpPr>
        <p:spPr>
          <a:xfrm rot="0">
            <a:off x="1635094" y="2512309"/>
            <a:ext cx="15178129" cy="585459"/>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Karar verme olayında yer almayı tercih ederler.</a:t>
            </a:r>
          </a:p>
        </p:txBody>
      </p:sp>
      <p:sp>
        <p:nvSpPr>
          <p:cNvPr name="TextBox 16" id="16"/>
          <p:cNvSpPr txBox="true"/>
          <p:nvPr/>
        </p:nvSpPr>
        <p:spPr>
          <a:xfrm rot="0">
            <a:off x="1625569" y="3840718"/>
            <a:ext cx="15178129" cy="1185534"/>
          </a:xfrm>
          <a:prstGeom prst="rect">
            <a:avLst/>
          </a:prstGeom>
        </p:spPr>
        <p:txBody>
          <a:bodyPr anchor="t" rtlCol="false" tIns="0" lIns="0" bIns="0" rIns="0">
            <a:spAutoFit/>
          </a:bodyPr>
          <a:lstStyle/>
          <a:p>
            <a:pPr algn="just" marL="0" indent="0" lvl="0">
              <a:lnSpc>
                <a:spcPts val="4752"/>
              </a:lnSpc>
            </a:pPr>
            <a:r>
              <a:rPr lang="en-US" sz="3801" spc="441">
                <a:solidFill>
                  <a:srgbClr val="000000"/>
                </a:solidFill>
                <a:latin typeface="Prompt"/>
              </a:rPr>
              <a:t>Hem dış görünüşler hem de hatalara karşı duyarlıdırlar.</a:t>
            </a:r>
          </a:p>
        </p:txBody>
      </p:sp>
      <p:sp>
        <p:nvSpPr>
          <p:cNvPr name="TextBox 17" id="17"/>
          <p:cNvSpPr txBox="true"/>
          <p:nvPr/>
        </p:nvSpPr>
        <p:spPr>
          <a:xfrm rot="0">
            <a:off x="1635094" y="7280391"/>
            <a:ext cx="15932040" cy="585459"/>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Satın alacakları ürün konusunda uzun açıklama isterler.</a:t>
            </a:r>
          </a:p>
        </p:txBody>
      </p:sp>
      <p:sp>
        <p:nvSpPr>
          <p:cNvPr name="Freeform 18" id="18"/>
          <p:cNvSpPr/>
          <p:nvPr/>
        </p:nvSpPr>
        <p:spPr>
          <a:xfrm flipH="false" flipV="false" rot="0">
            <a:off x="16780178" y="8779178"/>
            <a:ext cx="1507822" cy="1507822"/>
          </a:xfrm>
          <a:custGeom>
            <a:avLst/>
            <a:gdLst/>
            <a:ahLst/>
            <a:cxnLst/>
            <a:rect r="r" b="b" t="t" l="l"/>
            <a:pathLst>
              <a:path h="1507822" w="1507822">
                <a:moveTo>
                  <a:pt x="0" y="0"/>
                </a:moveTo>
                <a:lnTo>
                  <a:pt x="1507822" y="0"/>
                </a:lnTo>
                <a:lnTo>
                  <a:pt x="1507822" y="1507822"/>
                </a:lnTo>
                <a:lnTo>
                  <a:pt x="0" y="15078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9" id="19"/>
          <p:cNvGrpSpPr/>
          <p:nvPr/>
        </p:nvGrpSpPr>
        <p:grpSpPr>
          <a:xfrm rot="0">
            <a:off x="815094" y="5570080"/>
            <a:ext cx="537274" cy="537274"/>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21" id="21"/>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1635094" y="5560555"/>
            <a:ext cx="15178129" cy="1185534"/>
          </a:xfrm>
          <a:prstGeom prst="rect">
            <a:avLst/>
          </a:prstGeom>
        </p:spPr>
        <p:txBody>
          <a:bodyPr anchor="t" rtlCol="false" tIns="0" lIns="0" bIns="0" rIns="0">
            <a:spAutoFit/>
          </a:bodyPr>
          <a:lstStyle/>
          <a:p>
            <a:pPr algn="just" marL="0" indent="0" lvl="0">
              <a:lnSpc>
                <a:spcPts val="4752"/>
              </a:lnSpc>
            </a:pPr>
            <a:r>
              <a:rPr lang="en-US" sz="3801" spc="441">
                <a:solidFill>
                  <a:srgbClr val="000000"/>
                </a:solidFill>
                <a:latin typeface="Prompt"/>
              </a:rPr>
              <a:t>“Yüksek fiyat, yüksek kalite” demektir düşüncesine inanırlar.</a:t>
            </a:r>
          </a:p>
        </p:txBody>
      </p:sp>
      <p:grpSp>
        <p:nvGrpSpPr>
          <p:cNvPr name="Group 23" id="23"/>
          <p:cNvGrpSpPr/>
          <p:nvPr/>
        </p:nvGrpSpPr>
        <p:grpSpPr>
          <a:xfrm rot="0">
            <a:off x="863616" y="8408775"/>
            <a:ext cx="537274" cy="537274"/>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25" id="25"/>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TextBox 26" id="26"/>
          <p:cNvSpPr txBox="true"/>
          <p:nvPr/>
        </p:nvSpPr>
        <p:spPr>
          <a:xfrm rot="0">
            <a:off x="1683617" y="8399250"/>
            <a:ext cx="15932040" cy="1185534"/>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Gösterdiğiniz ürünleri beğenmezlerse, ısrar etmeyin ve yeni bir ürün gösterin.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815094" y="2425522"/>
            <a:ext cx="537274" cy="53727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4" id="4"/>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815094" y="4012168"/>
            <a:ext cx="537274" cy="53727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7" id="7"/>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815094" y="6926161"/>
            <a:ext cx="537274" cy="53727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4417488" y="0"/>
            <a:ext cx="3870512" cy="767933"/>
            <a:chOff x="0" y="0"/>
            <a:chExt cx="1019394" cy="202254"/>
          </a:xfrm>
        </p:grpSpPr>
        <p:sp>
          <p:nvSpPr>
            <p:cNvPr name="Freeform 12" id="12"/>
            <p:cNvSpPr/>
            <p:nvPr/>
          </p:nvSpPr>
          <p:spPr>
            <a:xfrm flipH="false" flipV="false" rot="0">
              <a:off x="0" y="0"/>
              <a:ext cx="1019394" cy="202254"/>
            </a:xfrm>
            <a:custGeom>
              <a:avLst/>
              <a:gdLst/>
              <a:ahLst/>
              <a:cxnLst/>
              <a:rect r="r" b="b" t="t" l="l"/>
              <a:pathLst>
                <a:path h="202254" w="1019394">
                  <a:moveTo>
                    <a:pt x="0" y="0"/>
                  </a:moveTo>
                  <a:lnTo>
                    <a:pt x="1019394" y="0"/>
                  </a:lnTo>
                  <a:lnTo>
                    <a:pt x="1019394" y="202254"/>
                  </a:lnTo>
                  <a:lnTo>
                    <a:pt x="0" y="202254"/>
                  </a:lnTo>
                  <a:close/>
                </a:path>
              </a:pathLst>
            </a:custGeom>
            <a:solidFill>
              <a:srgbClr val="4724E3"/>
            </a:solidFill>
          </p:spPr>
        </p:sp>
        <p:sp>
          <p:nvSpPr>
            <p:cNvPr name="TextBox 13" id="13"/>
            <p:cNvSpPr txBox="true"/>
            <p:nvPr/>
          </p:nvSpPr>
          <p:spPr>
            <a:xfrm>
              <a:off x="0" y="-28575"/>
              <a:ext cx="1019394" cy="230829"/>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815094" y="720680"/>
            <a:ext cx="16849085" cy="962660"/>
          </a:xfrm>
          <a:prstGeom prst="rect">
            <a:avLst/>
          </a:prstGeom>
        </p:spPr>
        <p:txBody>
          <a:bodyPr anchor="t" rtlCol="false" tIns="0" lIns="0" bIns="0" rIns="0">
            <a:spAutoFit/>
          </a:bodyPr>
          <a:lstStyle/>
          <a:p>
            <a:pPr>
              <a:lnSpc>
                <a:spcPts val="7419"/>
              </a:lnSpc>
            </a:pPr>
            <a:r>
              <a:rPr lang="en-US" sz="6999">
                <a:solidFill>
                  <a:srgbClr val="000000"/>
                </a:solidFill>
                <a:latin typeface="Prompt Bold"/>
              </a:rPr>
              <a:t>Kadın Müşterilerin Özellikleri</a:t>
            </a:r>
          </a:p>
        </p:txBody>
      </p:sp>
      <p:sp>
        <p:nvSpPr>
          <p:cNvPr name="TextBox 15" id="15"/>
          <p:cNvSpPr txBox="true"/>
          <p:nvPr/>
        </p:nvSpPr>
        <p:spPr>
          <a:xfrm rot="0">
            <a:off x="1635094" y="2512309"/>
            <a:ext cx="15178129" cy="1185534"/>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Kendilerine ne kadar önem verirseniz o kadar sevinirler.</a:t>
            </a:r>
          </a:p>
        </p:txBody>
      </p:sp>
      <p:sp>
        <p:nvSpPr>
          <p:cNvPr name="TextBox 16" id="16"/>
          <p:cNvSpPr txBox="true"/>
          <p:nvPr/>
        </p:nvSpPr>
        <p:spPr>
          <a:xfrm rot="0">
            <a:off x="1635094" y="4002643"/>
            <a:ext cx="15178129" cy="585459"/>
          </a:xfrm>
          <a:prstGeom prst="rect">
            <a:avLst/>
          </a:prstGeom>
        </p:spPr>
        <p:txBody>
          <a:bodyPr anchor="t" rtlCol="false" tIns="0" lIns="0" bIns="0" rIns="0">
            <a:spAutoFit/>
          </a:bodyPr>
          <a:lstStyle/>
          <a:p>
            <a:pPr algn="just" marL="0" indent="0" lvl="0">
              <a:lnSpc>
                <a:spcPts val="4752"/>
              </a:lnSpc>
            </a:pPr>
            <a:r>
              <a:rPr lang="en-US" sz="3801" spc="441">
                <a:solidFill>
                  <a:srgbClr val="000000"/>
                </a:solidFill>
                <a:latin typeface="Prompt"/>
              </a:rPr>
              <a:t>Ürünü bütün yönleriyle sergilemnizi isterler.</a:t>
            </a:r>
          </a:p>
        </p:txBody>
      </p:sp>
      <p:sp>
        <p:nvSpPr>
          <p:cNvPr name="TextBox 17" id="17"/>
          <p:cNvSpPr txBox="true"/>
          <p:nvPr/>
        </p:nvSpPr>
        <p:spPr>
          <a:xfrm rot="0">
            <a:off x="1635094" y="6916636"/>
            <a:ext cx="15932040" cy="585459"/>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Kadın müşteriler modadan bahsedilmesini isterler.</a:t>
            </a:r>
          </a:p>
        </p:txBody>
      </p:sp>
      <p:sp>
        <p:nvSpPr>
          <p:cNvPr name="Freeform 18" id="18"/>
          <p:cNvSpPr/>
          <p:nvPr/>
        </p:nvSpPr>
        <p:spPr>
          <a:xfrm flipH="false" flipV="false" rot="0">
            <a:off x="16780178" y="8779178"/>
            <a:ext cx="1507822" cy="1507822"/>
          </a:xfrm>
          <a:custGeom>
            <a:avLst/>
            <a:gdLst/>
            <a:ahLst/>
            <a:cxnLst/>
            <a:rect r="r" b="b" t="t" l="l"/>
            <a:pathLst>
              <a:path h="1507822" w="1507822">
                <a:moveTo>
                  <a:pt x="0" y="0"/>
                </a:moveTo>
                <a:lnTo>
                  <a:pt x="1507822" y="0"/>
                </a:lnTo>
                <a:lnTo>
                  <a:pt x="1507822" y="1507822"/>
                </a:lnTo>
                <a:lnTo>
                  <a:pt x="0" y="15078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9" id="19"/>
          <p:cNvGrpSpPr/>
          <p:nvPr/>
        </p:nvGrpSpPr>
        <p:grpSpPr>
          <a:xfrm rot="0">
            <a:off x="815094" y="5169127"/>
            <a:ext cx="537274" cy="537274"/>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21" id="21"/>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1635094" y="5159602"/>
            <a:ext cx="15178129" cy="1185534"/>
          </a:xfrm>
          <a:prstGeom prst="rect">
            <a:avLst/>
          </a:prstGeom>
        </p:spPr>
        <p:txBody>
          <a:bodyPr anchor="t" rtlCol="false" tIns="0" lIns="0" bIns="0" rIns="0">
            <a:spAutoFit/>
          </a:bodyPr>
          <a:lstStyle/>
          <a:p>
            <a:pPr algn="just" marL="0" indent="0" lvl="0">
              <a:lnSpc>
                <a:spcPts val="4752"/>
              </a:lnSpc>
            </a:pPr>
            <a:r>
              <a:rPr lang="en-US" sz="3801" spc="441">
                <a:solidFill>
                  <a:srgbClr val="000000"/>
                </a:solidFill>
                <a:latin typeface="Prompt"/>
              </a:rPr>
              <a:t>Fiyatı soran kadın müşteriye orta fiyatlı bir ürün sununuz.</a:t>
            </a:r>
          </a:p>
        </p:txBody>
      </p:sp>
      <p:grpSp>
        <p:nvGrpSpPr>
          <p:cNvPr name="Group 23" id="23"/>
          <p:cNvGrpSpPr/>
          <p:nvPr/>
        </p:nvGrpSpPr>
        <p:grpSpPr>
          <a:xfrm rot="0">
            <a:off x="848139" y="8121220"/>
            <a:ext cx="537274" cy="537274"/>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25" id="25"/>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TextBox 26" id="26"/>
          <p:cNvSpPr txBox="true"/>
          <p:nvPr/>
        </p:nvSpPr>
        <p:spPr>
          <a:xfrm rot="0">
            <a:off x="1668139" y="8111695"/>
            <a:ext cx="15932040" cy="1185534"/>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Beğenisi ve kişiliğine yönelik takdir ve hayranlık davranışına karşı uysal ve itaatli yapıdadırlar.</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815094" y="2425522"/>
            <a:ext cx="537274" cy="53727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4" id="4"/>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848139" y="5481515"/>
            <a:ext cx="537274" cy="53727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7" id="7"/>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815094" y="6926161"/>
            <a:ext cx="537274" cy="53727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4417488" y="0"/>
            <a:ext cx="3870512" cy="767933"/>
            <a:chOff x="0" y="0"/>
            <a:chExt cx="1019394" cy="202254"/>
          </a:xfrm>
        </p:grpSpPr>
        <p:sp>
          <p:nvSpPr>
            <p:cNvPr name="Freeform 12" id="12"/>
            <p:cNvSpPr/>
            <p:nvPr/>
          </p:nvSpPr>
          <p:spPr>
            <a:xfrm flipH="false" flipV="false" rot="0">
              <a:off x="0" y="0"/>
              <a:ext cx="1019394" cy="202254"/>
            </a:xfrm>
            <a:custGeom>
              <a:avLst/>
              <a:gdLst/>
              <a:ahLst/>
              <a:cxnLst/>
              <a:rect r="r" b="b" t="t" l="l"/>
              <a:pathLst>
                <a:path h="202254" w="1019394">
                  <a:moveTo>
                    <a:pt x="0" y="0"/>
                  </a:moveTo>
                  <a:lnTo>
                    <a:pt x="1019394" y="0"/>
                  </a:lnTo>
                  <a:lnTo>
                    <a:pt x="1019394" y="202254"/>
                  </a:lnTo>
                  <a:lnTo>
                    <a:pt x="0" y="202254"/>
                  </a:lnTo>
                  <a:close/>
                </a:path>
              </a:pathLst>
            </a:custGeom>
            <a:solidFill>
              <a:srgbClr val="4724E3"/>
            </a:solidFill>
          </p:spPr>
        </p:sp>
        <p:sp>
          <p:nvSpPr>
            <p:cNvPr name="TextBox 13" id="13"/>
            <p:cNvSpPr txBox="true"/>
            <p:nvPr/>
          </p:nvSpPr>
          <p:spPr>
            <a:xfrm>
              <a:off x="0" y="-28575"/>
              <a:ext cx="1019394" cy="230829"/>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815094" y="720680"/>
            <a:ext cx="16849085" cy="962660"/>
          </a:xfrm>
          <a:prstGeom prst="rect">
            <a:avLst/>
          </a:prstGeom>
        </p:spPr>
        <p:txBody>
          <a:bodyPr anchor="t" rtlCol="false" tIns="0" lIns="0" bIns="0" rIns="0">
            <a:spAutoFit/>
          </a:bodyPr>
          <a:lstStyle/>
          <a:p>
            <a:pPr>
              <a:lnSpc>
                <a:spcPts val="7419"/>
              </a:lnSpc>
            </a:pPr>
            <a:r>
              <a:rPr lang="en-US" sz="6999">
                <a:solidFill>
                  <a:srgbClr val="000000"/>
                </a:solidFill>
                <a:latin typeface="Prompt Bold"/>
              </a:rPr>
              <a:t>Kadın Müşterilerin Özellikleri</a:t>
            </a:r>
          </a:p>
        </p:txBody>
      </p:sp>
      <p:sp>
        <p:nvSpPr>
          <p:cNvPr name="TextBox 15" id="15"/>
          <p:cNvSpPr txBox="true"/>
          <p:nvPr/>
        </p:nvSpPr>
        <p:spPr>
          <a:xfrm rot="0">
            <a:off x="1668139" y="2219104"/>
            <a:ext cx="15178129" cy="2985759"/>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Kadın müşteriler ürünü iade etmek konusunda fazla uğraştırabilirler. Ürün iade edilmek istendiği zaman, ürünü tekrar alması için kibar bir kullanın. Eğer yine de ısrar ederse, mutlaka ürünü alıp kibar bir dille parasını iade edin.</a:t>
            </a:r>
          </a:p>
        </p:txBody>
      </p:sp>
      <p:sp>
        <p:nvSpPr>
          <p:cNvPr name="TextBox 16" id="16"/>
          <p:cNvSpPr txBox="true"/>
          <p:nvPr/>
        </p:nvSpPr>
        <p:spPr>
          <a:xfrm rot="0">
            <a:off x="1635094" y="6916636"/>
            <a:ext cx="15932040" cy="1185534"/>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Kendi arkadaşlarında veya komşularında hem olan hem de olmayan farklı şeyler isterler.</a:t>
            </a:r>
          </a:p>
        </p:txBody>
      </p:sp>
      <p:sp>
        <p:nvSpPr>
          <p:cNvPr name="Freeform 17" id="17"/>
          <p:cNvSpPr/>
          <p:nvPr/>
        </p:nvSpPr>
        <p:spPr>
          <a:xfrm flipH="false" flipV="false" rot="0">
            <a:off x="16780178" y="8779178"/>
            <a:ext cx="1507822" cy="1507822"/>
          </a:xfrm>
          <a:custGeom>
            <a:avLst/>
            <a:gdLst/>
            <a:ahLst/>
            <a:cxnLst/>
            <a:rect r="r" b="b" t="t" l="l"/>
            <a:pathLst>
              <a:path h="1507822" w="1507822">
                <a:moveTo>
                  <a:pt x="0" y="0"/>
                </a:moveTo>
                <a:lnTo>
                  <a:pt x="1507822" y="0"/>
                </a:lnTo>
                <a:lnTo>
                  <a:pt x="1507822" y="1507822"/>
                </a:lnTo>
                <a:lnTo>
                  <a:pt x="0" y="15078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8" id="18"/>
          <p:cNvSpPr txBox="true"/>
          <p:nvPr/>
        </p:nvSpPr>
        <p:spPr>
          <a:xfrm rot="0">
            <a:off x="1602050" y="5421259"/>
            <a:ext cx="15178129" cy="1185534"/>
          </a:xfrm>
          <a:prstGeom prst="rect">
            <a:avLst/>
          </a:prstGeom>
        </p:spPr>
        <p:txBody>
          <a:bodyPr anchor="t" rtlCol="false" tIns="0" lIns="0" bIns="0" rIns="0">
            <a:spAutoFit/>
          </a:bodyPr>
          <a:lstStyle/>
          <a:p>
            <a:pPr algn="just" marL="0" indent="0" lvl="0">
              <a:lnSpc>
                <a:spcPts val="4752"/>
              </a:lnSpc>
            </a:pPr>
            <a:r>
              <a:rPr lang="en-US" sz="3801" spc="441">
                <a:solidFill>
                  <a:srgbClr val="000000"/>
                </a:solidFill>
                <a:latin typeface="Prompt"/>
              </a:rPr>
              <a:t>Kadınlar iyi yaşamayı gelecekte değil, şimdi isterler.</a:t>
            </a:r>
          </a:p>
        </p:txBody>
      </p:sp>
      <p:grpSp>
        <p:nvGrpSpPr>
          <p:cNvPr name="Group 19" id="19"/>
          <p:cNvGrpSpPr/>
          <p:nvPr/>
        </p:nvGrpSpPr>
        <p:grpSpPr>
          <a:xfrm rot="0">
            <a:off x="848139" y="8497738"/>
            <a:ext cx="537274" cy="537274"/>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21" id="21"/>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1668139" y="8380332"/>
            <a:ext cx="15932040" cy="1185534"/>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Farklı dükkanlardaki fiyatları mukayese etmek konusunda erkeklere göre daha başarılıdırlar.</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815094" y="2425522"/>
            <a:ext cx="537274" cy="53727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4" id="4"/>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848139" y="3552397"/>
            <a:ext cx="537274" cy="53727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7" id="7"/>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879094" y="4680221"/>
            <a:ext cx="537274" cy="53727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4417488" y="0"/>
            <a:ext cx="3870512" cy="767933"/>
            <a:chOff x="0" y="0"/>
            <a:chExt cx="1019394" cy="202254"/>
          </a:xfrm>
        </p:grpSpPr>
        <p:sp>
          <p:nvSpPr>
            <p:cNvPr name="Freeform 12" id="12"/>
            <p:cNvSpPr/>
            <p:nvPr/>
          </p:nvSpPr>
          <p:spPr>
            <a:xfrm flipH="false" flipV="false" rot="0">
              <a:off x="0" y="0"/>
              <a:ext cx="1019394" cy="202254"/>
            </a:xfrm>
            <a:custGeom>
              <a:avLst/>
              <a:gdLst/>
              <a:ahLst/>
              <a:cxnLst/>
              <a:rect r="r" b="b" t="t" l="l"/>
              <a:pathLst>
                <a:path h="202254" w="1019394">
                  <a:moveTo>
                    <a:pt x="0" y="0"/>
                  </a:moveTo>
                  <a:lnTo>
                    <a:pt x="1019394" y="0"/>
                  </a:lnTo>
                  <a:lnTo>
                    <a:pt x="1019394" y="202254"/>
                  </a:lnTo>
                  <a:lnTo>
                    <a:pt x="0" y="202254"/>
                  </a:lnTo>
                  <a:close/>
                </a:path>
              </a:pathLst>
            </a:custGeom>
            <a:solidFill>
              <a:srgbClr val="4724E3"/>
            </a:solidFill>
          </p:spPr>
        </p:sp>
        <p:sp>
          <p:nvSpPr>
            <p:cNvPr name="TextBox 13" id="13"/>
            <p:cNvSpPr txBox="true"/>
            <p:nvPr/>
          </p:nvSpPr>
          <p:spPr>
            <a:xfrm>
              <a:off x="0" y="-28575"/>
              <a:ext cx="1019394" cy="230829"/>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815094" y="720680"/>
            <a:ext cx="16849085" cy="962660"/>
          </a:xfrm>
          <a:prstGeom prst="rect">
            <a:avLst/>
          </a:prstGeom>
        </p:spPr>
        <p:txBody>
          <a:bodyPr anchor="t" rtlCol="false" tIns="0" lIns="0" bIns="0" rIns="0">
            <a:spAutoFit/>
          </a:bodyPr>
          <a:lstStyle/>
          <a:p>
            <a:pPr>
              <a:lnSpc>
                <a:spcPts val="7419"/>
              </a:lnSpc>
            </a:pPr>
            <a:r>
              <a:rPr lang="en-US" sz="6999">
                <a:solidFill>
                  <a:srgbClr val="000000"/>
                </a:solidFill>
                <a:latin typeface="Prompt Bold"/>
              </a:rPr>
              <a:t>Erkek Müşterilerin Özellikleri</a:t>
            </a:r>
          </a:p>
        </p:txBody>
      </p:sp>
      <p:sp>
        <p:nvSpPr>
          <p:cNvPr name="TextBox 15" id="15"/>
          <p:cNvSpPr txBox="true"/>
          <p:nvPr/>
        </p:nvSpPr>
        <p:spPr>
          <a:xfrm rot="0">
            <a:off x="1668139" y="2396667"/>
            <a:ext cx="15178129" cy="585459"/>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Bir tek yerden alış-veriş etmeyi severler.</a:t>
            </a:r>
          </a:p>
        </p:txBody>
      </p:sp>
      <p:sp>
        <p:nvSpPr>
          <p:cNvPr name="TextBox 16" id="16"/>
          <p:cNvSpPr txBox="true"/>
          <p:nvPr/>
        </p:nvSpPr>
        <p:spPr>
          <a:xfrm rot="0">
            <a:off x="1699094" y="4670696"/>
            <a:ext cx="15932040" cy="585459"/>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Parti ve depo malı sevmezler.</a:t>
            </a:r>
          </a:p>
        </p:txBody>
      </p:sp>
      <p:sp>
        <p:nvSpPr>
          <p:cNvPr name="Freeform 17" id="17"/>
          <p:cNvSpPr/>
          <p:nvPr/>
        </p:nvSpPr>
        <p:spPr>
          <a:xfrm flipH="false" flipV="false" rot="0">
            <a:off x="16780178" y="8779178"/>
            <a:ext cx="1507822" cy="1507822"/>
          </a:xfrm>
          <a:custGeom>
            <a:avLst/>
            <a:gdLst/>
            <a:ahLst/>
            <a:cxnLst/>
            <a:rect r="r" b="b" t="t" l="l"/>
            <a:pathLst>
              <a:path h="1507822" w="1507822">
                <a:moveTo>
                  <a:pt x="0" y="0"/>
                </a:moveTo>
                <a:lnTo>
                  <a:pt x="1507822" y="0"/>
                </a:lnTo>
                <a:lnTo>
                  <a:pt x="1507822" y="1507822"/>
                </a:lnTo>
                <a:lnTo>
                  <a:pt x="0" y="15078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8" id="18"/>
          <p:cNvSpPr txBox="true"/>
          <p:nvPr/>
        </p:nvSpPr>
        <p:spPr>
          <a:xfrm rot="0">
            <a:off x="1602050" y="3492142"/>
            <a:ext cx="15178129" cy="585459"/>
          </a:xfrm>
          <a:prstGeom prst="rect">
            <a:avLst/>
          </a:prstGeom>
        </p:spPr>
        <p:txBody>
          <a:bodyPr anchor="t" rtlCol="false" tIns="0" lIns="0" bIns="0" rIns="0">
            <a:spAutoFit/>
          </a:bodyPr>
          <a:lstStyle/>
          <a:p>
            <a:pPr algn="just" marL="0" indent="0" lvl="0">
              <a:lnSpc>
                <a:spcPts val="4752"/>
              </a:lnSpc>
            </a:pPr>
            <a:r>
              <a:rPr lang="en-US" sz="3801" spc="441">
                <a:solidFill>
                  <a:srgbClr val="000000"/>
                </a:solidFill>
                <a:latin typeface="Prompt"/>
              </a:rPr>
              <a:t>Dostluk ve iyi ilişkilerin etkisinde kalırlar.</a:t>
            </a:r>
          </a:p>
        </p:txBody>
      </p:sp>
      <p:grpSp>
        <p:nvGrpSpPr>
          <p:cNvPr name="Group 19" id="19"/>
          <p:cNvGrpSpPr/>
          <p:nvPr/>
        </p:nvGrpSpPr>
        <p:grpSpPr>
          <a:xfrm rot="0">
            <a:off x="912139" y="5887911"/>
            <a:ext cx="537274" cy="537274"/>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21" id="21"/>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1732139" y="5846705"/>
            <a:ext cx="15932040" cy="585459"/>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Kalabalık ve telaştan hoşlanmazlar.</a:t>
            </a:r>
          </a:p>
        </p:txBody>
      </p:sp>
      <p:grpSp>
        <p:nvGrpSpPr>
          <p:cNvPr name="Group 23" id="23"/>
          <p:cNvGrpSpPr/>
          <p:nvPr/>
        </p:nvGrpSpPr>
        <p:grpSpPr>
          <a:xfrm rot="0">
            <a:off x="912139" y="6987720"/>
            <a:ext cx="537274" cy="537274"/>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25" id="25"/>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TextBox 26" id="26"/>
          <p:cNvSpPr txBox="true"/>
          <p:nvPr/>
        </p:nvSpPr>
        <p:spPr>
          <a:xfrm rot="0">
            <a:off x="1732139" y="6946514"/>
            <a:ext cx="15932040" cy="1185534"/>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Ürünlerin markalarından ve satış temsilcilerin duygusal davranışlarından daha az etkilenirler.</a:t>
            </a:r>
          </a:p>
        </p:txBody>
      </p:sp>
      <p:grpSp>
        <p:nvGrpSpPr>
          <p:cNvPr name="Group 27" id="27"/>
          <p:cNvGrpSpPr/>
          <p:nvPr/>
        </p:nvGrpSpPr>
        <p:grpSpPr>
          <a:xfrm rot="0">
            <a:off x="912139" y="8388761"/>
            <a:ext cx="537274" cy="537274"/>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29" id="29"/>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TextBox 30" id="30"/>
          <p:cNvSpPr txBox="true"/>
          <p:nvPr/>
        </p:nvSpPr>
        <p:spPr>
          <a:xfrm rot="0">
            <a:off x="1732139" y="8347555"/>
            <a:ext cx="15932040" cy="1185534"/>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Daha çabuk karar verirler, bozuk ürünü hemen iade ederler.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815094" y="2425522"/>
            <a:ext cx="537274" cy="53727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4" id="4"/>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848139" y="3552397"/>
            <a:ext cx="537274" cy="53727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068"/>
            </a:solidFill>
          </p:spPr>
        </p:sp>
        <p:sp>
          <p:nvSpPr>
            <p:cNvPr name="TextBox 7" id="7"/>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4417488" y="0"/>
            <a:ext cx="3870512" cy="767933"/>
            <a:chOff x="0" y="0"/>
            <a:chExt cx="1019394" cy="202254"/>
          </a:xfrm>
        </p:grpSpPr>
        <p:sp>
          <p:nvSpPr>
            <p:cNvPr name="Freeform 9" id="9"/>
            <p:cNvSpPr/>
            <p:nvPr/>
          </p:nvSpPr>
          <p:spPr>
            <a:xfrm flipH="false" flipV="false" rot="0">
              <a:off x="0" y="0"/>
              <a:ext cx="1019394" cy="202254"/>
            </a:xfrm>
            <a:custGeom>
              <a:avLst/>
              <a:gdLst/>
              <a:ahLst/>
              <a:cxnLst/>
              <a:rect r="r" b="b" t="t" l="l"/>
              <a:pathLst>
                <a:path h="202254" w="1019394">
                  <a:moveTo>
                    <a:pt x="0" y="0"/>
                  </a:moveTo>
                  <a:lnTo>
                    <a:pt x="1019394" y="0"/>
                  </a:lnTo>
                  <a:lnTo>
                    <a:pt x="1019394" y="202254"/>
                  </a:lnTo>
                  <a:lnTo>
                    <a:pt x="0" y="202254"/>
                  </a:lnTo>
                  <a:close/>
                </a:path>
              </a:pathLst>
            </a:custGeom>
            <a:solidFill>
              <a:srgbClr val="4724E3"/>
            </a:solidFill>
          </p:spPr>
        </p:sp>
        <p:sp>
          <p:nvSpPr>
            <p:cNvPr name="TextBox 10" id="10"/>
            <p:cNvSpPr txBox="true"/>
            <p:nvPr/>
          </p:nvSpPr>
          <p:spPr>
            <a:xfrm>
              <a:off x="0" y="-28575"/>
              <a:ext cx="1019394" cy="230829"/>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815094" y="720680"/>
            <a:ext cx="16849085" cy="962660"/>
          </a:xfrm>
          <a:prstGeom prst="rect">
            <a:avLst/>
          </a:prstGeom>
        </p:spPr>
        <p:txBody>
          <a:bodyPr anchor="t" rtlCol="false" tIns="0" lIns="0" bIns="0" rIns="0">
            <a:spAutoFit/>
          </a:bodyPr>
          <a:lstStyle/>
          <a:p>
            <a:pPr>
              <a:lnSpc>
                <a:spcPts val="7419"/>
              </a:lnSpc>
            </a:pPr>
            <a:r>
              <a:rPr lang="en-US" sz="6999">
                <a:solidFill>
                  <a:srgbClr val="000000"/>
                </a:solidFill>
                <a:latin typeface="Prompt Bold"/>
              </a:rPr>
              <a:t>Erkek Müşterilerin Özellikleri</a:t>
            </a:r>
          </a:p>
        </p:txBody>
      </p:sp>
      <p:sp>
        <p:nvSpPr>
          <p:cNvPr name="TextBox 12" id="12"/>
          <p:cNvSpPr txBox="true"/>
          <p:nvPr/>
        </p:nvSpPr>
        <p:spPr>
          <a:xfrm rot="0">
            <a:off x="1668139" y="2396667"/>
            <a:ext cx="15178129" cy="585459"/>
          </a:xfrm>
          <a:prstGeom prst="rect">
            <a:avLst/>
          </a:prstGeom>
        </p:spPr>
        <p:txBody>
          <a:bodyPr anchor="t" rtlCol="false" tIns="0" lIns="0" bIns="0" rIns="0">
            <a:spAutoFit/>
          </a:bodyPr>
          <a:lstStyle/>
          <a:p>
            <a:pPr marL="0" indent="0" lvl="0">
              <a:lnSpc>
                <a:spcPts val="4752"/>
              </a:lnSpc>
            </a:pPr>
            <a:r>
              <a:rPr lang="en-US" sz="3801" spc="441">
                <a:solidFill>
                  <a:srgbClr val="000000"/>
                </a:solidFill>
                <a:latin typeface="Prompt"/>
              </a:rPr>
              <a:t>Kişisel olarak büyük çaplı alışveriş yaparlar.</a:t>
            </a:r>
          </a:p>
        </p:txBody>
      </p:sp>
      <p:sp>
        <p:nvSpPr>
          <p:cNvPr name="Freeform 13" id="13"/>
          <p:cNvSpPr/>
          <p:nvPr/>
        </p:nvSpPr>
        <p:spPr>
          <a:xfrm flipH="false" flipV="false" rot="0">
            <a:off x="16780178" y="8779178"/>
            <a:ext cx="1507822" cy="1507822"/>
          </a:xfrm>
          <a:custGeom>
            <a:avLst/>
            <a:gdLst/>
            <a:ahLst/>
            <a:cxnLst/>
            <a:rect r="r" b="b" t="t" l="l"/>
            <a:pathLst>
              <a:path h="1507822" w="1507822">
                <a:moveTo>
                  <a:pt x="0" y="0"/>
                </a:moveTo>
                <a:lnTo>
                  <a:pt x="1507822" y="0"/>
                </a:lnTo>
                <a:lnTo>
                  <a:pt x="1507822" y="1507822"/>
                </a:lnTo>
                <a:lnTo>
                  <a:pt x="0" y="15078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4" id="14"/>
          <p:cNvSpPr txBox="true"/>
          <p:nvPr/>
        </p:nvSpPr>
        <p:spPr>
          <a:xfrm rot="0">
            <a:off x="1602050" y="3492142"/>
            <a:ext cx="15178129" cy="1185534"/>
          </a:xfrm>
          <a:prstGeom prst="rect">
            <a:avLst/>
          </a:prstGeom>
        </p:spPr>
        <p:txBody>
          <a:bodyPr anchor="t" rtlCol="false" tIns="0" lIns="0" bIns="0" rIns="0">
            <a:spAutoFit/>
          </a:bodyPr>
          <a:lstStyle/>
          <a:p>
            <a:pPr algn="just" marL="0" indent="0" lvl="0">
              <a:lnSpc>
                <a:spcPts val="4752"/>
              </a:lnSpc>
            </a:pPr>
            <a:r>
              <a:rPr lang="en-US" sz="3801" spc="441">
                <a:solidFill>
                  <a:srgbClr val="000000"/>
                </a:solidFill>
                <a:latin typeface="Prompt"/>
              </a:rPr>
              <a:t>Erkekler bir mağazaya daha çok sadıktır. Fakat ani dönüşler de yapabilirler.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sp>
        <p:nvSpPr>
          <p:cNvPr name="Freeform 2" id="2"/>
          <p:cNvSpPr/>
          <p:nvPr/>
        </p:nvSpPr>
        <p:spPr>
          <a:xfrm flipH="true" flipV="false" rot="0">
            <a:off x="6579852" y="560498"/>
            <a:ext cx="4784979" cy="3410385"/>
          </a:xfrm>
          <a:custGeom>
            <a:avLst/>
            <a:gdLst/>
            <a:ahLst/>
            <a:cxnLst/>
            <a:rect r="r" b="b" t="t" l="l"/>
            <a:pathLst>
              <a:path h="3410385" w="4784979">
                <a:moveTo>
                  <a:pt x="4784980" y="0"/>
                </a:moveTo>
                <a:lnTo>
                  <a:pt x="0" y="0"/>
                </a:lnTo>
                <a:lnTo>
                  <a:pt x="0" y="3410385"/>
                </a:lnTo>
                <a:lnTo>
                  <a:pt x="4784980" y="3410385"/>
                </a:lnTo>
                <a:lnTo>
                  <a:pt x="478498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200358" y="4483621"/>
            <a:ext cx="15887284" cy="3606450"/>
          </a:xfrm>
          <a:prstGeom prst="rect">
            <a:avLst/>
          </a:prstGeom>
        </p:spPr>
        <p:txBody>
          <a:bodyPr anchor="t" rtlCol="false" tIns="0" lIns="0" bIns="0" rIns="0">
            <a:spAutoFit/>
          </a:bodyPr>
          <a:lstStyle/>
          <a:p>
            <a:pPr algn="ctr">
              <a:lnSpc>
                <a:spcPts val="9443"/>
              </a:lnSpc>
            </a:pPr>
            <a:r>
              <a:rPr lang="en-US" sz="8908">
                <a:solidFill>
                  <a:srgbClr val="000000"/>
                </a:solidFill>
                <a:latin typeface="Prompt Bold"/>
              </a:rPr>
              <a:t>“Tecrübeli satıcı, tecrübeli alıcıyla karşılaşınca gerçek satış ortaya çıkar.”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14997760" y="0"/>
            <a:ext cx="3290240" cy="10287000"/>
            <a:chOff x="0" y="0"/>
            <a:chExt cx="659106" cy="2060709"/>
          </a:xfrm>
        </p:grpSpPr>
        <p:sp>
          <p:nvSpPr>
            <p:cNvPr name="Freeform 3" id="3"/>
            <p:cNvSpPr/>
            <p:nvPr/>
          </p:nvSpPr>
          <p:spPr>
            <a:xfrm flipH="false" flipV="false" rot="0">
              <a:off x="0" y="0"/>
              <a:ext cx="659106" cy="2060709"/>
            </a:xfrm>
            <a:custGeom>
              <a:avLst/>
              <a:gdLst/>
              <a:ahLst/>
              <a:cxnLst/>
              <a:rect r="r" b="b" t="t" l="l"/>
              <a:pathLst>
                <a:path h="2060709" w="659106">
                  <a:moveTo>
                    <a:pt x="0" y="0"/>
                  </a:moveTo>
                  <a:lnTo>
                    <a:pt x="659106" y="0"/>
                  </a:lnTo>
                  <a:lnTo>
                    <a:pt x="659106" y="2060709"/>
                  </a:lnTo>
                  <a:lnTo>
                    <a:pt x="0" y="2060709"/>
                  </a:lnTo>
                  <a:close/>
                </a:path>
              </a:pathLst>
            </a:custGeom>
            <a:solidFill>
              <a:srgbClr val="F3BBC1"/>
            </a:solidFill>
          </p:spPr>
        </p:sp>
        <p:sp>
          <p:nvSpPr>
            <p:cNvPr name="TextBox 4" id="4"/>
            <p:cNvSpPr txBox="true"/>
            <p:nvPr/>
          </p:nvSpPr>
          <p:spPr>
            <a:xfrm>
              <a:off x="0" y="-28575"/>
              <a:ext cx="659106" cy="2089284"/>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13997065" y="877617"/>
            <a:ext cx="2001391" cy="2026538"/>
            <a:chOff x="0" y="0"/>
            <a:chExt cx="637246" cy="645253"/>
          </a:xfrm>
        </p:grpSpPr>
        <p:sp>
          <p:nvSpPr>
            <p:cNvPr name="Freeform 6" id="6"/>
            <p:cNvSpPr/>
            <p:nvPr/>
          </p:nvSpPr>
          <p:spPr>
            <a:xfrm flipH="false" flipV="false" rot="0">
              <a:off x="0" y="0"/>
              <a:ext cx="637246" cy="645253"/>
            </a:xfrm>
            <a:custGeom>
              <a:avLst/>
              <a:gdLst/>
              <a:ahLst/>
              <a:cxnLst/>
              <a:rect r="r" b="b" t="t" l="l"/>
              <a:pathLst>
                <a:path h="645253" w="637246">
                  <a:moveTo>
                    <a:pt x="318623" y="0"/>
                  </a:moveTo>
                  <a:cubicBezTo>
                    <a:pt x="142652" y="0"/>
                    <a:pt x="0" y="144445"/>
                    <a:pt x="0" y="322627"/>
                  </a:cubicBezTo>
                  <a:cubicBezTo>
                    <a:pt x="0" y="500808"/>
                    <a:pt x="142652" y="645253"/>
                    <a:pt x="318623" y="645253"/>
                  </a:cubicBezTo>
                  <a:cubicBezTo>
                    <a:pt x="494594" y="645253"/>
                    <a:pt x="637246" y="500808"/>
                    <a:pt x="637246" y="322627"/>
                  </a:cubicBezTo>
                  <a:cubicBezTo>
                    <a:pt x="637246" y="144445"/>
                    <a:pt x="494594" y="0"/>
                    <a:pt x="318623" y="0"/>
                  </a:cubicBezTo>
                  <a:close/>
                </a:path>
              </a:pathLst>
            </a:custGeom>
            <a:solidFill>
              <a:srgbClr val="7B95F9"/>
            </a:solidFill>
          </p:spPr>
        </p:sp>
        <p:sp>
          <p:nvSpPr>
            <p:cNvPr name="TextBox 7" id="7"/>
            <p:cNvSpPr txBox="true"/>
            <p:nvPr/>
          </p:nvSpPr>
          <p:spPr>
            <a:xfrm>
              <a:off x="59742" y="31917"/>
              <a:ext cx="517762" cy="552843"/>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0422360" y="2554486"/>
            <a:ext cx="5462221" cy="5432427"/>
          </a:xfrm>
          <a:custGeom>
            <a:avLst/>
            <a:gdLst/>
            <a:ahLst/>
            <a:cxnLst/>
            <a:rect r="r" b="b" t="t" l="l"/>
            <a:pathLst>
              <a:path h="5432427" w="5462221">
                <a:moveTo>
                  <a:pt x="0" y="0"/>
                </a:moveTo>
                <a:lnTo>
                  <a:pt x="5462221" y="0"/>
                </a:lnTo>
                <a:lnTo>
                  <a:pt x="5462221" y="5432427"/>
                </a:lnTo>
                <a:lnTo>
                  <a:pt x="0" y="54324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3379599" y="3332961"/>
            <a:ext cx="1408167" cy="648298"/>
          </a:xfrm>
          <a:prstGeom prst="rect">
            <a:avLst/>
          </a:prstGeom>
        </p:spPr>
        <p:txBody>
          <a:bodyPr anchor="t" rtlCol="false" tIns="0" lIns="0" bIns="0" rIns="0">
            <a:spAutoFit/>
          </a:bodyPr>
          <a:lstStyle/>
          <a:p>
            <a:pPr marL="0" indent="0" lvl="0">
              <a:lnSpc>
                <a:spcPts val="4750"/>
              </a:lnSpc>
              <a:spcBef>
                <a:spcPct val="0"/>
              </a:spcBef>
            </a:pPr>
            <a:r>
              <a:rPr lang="en-US" sz="5337">
                <a:solidFill>
                  <a:srgbClr val="FF6068"/>
                </a:solidFill>
                <a:latin typeface="Prompt Bold"/>
              </a:rPr>
              <a:t>%1</a:t>
            </a:r>
          </a:p>
        </p:txBody>
      </p:sp>
      <p:sp>
        <p:nvSpPr>
          <p:cNvPr name="TextBox 10" id="10"/>
          <p:cNvSpPr txBox="true"/>
          <p:nvPr/>
        </p:nvSpPr>
        <p:spPr>
          <a:xfrm rot="0">
            <a:off x="4090887" y="4399952"/>
            <a:ext cx="1408167" cy="648298"/>
          </a:xfrm>
          <a:prstGeom prst="rect">
            <a:avLst/>
          </a:prstGeom>
        </p:spPr>
        <p:txBody>
          <a:bodyPr anchor="t" rtlCol="false" tIns="0" lIns="0" bIns="0" rIns="0">
            <a:spAutoFit/>
          </a:bodyPr>
          <a:lstStyle/>
          <a:p>
            <a:pPr marL="0" indent="0" lvl="0">
              <a:lnSpc>
                <a:spcPts val="4750"/>
              </a:lnSpc>
              <a:spcBef>
                <a:spcPct val="0"/>
              </a:spcBef>
            </a:pPr>
            <a:r>
              <a:rPr lang="en-US" sz="5337">
                <a:solidFill>
                  <a:srgbClr val="FF6068"/>
                </a:solidFill>
                <a:latin typeface="Prompt Bold"/>
              </a:rPr>
              <a:t>%3</a:t>
            </a:r>
          </a:p>
        </p:txBody>
      </p:sp>
      <p:sp>
        <p:nvSpPr>
          <p:cNvPr name="TextBox 11" id="11"/>
          <p:cNvSpPr txBox="true"/>
          <p:nvPr/>
        </p:nvSpPr>
        <p:spPr>
          <a:xfrm rot="0">
            <a:off x="8015025" y="5553075"/>
            <a:ext cx="1569134" cy="648298"/>
          </a:xfrm>
          <a:prstGeom prst="rect">
            <a:avLst/>
          </a:prstGeom>
        </p:spPr>
        <p:txBody>
          <a:bodyPr anchor="t" rtlCol="false" tIns="0" lIns="0" bIns="0" rIns="0">
            <a:spAutoFit/>
          </a:bodyPr>
          <a:lstStyle/>
          <a:p>
            <a:pPr marL="0" indent="0" lvl="0">
              <a:lnSpc>
                <a:spcPts val="4750"/>
              </a:lnSpc>
              <a:spcBef>
                <a:spcPct val="0"/>
              </a:spcBef>
            </a:pPr>
            <a:r>
              <a:rPr lang="en-US" sz="5337">
                <a:solidFill>
                  <a:srgbClr val="FF6068"/>
                </a:solidFill>
                <a:latin typeface="Prompt Bold"/>
              </a:rPr>
              <a:t>%5</a:t>
            </a:r>
          </a:p>
        </p:txBody>
      </p:sp>
      <p:sp>
        <p:nvSpPr>
          <p:cNvPr name="TextBox 12" id="12"/>
          <p:cNvSpPr txBox="true"/>
          <p:nvPr/>
        </p:nvSpPr>
        <p:spPr>
          <a:xfrm rot="0">
            <a:off x="1385131" y="3321512"/>
            <a:ext cx="5792419" cy="556895"/>
          </a:xfrm>
          <a:prstGeom prst="rect">
            <a:avLst/>
          </a:prstGeom>
        </p:spPr>
        <p:txBody>
          <a:bodyPr anchor="t" rtlCol="false" tIns="0" lIns="0" bIns="0" rIns="0">
            <a:spAutoFit/>
          </a:bodyPr>
          <a:lstStyle/>
          <a:p>
            <a:pPr algn="l" marL="0" indent="0" lvl="0">
              <a:lnSpc>
                <a:spcPts val="4239"/>
              </a:lnSpc>
              <a:spcBef>
                <a:spcPct val="0"/>
              </a:spcBef>
            </a:pPr>
            <a:r>
              <a:rPr lang="en-US" sz="3999" spc="463">
                <a:solidFill>
                  <a:srgbClr val="000000"/>
                </a:solidFill>
                <a:latin typeface="Prompt"/>
              </a:rPr>
              <a:t>Ölüm</a:t>
            </a:r>
          </a:p>
        </p:txBody>
      </p:sp>
      <p:sp>
        <p:nvSpPr>
          <p:cNvPr name="TextBox 13" id="13"/>
          <p:cNvSpPr txBox="true"/>
          <p:nvPr/>
        </p:nvSpPr>
        <p:spPr>
          <a:xfrm rot="0">
            <a:off x="1392335" y="4398626"/>
            <a:ext cx="2691347" cy="556895"/>
          </a:xfrm>
          <a:prstGeom prst="rect">
            <a:avLst/>
          </a:prstGeom>
        </p:spPr>
        <p:txBody>
          <a:bodyPr anchor="t" rtlCol="false" tIns="0" lIns="0" bIns="0" rIns="0">
            <a:spAutoFit/>
          </a:bodyPr>
          <a:lstStyle/>
          <a:p>
            <a:pPr algn="l" marL="0" indent="0" lvl="0">
              <a:lnSpc>
                <a:spcPts val="4239"/>
              </a:lnSpc>
              <a:spcBef>
                <a:spcPct val="0"/>
              </a:spcBef>
            </a:pPr>
            <a:r>
              <a:rPr lang="en-US" sz="3999" spc="463">
                <a:solidFill>
                  <a:srgbClr val="000000"/>
                </a:solidFill>
                <a:latin typeface="Prompt"/>
              </a:rPr>
              <a:t>Taşınma</a:t>
            </a:r>
          </a:p>
        </p:txBody>
      </p:sp>
      <p:sp>
        <p:nvSpPr>
          <p:cNvPr name="TextBox 14" id="14"/>
          <p:cNvSpPr txBox="true"/>
          <p:nvPr/>
        </p:nvSpPr>
        <p:spPr>
          <a:xfrm rot="0">
            <a:off x="1385131" y="5541626"/>
            <a:ext cx="7066194" cy="556895"/>
          </a:xfrm>
          <a:prstGeom prst="rect">
            <a:avLst/>
          </a:prstGeom>
        </p:spPr>
        <p:txBody>
          <a:bodyPr anchor="t" rtlCol="false" tIns="0" lIns="0" bIns="0" rIns="0">
            <a:spAutoFit/>
          </a:bodyPr>
          <a:lstStyle/>
          <a:p>
            <a:pPr algn="l" marL="0" indent="0" lvl="0">
              <a:lnSpc>
                <a:spcPts val="4239"/>
              </a:lnSpc>
              <a:spcBef>
                <a:spcPct val="0"/>
              </a:spcBef>
            </a:pPr>
            <a:r>
              <a:rPr lang="en-US" sz="3999" spc="463">
                <a:solidFill>
                  <a:srgbClr val="000000"/>
                </a:solidFill>
                <a:latin typeface="Prompt"/>
              </a:rPr>
              <a:t>Tanıdıktan satın alma</a:t>
            </a:r>
          </a:p>
        </p:txBody>
      </p:sp>
      <p:sp>
        <p:nvSpPr>
          <p:cNvPr name="TextBox 15" id="15"/>
          <p:cNvSpPr txBox="true"/>
          <p:nvPr/>
        </p:nvSpPr>
        <p:spPr>
          <a:xfrm rot="0">
            <a:off x="1385131" y="933331"/>
            <a:ext cx="8199029" cy="1621155"/>
          </a:xfrm>
          <a:prstGeom prst="rect">
            <a:avLst/>
          </a:prstGeom>
        </p:spPr>
        <p:txBody>
          <a:bodyPr anchor="t" rtlCol="false" tIns="0" lIns="0" bIns="0" rIns="0">
            <a:spAutoFit/>
          </a:bodyPr>
          <a:lstStyle/>
          <a:p>
            <a:pPr>
              <a:lnSpc>
                <a:spcPts val="6360"/>
              </a:lnSpc>
            </a:pPr>
            <a:r>
              <a:rPr lang="en-US" sz="6000">
                <a:solidFill>
                  <a:srgbClr val="000000"/>
                </a:solidFill>
                <a:latin typeface="Prompt Bold"/>
              </a:rPr>
              <a:t>Müşteriyi Kaybetme Nedenleri</a:t>
            </a:r>
          </a:p>
        </p:txBody>
      </p:sp>
      <p:sp>
        <p:nvSpPr>
          <p:cNvPr name="TextBox 16" id="16"/>
          <p:cNvSpPr txBox="true"/>
          <p:nvPr/>
        </p:nvSpPr>
        <p:spPr>
          <a:xfrm rot="0">
            <a:off x="10809641" y="8953836"/>
            <a:ext cx="1569134" cy="648298"/>
          </a:xfrm>
          <a:prstGeom prst="rect">
            <a:avLst/>
          </a:prstGeom>
        </p:spPr>
        <p:txBody>
          <a:bodyPr anchor="t" rtlCol="false" tIns="0" lIns="0" bIns="0" rIns="0">
            <a:spAutoFit/>
          </a:bodyPr>
          <a:lstStyle/>
          <a:p>
            <a:pPr marL="0" indent="0" lvl="0">
              <a:lnSpc>
                <a:spcPts val="4750"/>
              </a:lnSpc>
              <a:spcBef>
                <a:spcPct val="0"/>
              </a:spcBef>
            </a:pPr>
            <a:r>
              <a:rPr lang="en-US" sz="5337">
                <a:solidFill>
                  <a:srgbClr val="FF6068"/>
                </a:solidFill>
                <a:latin typeface="Prompt Bold"/>
              </a:rPr>
              <a:t>%68</a:t>
            </a:r>
          </a:p>
        </p:txBody>
      </p:sp>
      <p:sp>
        <p:nvSpPr>
          <p:cNvPr name="TextBox 17" id="17"/>
          <p:cNvSpPr txBox="true"/>
          <p:nvPr/>
        </p:nvSpPr>
        <p:spPr>
          <a:xfrm rot="0">
            <a:off x="1392335" y="8949989"/>
            <a:ext cx="9417306" cy="556895"/>
          </a:xfrm>
          <a:prstGeom prst="rect">
            <a:avLst/>
          </a:prstGeom>
        </p:spPr>
        <p:txBody>
          <a:bodyPr anchor="t" rtlCol="false" tIns="0" lIns="0" bIns="0" rIns="0">
            <a:spAutoFit/>
          </a:bodyPr>
          <a:lstStyle/>
          <a:p>
            <a:pPr algn="l" marL="0" indent="0" lvl="0">
              <a:lnSpc>
                <a:spcPts val="4239"/>
              </a:lnSpc>
              <a:spcBef>
                <a:spcPct val="0"/>
              </a:spcBef>
            </a:pPr>
            <a:r>
              <a:rPr lang="en-US" sz="3999" spc="463">
                <a:solidFill>
                  <a:srgbClr val="000000"/>
                </a:solidFill>
                <a:latin typeface="Prompt"/>
              </a:rPr>
              <a:t>Çalışanlardan memnun olmama</a:t>
            </a:r>
          </a:p>
        </p:txBody>
      </p:sp>
      <p:sp>
        <p:nvSpPr>
          <p:cNvPr name="TextBox 18" id="18"/>
          <p:cNvSpPr txBox="true"/>
          <p:nvPr/>
        </p:nvSpPr>
        <p:spPr>
          <a:xfrm rot="0">
            <a:off x="9376022" y="6666804"/>
            <a:ext cx="1569134" cy="648298"/>
          </a:xfrm>
          <a:prstGeom prst="rect">
            <a:avLst/>
          </a:prstGeom>
        </p:spPr>
        <p:txBody>
          <a:bodyPr anchor="t" rtlCol="false" tIns="0" lIns="0" bIns="0" rIns="0">
            <a:spAutoFit/>
          </a:bodyPr>
          <a:lstStyle/>
          <a:p>
            <a:pPr marL="0" indent="0" lvl="0">
              <a:lnSpc>
                <a:spcPts val="4750"/>
              </a:lnSpc>
              <a:spcBef>
                <a:spcPct val="0"/>
              </a:spcBef>
            </a:pPr>
            <a:r>
              <a:rPr lang="en-US" sz="5337">
                <a:solidFill>
                  <a:srgbClr val="FF6068"/>
                </a:solidFill>
                <a:latin typeface="Prompt Bold"/>
              </a:rPr>
              <a:t>%9</a:t>
            </a:r>
          </a:p>
        </p:txBody>
      </p:sp>
      <p:sp>
        <p:nvSpPr>
          <p:cNvPr name="TextBox 19" id="19"/>
          <p:cNvSpPr txBox="true"/>
          <p:nvPr/>
        </p:nvSpPr>
        <p:spPr>
          <a:xfrm rot="0">
            <a:off x="1392335" y="6655355"/>
            <a:ext cx="7751665" cy="556895"/>
          </a:xfrm>
          <a:prstGeom prst="rect">
            <a:avLst/>
          </a:prstGeom>
        </p:spPr>
        <p:txBody>
          <a:bodyPr anchor="t" rtlCol="false" tIns="0" lIns="0" bIns="0" rIns="0">
            <a:spAutoFit/>
          </a:bodyPr>
          <a:lstStyle/>
          <a:p>
            <a:pPr algn="l" marL="0" indent="0" lvl="0">
              <a:lnSpc>
                <a:spcPts val="4239"/>
              </a:lnSpc>
              <a:spcBef>
                <a:spcPct val="0"/>
              </a:spcBef>
            </a:pPr>
            <a:r>
              <a:rPr lang="en-US" sz="3999" spc="463">
                <a:solidFill>
                  <a:srgbClr val="000000"/>
                </a:solidFill>
                <a:latin typeface="Prompt"/>
              </a:rPr>
              <a:t>Fiyattan memnun olmama</a:t>
            </a:r>
          </a:p>
        </p:txBody>
      </p:sp>
      <p:sp>
        <p:nvSpPr>
          <p:cNvPr name="TextBox 20" id="20"/>
          <p:cNvSpPr txBox="true"/>
          <p:nvPr/>
        </p:nvSpPr>
        <p:spPr>
          <a:xfrm rot="0">
            <a:off x="10945156" y="7743727"/>
            <a:ext cx="1569134" cy="648298"/>
          </a:xfrm>
          <a:prstGeom prst="rect">
            <a:avLst/>
          </a:prstGeom>
        </p:spPr>
        <p:txBody>
          <a:bodyPr anchor="t" rtlCol="false" tIns="0" lIns="0" bIns="0" rIns="0">
            <a:spAutoFit/>
          </a:bodyPr>
          <a:lstStyle/>
          <a:p>
            <a:pPr marL="0" indent="0" lvl="0">
              <a:lnSpc>
                <a:spcPts val="4750"/>
              </a:lnSpc>
              <a:spcBef>
                <a:spcPct val="0"/>
              </a:spcBef>
            </a:pPr>
            <a:r>
              <a:rPr lang="en-US" sz="5337">
                <a:solidFill>
                  <a:srgbClr val="FF6068"/>
                </a:solidFill>
                <a:latin typeface="Prompt Bold"/>
              </a:rPr>
              <a:t>%14</a:t>
            </a:r>
          </a:p>
        </p:txBody>
      </p:sp>
      <p:sp>
        <p:nvSpPr>
          <p:cNvPr name="TextBox 21" id="21"/>
          <p:cNvSpPr txBox="true"/>
          <p:nvPr/>
        </p:nvSpPr>
        <p:spPr>
          <a:xfrm rot="0">
            <a:off x="1392335" y="7783494"/>
            <a:ext cx="9279640" cy="556895"/>
          </a:xfrm>
          <a:prstGeom prst="rect">
            <a:avLst/>
          </a:prstGeom>
        </p:spPr>
        <p:txBody>
          <a:bodyPr anchor="t" rtlCol="false" tIns="0" lIns="0" bIns="0" rIns="0">
            <a:spAutoFit/>
          </a:bodyPr>
          <a:lstStyle/>
          <a:p>
            <a:pPr algn="l" marL="0" indent="0" lvl="0">
              <a:lnSpc>
                <a:spcPts val="4239"/>
              </a:lnSpc>
              <a:spcBef>
                <a:spcPct val="0"/>
              </a:spcBef>
            </a:pPr>
            <a:r>
              <a:rPr lang="en-US" sz="3999" spc="463">
                <a:solidFill>
                  <a:srgbClr val="000000"/>
                </a:solidFill>
                <a:latin typeface="Prompt"/>
              </a:rPr>
              <a:t>Şikayetlerin çözümsüz kalması</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0" y="0"/>
            <a:ext cx="2571750" cy="10287000"/>
            <a:chOff x="0" y="0"/>
            <a:chExt cx="677333" cy="2709333"/>
          </a:xfrm>
        </p:grpSpPr>
        <p:sp>
          <p:nvSpPr>
            <p:cNvPr name="Freeform 3" id="3"/>
            <p:cNvSpPr/>
            <p:nvPr/>
          </p:nvSpPr>
          <p:spPr>
            <a:xfrm flipH="false" flipV="false" rot="0">
              <a:off x="0" y="0"/>
              <a:ext cx="677333" cy="2709333"/>
            </a:xfrm>
            <a:custGeom>
              <a:avLst/>
              <a:gdLst/>
              <a:ahLst/>
              <a:cxnLst/>
              <a:rect r="r" b="b" t="t" l="l"/>
              <a:pathLst>
                <a:path h="2709333" w="677333">
                  <a:moveTo>
                    <a:pt x="0" y="0"/>
                  </a:moveTo>
                  <a:lnTo>
                    <a:pt x="677333" y="0"/>
                  </a:lnTo>
                  <a:lnTo>
                    <a:pt x="677333" y="2709333"/>
                  </a:lnTo>
                  <a:lnTo>
                    <a:pt x="0" y="2709333"/>
                  </a:lnTo>
                  <a:close/>
                </a:path>
              </a:pathLst>
            </a:custGeom>
            <a:solidFill>
              <a:srgbClr val="F3BBC1"/>
            </a:solidFill>
          </p:spPr>
        </p:sp>
        <p:sp>
          <p:nvSpPr>
            <p:cNvPr name="TextBox 4" id="4"/>
            <p:cNvSpPr txBox="true"/>
            <p:nvPr/>
          </p:nvSpPr>
          <p:spPr>
            <a:xfrm>
              <a:off x="0" y="-28575"/>
              <a:ext cx="677333" cy="273790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15740" y="1280745"/>
            <a:ext cx="1641372" cy="1641765"/>
            <a:chOff x="0" y="0"/>
            <a:chExt cx="650978" cy="651134"/>
          </a:xfrm>
        </p:grpSpPr>
        <p:sp>
          <p:nvSpPr>
            <p:cNvPr name="Freeform 6" id="6"/>
            <p:cNvSpPr/>
            <p:nvPr/>
          </p:nvSpPr>
          <p:spPr>
            <a:xfrm flipH="false" flipV="false" rot="0">
              <a:off x="0" y="0"/>
              <a:ext cx="650978" cy="651134"/>
            </a:xfrm>
            <a:custGeom>
              <a:avLst/>
              <a:gdLst/>
              <a:ahLst/>
              <a:cxnLst/>
              <a:rect r="r" b="b" t="t" l="l"/>
              <a:pathLst>
                <a:path h="651134" w="650978">
                  <a:moveTo>
                    <a:pt x="325489" y="0"/>
                  </a:moveTo>
                  <a:cubicBezTo>
                    <a:pt x="145726" y="0"/>
                    <a:pt x="0" y="145761"/>
                    <a:pt x="0" y="325567"/>
                  </a:cubicBezTo>
                  <a:cubicBezTo>
                    <a:pt x="0" y="505372"/>
                    <a:pt x="145726" y="651134"/>
                    <a:pt x="325489" y="651134"/>
                  </a:cubicBezTo>
                  <a:cubicBezTo>
                    <a:pt x="505252" y="651134"/>
                    <a:pt x="650978" y="505372"/>
                    <a:pt x="650978" y="325567"/>
                  </a:cubicBezTo>
                  <a:cubicBezTo>
                    <a:pt x="650978" y="145761"/>
                    <a:pt x="505252" y="0"/>
                    <a:pt x="325489" y="0"/>
                  </a:cubicBezTo>
                  <a:close/>
                </a:path>
              </a:pathLst>
            </a:custGeom>
            <a:solidFill>
              <a:srgbClr val="4724E3"/>
            </a:solidFill>
          </p:spPr>
        </p:sp>
        <p:sp>
          <p:nvSpPr>
            <p:cNvPr name="TextBox 7" id="7"/>
            <p:cNvSpPr txBox="true"/>
            <p:nvPr/>
          </p:nvSpPr>
          <p:spPr>
            <a:xfrm>
              <a:off x="61029" y="32469"/>
              <a:ext cx="528920" cy="557621"/>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115740" y="2177553"/>
            <a:ext cx="5777034" cy="4990687"/>
          </a:xfrm>
          <a:custGeom>
            <a:avLst/>
            <a:gdLst/>
            <a:ahLst/>
            <a:cxnLst/>
            <a:rect r="r" b="b" t="t" l="l"/>
            <a:pathLst>
              <a:path h="4990687" w="5777034">
                <a:moveTo>
                  <a:pt x="0" y="0"/>
                </a:moveTo>
                <a:lnTo>
                  <a:pt x="5777034" y="0"/>
                </a:lnTo>
                <a:lnTo>
                  <a:pt x="5777034" y="4990687"/>
                </a:lnTo>
                <a:lnTo>
                  <a:pt x="0" y="4990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7720906" y="556398"/>
            <a:ext cx="8425316" cy="1621155"/>
          </a:xfrm>
          <a:prstGeom prst="rect">
            <a:avLst/>
          </a:prstGeom>
        </p:spPr>
        <p:txBody>
          <a:bodyPr anchor="t" rtlCol="false" tIns="0" lIns="0" bIns="0" rIns="0">
            <a:spAutoFit/>
          </a:bodyPr>
          <a:lstStyle/>
          <a:p>
            <a:pPr>
              <a:lnSpc>
                <a:spcPts val="6360"/>
              </a:lnSpc>
            </a:pPr>
            <a:r>
              <a:rPr lang="en-US" sz="6000">
                <a:solidFill>
                  <a:srgbClr val="000000"/>
                </a:solidFill>
                <a:latin typeface="Prompt Bold"/>
              </a:rPr>
              <a:t>Satışları Arttırmak İçin 14 Basit Tavsiye</a:t>
            </a:r>
          </a:p>
        </p:txBody>
      </p:sp>
      <p:sp>
        <p:nvSpPr>
          <p:cNvPr name="TextBox 10" id="10"/>
          <p:cNvSpPr txBox="true"/>
          <p:nvPr/>
        </p:nvSpPr>
        <p:spPr>
          <a:xfrm rot="0">
            <a:off x="7720906" y="2623912"/>
            <a:ext cx="9875764" cy="2788857"/>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1- İlk satışınızı gerçekleştirdiğiniz müşterinizi takip edin. Bunu basit bir teşekkür mesajı ile dahi yapabilirsiniz. Takip iletişiminizde muhakkak diğer ürünlerinizin reklamını dahil edin.</a:t>
            </a:r>
          </a:p>
        </p:txBody>
      </p:sp>
      <p:sp>
        <p:nvSpPr>
          <p:cNvPr name="AutoShape 11" id="11"/>
          <p:cNvSpPr/>
          <p:nvPr/>
        </p:nvSpPr>
        <p:spPr>
          <a:xfrm>
            <a:off x="7806675" y="2196603"/>
            <a:ext cx="2674649" cy="5225"/>
          </a:xfrm>
          <a:prstGeom prst="line">
            <a:avLst/>
          </a:prstGeom>
          <a:ln cap="flat" w="38100">
            <a:solidFill>
              <a:srgbClr val="F3BBC1"/>
            </a:solidFill>
            <a:prstDash val="solid"/>
            <a:headEnd type="none" len="sm" w="sm"/>
            <a:tailEnd type="none" len="sm" w="sm"/>
          </a:ln>
        </p:spPr>
      </p:sp>
      <p:sp>
        <p:nvSpPr>
          <p:cNvPr name="TextBox 12" id="12"/>
          <p:cNvSpPr txBox="true"/>
          <p:nvPr/>
        </p:nvSpPr>
        <p:spPr>
          <a:xfrm rot="0">
            <a:off x="7806675" y="5860444"/>
            <a:ext cx="9875764" cy="3350832"/>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2- Müşterinizle sipariş aşamasına geldiğinizde, müşterinizi ilgilenebileceğini düşündüğünüz benzer ürünlerden muhakkak bahsedin. Satış kapatılmışken, bu ürünler için de sizin tercih edilmeniz çok daha kolay olacaktır.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0" y="0"/>
            <a:ext cx="2571750" cy="10287000"/>
            <a:chOff x="0" y="0"/>
            <a:chExt cx="677333" cy="2709333"/>
          </a:xfrm>
        </p:grpSpPr>
        <p:sp>
          <p:nvSpPr>
            <p:cNvPr name="Freeform 3" id="3"/>
            <p:cNvSpPr/>
            <p:nvPr/>
          </p:nvSpPr>
          <p:spPr>
            <a:xfrm flipH="false" flipV="false" rot="0">
              <a:off x="0" y="0"/>
              <a:ext cx="677333" cy="2709333"/>
            </a:xfrm>
            <a:custGeom>
              <a:avLst/>
              <a:gdLst/>
              <a:ahLst/>
              <a:cxnLst/>
              <a:rect r="r" b="b" t="t" l="l"/>
              <a:pathLst>
                <a:path h="2709333" w="677333">
                  <a:moveTo>
                    <a:pt x="0" y="0"/>
                  </a:moveTo>
                  <a:lnTo>
                    <a:pt x="677333" y="0"/>
                  </a:lnTo>
                  <a:lnTo>
                    <a:pt x="677333" y="2709333"/>
                  </a:lnTo>
                  <a:lnTo>
                    <a:pt x="0" y="2709333"/>
                  </a:lnTo>
                  <a:close/>
                </a:path>
              </a:pathLst>
            </a:custGeom>
            <a:solidFill>
              <a:srgbClr val="F3BBC1"/>
            </a:solidFill>
          </p:spPr>
        </p:sp>
        <p:sp>
          <p:nvSpPr>
            <p:cNvPr name="TextBox 4" id="4"/>
            <p:cNvSpPr txBox="true"/>
            <p:nvPr/>
          </p:nvSpPr>
          <p:spPr>
            <a:xfrm>
              <a:off x="0" y="-28575"/>
              <a:ext cx="677333" cy="273790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15740" y="1280745"/>
            <a:ext cx="1641372" cy="1641765"/>
            <a:chOff x="0" y="0"/>
            <a:chExt cx="650978" cy="651134"/>
          </a:xfrm>
        </p:grpSpPr>
        <p:sp>
          <p:nvSpPr>
            <p:cNvPr name="Freeform 6" id="6"/>
            <p:cNvSpPr/>
            <p:nvPr/>
          </p:nvSpPr>
          <p:spPr>
            <a:xfrm flipH="false" flipV="false" rot="0">
              <a:off x="0" y="0"/>
              <a:ext cx="650978" cy="651134"/>
            </a:xfrm>
            <a:custGeom>
              <a:avLst/>
              <a:gdLst/>
              <a:ahLst/>
              <a:cxnLst/>
              <a:rect r="r" b="b" t="t" l="l"/>
              <a:pathLst>
                <a:path h="651134" w="650978">
                  <a:moveTo>
                    <a:pt x="325489" y="0"/>
                  </a:moveTo>
                  <a:cubicBezTo>
                    <a:pt x="145726" y="0"/>
                    <a:pt x="0" y="145761"/>
                    <a:pt x="0" y="325567"/>
                  </a:cubicBezTo>
                  <a:cubicBezTo>
                    <a:pt x="0" y="505372"/>
                    <a:pt x="145726" y="651134"/>
                    <a:pt x="325489" y="651134"/>
                  </a:cubicBezTo>
                  <a:cubicBezTo>
                    <a:pt x="505252" y="651134"/>
                    <a:pt x="650978" y="505372"/>
                    <a:pt x="650978" y="325567"/>
                  </a:cubicBezTo>
                  <a:cubicBezTo>
                    <a:pt x="650978" y="145761"/>
                    <a:pt x="505252" y="0"/>
                    <a:pt x="325489" y="0"/>
                  </a:cubicBezTo>
                  <a:close/>
                </a:path>
              </a:pathLst>
            </a:custGeom>
            <a:solidFill>
              <a:srgbClr val="4724E3"/>
            </a:solidFill>
          </p:spPr>
        </p:sp>
        <p:sp>
          <p:nvSpPr>
            <p:cNvPr name="TextBox 7" id="7"/>
            <p:cNvSpPr txBox="true"/>
            <p:nvPr/>
          </p:nvSpPr>
          <p:spPr>
            <a:xfrm>
              <a:off x="61029" y="32469"/>
              <a:ext cx="528920" cy="557621"/>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115740" y="2177553"/>
            <a:ext cx="5777034" cy="4990687"/>
          </a:xfrm>
          <a:custGeom>
            <a:avLst/>
            <a:gdLst/>
            <a:ahLst/>
            <a:cxnLst/>
            <a:rect r="r" b="b" t="t" l="l"/>
            <a:pathLst>
              <a:path h="4990687" w="5777034">
                <a:moveTo>
                  <a:pt x="0" y="0"/>
                </a:moveTo>
                <a:lnTo>
                  <a:pt x="5777034" y="0"/>
                </a:lnTo>
                <a:lnTo>
                  <a:pt x="5777034" y="4990687"/>
                </a:lnTo>
                <a:lnTo>
                  <a:pt x="0" y="4990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7720906" y="556398"/>
            <a:ext cx="8425316" cy="1621155"/>
          </a:xfrm>
          <a:prstGeom prst="rect">
            <a:avLst/>
          </a:prstGeom>
        </p:spPr>
        <p:txBody>
          <a:bodyPr anchor="t" rtlCol="false" tIns="0" lIns="0" bIns="0" rIns="0">
            <a:spAutoFit/>
          </a:bodyPr>
          <a:lstStyle/>
          <a:p>
            <a:pPr>
              <a:lnSpc>
                <a:spcPts val="6360"/>
              </a:lnSpc>
            </a:pPr>
            <a:r>
              <a:rPr lang="en-US" sz="6000">
                <a:solidFill>
                  <a:srgbClr val="000000"/>
                </a:solidFill>
                <a:latin typeface="Prompt Bold"/>
              </a:rPr>
              <a:t>Satışları Arttırmak İçin 14 Basit Tavsiye</a:t>
            </a:r>
          </a:p>
        </p:txBody>
      </p:sp>
      <p:sp>
        <p:nvSpPr>
          <p:cNvPr name="TextBox 10" id="10"/>
          <p:cNvSpPr txBox="true"/>
          <p:nvPr/>
        </p:nvSpPr>
        <p:spPr>
          <a:xfrm rot="0">
            <a:off x="7720906" y="2623912"/>
            <a:ext cx="9875764" cy="2226882"/>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3- Müşterinizi, size yeni müşteriler getirmesi için teşvik edin.Örneğin, getirdiği her müşteri için indirimler uygulayın.</a:t>
            </a:r>
          </a:p>
        </p:txBody>
      </p:sp>
      <p:sp>
        <p:nvSpPr>
          <p:cNvPr name="AutoShape 11" id="11"/>
          <p:cNvSpPr/>
          <p:nvPr/>
        </p:nvSpPr>
        <p:spPr>
          <a:xfrm>
            <a:off x="7806675" y="2196603"/>
            <a:ext cx="2674649" cy="5225"/>
          </a:xfrm>
          <a:prstGeom prst="line">
            <a:avLst/>
          </a:prstGeom>
          <a:ln cap="flat" w="38100">
            <a:solidFill>
              <a:srgbClr val="F3BBC1"/>
            </a:solidFill>
            <a:prstDash val="solid"/>
            <a:headEnd type="none" len="sm" w="sm"/>
            <a:tailEnd type="none" len="sm" w="sm"/>
          </a:ln>
        </p:spPr>
      </p:sp>
      <p:sp>
        <p:nvSpPr>
          <p:cNvPr name="TextBox 12" id="12"/>
          <p:cNvSpPr txBox="true"/>
          <p:nvPr/>
        </p:nvSpPr>
        <p:spPr>
          <a:xfrm rot="0">
            <a:off x="7806675" y="5155594"/>
            <a:ext cx="9875764" cy="1664907"/>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4- Ürününüz veya hizmetinizi ,  müşterinize ulaştırırken muhakkak diğer ürünlerinizin reklamını dahil edin. </a:t>
            </a:r>
          </a:p>
        </p:txBody>
      </p:sp>
      <p:sp>
        <p:nvSpPr>
          <p:cNvPr name="TextBox 13" id="13"/>
          <p:cNvSpPr txBox="true"/>
          <p:nvPr/>
        </p:nvSpPr>
        <p:spPr>
          <a:xfrm rot="0">
            <a:off x="7806675" y="7034890"/>
            <a:ext cx="9875764" cy="2788857"/>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5- Müşterilerinize ücretsiz bir şeyler verin. Örneğin, üzerinde sizin reklamınız bulunan eşantiyonlar, ücretsiz kitaplar veya ücretli yararlı bir hizmet olabilir. Herkes ücretsiz olanı sever.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0" y="0"/>
            <a:ext cx="2571750" cy="10287000"/>
            <a:chOff x="0" y="0"/>
            <a:chExt cx="677333" cy="2709333"/>
          </a:xfrm>
        </p:grpSpPr>
        <p:sp>
          <p:nvSpPr>
            <p:cNvPr name="Freeform 3" id="3"/>
            <p:cNvSpPr/>
            <p:nvPr/>
          </p:nvSpPr>
          <p:spPr>
            <a:xfrm flipH="false" flipV="false" rot="0">
              <a:off x="0" y="0"/>
              <a:ext cx="677333" cy="2709333"/>
            </a:xfrm>
            <a:custGeom>
              <a:avLst/>
              <a:gdLst/>
              <a:ahLst/>
              <a:cxnLst/>
              <a:rect r="r" b="b" t="t" l="l"/>
              <a:pathLst>
                <a:path h="2709333" w="677333">
                  <a:moveTo>
                    <a:pt x="0" y="0"/>
                  </a:moveTo>
                  <a:lnTo>
                    <a:pt x="677333" y="0"/>
                  </a:lnTo>
                  <a:lnTo>
                    <a:pt x="677333" y="2709333"/>
                  </a:lnTo>
                  <a:lnTo>
                    <a:pt x="0" y="2709333"/>
                  </a:lnTo>
                  <a:close/>
                </a:path>
              </a:pathLst>
            </a:custGeom>
            <a:solidFill>
              <a:srgbClr val="F3BBC1"/>
            </a:solidFill>
          </p:spPr>
        </p:sp>
        <p:sp>
          <p:nvSpPr>
            <p:cNvPr name="TextBox 4" id="4"/>
            <p:cNvSpPr txBox="true"/>
            <p:nvPr/>
          </p:nvSpPr>
          <p:spPr>
            <a:xfrm>
              <a:off x="0" y="-28575"/>
              <a:ext cx="677333" cy="273790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15740" y="1280745"/>
            <a:ext cx="1641372" cy="1641765"/>
            <a:chOff x="0" y="0"/>
            <a:chExt cx="650978" cy="651134"/>
          </a:xfrm>
        </p:grpSpPr>
        <p:sp>
          <p:nvSpPr>
            <p:cNvPr name="Freeform 6" id="6"/>
            <p:cNvSpPr/>
            <p:nvPr/>
          </p:nvSpPr>
          <p:spPr>
            <a:xfrm flipH="false" flipV="false" rot="0">
              <a:off x="0" y="0"/>
              <a:ext cx="650978" cy="651134"/>
            </a:xfrm>
            <a:custGeom>
              <a:avLst/>
              <a:gdLst/>
              <a:ahLst/>
              <a:cxnLst/>
              <a:rect r="r" b="b" t="t" l="l"/>
              <a:pathLst>
                <a:path h="651134" w="650978">
                  <a:moveTo>
                    <a:pt x="325489" y="0"/>
                  </a:moveTo>
                  <a:cubicBezTo>
                    <a:pt x="145726" y="0"/>
                    <a:pt x="0" y="145761"/>
                    <a:pt x="0" y="325567"/>
                  </a:cubicBezTo>
                  <a:cubicBezTo>
                    <a:pt x="0" y="505372"/>
                    <a:pt x="145726" y="651134"/>
                    <a:pt x="325489" y="651134"/>
                  </a:cubicBezTo>
                  <a:cubicBezTo>
                    <a:pt x="505252" y="651134"/>
                    <a:pt x="650978" y="505372"/>
                    <a:pt x="650978" y="325567"/>
                  </a:cubicBezTo>
                  <a:cubicBezTo>
                    <a:pt x="650978" y="145761"/>
                    <a:pt x="505252" y="0"/>
                    <a:pt x="325489" y="0"/>
                  </a:cubicBezTo>
                  <a:close/>
                </a:path>
              </a:pathLst>
            </a:custGeom>
            <a:solidFill>
              <a:srgbClr val="4724E3"/>
            </a:solidFill>
          </p:spPr>
        </p:sp>
        <p:sp>
          <p:nvSpPr>
            <p:cNvPr name="TextBox 7" id="7"/>
            <p:cNvSpPr txBox="true"/>
            <p:nvPr/>
          </p:nvSpPr>
          <p:spPr>
            <a:xfrm>
              <a:off x="61029" y="32469"/>
              <a:ext cx="528920" cy="557621"/>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115740" y="2177553"/>
            <a:ext cx="5777034" cy="4990687"/>
          </a:xfrm>
          <a:custGeom>
            <a:avLst/>
            <a:gdLst/>
            <a:ahLst/>
            <a:cxnLst/>
            <a:rect r="r" b="b" t="t" l="l"/>
            <a:pathLst>
              <a:path h="4990687" w="5777034">
                <a:moveTo>
                  <a:pt x="0" y="0"/>
                </a:moveTo>
                <a:lnTo>
                  <a:pt x="5777034" y="0"/>
                </a:lnTo>
                <a:lnTo>
                  <a:pt x="5777034" y="4990687"/>
                </a:lnTo>
                <a:lnTo>
                  <a:pt x="0" y="4990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7720906" y="556398"/>
            <a:ext cx="8425316" cy="1621155"/>
          </a:xfrm>
          <a:prstGeom prst="rect">
            <a:avLst/>
          </a:prstGeom>
        </p:spPr>
        <p:txBody>
          <a:bodyPr anchor="t" rtlCol="false" tIns="0" lIns="0" bIns="0" rIns="0">
            <a:spAutoFit/>
          </a:bodyPr>
          <a:lstStyle/>
          <a:p>
            <a:pPr>
              <a:lnSpc>
                <a:spcPts val="6360"/>
              </a:lnSpc>
            </a:pPr>
            <a:r>
              <a:rPr lang="en-US" sz="6000">
                <a:solidFill>
                  <a:srgbClr val="000000"/>
                </a:solidFill>
                <a:latin typeface="Prompt Bold"/>
              </a:rPr>
              <a:t>Satışları Arttırmak İçin 14 Basit Tavsiye</a:t>
            </a:r>
          </a:p>
        </p:txBody>
      </p:sp>
      <p:sp>
        <p:nvSpPr>
          <p:cNvPr name="TextBox 10" id="10"/>
          <p:cNvSpPr txBox="true"/>
          <p:nvPr/>
        </p:nvSpPr>
        <p:spPr>
          <a:xfrm rot="0">
            <a:off x="7720906" y="2623912"/>
            <a:ext cx="9875764" cy="1664907"/>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6- Satış sunumlarınızda, bu kelimelerin geçtiğinden emin olun : “ hızlı, basit, siz, sizin.”</a:t>
            </a:r>
          </a:p>
        </p:txBody>
      </p:sp>
      <p:sp>
        <p:nvSpPr>
          <p:cNvPr name="AutoShape 11" id="11"/>
          <p:cNvSpPr/>
          <p:nvPr/>
        </p:nvSpPr>
        <p:spPr>
          <a:xfrm>
            <a:off x="7806675" y="2196603"/>
            <a:ext cx="2674649" cy="5225"/>
          </a:xfrm>
          <a:prstGeom prst="line">
            <a:avLst/>
          </a:prstGeom>
          <a:ln cap="flat" w="38100">
            <a:solidFill>
              <a:srgbClr val="F3BBC1"/>
            </a:solidFill>
            <a:prstDash val="solid"/>
            <a:headEnd type="none" len="sm" w="sm"/>
            <a:tailEnd type="none" len="sm" w="sm"/>
          </a:ln>
        </p:spPr>
      </p:sp>
      <p:sp>
        <p:nvSpPr>
          <p:cNvPr name="TextBox 12" id="12"/>
          <p:cNvSpPr txBox="true"/>
          <p:nvPr/>
        </p:nvSpPr>
        <p:spPr>
          <a:xfrm rot="0">
            <a:off x="7720906" y="4688869"/>
            <a:ext cx="9875764" cy="3350832"/>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7- Tanıtımlarınızda muhakkak sizden daha evvel satın almış kişilere yer verin. Bu kişileri sadece referans olarak yer vermeyin.Gerçekten var olduklarını ispatlayın. Resimlerini koyun, söylediklerini yazın.</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0" y="0"/>
            <a:ext cx="2571750" cy="10287000"/>
            <a:chOff x="0" y="0"/>
            <a:chExt cx="677333" cy="2709333"/>
          </a:xfrm>
        </p:grpSpPr>
        <p:sp>
          <p:nvSpPr>
            <p:cNvPr name="Freeform 3" id="3"/>
            <p:cNvSpPr/>
            <p:nvPr/>
          </p:nvSpPr>
          <p:spPr>
            <a:xfrm flipH="false" flipV="false" rot="0">
              <a:off x="0" y="0"/>
              <a:ext cx="677333" cy="2709333"/>
            </a:xfrm>
            <a:custGeom>
              <a:avLst/>
              <a:gdLst/>
              <a:ahLst/>
              <a:cxnLst/>
              <a:rect r="r" b="b" t="t" l="l"/>
              <a:pathLst>
                <a:path h="2709333" w="677333">
                  <a:moveTo>
                    <a:pt x="0" y="0"/>
                  </a:moveTo>
                  <a:lnTo>
                    <a:pt x="677333" y="0"/>
                  </a:lnTo>
                  <a:lnTo>
                    <a:pt x="677333" y="2709333"/>
                  </a:lnTo>
                  <a:lnTo>
                    <a:pt x="0" y="2709333"/>
                  </a:lnTo>
                  <a:close/>
                </a:path>
              </a:pathLst>
            </a:custGeom>
            <a:solidFill>
              <a:srgbClr val="F3BBC1"/>
            </a:solidFill>
          </p:spPr>
        </p:sp>
        <p:sp>
          <p:nvSpPr>
            <p:cNvPr name="TextBox 4" id="4"/>
            <p:cNvSpPr txBox="true"/>
            <p:nvPr/>
          </p:nvSpPr>
          <p:spPr>
            <a:xfrm>
              <a:off x="0" y="-28575"/>
              <a:ext cx="677333" cy="273790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15740" y="1280745"/>
            <a:ext cx="1641372" cy="1641765"/>
            <a:chOff x="0" y="0"/>
            <a:chExt cx="650978" cy="651134"/>
          </a:xfrm>
        </p:grpSpPr>
        <p:sp>
          <p:nvSpPr>
            <p:cNvPr name="Freeform 6" id="6"/>
            <p:cNvSpPr/>
            <p:nvPr/>
          </p:nvSpPr>
          <p:spPr>
            <a:xfrm flipH="false" flipV="false" rot="0">
              <a:off x="0" y="0"/>
              <a:ext cx="650978" cy="651134"/>
            </a:xfrm>
            <a:custGeom>
              <a:avLst/>
              <a:gdLst/>
              <a:ahLst/>
              <a:cxnLst/>
              <a:rect r="r" b="b" t="t" l="l"/>
              <a:pathLst>
                <a:path h="651134" w="650978">
                  <a:moveTo>
                    <a:pt x="325489" y="0"/>
                  </a:moveTo>
                  <a:cubicBezTo>
                    <a:pt x="145726" y="0"/>
                    <a:pt x="0" y="145761"/>
                    <a:pt x="0" y="325567"/>
                  </a:cubicBezTo>
                  <a:cubicBezTo>
                    <a:pt x="0" y="505372"/>
                    <a:pt x="145726" y="651134"/>
                    <a:pt x="325489" y="651134"/>
                  </a:cubicBezTo>
                  <a:cubicBezTo>
                    <a:pt x="505252" y="651134"/>
                    <a:pt x="650978" y="505372"/>
                    <a:pt x="650978" y="325567"/>
                  </a:cubicBezTo>
                  <a:cubicBezTo>
                    <a:pt x="650978" y="145761"/>
                    <a:pt x="505252" y="0"/>
                    <a:pt x="325489" y="0"/>
                  </a:cubicBezTo>
                  <a:close/>
                </a:path>
              </a:pathLst>
            </a:custGeom>
            <a:solidFill>
              <a:srgbClr val="4724E3"/>
            </a:solidFill>
          </p:spPr>
        </p:sp>
        <p:sp>
          <p:nvSpPr>
            <p:cNvPr name="TextBox 7" id="7"/>
            <p:cNvSpPr txBox="true"/>
            <p:nvPr/>
          </p:nvSpPr>
          <p:spPr>
            <a:xfrm>
              <a:off x="61029" y="32469"/>
              <a:ext cx="528920" cy="557621"/>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115740" y="2177553"/>
            <a:ext cx="5777034" cy="4990687"/>
          </a:xfrm>
          <a:custGeom>
            <a:avLst/>
            <a:gdLst/>
            <a:ahLst/>
            <a:cxnLst/>
            <a:rect r="r" b="b" t="t" l="l"/>
            <a:pathLst>
              <a:path h="4990687" w="5777034">
                <a:moveTo>
                  <a:pt x="0" y="0"/>
                </a:moveTo>
                <a:lnTo>
                  <a:pt x="5777034" y="0"/>
                </a:lnTo>
                <a:lnTo>
                  <a:pt x="5777034" y="4990687"/>
                </a:lnTo>
                <a:lnTo>
                  <a:pt x="0" y="4990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7720906" y="556398"/>
            <a:ext cx="8425316" cy="1621155"/>
          </a:xfrm>
          <a:prstGeom prst="rect">
            <a:avLst/>
          </a:prstGeom>
        </p:spPr>
        <p:txBody>
          <a:bodyPr anchor="t" rtlCol="false" tIns="0" lIns="0" bIns="0" rIns="0">
            <a:spAutoFit/>
          </a:bodyPr>
          <a:lstStyle/>
          <a:p>
            <a:pPr>
              <a:lnSpc>
                <a:spcPts val="6360"/>
              </a:lnSpc>
            </a:pPr>
            <a:r>
              <a:rPr lang="en-US" sz="6000">
                <a:solidFill>
                  <a:srgbClr val="000000"/>
                </a:solidFill>
                <a:latin typeface="Prompt Bold"/>
              </a:rPr>
              <a:t>Satışları Arttırmak İçin 14 Basit Tavsiye</a:t>
            </a:r>
          </a:p>
        </p:txBody>
      </p:sp>
      <p:sp>
        <p:nvSpPr>
          <p:cNvPr name="TextBox 10" id="10"/>
          <p:cNvSpPr txBox="true"/>
          <p:nvPr/>
        </p:nvSpPr>
        <p:spPr>
          <a:xfrm rot="0">
            <a:off x="7720906" y="2538187"/>
            <a:ext cx="9875764" cy="1664907"/>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8- Tüm müşterilerinizle sürekli temasta kalmanın bir yolunu bulun. Herkes hatırlanmayı sever.</a:t>
            </a:r>
          </a:p>
        </p:txBody>
      </p:sp>
      <p:sp>
        <p:nvSpPr>
          <p:cNvPr name="AutoShape 11" id="11"/>
          <p:cNvSpPr/>
          <p:nvPr/>
        </p:nvSpPr>
        <p:spPr>
          <a:xfrm>
            <a:off x="7806675" y="2196603"/>
            <a:ext cx="2674649" cy="5225"/>
          </a:xfrm>
          <a:prstGeom prst="line">
            <a:avLst/>
          </a:prstGeom>
          <a:ln cap="flat" w="38100">
            <a:solidFill>
              <a:srgbClr val="F3BBC1"/>
            </a:solidFill>
            <a:prstDash val="solid"/>
            <a:headEnd type="none" len="sm" w="sm"/>
            <a:tailEnd type="none" len="sm" w="sm"/>
          </a:ln>
        </p:spPr>
      </p:sp>
      <p:sp>
        <p:nvSpPr>
          <p:cNvPr name="TextBox 12" id="12"/>
          <p:cNvSpPr txBox="true"/>
          <p:nvPr/>
        </p:nvSpPr>
        <p:spPr>
          <a:xfrm rot="0">
            <a:off x="7720906" y="4413328"/>
            <a:ext cx="9875764" cy="2226882"/>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9- Teşvik satışlarını arttırabilmek için yeni sistemler geliştirin. Örneğin, iki tane alana üçüncüsü bedava, 500 TL’yi geçerseniz %5 indirim vs.</a:t>
            </a:r>
          </a:p>
        </p:txBody>
      </p:sp>
      <p:sp>
        <p:nvSpPr>
          <p:cNvPr name="TextBox 13" id="13"/>
          <p:cNvSpPr txBox="true"/>
          <p:nvPr/>
        </p:nvSpPr>
        <p:spPr>
          <a:xfrm rot="0">
            <a:off x="7720906" y="6726618"/>
            <a:ext cx="9875764" cy="3350832"/>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10- Yararlı müşteri kitapçıkları geliştirin ve bu kitapçıklara reklamlarınızı koyun. Eğer gerçekten faydalı bilgiler olan bir kitapçık geliştirebilirseniz, müşteriniz kitapçığı asla atmayacak, elinin altında bulunduracaktır. Tabi sizin reklamınızı da!</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0" y="0"/>
            <a:ext cx="2571750" cy="10287000"/>
            <a:chOff x="0" y="0"/>
            <a:chExt cx="677333" cy="2709333"/>
          </a:xfrm>
        </p:grpSpPr>
        <p:sp>
          <p:nvSpPr>
            <p:cNvPr name="Freeform 3" id="3"/>
            <p:cNvSpPr/>
            <p:nvPr/>
          </p:nvSpPr>
          <p:spPr>
            <a:xfrm flipH="false" flipV="false" rot="0">
              <a:off x="0" y="0"/>
              <a:ext cx="677333" cy="2709333"/>
            </a:xfrm>
            <a:custGeom>
              <a:avLst/>
              <a:gdLst/>
              <a:ahLst/>
              <a:cxnLst/>
              <a:rect r="r" b="b" t="t" l="l"/>
              <a:pathLst>
                <a:path h="2709333" w="677333">
                  <a:moveTo>
                    <a:pt x="0" y="0"/>
                  </a:moveTo>
                  <a:lnTo>
                    <a:pt x="677333" y="0"/>
                  </a:lnTo>
                  <a:lnTo>
                    <a:pt x="677333" y="2709333"/>
                  </a:lnTo>
                  <a:lnTo>
                    <a:pt x="0" y="2709333"/>
                  </a:lnTo>
                  <a:close/>
                </a:path>
              </a:pathLst>
            </a:custGeom>
            <a:solidFill>
              <a:srgbClr val="F3BBC1"/>
            </a:solidFill>
          </p:spPr>
        </p:sp>
        <p:sp>
          <p:nvSpPr>
            <p:cNvPr name="TextBox 4" id="4"/>
            <p:cNvSpPr txBox="true"/>
            <p:nvPr/>
          </p:nvSpPr>
          <p:spPr>
            <a:xfrm>
              <a:off x="0" y="-28575"/>
              <a:ext cx="677333" cy="273790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15740" y="1280745"/>
            <a:ext cx="1641372" cy="1641765"/>
            <a:chOff x="0" y="0"/>
            <a:chExt cx="650978" cy="651134"/>
          </a:xfrm>
        </p:grpSpPr>
        <p:sp>
          <p:nvSpPr>
            <p:cNvPr name="Freeform 6" id="6"/>
            <p:cNvSpPr/>
            <p:nvPr/>
          </p:nvSpPr>
          <p:spPr>
            <a:xfrm flipH="false" flipV="false" rot="0">
              <a:off x="0" y="0"/>
              <a:ext cx="650978" cy="651134"/>
            </a:xfrm>
            <a:custGeom>
              <a:avLst/>
              <a:gdLst/>
              <a:ahLst/>
              <a:cxnLst/>
              <a:rect r="r" b="b" t="t" l="l"/>
              <a:pathLst>
                <a:path h="651134" w="650978">
                  <a:moveTo>
                    <a:pt x="325489" y="0"/>
                  </a:moveTo>
                  <a:cubicBezTo>
                    <a:pt x="145726" y="0"/>
                    <a:pt x="0" y="145761"/>
                    <a:pt x="0" y="325567"/>
                  </a:cubicBezTo>
                  <a:cubicBezTo>
                    <a:pt x="0" y="505372"/>
                    <a:pt x="145726" y="651134"/>
                    <a:pt x="325489" y="651134"/>
                  </a:cubicBezTo>
                  <a:cubicBezTo>
                    <a:pt x="505252" y="651134"/>
                    <a:pt x="650978" y="505372"/>
                    <a:pt x="650978" y="325567"/>
                  </a:cubicBezTo>
                  <a:cubicBezTo>
                    <a:pt x="650978" y="145761"/>
                    <a:pt x="505252" y="0"/>
                    <a:pt x="325489" y="0"/>
                  </a:cubicBezTo>
                  <a:close/>
                </a:path>
              </a:pathLst>
            </a:custGeom>
            <a:solidFill>
              <a:srgbClr val="4724E3"/>
            </a:solidFill>
          </p:spPr>
        </p:sp>
        <p:sp>
          <p:nvSpPr>
            <p:cNvPr name="TextBox 7" id="7"/>
            <p:cNvSpPr txBox="true"/>
            <p:nvPr/>
          </p:nvSpPr>
          <p:spPr>
            <a:xfrm>
              <a:off x="61029" y="32469"/>
              <a:ext cx="528920" cy="557621"/>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115740" y="2177553"/>
            <a:ext cx="5777034" cy="4990687"/>
          </a:xfrm>
          <a:custGeom>
            <a:avLst/>
            <a:gdLst/>
            <a:ahLst/>
            <a:cxnLst/>
            <a:rect r="r" b="b" t="t" l="l"/>
            <a:pathLst>
              <a:path h="4990687" w="5777034">
                <a:moveTo>
                  <a:pt x="0" y="0"/>
                </a:moveTo>
                <a:lnTo>
                  <a:pt x="5777034" y="0"/>
                </a:lnTo>
                <a:lnTo>
                  <a:pt x="5777034" y="4990687"/>
                </a:lnTo>
                <a:lnTo>
                  <a:pt x="0" y="4990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7720906" y="556398"/>
            <a:ext cx="8425316" cy="1621155"/>
          </a:xfrm>
          <a:prstGeom prst="rect">
            <a:avLst/>
          </a:prstGeom>
        </p:spPr>
        <p:txBody>
          <a:bodyPr anchor="t" rtlCol="false" tIns="0" lIns="0" bIns="0" rIns="0">
            <a:spAutoFit/>
          </a:bodyPr>
          <a:lstStyle/>
          <a:p>
            <a:pPr>
              <a:lnSpc>
                <a:spcPts val="6360"/>
              </a:lnSpc>
            </a:pPr>
            <a:r>
              <a:rPr lang="en-US" sz="6000">
                <a:solidFill>
                  <a:srgbClr val="000000"/>
                </a:solidFill>
                <a:latin typeface="Prompt Bold"/>
              </a:rPr>
              <a:t>Satışları Arttırmak İçin 14 Basit Tavsiye</a:t>
            </a:r>
          </a:p>
        </p:txBody>
      </p:sp>
      <p:sp>
        <p:nvSpPr>
          <p:cNvPr name="TextBox 10" id="10"/>
          <p:cNvSpPr txBox="true"/>
          <p:nvPr/>
        </p:nvSpPr>
        <p:spPr>
          <a:xfrm rot="0">
            <a:off x="7720906" y="2538187"/>
            <a:ext cx="9875764" cy="1664907"/>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11- Müşterilerinize garantiler verin. Bu garantiler; ürün ömrü, destek, değişim veya başka bir şey olabilir.</a:t>
            </a:r>
          </a:p>
        </p:txBody>
      </p:sp>
      <p:sp>
        <p:nvSpPr>
          <p:cNvPr name="AutoShape 11" id="11"/>
          <p:cNvSpPr/>
          <p:nvPr/>
        </p:nvSpPr>
        <p:spPr>
          <a:xfrm>
            <a:off x="7806675" y="2196603"/>
            <a:ext cx="2674649" cy="5225"/>
          </a:xfrm>
          <a:prstGeom prst="line">
            <a:avLst/>
          </a:prstGeom>
          <a:ln cap="flat" w="38100">
            <a:solidFill>
              <a:srgbClr val="F3BBC1"/>
            </a:solidFill>
            <a:prstDash val="solid"/>
            <a:headEnd type="none" len="sm" w="sm"/>
            <a:tailEnd type="none" len="sm" w="sm"/>
          </a:ln>
        </p:spPr>
      </p:sp>
      <p:sp>
        <p:nvSpPr>
          <p:cNvPr name="TextBox 12" id="12"/>
          <p:cNvSpPr txBox="true"/>
          <p:nvPr/>
        </p:nvSpPr>
        <p:spPr>
          <a:xfrm rot="0">
            <a:off x="7720906" y="5498456"/>
            <a:ext cx="9875764" cy="2226882"/>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12- Satış kapatma aşamasında, müşterinize sizinle çalışmanın, sizin ürün veya hizmetinizi kullanmanın tüm yararlarını tek tek anlatın. Rakamları kullanın, kesin olun.</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0" y="0"/>
            <a:ext cx="2571750" cy="10287000"/>
            <a:chOff x="0" y="0"/>
            <a:chExt cx="677333" cy="2709333"/>
          </a:xfrm>
        </p:grpSpPr>
        <p:sp>
          <p:nvSpPr>
            <p:cNvPr name="Freeform 3" id="3"/>
            <p:cNvSpPr/>
            <p:nvPr/>
          </p:nvSpPr>
          <p:spPr>
            <a:xfrm flipH="false" flipV="false" rot="0">
              <a:off x="0" y="0"/>
              <a:ext cx="677333" cy="2709333"/>
            </a:xfrm>
            <a:custGeom>
              <a:avLst/>
              <a:gdLst/>
              <a:ahLst/>
              <a:cxnLst/>
              <a:rect r="r" b="b" t="t" l="l"/>
              <a:pathLst>
                <a:path h="2709333" w="677333">
                  <a:moveTo>
                    <a:pt x="0" y="0"/>
                  </a:moveTo>
                  <a:lnTo>
                    <a:pt x="677333" y="0"/>
                  </a:lnTo>
                  <a:lnTo>
                    <a:pt x="677333" y="2709333"/>
                  </a:lnTo>
                  <a:lnTo>
                    <a:pt x="0" y="2709333"/>
                  </a:lnTo>
                  <a:close/>
                </a:path>
              </a:pathLst>
            </a:custGeom>
            <a:solidFill>
              <a:srgbClr val="F3BBC1"/>
            </a:solidFill>
          </p:spPr>
        </p:sp>
        <p:sp>
          <p:nvSpPr>
            <p:cNvPr name="TextBox 4" id="4"/>
            <p:cNvSpPr txBox="true"/>
            <p:nvPr/>
          </p:nvSpPr>
          <p:spPr>
            <a:xfrm>
              <a:off x="0" y="-28575"/>
              <a:ext cx="677333" cy="273790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15740" y="1280745"/>
            <a:ext cx="1641372" cy="1641765"/>
            <a:chOff x="0" y="0"/>
            <a:chExt cx="650978" cy="651134"/>
          </a:xfrm>
        </p:grpSpPr>
        <p:sp>
          <p:nvSpPr>
            <p:cNvPr name="Freeform 6" id="6"/>
            <p:cNvSpPr/>
            <p:nvPr/>
          </p:nvSpPr>
          <p:spPr>
            <a:xfrm flipH="false" flipV="false" rot="0">
              <a:off x="0" y="0"/>
              <a:ext cx="650978" cy="651134"/>
            </a:xfrm>
            <a:custGeom>
              <a:avLst/>
              <a:gdLst/>
              <a:ahLst/>
              <a:cxnLst/>
              <a:rect r="r" b="b" t="t" l="l"/>
              <a:pathLst>
                <a:path h="651134" w="650978">
                  <a:moveTo>
                    <a:pt x="325489" y="0"/>
                  </a:moveTo>
                  <a:cubicBezTo>
                    <a:pt x="145726" y="0"/>
                    <a:pt x="0" y="145761"/>
                    <a:pt x="0" y="325567"/>
                  </a:cubicBezTo>
                  <a:cubicBezTo>
                    <a:pt x="0" y="505372"/>
                    <a:pt x="145726" y="651134"/>
                    <a:pt x="325489" y="651134"/>
                  </a:cubicBezTo>
                  <a:cubicBezTo>
                    <a:pt x="505252" y="651134"/>
                    <a:pt x="650978" y="505372"/>
                    <a:pt x="650978" y="325567"/>
                  </a:cubicBezTo>
                  <a:cubicBezTo>
                    <a:pt x="650978" y="145761"/>
                    <a:pt x="505252" y="0"/>
                    <a:pt x="325489" y="0"/>
                  </a:cubicBezTo>
                  <a:close/>
                </a:path>
              </a:pathLst>
            </a:custGeom>
            <a:solidFill>
              <a:srgbClr val="4724E3"/>
            </a:solidFill>
          </p:spPr>
        </p:sp>
        <p:sp>
          <p:nvSpPr>
            <p:cNvPr name="TextBox 7" id="7"/>
            <p:cNvSpPr txBox="true"/>
            <p:nvPr/>
          </p:nvSpPr>
          <p:spPr>
            <a:xfrm>
              <a:off x="61029" y="32469"/>
              <a:ext cx="528920" cy="557621"/>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115740" y="2177553"/>
            <a:ext cx="5777034" cy="4990687"/>
          </a:xfrm>
          <a:custGeom>
            <a:avLst/>
            <a:gdLst/>
            <a:ahLst/>
            <a:cxnLst/>
            <a:rect r="r" b="b" t="t" l="l"/>
            <a:pathLst>
              <a:path h="4990687" w="5777034">
                <a:moveTo>
                  <a:pt x="0" y="0"/>
                </a:moveTo>
                <a:lnTo>
                  <a:pt x="5777034" y="0"/>
                </a:lnTo>
                <a:lnTo>
                  <a:pt x="5777034" y="4990687"/>
                </a:lnTo>
                <a:lnTo>
                  <a:pt x="0" y="49906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9" id="9"/>
          <p:cNvSpPr txBox="true"/>
          <p:nvPr/>
        </p:nvSpPr>
        <p:spPr>
          <a:xfrm rot="0">
            <a:off x="7720906" y="556398"/>
            <a:ext cx="8425316" cy="1621155"/>
          </a:xfrm>
          <a:prstGeom prst="rect">
            <a:avLst/>
          </a:prstGeom>
        </p:spPr>
        <p:txBody>
          <a:bodyPr anchor="t" rtlCol="false" tIns="0" lIns="0" bIns="0" rIns="0">
            <a:spAutoFit/>
          </a:bodyPr>
          <a:lstStyle/>
          <a:p>
            <a:pPr>
              <a:lnSpc>
                <a:spcPts val="6360"/>
              </a:lnSpc>
            </a:pPr>
            <a:r>
              <a:rPr lang="en-US" sz="6000">
                <a:solidFill>
                  <a:srgbClr val="000000"/>
                </a:solidFill>
                <a:latin typeface="Prompt Bold"/>
              </a:rPr>
              <a:t>Satışları Arttırmak İçin 14 Basit Tavsiye</a:t>
            </a:r>
          </a:p>
        </p:txBody>
      </p:sp>
      <p:sp>
        <p:nvSpPr>
          <p:cNvPr name="TextBox 10" id="10"/>
          <p:cNvSpPr txBox="true"/>
          <p:nvPr/>
        </p:nvSpPr>
        <p:spPr>
          <a:xfrm rot="0">
            <a:off x="7720906" y="2538187"/>
            <a:ext cx="9875764" cy="3350832"/>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13- Satın almayı kolaylaştırın. Sayın alma ile ilgili tüm proseslerinizi gözden geçirin. Daha hızlı, daha basit hale getirmek için sürekli test edin. İkna olmuş bir müşteri, karmaşık satın alma işlemlerinden bıkıp, sizden vazgeçebilir.</a:t>
            </a:r>
          </a:p>
        </p:txBody>
      </p:sp>
      <p:sp>
        <p:nvSpPr>
          <p:cNvPr name="AutoShape 11" id="11"/>
          <p:cNvSpPr/>
          <p:nvPr/>
        </p:nvSpPr>
        <p:spPr>
          <a:xfrm>
            <a:off x="7806675" y="2196603"/>
            <a:ext cx="2674649" cy="5225"/>
          </a:xfrm>
          <a:prstGeom prst="line">
            <a:avLst/>
          </a:prstGeom>
          <a:ln cap="flat" w="38100">
            <a:solidFill>
              <a:srgbClr val="F3BBC1"/>
            </a:solidFill>
            <a:prstDash val="solid"/>
            <a:headEnd type="none" len="sm" w="sm"/>
            <a:tailEnd type="none" len="sm" w="sm"/>
          </a:ln>
        </p:spPr>
      </p:sp>
      <p:sp>
        <p:nvSpPr>
          <p:cNvPr name="TextBox 12" id="12"/>
          <p:cNvSpPr txBox="true"/>
          <p:nvPr/>
        </p:nvSpPr>
        <p:spPr>
          <a:xfrm rot="0">
            <a:off x="7778100" y="6127144"/>
            <a:ext cx="9875764" cy="3912807"/>
          </a:xfrm>
          <a:prstGeom prst="rect">
            <a:avLst/>
          </a:prstGeom>
        </p:spPr>
        <p:txBody>
          <a:bodyPr anchor="t" rtlCol="false" tIns="0" lIns="0" bIns="0" rIns="0">
            <a:spAutoFit/>
          </a:bodyPr>
          <a:lstStyle/>
          <a:p>
            <a:pPr algn="just">
              <a:lnSpc>
                <a:spcPts val="4442"/>
              </a:lnSpc>
            </a:pPr>
            <a:r>
              <a:rPr lang="en-US" sz="3001" spc="348">
                <a:solidFill>
                  <a:srgbClr val="000000"/>
                </a:solidFill>
                <a:latin typeface="Prompt"/>
              </a:rPr>
              <a:t>14- Sizden artık satın alma yapmayan eski müşterileriniz ile temas kurun. Onlara, sizinle tekrar çalışmaları için sebepler verin. Örneğin; özel indirimler, özel ödeme şartları, hediyeler... </a:t>
            </a:r>
          </a:p>
          <a:p>
            <a:pPr algn="just">
              <a:lnSpc>
                <a:spcPts val="4442"/>
              </a:lnSpc>
            </a:pPr>
            <a:r>
              <a:rPr lang="en-US" sz="3001" spc="348">
                <a:solidFill>
                  <a:srgbClr val="000000"/>
                </a:solidFill>
                <a:latin typeface="Prompt"/>
              </a:rPr>
              <a:t>Yeni müşteriler kazanmak, her zaman en pahalı yoldur.</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14933401" y="0"/>
            <a:ext cx="3354599" cy="10287000"/>
            <a:chOff x="0" y="0"/>
            <a:chExt cx="883516" cy="2709333"/>
          </a:xfrm>
        </p:grpSpPr>
        <p:sp>
          <p:nvSpPr>
            <p:cNvPr name="Freeform 3" id="3"/>
            <p:cNvSpPr/>
            <p:nvPr/>
          </p:nvSpPr>
          <p:spPr>
            <a:xfrm flipH="false" flipV="false" rot="0">
              <a:off x="0" y="0"/>
              <a:ext cx="883516" cy="2709333"/>
            </a:xfrm>
            <a:custGeom>
              <a:avLst/>
              <a:gdLst/>
              <a:ahLst/>
              <a:cxnLst/>
              <a:rect r="r" b="b" t="t" l="l"/>
              <a:pathLst>
                <a:path h="2709333" w="883516">
                  <a:moveTo>
                    <a:pt x="0" y="0"/>
                  </a:moveTo>
                  <a:lnTo>
                    <a:pt x="883516" y="0"/>
                  </a:lnTo>
                  <a:lnTo>
                    <a:pt x="883516" y="2709333"/>
                  </a:lnTo>
                  <a:lnTo>
                    <a:pt x="0" y="2709333"/>
                  </a:lnTo>
                  <a:close/>
                </a:path>
              </a:pathLst>
            </a:custGeom>
            <a:solidFill>
              <a:srgbClr val="FEC045"/>
            </a:solidFill>
          </p:spPr>
        </p:sp>
        <p:sp>
          <p:nvSpPr>
            <p:cNvPr name="TextBox 4" id="4"/>
            <p:cNvSpPr txBox="true"/>
            <p:nvPr/>
          </p:nvSpPr>
          <p:spPr>
            <a:xfrm>
              <a:off x="0" y="-28575"/>
              <a:ext cx="883516" cy="2737908"/>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028700" y="3716438"/>
            <a:ext cx="736326" cy="736326"/>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24E3"/>
            </a:solidFill>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2800"/>
                </a:lnSpc>
              </a:pPr>
              <a:r>
                <a:rPr lang="en-US" sz="2000">
                  <a:solidFill>
                    <a:srgbClr val="FDFBFB"/>
                  </a:solidFill>
                  <a:latin typeface="Prompt Heavy"/>
                </a:rPr>
                <a:t>2</a:t>
              </a:r>
            </a:p>
          </p:txBody>
        </p:sp>
      </p:grpSp>
      <p:grpSp>
        <p:nvGrpSpPr>
          <p:cNvPr name="Group 8" id="8"/>
          <p:cNvGrpSpPr/>
          <p:nvPr/>
        </p:nvGrpSpPr>
        <p:grpSpPr>
          <a:xfrm rot="0">
            <a:off x="1028700" y="2684407"/>
            <a:ext cx="736326" cy="736326"/>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24E3"/>
            </a:solidFill>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2800"/>
                </a:lnSpc>
              </a:pPr>
              <a:r>
                <a:rPr lang="en-US" sz="2000">
                  <a:solidFill>
                    <a:srgbClr val="FDFBFB"/>
                  </a:solidFill>
                  <a:latin typeface="Prompt Heavy"/>
                </a:rPr>
                <a:t>1</a:t>
              </a:r>
            </a:p>
          </p:txBody>
        </p:sp>
      </p:grpSp>
      <p:grpSp>
        <p:nvGrpSpPr>
          <p:cNvPr name="Group 11" id="11"/>
          <p:cNvGrpSpPr/>
          <p:nvPr/>
        </p:nvGrpSpPr>
        <p:grpSpPr>
          <a:xfrm rot="0">
            <a:off x="1028700" y="5519250"/>
            <a:ext cx="736326" cy="736326"/>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24E3"/>
            </a:solidFill>
            <a:ln cap="sq">
              <a:noFill/>
              <a:prstDash val="solid"/>
              <a:miter/>
            </a:ln>
          </p:spPr>
        </p:sp>
        <p:sp>
          <p:nvSpPr>
            <p:cNvPr name="TextBox 13" id="13"/>
            <p:cNvSpPr txBox="true"/>
            <p:nvPr/>
          </p:nvSpPr>
          <p:spPr>
            <a:xfrm>
              <a:off x="76200" y="28575"/>
              <a:ext cx="660400" cy="708025"/>
            </a:xfrm>
            <a:prstGeom prst="rect">
              <a:avLst/>
            </a:prstGeom>
          </p:spPr>
          <p:txBody>
            <a:bodyPr anchor="ctr" rtlCol="false" tIns="50800" lIns="50800" bIns="50800" rIns="50800"/>
            <a:lstStyle/>
            <a:p>
              <a:pPr algn="ctr" marL="0" indent="0" lvl="0">
                <a:lnSpc>
                  <a:spcPts val="2800"/>
                </a:lnSpc>
                <a:spcBef>
                  <a:spcPct val="0"/>
                </a:spcBef>
              </a:pPr>
              <a:r>
                <a:rPr lang="en-US" sz="2000" u="none">
                  <a:solidFill>
                    <a:srgbClr val="FDFBFB"/>
                  </a:solidFill>
                  <a:latin typeface="Prompt Heavy"/>
                </a:rPr>
                <a:t>3</a:t>
              </a:r>
            </a:p>
          </p:txBody>
        </p:sp>
      </p:grpSp>
      <p:sp>
        <p:nvSpPr>
          <p:cNvPr name="Freeform 14" id="14"/>
          <p:cNvSpPr/>
          <p:nvPr/>
        </p:nvSpPr>
        <p:spPr>
          <a:xfrm flipH="false" flipV="false" rot="0">
            <a:off x="11061473" y="2496796"/>
            <a:ext cx="4924253" cy="4727283"/>
          </a:xfrm>
          <a:custGeom>
            <a:avLst/>
            <a:gdLst/>
            <a:ahLst/>
            <a:cxnLst/>
            <a:rect r="r" b="b" t="t" l="l"/>
            <a:pathLst>
              <a:path h="4727283" w="4924253">
                <a:moveTo>
                  <a:pt x="0" y="0"/>
                </a:moveTo>
                <a:lnTo>
                  <a:pt x="4924252" y="0"/>
                </a:lnTo>
                <a:lnTo>
                  <a:pt x="4924252" y="4727283"/>
                </a:lnTo>
                <a:lnTo>
                  <a:pt x="0" y="47272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028700" y="418441"/>
            <a:ext cx="11536163" cy="1621155"/>
          </a:xfrm>
          <a:prstGeom prst="rect">
            <a:avLst/>
          </a:prstGeom>
        </p:spPr>
        <p:txBody>
          <a:bodyPr anchor="t" rtlCol="false" tIns="0" lIns="0" bIns="0" rIns="0">
            <a:spAutoFit/>
          </a:bodyPr>
          <a:lstStyle/>
          <a:p>
            <a:pPr>
              <a:lnSpc>
                <a:spcPts val="6360"/>
              </a:lnSpc>
            </a:pPr>
            <a:r>
              <a:rPr lang="en-US" sz="6000">
                <a:solidFill>
                  <a:srgbClr val="000000"/>
                </a:solidFill>
                <a:latin typeface="Prompt Bold"/>
              </a:rPr>
              <a:t>İYİ BİR SATICIDA OLMAZSA OLMAZ ÖZELLİKLER</a:t>
            </a:r>
          </a:p>
        </p:txBody>
      </p:sp>
      <p:sp>
        <p:nvSpPr>
          <p:cNvPr name="TextBox 16" id="16"/>
          <p:cNvSpPr txBox="true"/>
          <p:nvPr/>
        </p:nvSpPr>
        <p:spPr>
          <a:xfrm rot="0">
            <a:off x="2182280" y="2763350"/>
            <a:ext cx="6636302" cy="521290"/>
          </a:xfrm>
          <a:prstGeom prst="rect">
            <a:avLst/>
          </a:prstGeom>
        </p:spPr>
        <p:txBody>
          <a:bodyPr anchor="t" rtlCol="false" tIns="0" lIns="0" bIns="0" rIns="0">
            <a:spAutoFit/>
          </a:bodyPr>
          <a:lstStyle/>
          <a:p>
            <a:pPr algn="l" marL="0" indent="0" lvl="0">
              <a:lnSpc>
                <a:spcPts val="4342"/>
              </a:lnSpc>
            </a:pPr>
            <a:r>
              <a:rPr lang="en-US" sz="3101" spc="359">
                <a:solidFill>
                  <a:srgbClr val="000000"/>
                </a:solidFill>
                <a:latin typeface="Prompt"/>
              </a:rPr>
              <a:t>Özgüven ve dürüstlük</a:t>
            </a:r>
          </a:p>
        </p:txBody>
      </p:sp>
      <p:sp>
        <p:nvSpPr>
          <p:cNvPr name="TextBox 17" id="17"/>
          <p:cNvSpPr txBox="true"/>
          <p:nvPr/>
        </p:nvSpPr>
        <p:spPr>
          <a:xfrm rot="0">
            <a:off x="2182280" y="3702560"/>
            <a:ext cx="6636302" cy="1607140"/>
          </a:xfrm>
          <a:prstGeom prst="rect">
            <a:avLst/>
          </a:prstGeom>
        </p:spPr>
        <p:txBody>
          <a:bodyPr anchor="t" rtlCol="false" tIns="0" lIns="0" bIns="0" rIns="0">
            <a:spAutoFit/>
          </a:bodyPr>
          <a:lstStyle/>
          <a:p>
            <a:pPr>
              <a:lnSpc>
                <a:spcPts val="4342"/>
              </a:lnSpc>
            </a:pPr>
            <a:r>
              <a:rPr lang="en-US" sz="3101" spc="359">
                <a:solidFill>
                  <a:srgbClr val="000000"/>
                </a:solidFill>
                <a:latin typeface="Prompt"/>
              </a:rPr>
              <a:t>Yüksek iletişim becerileri</a:t>
            </a:r>
          </a:p>
          <a:p>
            <a:pPr algn="l" marL="0" indent="0" lvl="0">
              <a:lnSpc>
                <a:spcPts val="4342"/>
              </a:lnSpc>
            </a:pPr>
            <a:r>
              <a:rPr lang="en-US" sz="3101" spc="359">
                <a:solidFill>
                  <a:srgbClr val="000000"/>
                </a:solidFill>
                <a:latin typeface="Prompt"/>
              </a:rPr>
              <a:t>(Özellikle empati ve etkili dinleme)</a:t>
            </a:r>
          </a:p>
        </p:txBody>
      </p:sp>
      <p:sp>
        <p:nvSpPr>
          <p:cNvPr name="TextBox 18" id="18"/>
          <p:cNvSpPr txBox="true"/>
          <p:nvPr/>
        </p:nvSpPr>
        <p:spPr>
          <a:xfrm rot="0">
            <a:off x="2182280" y="5598193"/>
            <a:ext cx="6636302" cy="521290"/>
          </a:xfrm>
          <a:prstGeom prst="rect">
            <a:avLst/>
          </a:prstGeom>
        </p:spPr>
        <p:txBody>
          <a:bodyPr anchor="t" rtlCol="false" tIns="0" lIns="0" bIns="0" rIns="0">
            <a:spAutoFit/>
          </a:bodyPr>
          <a:lstStyle/>
          <a:p>
            <a:pPr algn="l" marL="0" indent="0" lvl="0">
              <a:lnSpc>
                <a:spcPts val="4342"/>
              </a:lnSpc>
            </a:pPr>
            <a:r>
              <a:rPr lang="en-US" sz="3101" spc="359">
                <a:solidFill>
                  <a:srgbClr val="000000"/>
                </a:solidFill>
                <a:latin typeface="Prompt"/>
              </a:rPr>
              <a:t>Öğrenme isteği</a:t>
            </a:r>
          </a:p>
        </p:txBody>
      </p:sp>
      <p:grpSp>
        <p:nvGrpSpPr>
          <p:cNvPr name="Group 19" id="19"/>
          <p:cNvGrpSpPr/>
          <p:nvPr/>
        </p:nvGrpSpPr>
        <p:grpSpPr>
          <a:xfrm rot="0">
            <a:off x="1028700" y="7753902"/>
            <a:ext cx="736326" cy="736326"/>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24E3"/>
            </a:solidFill>
          </p:spPr>
        </p:sp>
        <p:sp>
          <p:nvSpPr>
            <p:cNvPr name="TextBox 21" id="21"/>
            <p:cNvSpPr txBox="true"/>
            <p:nvPr/>
          </p:nvSpPr>
          <p:spPr>
            <a:xfrm>
              <a:off x="76200" y="28575"/>
              <a:ext cx="660400" cy="708025"/>
            </a:xfrm>
            <a:prstGeom prst="rect">
              <a:avLst/>
            </a:prstGeom>
          </p:spPr>
          <p:txBody>
            <a:bodyPr anchor="ctr" rtlCol="false" tIns="50800" lIns="50800" bIns="50800" rIns="50800"/>
            <a:lstStyle/>
            <a:p>
              <a:pPr algn="ctr">
                <a:lnSpc>
                  <a:spcPts val="2800"/>
                </a:lnSpc>
              </a:pPr>
              <a:r>
                <a:rPr lang="en-US" sz="2000">
                  <a:solidFill>
                    <a:srgbClr val="FDFBFB"/>
                  </a:solidFill>
                  <a:latin typeface="Prompt Heavy"/>
                </a:rPr>
                <a:t>5</a:t>
              </a:r>
            </a:p>
          </p:txBody>
        </p:sp>
      </p:grpSp>
      <p:grpSp>
        <p:nvGrpSpPr>
          <p:cNvPr name="Group 22" id="22"/>
          <p:cNvGrpSpPr/>
          <p:nvPr/>
        </p:nvGrpSpPr>
        <p:grpSpPr>
          <a:xfrm rot="0">
            <a:off x="1028700" y="6674676"/>
            <a:ext cx="736326" cy="736326"/>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24E3"/>
            </a:solidFill>
          </p:spPr>
        </p:sp>
        <p:sp>
          <p:nvSpPr>
            <p:cNvPr name="TextBox 24" id="24"/>
            <p:cNvSpPr txBox="true"/>
            <p:nvPr/>
          </p:nvSpPr>
          <p:spPr>
            <a:xfrm>
              <a:off x="76200" y="28575"/>
              <a:ext cx="660400" cy="708025"/>
            </a:xfrm>
            <a:prstGeom prst="rect">
              <a:avLst/>
            </a:prstGeom>
          </p:spPr>
          <p:txBody>
            <a:bodyPr anchor="ctr" rtlCol="false" tIns="50800" lIns="50800" bIns="50800" rIns="50800"/>
            <a:lstStyle/>
            <a:p>
              <a:pPr algn="ctr">
                <a:lnSpc>
                  <a:spcPts val="2800"/>
                </a:lnSpc>
              </a:pPr>
              <a:r>
                <a:rPr lang="en-US" sz="2000">
                  <a:solidFill>
                    <a:srgbClr val="FDFBFB"/>
                  </a:solidFill>
                  <a:latin typeface="Prompt Heavy"/>
                </a:rPr>
                <a:t>4</a:t>
              </a:r>
            </a:p>
          </p:txBody>
        </p:sp>
      </p:grpSp>
      <p:sp>
        <p:nvSpPr>
          <p:cNvPr name="TextBox 25" id="25"/>
          <p:cNvSpPr txBox="true"/>
          <p:nvPr/>
        </p:nvSpPr>
        <p:spPr>
          <a:xfrm rot="0">
            <a:off x="2182280" y="6753619"/>
            <a:ext cx="11428954" cy="521290"/>
          </a:xfrm>
          <a:prstGeom prst="rect">
            <a:avLst/>
          </a:prstGeom>
        </p:spPr>
        <p:txBody>
          <a:bodyPr anchor="t" rtlCol="false" tIns="0" lIns="0" bIns="0" rIns="0">
            <a:spAutoFit/>
          </a:bodyPr>
          <a:lstStyle/>
          <a:p>
            <a:pPr algn="l" marL="0" indent="0" lvl="0">
              <a:lnSpc>
                <a:spcPts val="4342"/>
              </a:lnSpc>
            </a:pPr>
            <a:r>
              <a:rPr lang="en-US" sz="3101" spc="359">
                <a:solidFill>
                  <a:srgbClr val="000000"/>
                </a:solidFill>
                <a:latin typeface="Prompt"/>
              </a:rPr>
              <a:t>Kendi kendini motive edebilme</a:t>
            </a:r>
          </a:p>
        </p:txBody>
      </p:sp>
      <p:sp>
        <p:nvSpPr>
          <p:cNvPr name="TextBox 26" id="26"/>
          <p:cNvSpPr txBox="true"/>
          <p:nvPr/>
        </p:nvSpPr>
        <p:spPr>
          <a:xfrm rot="0">
            <a:off x="2182280" y="7813267"/>
            <a:ext cx="6636302" cy="521290"/>
          </a:xfrm>
          <a:prstGeom prst="rect">
            <a:avLst/>
          </a:prstGeom>
        </p:spPr>
        <p:txBody>
          <a:bodyPr anchor="t" rtlCol="false" tIns="0" lIns="0" bIns="0" rIns="0">
            <a:spAutoFit/>
          </a:bodyPr>
          <a:lstStyle/>
          <a:p>
            <a:pPr algn="l" marL="0" indent="0" lvl="0">
              <a:lnSpc>
                <a:spcPts val="4342"/>
              </a:lnSpc>
            </a:pPr>
            <a:r>
              <a:rPr lang="en-US" sz="3101" spc="359">
                <a:solidFill>
                  <a:srgbClr val="000000"/>
                </a:solidFill>
                <a:latin typeface="Prompt"/>
              </a:rPr>
              <a:t>Performans odaklı çalışma</a:t>
            </a:r>
          </a:p>
        </p:txBody>
      </p:sp>
      <p:grpSp>
        <p:nvGrpSpPr>
          <p:cNvPr name="Group 27" id="27"/>
          <p:cNvGrpSpPr/>
          <p:nvPr/>
        </p:nvGrpSpPr>
        <p:grpSpPr>
          <a:xfrm rot="0">
            <a:off x="1028700" y="8785502"/>
            <a:ext cx="736326" cy="736326"/>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724E3"/>
            </a:solidFill>
          </p:spPr>
        </p:sp>
        <p:sp>
          <p:nvSpPr>
            <p:cNvPr name="TextBox 29" id="29"/>
            <p:cNvSpPr txBox="true"/>
            <p:nvPr/>
          </p:nvSpPr>
          <p:spPr>
            <a:xfrm>
              <a:off x="76200" y="28575"/>
              <a:ext cx="660400" cy="708025"/>
            </a:xfrm>
            <a:prstGeom prst="rect">
              <a:avLst/>
            </a:prstGeom>
          </p:spPr>
          <p:txBody>
            <a:bodyPr anchor="ctr" rtlCol="false" tIns="50800" lIns="50800" bIns="50800" rIns="50800"/>
            <a:lstStyle/>
            <a:p>
              <a:pPr algn="ctr">
                <a:lnSpc>
                  <a:spcPts val="2800"/>
                </a:lnSpc>
              </a:pPr>
              <a:r>
                <a:rPr lang="en-US" sz="2000">
                  <a:solidFill>
                    <a:srgbClr val="FDFBFB"/>
                  </a:solidFill>
                  <a:latin typeface="Prompt Heavy"/>
                </a:rPr>
                <a:t>6</a:t>
              </a:r>
            </a:p>
          </p:txBody>
        </p:sp>
      </p:grpSp>
      <p:sp>
        <p:nvSpPr>
          <p:cNvPr name="TextBox 30" id="30"/>
          <p:cNvSpPr txBox="true"/>
          <p:nvPr/>
        </p:nvSpPr>
        <p:spPr>
          <a:xfrm rot="0">
            <a:off x="2182280" y="8844868"/>
            <a:ext cx="6636302" cy="521290"/>
          </a:xfrm>
          <a:prstGeom prst="rect">
            <a:avLst/>
          </a:prstGeom>
        </p:spPr>
        <p:txBody>
          <a:bodyPr anchor="t" rtlCol="false" tIns="0" lIns="0" bIns="0" rIns="0">
            <a:spAutoFit/>
          </a:bodyPr>
          <a:lstStyle/>
          <a:p>
            <a:pPr algn="l" marL="0" indent="0" lvl="0">
              <a:lnSpc>
                <a:spcPts val="4342"/>
              </a:lnSpc>
            </a:pPr>
            <a:r>
              <a:rPr lang="en-US" sz="3101" spc="359">
                <a:solidFill>
                  <a:srgbClr val="000000"/>
                </a:solidFill>
                <a:latin typeface="Prompt"/>
              </a:rPr>
              <a:t>Esnek ve yaratıcı olmak</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DFBFB"/>
        </a:solidFill>
      </p:bgPr>
    </p:bg>
    <p:spTree>
      <p:nvGrpSpPr>
        <p:cNvPr id="1" name=""/>
        <p:cNvGrpSpPr/>
        <p:nvPr/>
      </p:nvGrpSpPr>
      <p:grpSpPr>
        <a:xfrm>
          <a:off x="0" y="0"/>
          <a:ext cx="0" cy="0"/>
          <a:chOff x="0" y="0"/>
          <a:chExt cx="0" cy="0"/>
        </a:xfrm>
      </p:grpSpPr>
      <p:grpSp>
        <p:nvGrpSpPr>
          <p:cNvPr name="Group 2" id="2"/>
          <p:cNvGrpSpPr/>
          <p:nvPr/>
        </p:nvGrpSpPr>
        <p:grpSpPr>
          <a:xfrm rot="0">
            <a:off x="12047254" y="8123414"/>
            <a:ext cx="6240746" cy="2163586"/>
            <a:chOff x="0" y="0"/>
            <a:chExt cx="1643653" cy="569833"/>
          </a:xfrm>
        </p:grpSpPr>
        <p:sp>
          <p:nvSpPr>
            <p:cNvPr name="Freeform 3" id="3"/>
            <p:cNvSpPr/>
            <p:nvPr/>
          </p:nvSpPr>
          <p:spPr>
            <a:xfrm flipH="false" flipV="false" rot="0">
              <a:off x="0" y="0"/>
              <a:ext cx="1643653" cy="569833"/>
            </a:xfrm>
            <a:custGeom>
              <a:avLst/>
              <a:gdLst/>
              <a:ahLst/>
              <a:cxnLst/>
              <a:rect r="r" b="b" t="t" l="l"/>
              <a:pathLst>
                <a:path h="569833" w="1643653">
                  <a:moveTo>
                    <a:pt x="0" y="0"/>
                  </a:moveTo>
                  <a:lnTo>
                    <a:pt x="1643653" y="0"/>
                  </a:lnTo>
                  <a:lnTo>
                    <a:pt x="1643653" y="569833"/>
                  </a:lnTo>
                  <a:lnTo>
                    <a:pt x="0" y="569833"/>
                  </a:lnTo>
                  <a:close/>
                </a:path>
              </a:pathLst>
            </a:custGeom>
            <a:solidFill>
              <a:srgbClr val="FEC045"/>
            </a:solidFill>
          </p:spPr>
        </p:sp>
        <p:sp>
          <p:nvSpPr>
            <p:cNvPr name="TextBox 4" id="4"/>
            <p:cNvSpPr txBox="true"/>
            <p:nvPr/>
          </p:nvSpPr>
          <p:spPr>
            <a:xfrm>
              <a:off x="0" y="-28575"/>
              <a:ext cx="1643653" cy="598408"/>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true" flipV="false" rot="0">
            <a:off x="0" y="8779178"/>
            <a:ext cx="1507822" cy="1507822"/>
          </a:xfrm>
          <a:custGeom>
            <a:avLst/>
            <a:gdLst/>
            <a:ahLst/>
            <a:cxnLst/>
            <a:rect r="r" b="b" t="t" l="l"/>
            <a:pathLst>
              <a:path h="1507822" w="1507822">
                <a:moveTo>
                  <a:pt x="1507822" y="0"/>
                </a:moveTo>
                <a:lnTo>
                  <a:pt x="0" y="0"/>
                </a:lnTo>
                <a:lnTo>
                  <a:pt x="0" y="1507822"/>
                </a:lnTo>
                <a:lnTo>
                  <a:pt x="1507822" y="1507822"/>
                </a:lnTo>
                <a:lnTo>
                  <a:pt x="1507822"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507822" y="1753937"/>
            <a:ext cx="8504712" cy="1226326"/>
          </a:xfrm>
          <a:prstGeom prst="rect">
            <a:avLst/>
          </a:prstGeom>
        </p:spPr>
        <p:txBody>
          <a:bodyPr anchor="t" rtlCol="false" tIns="0" lIns="0" bIns="0" rIns="0">
            <a:spAutoFit/>
          </a:bodyPr>
          <a:lstStyle/>
          <a:p>
            <a:pPr>
              <a:lnSpc>
                <a:spcPts val="9443"/>
              </a:lnSpc>
            </a:pPr>
            <a:r>
              <a:rPr lang="en-US" sz="8908">
                <a:solidFill>
                  <a:srgbClr val="000000"/>
                </a:solidFill>
                <a:latin typeface="Prompt Bold"/>
              </a:rPr>
              <a:t>Teşekkürler!</a:t>
            </a:r>
          </a:p>
        </p:txBody>
      </p:sp>
      <p:sp>
        <p:nvSpPr>
          <p:cNvPr name="TextBox 7" id="7"/>
          <p:cNvSpPr txBox="true"/>
          <p:nvPr/>
        </p:nvSpPr>
        <p:spPr>
          <a:xfrm rot="0">
            <a:off x="1507822" y="3463599"/>
            <a:ext cx="5386900" cy="1632991"/>
          </a:xfrm>
          <a:prstGeom prst="rect">
            <a:avLst/>
          </a:prstGeom>
        </p:spPr>
        <p:txBody>
          <a:bodyPr anchor="t" rtlCol="false" tIns="0" lIns="0" bIns="0" rIns="0">
            <a:spAutoFit/>
          </a:bodyPr>
          <a:lstStyle/>
          <a:p>
            <a:pPr>
              <a:lnSpc>
                <a:spcPts val="4912"/>
              </a:lnSpc>
            </a:pPr>
            <a:r>
              <a:rPr lang="en-US" sz="3509">
                <a:solidFill>
                  <a:srgbClr val="000000"/>
                </a:solidFill>
                <a:latin typeface="Prompt Light"/>
              </a:rPr>
              <a:t>EYÜP SABRİ KUNDAK</a:t>
            </a:r>
          </a:p>
          <a:p>
            <a:pPr>
              <a:lnSpc>
                <a:spcPts val="4072"/>
              </a:lnSpc>
            </a:pPr>
            <a:r>
              <a:rPr lang="en-US" sz="2909">
                <a:solidFill>
                  <a:srgbClr val="000000"/>
                </a:solidFill>
                <a:latin typeface="Prompt Light Italics"/>
              </a:rPr>
              <a:t>KOBİ Danışmanı</a:t>
            </a:r>
          </a:p>
          <a:p>
            <a:pPr>
              <a:lnSpc>
                <a:spcPts val="4072"/>
              </a:lnSpc>
              <a:spcBef>
                <a:spcPct val="0"/>
              </a:spcBef>
            </a:pPr>
          </a:p>
        </p:txBody>
      </p:sp>
      <p:sp>
        <p:nvSpPr>
          <p:cNvPr name="Freeform 8" id="8"/>
          <p:cNvSpPr/>
          <p:nvPr/>
        </p:nvSpPr>
        <p:spPr>
          <a:xfrm flipH="true" flipV="false" rot="5400000">
            <a:off x="0" y="0"/>
            <a:ext cx="962835" cy="962835"/>
          </a:xfrm>
          <a:custGeom>
            <a:avLst/>
            <a:gdLst/>
            <a:ahLst/>
            <a:cxnLst/>
            <a:rect r="r" b="b" t="t" l="l"/>
            <a:pathLst>
              <a:path h="962835" w="962835">
                <a:moveTo>
                  <a:pt x="962835" y="0"/>
                </a:moveTo>
                <a:lnTo>
                  <a:pt x="0" y="0"/>
                </a:lnTo>
                <a:lnTo>
                  <a:pt x="0" y="962835"/>
                </a:lnTo>
                <a:lnTo>
                  <a:pt x="962835" y="962835"/>
                </a:lnTo>
                <a:lnTo>
                  <a:pt x="962835"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028700" y="4313432"/>
            <a:ext cx="5472352" cy="5472352"/>
          </a:xfrm>
          <a:custGeom>
            <a:avLst/>
            <a:gdLst/>
            <a:ahLst/>
            <a:cxnLst/>
            <a:rect r="r" b="b" t="t" l="l"/>
            <a:pathLst>
              <a:path h="5472352" w="5472352">
                <a:moveTo>
                  <a:pt x="0" y="0"/>
                </a:moveTo>
                <a:lnTo>
                  <a:pt x="5472352" y="0"/>
                </a:lnTo>
                <a:lnTo>
                  <a:pt x="5472352" y="5472351"/>
                </a:lnTo>
                <a:lnTo>
                  <a:pt x="0" y="5472351"/>
                </a:lnTo>
                <a:lnTo>
                  <a:pt x="0" y="0"/>
                </a:lnTo>
                <a:close/>
              </a:path>
            </a:pathLst>
          </a:custGeom>
          <a:blipFill>
            <a:blip r:embed="rId6"/>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DAF6ClO_Gnw</dc:identifier>
  <dcterms:modified xsi:type="dcterms:W3CDTF">2011-08-01T06:04:30Z</dcterms:modified>
  <cp:revision>1</cp:revision>
  <dc:title>Pembe Sarı Mavi Modern Müşteriye Yönelik Proje Tanıtımı Sunum</dc:title>
</cp:coreProperties>
</file>