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16"/>
    <p:sldId id="257" r:id="rId17"/>
    <p:sldId id="258" r:id="rId18"/>
    <p:sldId id="259" r:id="rId19"/>
    <p:sldId id="260" r:id="rId20"/>
    <p:sldId id="261" r:id="rId21"/>
    <p:sldId id="262" r:id="rId22"/>
    <p:sldId id="263" r:id="rId23"/>
    <p:sldId id="264" r:id="rId24"/>
    <p:sldId id="265" r:id="rId25"/>
    <p:sldId id="266" r:id="rId26"/>
    <p:sldId id="267" r:id="rId27"/>
    <p:sldId id="268" r:id="rId28"/>
    <p:sldId id="269" r:id="rId29"/>
    <p:sldId id="270" r:id="rId30"/>
    <p:sldId id="271" r:id="rId31"/>
    <p:sldId id="272" r:id="rId32"/>
    <p:sldId id="273" r:id="rId33"/>
    <p:sldId id="274" r:id="rId34"/>
    <p:sldId id="275" r:id="rId35"/>
    <p:sldId id="276" r:id="rId36"/>
    <p:sldId id="277" r:id="rId37"/>
    <p:sldId id="278" r:id="rId38"/>
    <p:sldId id="279" r:id="rId39"/>
    <p:sldId id="280" r:id="rId40"/>
    <p:sldId id="281" r:id="rId41"/>
    <p:sldId id="282" r:id="rId42"/>
    <p:sldId id="283" r:id="rId43"/>
    <p:sldId id="284" r:id="rId44"/>
    <p:sldId id="285" r:id="rId45"/>
    <p:sldId id="286" r:id="rId46"/>
    <p:sldId id="287" r:id="rId47"/>
    <p:sldId id="288" r:id="rId48"/>
    <p:sldId id="289" r:id="rId49"/>
    <p:sldId id="290" r:id="rId50"/>
    <p:sldId id="291" r:id="rId51"/>
    <p:sldId id="292" r:id="rId52"/>
    <p:sldId id="293" r:id="rId53"/>
    <p:sldId id="294" r:id="rId54"/>
  </p:sldIdLst>
  <p:sldSz cx="18288000" cy="10287000"/>
  <p:notesSz cx="6858000" cy="9144000"/>
  <p:embeddedFontLst>
    <p:embeddedFont>
      <p:font typeface="Montserrat Classic" charset="1" panose="00000500000000000000"/>
      <p:regular r:id="rId6"/>
    </p:embeddedFont>
    <p:embeddedFont>
      <p:font typeface="Montserrat Classic Bold" charset="1" panose="00000800000000000000"/>
      <p:regular r:id="rId7"/>
    </p:embeddedFont>
    <p:embeddedFont>
      <p:font typeface="Arimo" charset="1" panose="020B0604020202020204"/>
      <p:regular r:id="rId8"/>
    </p:embeddedFont>
    <p:embeddedFont>
      <p:font typeface="Arimo Bold" charset="1" panose="020B0704020202020204"/>
      <p:regular r:id="rId9"/>
    </p:embeddedFont>
    <p:embeddedFont>
      <p:font typeface="Arimo Italics" charset="1" panose="020B0604020202090204"/>
      <p:regular r:id="rId10"/>
    </p:embeddedFont>
    <p:embeddedFont>
      <p:font typeface="Arimo Bold Italics" charset="1" panose="020B0704020202090204"/>
      <p:regular r:id="rId11"/>
    </p:embeddedFont>
    <p:embeddedFont>
      <p:font typeface="Arial" charset="1" panose="020B0502020202020204"/>
      <p:regular r:id="rId12"/>
    </p:embeddedFont>
    <p:embeddedFont>
      <p:font typeface="Arial Bold" charset="1" panose="020B0802020202020204"/>
      <p:regular r:id="rId13"/>
    </p:embeddedFont>
    <p:embeddedFont>
      <p:font typeface="Arial Italics" charset="1" panose="020B0502020202090204"/>
      <p:regular r:id="rId14"/>
    </p:embeddedFont>
    <p:embeddedFont>
      <p:font typeface="Arial Bold Italics" charset="1" panose="020B0802020202090204"/>
      <p:regular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slides/slide1.xml" Type="http://schemas.openxmlformats.org/officeDocument/2006/relationships/slide"/><Relationship Id="rId17" Target="slides/slide2.xml" Type="http://schemas.openxmlformats.org/officeDocument/2006/relationships/slide"/><Relationship Id="rId18" Target="slides/slide3.xml" Type="http://schemas.openxmlformats.org/officeDocument/2006/relationships/slide"/><Relationship Id="rId19" Target="slides/slide4.xml" Type="http://schemas.openxmlformats.org/officeDocument/2006/relationships/slide"/><Relationship Id="rId2" Target="presProps.xml" Type="http://schemas.openxmlformats.org/officeDocument/2006/relationships/presProps"/><Relationship Id="rId20" Target="slides/slide5.xml" Type="http://schemas.openxmlformats.org/officeDocument/2006/relationships/slide"/><Relationship Id="rId21" Target="slides/slide6.xml" Type="http://schemas.openxmlformats.org/officeDocument/2006/relationships/slide"/><Relationship Id="rId22" Target="slides/slide7.xml" Type="http://schemas.openxmlformats.org/officeDocument/2006/relationships/slide"/><Relationship Id="rId23" Target="slides/slide8.xml" Type="http://schemas.openxmlformats.org/officeDocument/2006/relationships/slide"/><Relationship Id="rId24" Target="slides/slide9.xml" Type="http://schemas.openxmlformats.org/officeDocument/2006/relationships/slide"/><Relationship Id="rId25" Target="slides/slide10.xml" Type="http://schemas.openxmlformats.org/officeDocument/2006/relationships/slide"/><Relationship Id="rId26" Target="slides/slide11.xml" Type="http://schemas.openxmlformats.org/officeDocument/2006/relationships/slide"/><Relationship Id="rId27" Target="slides/slide12.xml" Type="http://schemas.openxmlformats.org/officeDocument/2006/relationships/slide"/><Relationship Id="rId28" Target="slides/slide13.xml" Type="http://schemas.openxmlformats.org/officeDocument/2006/relationships/slide"/><Relationship Id="rId29" Target="slides/slide14.xml" Type="http://schemas.openxmlformats.org/officeDocument/2006/relationships/slide"/><Relationship Id="rId3" Target="viewProps.xml" Type="http://schemas.openxmlformats.org/officeDocument/2006/relationships/viewProps"/><Relationship Id="rId30" Target="slides/slide15.xml" Type="http://schemas.openxmlformats.org/officeDocument/2006/relationships/slide"/><Relationship Id="rId31" Target="slides/slide16.xml" Type="http://schemas.openxmlformats.org/officeDocument/2006/relationships/slide"/><Relationship Id="rId32" Target="slides/slide17.xml" Type="http://schemas.openxmlformats.org/officeDocument/2006/relationships/slide"/><Relationship Id="rId33" Target="slides/slide18.xml" Type="http://schemas.openxmlformats.org/officeDocument/2006/relationships/slide"/><Relationship Id="rId34" Target="slides/slide19.xml" Type="http://schemas.openxmlformats.org/officeDocument/2006/relationships/slide"/><Relationship Id="rId35" Target="slides/slide20.xml" Type="http://schemas.openxmlformats.org/officeDocument/2006/relationships/slide"/><Relationship Id="rId36" Target="slides/slide21.xml" Type="http://schemas.openxmlformats.org/officeDocument/2006/relationships/slide"/><Relationship Id="rId37" Target="slides/slide22.xml" Type="http://schemas.openxmlformats.org/officeDocument/2006/relationships/slide"/><Relationship Id="rId38" Target="slides/slide23.xml" Type="http://schemas.openxmlformats.org/officeDocument/2006/relationships/slide"/><Relationship Id="rId39" Target="slides/slide24.xml" Type="http://schemas.openxmlformats.org/officeDocument/2006/relationships/slide"/><Relationship Id="rId4" Target="theme/theme1.xml" Type="http://schemas.openxmlformats.org/officeDocument/2006/relationships/theme"/><Relationship Id="rId40" Target="slides/slide25.xml" Type="http://schemas.openxmlformats.org/officeDocument/2006/relationships/slide"/><Relationship Id="rId41" Target="slides/slide26.xml" Type="http://schemas.openxmlformats.org/officeDocument/2006/relationships/slide"/><Relationship Id="rId42" Target="slides/slide27.xml" Type="http://schemas.openxmlformats.org/officeDocument/2006/relationships/slide"/><Relationship Id="rId43" Target="slides/slide28.xml" Type="http://schemas.openxmlformats.org/officeDocument/2006/relationships/slide"/><Relationship Id="rId44" Target="slides/slide29.xml" Type="http://schemas.openxmlformats.org/officeDocument/2006/relationships/slide"/><Relationship Id="rId45" Target="slides/slide30.xml" Type="http://schemas.openxmlformats.org/officeDocument/2006/relationships/slide"/><Relationship Id="rId46" Target="slides/slide31.xml" Type="http://schemas.openxmlformats.org/officeDocument/2006/relationships/slide"/><Relationship Id="rId47" Target="slides/slide32.xml" Type="http://schemas.openxmlformats.org/officeDocument/2006/relationships/slide"/><Relationship Id="rId48" Target="slides/slide33.xml" Type="http://schemas.openxmlformats.org/officeDocument/2006/relationships/slide"/><Relationship Id="rId49" Target="slides/slide34.xml" Type="http://schemas.openxmlformats.org/officeDocument/2006/relationships/slide"/><Relationship Id="rId5" Target="tableStyles.xml" Type="http://schemas.openxmlformats.org/officeDocument/2006/relationships/tableStyles"/><Relationship Id="rId50" Target="slides/slide35.xml" Type="http://schemas.openxmlformats.org/officeDocument/2006/relationships/slide"/><Relationship Id="rId51" Target="slides/slide36.xml" Type="http://schemas.openxmlformats.org/officeDocument/2006/relationships/slide"/><Relationship Id="rId52" Target="slides/slide37.xml" Type="http://schemas.openxmlformats.org/officeDocument/2006/relationships/slide"/><Relationship Id="rId53" Target="slides/slide38.xml" Type="http://schemas.openxmlformats.org/officeDocument/2006/relationships/slide"/><Relationship Id="rId54" Target="slides/slide39.xml" Type="http://schemas.openxmlformats.org/officeDocument/2006/relationships/slide"/><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9.sv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 Id="rId8" Target="../media/image7.png" Type="http://schemas.openxmlformats.org/officeDocument/2006/relationships/image"/><Relationship Id="rId9" Target="../media/image8.png" Type="http://schemas.openxmlformats.org/officeDocument/2006/relationships/image"/></Relationships>
</file>

<file path=ppt/slides/_rels/slide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10.jpeg" Type="http://schemas.openxmlformats.org/officeDocument/2006/relationships/image"/></Relationships>
</file>

<file path=ppt/slides/_rels/slide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12.svg" Type="http://schemas.openxmlformats.org/officeDocument/2006/relationships/image"/><Relationship Id="rId4" Target="../media/image13.png" Type="http://schemas.openxmlformats.org/officeDocument/2006/relationships/image"/><Relationship Id="rId5" Target="../media/image14.svg" Type="http://schemas.openxmlformats.org/officeDocument/2006/relationships/image"/><Relationship Id="rId6" Target="../media/image15.jpeg" Type="http://schemas.openxmlformats.org/officeDocument/2006/relationships/image"/><Relationship Id="rId7" Target="../media/image7.png" Type="http://schemas.openxmlformats.org/officeDocument/2006/relationships/image"/></Relationships>
</file>

<file path=ppt/slides/_rels/slide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12.svg" Type="http://schemas.openxmlformats.org/officeDocument/2006/relationships/image"/><Relationship Id="rId4" Target="../media/image13.png" Type="http://schemas.openxmlformats.org/officeDocument/2006/relationships/image"/><Relationship Id="rId5" Target="../media/image14.svg" Type="http://schemas.openxmlformats.org/officeDocument/2006/relationships/image"/><Relationship Id="rId6" Target="../media/image16.jpeg" Type="http://schemas.openxmlformats.org/officeDocument/2006/relationships/image"/><Relationship Id="rId7" Target="../media/image7.png" Type="http://schemas.openxmlformats.org/officeDocument/2006/relationships/image"/></Relationships>
</file>

<file path=ppt/slides/_rels/slide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12.svg" Type="http://schemas.openxmlformats.org/officeDocument/2006/relationships/image"/><Relationship Id="rId4" Target="../media/image13.png" Type="http://schemas.openxmlformats.org/officeDocument/2006/relationships/image"/><Relationship Id="rId5" Target="../media/image14.svg" Type="http://schemas.openxmlformats.org/officeDocument/2006/relationships/image"/><Relationship Id="rId6" Target="../media/image17.jpeg" Type="http://schemas.openxmlformats.org/officeDocument/2006/relationships/image"/><Relationship Id="rId7" Target="../media/image7.png" Type="http://schemas.openxmlformats.org/officeDocument/2006/relationships/image"/></Relationships>
</file>

<file path=ppt/slides/_rels/slide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8.jpeg" Type="http://schemas.openxmlformats.org/officeDocument/2006/relationships/image"/><Relationship Id="rId3" Target="../media/image1.png" Type="http://schemas.openxmlformats.org/officeDocument/2006/relationships/image"/><Relationship Id="rId4" Target="../media/image2.svg" Type="http://schemas.openxmlformats.org/officeDocument/2006/relationships/image"/><Relationship Id="rId5" Target="../media/image7.png" Type="http://schemas.openxmlformats.org/officeDocument/2006/relationships/image"/></Relationships>
</file>

<file path=ppt/slides/_rels/slide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7.png" Type="http://schemas.openxmlformats.org/officeDocument/2006/relationships/image"/></Relationships>
</file>

<file path=ppt/slides/_rels/slide8.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9.jpeg" Type="http://schemas.openxmlformats.org/officeDocument/2006/relationships/image"/><Relationship Id="rId3" Target="../media/image1.png" Type="http://schemas.openxmlformats.org/officeDocument/2006/relationships/image"/><Relationship Id="rId4" Target="../media/image2.svg" Type="http://schemas.openxmlformats.org/officeDocument/2006/relationships/image"/><Relationship Id="rId5" Target="../media/image7.png" Type="http://schemas.openxmlformats.org/officeDocument/2006/relationships/image"/></Relationships>
</file>

<file path=ppt/slides/_rels/slide9.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12.svg" Type="http://schemas.openxmlformats.org/officeDocument/2006/relationships/image"/><Relationship Id="rId4" Target="../media/image13.png" Type="http://schemas.openxmlformats.org/officeDocument/2006/relationships/image"/><Relationship Id="rId5" Target="../media/image14.svg" Type="http://schemas.openxmlformats.org/officeDocument/2006/relationships/image"/><Relationship Id="rId6" Target="../media/image20.jpeg" Type="http://schemas.openxmlformats.org/officeDocument/2006/relationships/image"/><Relationship Id="rId7" Target="../media/image7.png" Type="http://schemas.openxmlformats.org/officeDocument/2006/relationships/image"/></Relationships>
</file>

<file path=ppt/slides/_rels/slide10.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12.svg" Type="http://schemas.openxmlformats.org/officeDocument/2006/relationships/image"/><Relationship Id="rId4" Target="../media/image13.png" Type="http://schemas.openxmlformats.org/officeDocument/2006/relationships/image"/><Relationship Id="rId5" Target="../media/image14.svg" Type="http://schemas.openxmlformats.org/officeDocument/2006/relationships/image"/><Relationship Id="rId6" Target="../media/image21.jpeg" Type="http://schemas.openxmlformats.org/officeDocument/2006/relationships/image"/><Relationship Id="rId7" Target="../media/image7.png" Type="http://schemas.openxmlformats.org/officeDocument/2006/relationships/image"/></Relationships>
</file>

<file path=ppt/slides/_rels/slide1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22.jpeg" Type="http://schemas.openxmlformats.org/officeDocument/2006/relationships/image"/><Relationship Id="rId5" Target="../media/image23.png" Type="http://schemas.openxmlformats.org/officeDocument/2006/relationships/image"/><Relationship Id="rId6" Target="../media/image24.svg" Type="http://schemas.openxmlformats.org/officeDocument/2006/relationships/image"/><Relationship Id="rId7" Target="../media/image7.png" Type="http://schemas.openxmlformats.org/officeDocument/2006/relationships/image"/></Relationships>
</file>

<file path=ppt/slides/_rels/slide1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25.jpeg" Type="http://schemas.openxmlformats.org/officeDocument/2006/relationships/image"/><Relationship Id="rId5" Target="../media/image26.png" Type="http://schemas.openxmlformats.org/officeDocument/2006/relationships/image"/><Relationship Id="rId6" Target="../media/image7.png" Type="http://schemas.openxmlformats.org/officeDocument/2006/relationships/image"/></Relationships>
</file>

<file path=ppt/slides/_rels/slide13.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1.png" Type="http://schemas.openxmlformats.org/officeDocument/2006/relationships/image"/><Relationship Id="rId11" Target="../media/image2.svg" Type="http://schemas.openxmlformats.org/officeDocument/2006/relationships/image"/><Relationship Id="rId12" Target="../media/image7.png" Type="http://schemas.openxmlformats.org/officeDocument/2006/relationships/image"/><Relationship Id="rId2" Target="../media/image11.png" Type="http://schemas.openxmlformats.org/officeDocument/2006/relationships/image"/><Relationship Id="rId3" Target="../media/image12.svg" Type="http://schemas.openxmlformats.org/officeDocument/2006/relationships/image"/><Relationship Id="rId4" Target="../media/image27.png" Type="http://schemas.openxmlformats.org/officeDocument/2006/relationships/image"/><Relationship Id="rId5" Target="../media/image28.svg" Type="http://schemas.openxmlformats.org/officeDocument/2006/relationships/image"/><Relationship Id="rId6" Target="../media/image29.png" Type="http://schemas.openxmlformats.org/officeDocument/2006/relationships/image"/><Relationship Id="rId7" Target="../media/image30.svg" Type="http://schemas.openxmlformats.org/officeDocument/2006/relationships/image"/><Relationship Id="rId8" Target="../media/image31.png" Type="http://schemas.openxmlformats.org/officeDocument/2006/relationships/image"/><Relationship Id="rId9" Target="../media/image32.svg" Type="http://schemas.openxmlformats.org/officeDocument/2006/relationships/image"/></Relationships>
</file>

<file path=ppt/slides/_rels/slide1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12.svg" Type="http://schemas.openxmlformats.org/officeDocument/2006/relationships/image"/><Relationship Id="rId4" Target="../media/image13.png" Type="http://schemas.openxmlformats.org/officeDocument/2006/relationships/image"/><Relationship Id="rId5" Target="../media/image14.svg" Type="http://schemas.openxmlformats.org/officeDocument/2006/relationships/image"/><Relationship Id="rId6" Target="../media/image33.png" Type="http://schemas.openxmlformats.org/officeDocument/2006/relationships/image"/><Relationship Id="rId7" Target="../media/image34.svg" Type="http://schemas.openxmlformats.org/officeDocument/2006/relationships/image"/><Relationship Id="rId8" Target="../media/image7.png" Type="http://schemas.openxmlformats.org/officeDocument/2006/relationships/image"/></Relationships>
</file>

<file path=ppt/slides/_rels/slide1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12.svg" Type="http://schemas.openxmlformats.org/officeDocument/2006/relationships/image"/><Relationship Id="rId4" Target="../media/image13.png" Type="http://schemas.openxmlformats.org/officeDocument/2006/relationships/image"/><Relationship Id="rId5" Target="../media/image14.svg" Type="http://schemas.openxmlformats.org/officeDocument/2006/relationships/image"/><Relationship Id="rId6" Target="../media/image33.png" Type="http://schemas.openxmlformats.org/officeDocument/2006/relationships/image"/><Relationship Id="rId7" Target="../media/image34.svg" Type="http://schemas.openxmlformats.org/officeDocument/2006/relationships/image"/><Relationship Id="rId8" Target="../media/image7.png" Type="http://schemas.openxmlformats.org/officeDocument/2006/relationships/image"/></Relationships>
</file>

<file path=ppt/slides/_rels/slide1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12.svg" Type="http://schemas.openxmlformats.org/officeDocument/2006/relationships/image"/><Relationship Id="rId4" Target="../media/image1.png" Type="http://schemas.openxmlformats.org/officeDocument/2006/relationships/image"/><Relationship Id="rId5" Target="../media/image2.svg" Type="http://schemas.openxmlformats.org/officeDocument/2006/relationships/image"/><Relationship Id="rId6" Target="../media/image7.png" Type="http://schemas.openxmlformats.org/officeDocument/2006/relationships/image"/></Relationships>
</file>

<file path=ppt/slides/_rels/slide1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12.svg" Type="http://schemas.openxmlformats.org/officeDocument/2006/relationships/image"/><Relationship Id="rId4" Target="../media/image1.png" Type="http://schemas.openxmlformats.org/officeDocument/2006/relationships/image"/><Relationship Id="rId5" Target="../media/image2.svg" Type="http://schemas.openxmlformats.org/officeDocument/2006/relationships/image"/><Relationship Id="rId6" Target="../media/image7.png" Type="http://schemas.openxmlformats.org/officeDocument/2006/relationships/image"/></Relationships>
</file>

<file path=ppt/slides/_rels/slide18.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5.png" Type="http://schemas.openxmlformats.org/officeDocument/2006/relationships/image"/><Relationship Id="rId5" Target="../media/image11.png" Type="http://schemas.openxmlformats.org/officeDocument/2006/relationships/image"/><Relationship Id="rId6" Target="../media/image12.svg" Type="http://schemas.openxmlformats.org/officeDocument/2006/relationships/image"/><Relationship Id="rId7" Target="../media/image7.png" Type="http://schemas.openxmlformats.org/officeDocument/2006/relationships/image"/></Relationships>
</file>

<file path=ppt/slides/_rels/slide19.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12.svg" Type="http://schemas.openxmlformats.org/officeDocument/2006/relationships/image"/><Relationship Id="rId4" Target="../media/image13.png" Type="http://schemas.openxmlformats.org/officeDocument/2006/relationships/image"/><Relationship Id="rId5" Target="../media/image14.svg" Type="http://schemas.openxmlformats.org/officeDocument/2006/relationships/image"/><Relationship Id="rId6" Target="../media/image16.jpeg" Type="http://schemas.openxmlformats.org/officeDocument/2006/relationships/image"/><Relationship Id="rId7" Target="../media/image7.png" Type="http://schemas.openxmlformats.org/officeDocument/2006/relationships/image"/></Relationships>
</file>

<file path=ppt/slides/_rels/slide20.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12.svg" Type="http://schemas.openxmlformats.org/officeDocument/2006/relationships/image"/><Relationship Id="rId4" Target="../media/image7.png" Type="http://schemas.openxmlformats.org/officeDocument/2006/relationships/image"/></Relationships>
</file>

<file path=ppt/slides/_rels/slide2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12.svg" Type="http://schemas.openxmlformats.org/officeDocument/2006/relationships/image"/><Relationship Id="rId4" Target="../media/image7.png" Type="http://schemas.openxmlformats.org/officeDocument/2006/relationships/image"/></Relationships>
</file>

<file path=ppt/slides/_rels/slide2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12.svg" Type="http://schemas.openxmlformats.org/officeDocument/2006/relationships/image"/><Relationship Id="rId4" Target="../media/image7.png" Type="http://schemas.openxmlformats.org/officeDocument/2006/relationships/image"/></Relationships>
</file>

<file path=ppt/slides/_rels/slide2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12.svg" Type="http://schemas.openxmlformats.org/officeDocument/2006/relationships/image"/><Relationship Id="rId4" Target="../media/image13.png" Type="http://schemas.openxmlformats.org/officeDocument/2006/relationships/image"/><Relationship Id="rId5" Target="../media/image14.svg" Type="http://schemas.openxmlformats.org/officeDocument/2006/relationships/image"/><Relationship Id="rId6" Target="../media/image36.jpeg" Type="http://schemas.openxmlformats.org/officeDocument/2006/relationships/image"/><Relationship Id="rId7" Target="../media/image7.png" Type="http://schemas.openxmlformats.org/officeDocument/2006/relationships/image"/></Relationships>
</file>

<file path=ppt/slides/_rels/slide2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12.svg" Type="http://schemas.openxmlformats.org/officeDocument/2006/relationships/image"/><Relationship Id="rId4" Target="../media/image13.png" Type="http://schemas.openxmlformats.org/officeDocument/2006/relationships/image"/><Relationship Id="rId5" Target="../media/image14.svg" Type="http://schemas.openxmlformats.org/officeDocument/2006/relationships/image"/><Relationship Id="rId6" Target="../media/image37.jpeg" Type="http://schemas.openxmlformats.org/officeDocument/2006/relationships/image"/><Relationship Id="rId7" Target="../media/image7.png" Type="http://schemas.openxmlformats.org/officeDocument/2006/relationships/image"/></Relationships>
</file>

<file path=ppt/slides/_rels/slide2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12.svg" Type="http://schemas.openxmlformats.org/officeDocument/2006/relationships/image"/><Relationship Id="rId4" Target="../media/image13.png" Type="http://schemas.openxmlformats.org/officeDocument/2006/relationships/image"/><Relationship Id="rId5" Target="../media/image14.svg" Type="http://schemas.openxmlformats.org/officeDocument/2006/relationships/image"/><Relationship Id="rId6" Target="../media/image38.jpeg" Type="http://schemas.openxmlformats.org/officeDocument/2006/relationships/image"/><Relationship Id="rId7" Target="../media/image7.png" Type="http://schemas.openxmlformats.org/officeDocument/2006/relationships/image"/></Relationships>
</file>

<file path=ppt/slides/_rels/slide2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12.svg" Type="http://schemas.openxmlformats.org/officeDocument/2006/relationships/image"/><Relationship Id="rId4" Target="../media/image13.png" Type="http://schemas.openxmlformats.org/officeDocument/2006/relationships/image"/><Relationship Id="rId5" Target="../media/image14.svg" Type="http://schemas.openxmlformats.org/officeDocument/2006/relationships/image"/><Relationship Id="rId6" Target="../media/image39.jpeg" Type="http://schemas.openxmlformats.org/officeDocument/2006/relationships/image"/><Relationship Id="rId7" Target="../media/image7.png" Type="http://schemas.openxmlformats.org/officeDocument/2006/relationships/image"/></Relationships>
</file>

<file path=ppt/slides/_rels/slide2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12.svg" Type="http://schemas.openxmlformats.org/officeDocument/2006/relationships/image"/><Relationship Id="rId4" Target="../media/image13.png" Type="http://schemas.openxmlformats.org/officeDocument/2006/relationships/image"/><Relationship Id="rId5" Target="../media/image14.svg" Type="http://schemas.openxmlformats.org/officeDocument/2006/relationships/image"/><Relationship Id="rId6" Target="../media/image40.png" Type="http://schemas.openxmlformats.org/officeDocument/2006/relationships/image"/><Relationship Id="rId7" Target="../media/image7.png" Type="http://schemas.openxmlformats.org/officeDocument/2006/relationships/image"/></Relationships>
</file>

<file path=ppt/slides/_rels/slide28.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12.svg" Type="http://schemas.openxmlformats.org/officeDocument/2006/relationships/image"/><Relationship Id="rId4" Target="../media/image13.png" Type="http://schemas.openxmlformats.org/officeDocument/2006/relationships/image"/><Relationship Id="rId5" Target="../media/image14.svg" Type="http://schemas.openxmlformats.org/officeDocument/2006/relationships/image"/><Relationship Id="rId6" Target="../media/image41.png" Type="http://schemas.openxmlformats.org/officeDocument/2006/relationships/image"/><Relationship Id="rId7" Target="../media/image7.png" Type="http://schemas.openxmlformats.org/officeDocument/2006/relationships/image"/></Relationships>
</file>

<file path=ppt/slides/_rels/slide29.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12.svg" Type="http://schemas.openxmlformats.org/officeDocument/2006/relationships/image"/><Relationship Id="rId4" Target="../media/image13.png" Type="http://schemas.openxmlformats.org/officeDocument/2006/relationships/image"/><Relationship Id="rId5" Target="../media/image14.svg" Type="http://schemas.openxmlformats.org/officeDocument/2006/relationships/image"/><Relationship Id="rId6" Target="../media/image42.jpeg" Type="http://schemas.openxmlformats.org/officeDocument/2006/relationships/image"/><Relationship Id="rId7" Target="../media/image7.png" Type="http://schemas.openxmlformats.org/officeDocument/2006/relationships/image"/></Relationships>
</file>

<file path=ppt/slides/_rels/slide30.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12.svg" Type="http://schemas.openxmlformats.org/officeDocument/2006/relationships/image"/><Relationship Id="rId4" Target="../media/image13.png" Type="http://schemas.openxmlformats.org/officeDocument/2006/relationships/image"/><Relationship Id="rId5" Target="../media/image14.svg" Type="http://schemas.openxmlformats.org/officeDocument/2006/relationships/image"/><Relationship Id="rId6" Target="../media/image43.jpeg" Type="http://schemas.openxmlformats.org/officeDocument/2006/relationships/image"/><Relationship Id="rId7" Target="../media/image7.png" Type="http://schemas.openxmlformats.org/officeDocument/2006/relationships/image"/></Relationships>
</file>

<file path=ppt/slides/_rels/slide3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12.svg" Type="http://schemas.openxmlformats.org/officeDocument/2006/relationships/image"/><Relationship Id="rId4" Target="../media/image1.png" Type="http://schemas.openxmlformats.org/officeDocument/2006/relationships/image"/><Relationship Id="rId5" Target="../media/image2.svg" Type="http://schemas.openxmlformats.org/officeDocument/2006/relationships/image"/><Relationship Id="rId6" Target="../media/image33.png" Type="http://schemas.openxmlformats.org/officeDocument/2006/relationships/image"/><Relationship Id="rId7" Target="../media/image34.svg" Type="http://schemas.openxmlformats.org/officeDocument/2006/relationships/image"/><Relationship Id="rId8" Target="../media/image7.png" Type="http://schemas.openxmlformats.org/officeDocument/2006/relationships/image"/></Relationships>
</file>

<file path=ppt/slides/_rels/slide3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12.svg" Type="http://schemas.openxmlformats.org/officeDocument/2006/relationships/image"/><Relationship Id="rId4" Target="../media/image1.png" Type="http://schemas.openxmlformats.org/officeDocument/2006/relationships/image"/><Relationship Id="rId5" Target="../media/image2.svg" Type="http://schemas.openxmlformats.org/officeDocument/2006/relationships/image"/><Relationship Id="rId6" Target="../media/image33.png" Type="http://schemas.openxmlformats.org/officeDocument/2006/relationships/image"/><Relationship Id="rId7" Target="../media/image34.svg" Type="http://schemas.openxmlformats.org/officeDocument/2006/relationships/image"/><Relationship Id="rId8" Target="../media/image44.jpeg" Type="http://schemas.openxmlformats.org/officeDocument/2006/relationships/image"/><Relationship Id="rId9" Target="../media/image7.png" Type="http://schemas.openxmlformats.org/officeDocument/2006/relationships/image"/></Relationships>
</file>

<file path=ppt/slides/_rels/slide3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12.svg" Type="http://schemas.openxmlformats.org/officeDocument/2006/relationships/image"/><Relationship Id="rId4" Target="../media/image1.png" Type="http://schemas.openxmlformats.org/officeDocument/2006/relationships/image"/><Relationship Id="rId5" Target="../media/image2.svg" Type="http://schemas.openxmlformats.org/officeDocument/2006/relationships/image"/><Relationship Id="rId6" Target="../media/image33.png" Type="http://schemas.openxmlformats.org/officeDocument/2006/relationships/image"/><Relationship Id="rId7" Target="../media/image34.svg" Type="http://schemas.openxmlformats.org/officeDocument/2006/relationships/image"/><Relationship Id="rId8" Target="../media/image7.png" Type="http://schemas.openxmlformats.org/officeDocument/2006/relationships/image"/></Relationships>
</file>

<file path=ppt/slides/_rels/slide3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12.svg" Type="http://schemas.openxmlformats.org/officeDocument/2006/relationships/image"/><Relationship Id="rId4" Target="../media/image45.jpeg" Type="http://schemas.openxmlformats.org/officeDocument/2006/relationships/image"/><Relationship Id="rId5" Target="../media/image1.png" Type="http://schemas.openxmlformats.org/officeDocument/2006/relationships/image"/><Relationship Id="rId6" Target="../media/image2.svg" Type="http://schemas.openxmlformats.org/officeDocument/2006/relationships/image"/><Relationship Id="rId7" Target="../media/image7.png" Type="http://schemas.openxmlformats.org/officeDocument/2006/relationships/image"/></Relationships>
</file>

<file path=ppt/slides/_rels/slide3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12.svg" Type="http://schemas.openxmlformats.org/officeDocument/2006/relationships/image"/><Relationship Id="rId4" Target="../media/image33.png" Type="http://schemas.openxmlformats.org/officeDocument/2006/relationships/image"/><Relationship Id="rId5" Target="../media/image34.svg" Type="http://schemas.openxmlformats.org/officeDocument/2006/relationships/image"/><Relationship Id="rId6" Target="../media/image1.png" Type="http://schemas.openxmlformats.org/officeDocument/2006/relationships/image"/><Relationship Id="rId7" Target="../media/image2.svg" Type="http://schemas.openxmlformats.org/officeDocument/2006/relationships/image"/><Relationship Id="rId8" Target="../media/image46.jpeg" Type="http://schemas.openxmlformats.org/officeDocument/2006/relationships/image"/><Relationship Id="rId9" Target="../media/image7.png" Type="http://schemas.openxmlformats.org/officeDocument/2006/relationships/image"/></Relationships>
</file>

<file path=ppt/slides/_rels/slide3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12.svg" Type="http://schemas.openxmlformats.org/officeDocument/2006/relationships/image"/><Relationship Id="rId4" Target="../media/image1.png" Type="http://schemas.openxmlformats.org/officeDocument/2006/relationships/image"/><Relationship Id="rId5" Target="../media/image2.svg" Type="http://schemas.openxmlformats.org/officeDocument/2006/relationships/image"/><Relationship Id="rId6" Target="../media/image47.png" Type="http://schemas.openxmlformats.org/officeDocument/2006/relationships/image"/><Relationship Id="rId7" Target="../media/image7.png" Type="http://schemas.openxmlformats.org/officeDocument/2006/relationships/image"/></Relationships>
</file>

<file path=ppt/slides/_rels/slide3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8.jpeg" Type="http://schemas.openxmlformats.org/officeDocument/2006/relationships/image"/><Relationship Id="rId3" Target="../media/image49.png" Type="http://schemas.openxmlformats.org/officeDocument/2006/relationships/image"/></Relationships>
</file>

<file path=ppt/slides/_rels/slide38.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48.jpeg" Type="http://schemas.openxmlformats.org/officeDocument/2006/relationships/image"/><Relationship Id="rId3" Target="../media/image50.jpeg" Type="http://schemas.openxmlformats.org/officeDocument/2006/relationships/image"/><Relationship Id="rId4" Target="../media/image49.png" Type="http://schemas.openxmlformats.org/officeDocument/2006/relationships/image"/></Relationships>
</file>

<file path=ppt/slides/_rels/slide39.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5.png" Type="http://schemas.openxmlformats.org/officeDocument/2006/relationships/image"/><Relationship Id="rId5" Target="../media/image51.png" Type="http://schemas.openxmlformats.org/officeDocument/2006/relationships/image"/><Relationship Id="rId6" Target="../media/image7.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111642">
            <a:off x="11658132" y="884589"/>
            <a:ext cx="10443683" cy="8487866"/>
          </a:xfrm>
          <a:custGeom>
            <a:avLst/>
            <a:gdLst/>
            <a:ahLst/>
            <a:cxnLst/>
            <a:rect r="r" b="b" t="t" l="l"/>
            <a:pathLst>
              <a:path h="8487866" w="10443683">
                <a:moveTo>
                  <a:pt x="0" y="0"/>
                </a:moveTo>
                <a:lnTo>
                  <a:pt x="10443682" y="0"/>
                </a:lnTo>
                <a:lnTo>
                  <a:pt x="10443682" y="8487866"/>
                </a:lnTo>
                <a:lnTo>
                  <a:pt x="0" y="8487866"/>
                </a:lnTo>
                <a:lnTo>
                  <a:pt x="0" y="0"/>
                </a:lnTo>
                <a:close/>
              </a:path>
            </a:pathLst>
          </a:custGeom>
          <a:blipFill>
            <a:blip r:embed="rId2">
              <a:alphaModFix amt="50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4318441" y="9258300"/>
            <a:ext cx="9727319" cy="3106962"/>
          </a:xfrm>
          <a:custGeom>
            <a:avLst/>
            <a:gdLst/>
            <a:ahLst/>
            <a:cxnLst/>
            <a:rect r="r" b="b" t="t" l="l"/>
            <a:pathLst>
              <a:path h="3106962" w="9727319">
                <a:moveTo>
                  <a:pt x="0" y="0"/>
                </a:moveTo>
                <a:lnTo>
                  <a:pt x="9727318" y="0"/>
                </a:lnTo>
                <a:lnTo>
                  <a:pt x="9727318" y="3106962"/>
                </a:lnTo>
                <a:lnTo>
                  <a:pt x="0" y="310696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6067040" y="8445367"/>
            <a:ext cx="1625865" cy="1625865"/>
          </a:xfrm>
          <a:custGeom>
            <a:avLst/>
            <a:gdLst/>
            <a:ahLst/>
            <a:cxnLst/>
            <a:rect r="r" b="b" t="t" l="l"/>
            <a:pathLst>
              <a:path h="1625865" w="1625865">
                <a:moveTo>
                  <a:pt x="0" y="0"/>
                </a:moveTo>
                <a:lnTo>
                  <a:pt x="1625866" y="0"/>
                </a:lnTo>
                <a:lnTo>
                  <a:pt x="1625866" y="1625866"/>
                </a:lnTo>
                <a:lnTo>
                  <a:pt x="0" y="1625866"/>
                </a:lnTo>
                <a:lnTo>
                  <a:pt x="0" y="0"/>
                </a:lnTo>
                <a:close/>
              </a:path>
            </a:pathLst>
          </a:custGeom>
          <a:blipFill>
            <a:blip r:embed="rId6"/>
            <a:stretch>
              <a:fillRect l="0" t="0" r="0" b="0"/>
            </a:stretch>
          </a:blipFill>
        </p:spPr>
      </p:sp>
      <p:sp>
        <p:nvSpPr>
          <p:cNvPr name="Freeform 5" id="5"/>
          <p:cNvSpPr/>
          <p:nvPr/>
        </p:nvSpPr>
        <p:spPr>
          <a:xfrm flipH="false" flipV="false" rot="0">
            <a:off x="14045759" y="8376894"/>
            <a:ext cx="1429909" cy="1762812"/>
          </a:xfrm>
          <a:custGeom>
            <a:avLst/>
            <a:gdLst/>
            <a:ahLst/>
            <a:cxnLst/>
            <a:rect r="r" b="b" t="t" l="l"/>
            <a:pathLst>
              <a:path h="1762812" w="1429909">
                <a:moveTo>
                  <a:pt x="0" y="0"/>
                </a:moveTo>
                <a:lnTo>
                  <a:pt x="1429909" y="0"/>
                </a:lnTo>
                <a:lnTo>
                  <a:pt x="1429909" y="1762812"/>
                </a:lnTo>
                <a:lnTo>
                  <a:pt x="0" y="1762812"/>
                </a:lnTo>
                <a:lnTo>
                  <a:pt x="0" y="0"/>
                </a:lnTo>
                <a:close/>
              </a:path>
            </a:pathLst>
          </a:custGeom>
          <a:blipFill>
            <a:blip r:embed="rId7"/>
            <a:stretch>
              <a:fillRect l="-35073" t="-15579" r="-29500" b="-13251"/>
            </a:stretch>
          </a:blipFill>
        </p:spPr>
      </p:sp>
      <p:sp>
        <p:nvSpPr>
          <p:cNvPr name="Freeform 6" id="6"/>
          <p:cNvSpPr/>
          <p:nvPr/>
        </p:nvSpPr>
        <p:spPr>
          <a:xfrm flipH="false" flipV="false" rot="0">
            <a:off x="832689" y="556833"/>
            <a:ext cx="3124935" cy="1702269"/>
          </a:xfrm>
          <a:custGeom>
            <a:avLst/>
            <a:gdLst/>
            <a:ahLst/>
            <a:cxnLst/>
            <a:rect r="r" b="b" t="t" l="l"/>
            <a:pathLst>
              <a:path h="1702269" w="3124935">
                <a:moveTo>
                  <a:pt x="0" y="0"/>
                </a:moveTo>
                <a:lnTo>
                  <a:pt x="3124936" y="0"/>
                </a:lnTo>
                <a:lnTo>
                  <a:pt x="3124936" y="1702269"/>
                </a:lnTo>
                <a:lnTo>
                  <a:pt x="0" y="1702269"/>
                </a:lnTo>
                <a:lnTo>
                  <a:pt x="0" y="0"/>
                </a:lnTo>
                <a:close/>
              </a:path>
            </a:pathLst>
          </a:custGeom>
          <a:blipFill>
            <a:blip r:embed="rId8"/>
            <a:stretch>
              <a:fillRect l="0" t="-34712" r="0" b="-48862"/>
            </a:stretch>
          </a:blipFill>
        </p:spPr>
      </p:sp>
      <p:grpSp>
        <p:nvGrpSpPr>
          <p:cNvPr name="Group 7" id="7"/>
          <p:cNvGrpSpPr/>
          <p:nvPr/>
        </p:nvGrpSpPr>
        <p:grpSpPr>
          <a:xfrm rot="0">
            <a:off x="1028700" y="5212805"/>
            <a:ext cx="9738360" cy="38100"/>
            <a:chOff x="0" y="0"/>
            <a:chExt cx="12984480" cy="50800"/>
          </a:xfrm>
        </p:grpSpPr>
        <p:sp>
          <p:nvSpPr>
            <p:cNvPr name="AutoShape 8" id="8"/>
            <p:cNvSpPr/>
            <p:nvPr/>
          </p:nvSpPr>
          <p:spPr>
            <a:xfrm>
              <a:off x="0" y="25400"/>
              <a:ext cx="8656320" cy="0"/>
            </a:xfrm>
            <a:prstGeom prst="line">
              <a:avLst/>
            </a:prstGeom>
            <a:ln cap="flat" w="50800">
              <a:solidFill>
                <a:srgbClr val="000000"/>
              </a:solidFill>
              <a:prstDash val="solid"/>
              <a:headEnd type="none" len="sm" w="sm"/>
              <a:tailEnd type="none" len="sm" w="sm"/>
            </a:ln>
          </p:spPr>
        </p:sp>
        <p:sp>
          <p:nvSpPr>
            <p:cNvPr name="AutoShape 9" id="9"/>
            <p:cNvSpPr/>
            <p:nvPr/>
          </p:nvSpPr>
          <p:spPr>
            <a:xfrm>
              <a:off x="4328160" y="25400"/>
              <a:ext cx="8656320" cy="0"/>
            </a:xfrm>
            <a:prstGeom prst="line">
              <a:avLst/>
            </a:prstGeom>
            <a:ln cap="flat" w="50800">
              <a:solidFill>
                <a:srgbClr val="000000"/>
              </a:solidFill>
              <a:prstDash val="solid"/>
              <a:headEnd type="none" len="sm" w="sm"/>
              <a:tailEnd type="none" len="sm" w="sm"/>
            </a:ln>
          </p:spPr>
        </p:sp>
      </p:grpSp>
      <p:sp>
        <p:nvSpPr>
          <p:cNvPr name="Freeform 10" id="10"/>
          <p:cNvSpPr/>
          <p:nvPr/>
        </p:nvSpPr>
        <p:spPr>
          <a:xfrm flipH="false" flipV="false" rot="0">
            <a:off x="832689" y="7605261"/>
            <a:ext cx="7315200" cy="1088136"/>
          </a:xfrm>
          <a:custGeom>
            <a:avLst/>
            <a:gdLst/>
            <a:ahLst/>
            <a:cxnLst/>
            <a:rect r="r" b="b" t="t" l="l"/>
            <a:pathLst>
              <a:path h="1088136" w="7315200">
                <a:moveTo>
                  <a:pt x="0" y="0"/>
                </a:moveTo>
                <a:lnTo>
                  <a:pt x="7315200" y="0"/>
                </a:lnTo>
                <a:lnTo>
                  <a:pt x="7315200" y="1088136"/>
                </a:lnTo>
                <a:lnTo>
                  <a:pt x="0" y="1088136"/>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1" id="11"/>
          <p:cNvSpPr txBox="true"/>
          <p:nvPr/>
        </p:nvSpPr>
        <p:spPr>
          <a:xfrm rot="0">
            <a:off x="1028700" y="2440077"/>
            <a:ext cx="10659515" cy="2453641"/>
          </a:xfrm>
          <a:prstGeom prst="rect">
            <a:avLst/>
          </a:prstGeom>
        </p:spPr>
        <p:txBody>
          <a:bodyPr anchor="t" rtlCol="false" tIns="0" lIns="0" bIns="0" rIns="0">
            <a:spAutoFit/>
          </a:bodyPr>
          <a:lstStyle/>
          <a:p>
            <a:pPr>
              <a:lnSpc>
                <a:spcPts val="9405"/>
              </a:lnSpc>
            </a:pPr>
            <a:r>
              <a:rPr lang="en-US" sz="9500">
                <a:solidFill>
                  <a:srgbClr val="004AAD"/>
                </a:solidFill>
                <a:latin typeface="Montserrat Classic Bold"/>
              </a:rPr>
              <a:t>GELECEK PROJEKSIYONU</a:t>
            </a:r>
          </a:p>
        </p:txBody>
      </p:sp>
      <p:sp>
        <p:nvSpPr>
          <p:cNvPr name="TextBox 12" id="12"/>
          <p:cNvSpPr txBox="true"/>
          <p:nvPr/>
        </p:nvSpPr>
        <p:spPr>
          <a:xfrm rot="0">
            <a:off x="1028700" y="5703343"/>
            <a:ext cx="10659515" cy="929640"/>
          </a:xfrm>
          <a:prstGeom prst="rect">
            <a:avLst/>
          </a:prstGeom>
        </p:spPr>
        <p:txBody>
          <a:bodyPr anchor="t" rtlCol="false" tIns="0" lIns="0" bIns="0" rIns="0">
            <a:spAutoFit/>
          </a:bodyPr>
          <a:lstStyle/>
          <a:p>
            <a:pPr>
              <a:lnSpc>
                <a:spcPts val="6929"/>
              </a:lnSpc>
            </a:pPr>
            <a:r>
              <a:rPr lang="en-US" sz="6999">
                <a:solidFill>
                  <a:srgbClr val="2BB4D4"/>
                </a:solidFill>
                <a:latin typeface="Montserrat Classic Bold"/>
              </a:rPr>
              <a:t>KURUMSALLAŞMA </a:t>
            </a:r>
          </a:p>
        </p:txBody>
      </p:sp>
      <p:sp>
        <p:nvSpPr>
          <p:cNvPr name="TextBox 13" id="13"/>
          <p:cNvSpPr txBox="true"/>
          <p:nvPr/>
        </p:nvSpPr>
        <p:spPr>
          <a:xfrm rot="0">
            <a:off x="3259282" y="7765789"/>
            <a:ext cx="3534668" cy="455295"/>
          </a:xfrm>
          <a:prstGeom prst="rect">
            <a:avLst/>
          </a:prstGeom>
        </p:spPr>
        <p:txBody>
          <a:bodyPr anchor="t" rtlCol="false" tIns="0" lIns="0" bIns="0" rIns="0">
            <a:spAutoFit/>
          </a:bodyPr>
          <a:lstStyle/>
          <a:p>
            <a:pPr algn="ctr">
              <a:lnSpc>
                <a:spcPts val="3779"/>
              </a:lnSpc>
            </a:pPr>
            <a:r>
              <a:rPr lang="en-US" sz="2700">
                <a:solidFill>
                  <a:srgbClr val="FFFFFF"/>
                </a:solidFill>
                <a:latin typeface="Montserrat Classic Bold"/>
              </a:rPr>
              <a:t>Eyüp Sabri KUNDAK</a:t>
            </a:r>
          </a:p>
        </p:txBody>
      </p:sp>
      <p:sp>
        <p:nvSpPr>
          <p:cNvPr name="TextBox 14" id="14"/>
          <p:cNvSpPr txBox="true"/>
          <p:nvPr/>
        </p:nvSpPr>
        <p:spPr>
          <a:xfrm rot="0">
            <a:off x="3871139" y="8211370"/>
            <a:ext cx="2064841" cy="420370"/>
          </a:xfrm>
          <a:prstGeom prst="rect">
            <a:avLst/>
          </a:prstGeom>
        </p:spPr>
        <p:txBody>
          <a:bodyPr anchor="t" rtlCol="false" tIns="0" lIns="0" bIns="0" rIns="0">
            <a:spAutoFit/>
          </a:bodyPr>
          <a:lstStyle/>
          <a:p>
            <a:pPr algn="ctr">
              <a:lnSpc>
                <a:spcPts val="3079"/>
              </a:lnSpc>
            </a:pPr>
            <a:r>
              <a:rPr lang="en-US" sz="2199">
                <a:solidFill>
                  <a:srgbClr val="FFFFFF"/>
                </a:solidFill>
                <a:latin typeface="Arial Italics"/>
              </a:rPr>
              <a:t>KOBİ Danışmanı</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111642">
            <a:off x="11658132" y="884589"/>
            <a:ext cx="10443683" cy="8487866"/>
          </a:xfrm>
          <a:custGeom>
            <a:avLst/>
            <a:gdLst/>
            <a:ahLst/>
            <a:cxnLst/>
            <a:rect r="r" b="b" t="t" l="l"/>
            <a:pathLst>
              <a:path h="8487866" w="10443683">
                <a:moveTo>
                  <a:pt x="0" y="0"/>
                </a:moveTo>
                <a:lnTo>
                  <a:pt x="10443682" y="0"/>
                </a:lnTo>
                <a:lnTo>
                  <a:pt x="10443682" y="8487866"/>
                </a:lnTo>
                <a:lnTo>
                  <a:pt x="0" y="8487866"/>
                </a:lnTo>
                <a:lnTo>
                  <a:pt x="0" y="0"/>
                </a:lnTo>
                <a:close/>
              </a:path>
            </a:pathLst>
          </a:custGeom>
          <a:blipFill>
            <a:blip r:embed="rId2">
              <a:alphaModFix amt="50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4318441" y="9258300"/>
            <a:ext cx="9727319" cy="3106962"/>
          </a:xfrm>
          <a:custGeom>
            <a:avLst/>
            <a:gdLst/>
            <a:ahLst/>
            <a:cxnLst/>
            <a:rect r="r" b="b" t="t" l="l"/>
            <a:pathLst>
              <a:path h="3106962" w="9727319">
                <a:moveTo>
                  <a:pt x="0" y="0"/>
                </a:moveTo>
                <a:lnTo>
                  <a:pt x="9727318" y="0"/>
                </a:lnTo>
                <a:lnTo>
                  <a:pt x="9727318" y="3106962"/>
                </a:lnTo>
                <a:lnTo>
                  <a:pt x="0" y="310696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6"/>
            <a:stretch>
              <a:fillRect l="0" t="0" r="0" b="0"/>
            </a:stretch>
          </a:blipFill>
        </p:spPr>
      </p:sp>
      <p:sp>
        <p:nvSpPr>
          <p:cNvPr name="TextBox 5" id="5"/>
          <p:cNvSpPr txBox="true"/>
          <p:nvPr/>
        </p:nvSpPr>
        <p:spPr>
          <a:xfrm rot="0">
            <a:off x="3259282" y="7765789"/>
            <a:ext cx="3534668" cy="455295"/>
          </a:xfrm>
          <a:prstGeom prst="rect">
            <a:avLst/>
          </a:prstGeom>
        </p:spPr>
        <p:txBody>
          <a:bodyPr anchor="t" rtlCol="false" tIns="0" lIns="0" bIns="0" rIns="0">
            <a:spAutoFit/>
          </a:bodyPr>
          <a:lstStyle/>
          <a:p>
            <a:pPr algn="ctr">
              <a:lnSpc>
                <a:spcPts val="3779"/>
              </a:lnSpc>
            </a:pPr>
            <a:r>
              <a:rPr lang="en-US" sz="2700">
                <a:solidFill>
                  <a:srgbClr val="FFFFFF"/>
                </a:solidFill>
                <a:latin typeface="Montserrat Classic Bold"/>
              </a:rPr>
              <a:t>Eyüp Sabri KUNDAK</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2085749">
            <a:off x="-5031450" y="-5121765"/>
            <a:ext cx="17711144" cy="17711144"/>
          </a:xfrm>
          <a:custGeom>
            <a:avLst/>
            <a:gdLst/>
            <a:ahLst/>
            <a:cxnLst/>
            <a:rect r="r" b="b" t="t" l="l"/>
            <a:pathLst>
              <a:path h="17711144" w="17711144">
                <a:moveTo>
                  <a:pt x="0" y="0"/>
                </a:moveTo>
                <a:lnTo>
                  <a:pt x="17711144" y="0"/>
                </a:lnTo>
                <a:lnTo>
                  <a:pt x="17711144" y="17711144"/>
                </a:lnTo>
                <a:lnTo>
                  <a:pt x="0" y="17711144"/>
                </a:lnTo>
                <a:lnTo>
                  <a:pt x="0" y="0"/>
                </a:lnTo>
                <a:close/>
              </a:path>
            </a:pathLst>
          </a:custGeom>
          <a:blipFill>
            <a:blip r:embed="rId2">
              <a:alphaModFix amt="40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799293">
            <a:off x="12170918" y="-745657"/>
            <a:ext cx="6885296" cy="11055409"/>
          </a:xfrm>
          <a:custGeom>
            <a:avLst/>
            <a:gdLst/>
            <a:ahLst/>
            <a:cxnLst/>
            <a:rect r="r" b="b" t="t" l="l"/>
            <a:pathLst>
              <a:path h="11055409" w="6885296">
                <a:moveTo>
                  <a:pt x="0" y="0"/>
                </a:moveTo>
                <a:lnTo>
                  <a:pt x="6885296" y="0"/>
                </a:lnTo>
                <a:lnTo>
                  <a:pt x="6885296" y="11055409"/>
                </a:lnTo>
                <a:lnTo>
                  <a:pt x="0" y="1105540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10989381" y="2838450"/>
            <a:ext cx="6269919" cy="5251450"/>
            <a:chOff x="0" y="0"/>
            <a:chExt cx="8359892" cy="7001933"/>
          </a:xfrm>
        </p:grpSpPr>
        <p:pic>
          <p:nvPicPr>
            <p:cNvPr name="Picture 5" id="5"/>
            <p:cNvPicPr>
              <a:picLocks noChangeAspect="true"/>
            </p:cNvPicPr>
            <p:nvPr/>
          </p:nvPicPr>
          <p:blipFill>
            <a:blip r:embed="rId6"/>
            <a:srcRect l="20304" t="0" r="0" b="0"/>
            <a:stretch>
              <a:fillRect/>
            </a:stretch>
          </p:blipFill>
          <p:spPr>
            <a:xfrm flipH="false" flipV="false">
              <a:off x="0" y="0"/>
              <a:ext cx="8359892" cy="7001933"/>
            </a:xfrm>
            <a:prstGeom prst="rect">
              <a:avLst/>
            </a:prstGeom>
          </p:spPr>
        </p:pic>
      </p:grpSp>
      <p:sp>
        <p:nvSpPr>
          <p:cNvPr name="TextBox 6" id="6"/>
          <p:cNvSpPr txBox="true"/>
          <p:nvPr/>
        </p:nvSpPr>
        <p:spPr>
          <a:xfrm rot="0">
            <a:off x="813639" y="2903433"/>
            <a:ext cx="9534910" cy="6677025"/>
          </a:xfrm>
          <a:prstGeom prst="rect">
            <a:avLst/>
          </a:prstGeom>
        </p:spPr>
        <p:txBody>
          <a:bodyPr anchor="t" rtlCol="false" tIns="0" lIns="0" bIns="0" rIns="0">
            <a:spAutoFit/>
          </a:bodyPr>
          <a:lstStyle/>
          <a:p>
            <a:pPr algn="just">
              <a:lnSpc>
                <a:spcPts val="4800"/>
              </a:lnSpc>
            </a:pPr>
            <a:r>
              <a:rPr lang="en-US" sz="3000">
                <a:solidFill>
                  <a:srgbClr val="2E2E2E"/>
                </a:solidFill>
                <a:latin typeface="Montserrat Classic"/>
              </a:rPr>
              <a:t>Kurumsallaşma, tekrarlanan eylemlerin ve alışkanlıkların, topluluklar içerisinde standart hale getirilmesi ya da uyulması gereken kurallar anlamı taşır. </a:t>
            </a:r>
          </a:p>
          <a:p>
            <a:pPr algn="just">
              <a:lnSpc>
                <a:spcPts val="4800"/>
              </a:lnSpc>
            </a:pPr>
          </a:p>
          <a:p>
            <a:pPr algn="just">
              <a:lnSpc>
                <a:spcPts val="4800"/>
              </a:lnSpc>
            </a:pPr>
            <a:r>
              <a:rPr lang="en-US" sz="3000">
                <a:solidFill>
                  <a:srgbClr val="2E2E2E"/>
                </a:solidFill>
                <a:latin typeface="Montserrat Classic"/>
              </a:rPr>
              <a:t>Örneğin; bir işletmenin iş görenlerinin birbirine hitap ve selamlaşma biçimleri, ödüllendirme ve cezalandırma yöntemleri, karar alma şekilleri, müşterilerle diyoloj kurma biçimleri vb. eylem, davranış ve tarzları kurumsallaşma olarak ifade edilebiliir.</a:t>
            </a:r>
          </a:p>
        </p:txBody>
      </p:sp>
      <p:sp>
        <p:nvSpPr>
          <p:cNvPr name="Freeform 7" id="7"/>
          <p:cNvSpPr/>
          <p:nvPr/>
        </p:nvSpPr>
        <p:spPr>
          <a:xfrm flipH="false" flipV="false" rot="0">
            <a:off x="12585090" y="8563907"/>
            <a:ext cx="3028477" cy="1388786"/>
          </a:xfrm>
          <a:custGeom>
            <a:avLst/>
            <a:gdLst/>
            <a:ahLst/>
            <a:cxnLst/>
            <a:rect r="r" b="b" t="t" l="l"/>
            <a:pathLst>
              <a:path h="1388786" w="3028477">
                <a:moveTo>
                  <a:pt x="0" y="0"/>
                </a:moveTo>
                <a:lnTo>
                  <a:pt x="3028476" y="0"/>
                </a:lnTo>
                <a:lnTo>
                  <a:pt x="3028476" y="1388786"/>
                </a:lnTo>
                <a:lnTo>
                  <a:pt x="0" y="1388786"/>
                </a:lnTo>
                <a:lnTo>
                  <a:pt x="0" y="0"/>
                </a:lnTo>
                <a:close/>
              </a:path>
            </a:pathLst>
          </a:custGeom>
          <a:blipFill>
            <a:blip r:embed="rId7"/>
            <a:stretch>
              <a:fillRect l="0" t="-61286" r="0" b="-56780"/>
            </a:stretch>
          </a:blipFill>
        </p:spPr>
      </p:sp>
      <p:sp>
        <p:nvSpPr>
          <p:cNvPr name="TextBox 8" id="8"/>
          <p:cNvSpPr txBox="true"/>
          <p:nvPr/>
        </p:nvSpPr>
        <p:spPr>
          <a:xfrm rot="0">
            <a:off x="813639" y="1047750"/>
            <a:ext cx="8623030" cy="1460500"/>
          </a:xfrm>
          <a:prstGeom prst="rect">
            <a:avLst/>
          </a:prstGeom>
        </p:spPr>
        <p:txBody>
          <a:bodyPr anchor="t" rtlCol="false" tIns="0" lIns="0" bIns="0" rIns="0">
            <a:spAutoFit/>
          </a:bodyPr>
          <a:lstStyle/>
          <a:p>
            <a:pPr>
              <a:lnSpc>
                <a:spcPts val="5750"/>
              </a:lnSpc>
            </a:pPr>
            <a:r>
              <a:rPr lang="en-US" sz="5000">
                <a:solidFill>
                  <a:srgbClr val="004AAD"/>
                </a:solidFill>
                <a:latin typeface="Montserrat Classic Bold"/>
              </a:rPr>
              <a:t>KURUMSALLAŞMA </a:t>
            </a:r>
          </a:p>
          <a:p>
            <a:pPr>
              <a:lnSpc>
                <a:spcPts val="5750"/>
              </a:lnSpc>
            </a:pPr>
            <a:r>
              <a:rPr lang="en-US" sz="5000">
                <a:solidFill>
                  <a:srgbClr val="004AAD"/>
                </a:solidFill>
                <a:latin typeface="Montserrat Classic Bold"/>
              </a:rPr>
              <a:t>NEDIR?</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2085749">
            <a:off x="-5031450" y="-5121765"/>
            <a:ext cx="17711144" cy="17711144"/>
          </a:xfrm>
          <a:custGeom>
            <a:avLst/>
            <a:gdLst/>
            <a:ahLst/>
            <a:cxnLst/>
            <a:rect r="r" b="b" t="t" l="l"/>
            <a:pathLst>
              <a:path h="17711144" w="17711144">
                <a:moveTo>
                  <a:pt x="0" y="0"/>
                </a:moveTo>
                <a:lnTo>
                  <a:pt x="17711144" y="0"/>
                </a:lnTo>
                <a:lnTo>
                  <a:pt x="17711144" y="17711144"/>
                </a:lnTo>
                <a:lnTo>
                  <a:pt x="0" y="17711144"/>
                </a:lnTo>
                <a:lnTo>
                  <a:pt x="0" y="0"/>
                </a:lnTo>
                <a:close/>
              </a:path>
            </a:pathLst>
          </a:custGeom>
          <a:blipFill>
            <a:blip r:embed="rId2">
              <a:alphaModFix amt="40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799293">
            <a:off x="12170918" y="-745657"/>
            <a:ext cx="6885296" cy="11055409"/>
          </a:xfrm>
          <a:custGeom>
            <a:avLst/>
            <a:gdLst/>
            <a:ahLst/>
            <a:cxnLst/>
            <a:rect r="r" b="b" t="t" l="l"/>
            <a:pathLst>
              <a:path h="11055409" w="6885296">
                <a:moveTo>
                  <a:pt x="0" y="0"/>
                </a:moveTo>
                <a:lnTo>
                  <a:pt x="6885296" y="0"/>
                </a:lnTo>
                <a:lnTo>
                  <a:pt x="6885296" y="11055409"/>
                </a:lnTo>
                <a:lnTo>
                  <a:pt x="0" y="1105540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10989381" y="2838450"/>
            <a:ext cx="6269919" cy="5251450"/>
            <a:chOff x="0" y="0"/>
            <a:chExt cx="8359892" cy="7001933"/>
          </a:xfrm>
        </p:grpSpPr>
        <p:pic>
          <p:nvPicPr>
            <p:cNvPr name="Picture 5" id="5"/>
            <p:cNvPicPr>
              <a:picLocks noChangeAspect="true"/>
            </p:cNvPicPr>
            <p:nvPr/>
          </p:nvPicPr>
          <p:blipFill>
            <a:blip r:embed="rId6"/>
            <a:srcRect l="17763" t="0" r="17763" b="0"/>
            <a:stretch>
              <a:fillRect/>
            </a:stretch>
          </p:blipFill>
          <p:spPr>
            <a:xfrm flipH="false" flipV="false">
              <a:off x="0" y="0"/>
              <a:ext cx="8359892" cy="7001933"/>
            </a:xfrm>
            <a:prstGeom prst="rect">
              <a:avLst/>
            </a:prstGeom>
          </p:spPr>
        </p:pic>
      </p:grpSp>
      <p:sp>
        <p:nvSpPr>
          <p:cNvPr name="TextBox 6" id="6"/>
          <p:cNvSpPr txBox="true"/>
          <p:nvPr/>
        </p:nvSpPr>
        <p:spPr>
          <a:xfrm rot="0">
            <a:off x="813639" y="1047750"/>
            <a:ext cx="8623030" cy="1460500"/>
          </a:xfrm>
          <a:prstGeom prst="rect">
            <a:avLst/>
          </a:prstGeom>
        </p:spPr>
        <p:txBody>
          <a:bodyPr anchor="t" rtlCol="false" tIns="0" lIns="0" bIns="0" rIns="0">
            <a:spAutoFit/>
          </a:bodyPr>
          <a:lstStyle/>
          <a:p>
            <a:pPr>
              <a:lnSpc>
                <a:spcPts val="5750"/>
              </a:lnSpc>
            </a:pPr>
            <a:r>
              <a:rPr lang="en-US" sz="5000">
                <a:solidFill>
                  <a:srgbClr val="004AAD"/>
                </a:solidFill>
                <a:latin typeface="Montserrat Classic Bold"/>
              </a:rPr>
              <a:t>BIR DIĞER DEYIŞLE </a:t>
            </a:r>
          </a:p>
          <a:p>
            <a:pPr>
              <a:lnSpc>
                <a:spcPts val="5750"/>
              </a:lnSpc>
            </a:pPr>
            <a:r>
              <a:rPr lang="en-US" sz="5000">
                <a:solidFill>
                  <a:srgbClr val="FF3131"/>
                </a:solidFill>
                <a:latin typeface="Montserrat Classic Bold"/>
              </a:rPr>
              <a:t>KURUMSALLAŞMA</a:t>
            </a:r>
          </a:p>
        </p:txBody>
      </p:sp>
      <p:sp>
        <p:nvSpPr>
          <p:cNvPr name="TextBox 7" id="7"/>
          <p:cNvSpPr txBox="true"/>
          <p:nvPr/>
        </p:nvSpPr>
        <p:spPr>
          <a:xfrm rot="0">
            <a:off x="813639" y="2884383"/>
            <a:ext cx="9534910" cy="5350510"/>
          </a:xfrm>
          <a:prstGeom prst="rect">
            <a:avLst/>
          </a:prstGeom>
        </p:spPr>
        <p:txBody>
          <a:bodyPr anchor="t" rtlCol="false" tIns="0" lIns="0" bIns="0" rIns="0">
            <a:spAutoFit/>
          </a:bodyPr>
          <a:lstStyle/>
          <a:p>
            <a:pPr algn="just">
              <a:lnSpc>
                <a:spcPts val="6080"/>
              </a:lnSpc>
            </a:pPr>
            <a:r>
              <a:rPr lang="en-US" sz="3800">
                <a:solidFill>
                  <a:srgbClr val="2E2E2E"/>
                </a:solidFill>
                <a:latin typeface="Montserrat Classic"/>
              </a:rPr>
              <a:t>İşletmelerin; iş, işlem ve faaliyetleri sırasında her bir çalışanın görev, yetki ve sorumluluklarının belli olduğu, tüm iş süreçlerinin kurallara bağlı olduğu ve işletme faaliyetlerinin kişilerin varlığına bağlı olmadan sürdürebilebilmesini sağlayan yapıya denir.</a:t>
            </a:r>
          </a:p>
        </p:txBody>
      </p:sp>
      <p:sp>
        <p:nvSpPr>
          <p:cNvPr name="Freeform 8" id="8"/>
          <p:cNvSpPr/>
          <p:nvPr/>
        </p:nvSpPr>
        <p:spPr>
          <a:xfrm flipH="false" flipV="false" rot="0">
            <a:off x="12610102" y="8563907"/>
            <a:ext cx="3028477" cy="1388786"/>
          </a:xfrm>
          <a:custGeom>
            <a:avLst/>
            <a:gdLst/>
            <a:ahLst/>
            <a:cxnLst/>
            <a:rect r="r" b="b" t="t" l="l"/>
            <a:pathLst>
              <a:path h="1388786" w="3028477">
                <a:moveTo>
                  <a:pt x="0" y="0"/>
                </a:moveTo>
                <a:lnTo>
                  <a:pt x="3028477" y="0"/>
                </a:lnTo>
                <a:lnTo>
                  <a:pt x="3028477" y="1388786"/>
                </a:lnTo>
                <a:lnTo>
                  <a:pt x="0" y="1388786"/>
                </a:lnTo>
                <a:lnTo>
                  <a:pt x="0" y="0"/>
                </a:lnTo>
                <a:close/>
              </a:path>
            </a:pathLst>
          </a:custGeom>
          <a:blipFill>
            <a:blip r:embed="rId7"/>
            <a:stretch>
              <a:fillRect l="0" t="-61286" r="0" b="-5678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2085749">
            <a:off x="-5031450" y="-5121765"/>
            <a:ext cx="17711144" cy="17711144"/>
          </a:xfrm>
          <a:custGeom>
            <a:avLst/>
            <a:gdLst/>
            <a:ahLst/>
            <a:cxnLst/>
            <a:rect r="r" b="b" t="t" l="l"/>
            <a:pathLst>
              <a:path h="17711144" w="17711144">
                <a:moveTo>
                  <a:pt x="0" y="0"/>
                </a:moveTo>
                <a:lnTo>
                  <a:pt x="17711144" y="0"/>
                </a:lnTo>
                <a:lnTo>
                  <a:pt x="17711144" y="17711144"/>
                </a:lnTo>
                <a:lnTo>
                  <a:pt x="0" y="17711144"/>
                </a:lnTo>
                <a:lnTo>
                  <a:pt x="0" y="0"/>
                </a:lnTo>
                <a:close/>
              </a:path>
            </a:pathLst>
          </a:custGeom>
          <a:blipFill>
            <a:blip r:embed="rId2">
              <a:alphaModFix amt="40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799293">
            <a:off x="12170918" y="-745657"/>
            <a:ext cx="6885296" cy="11055409"/>
          </a:xfrm>
          <a:custGeom>
            <a:avLst/>
            <a:gdLst/>
            <a:ahLst/>
            <a:cxnLst/>
            <a:rect r="r" b="b" t="t" l="l"/>
            <a:pathLst>
              <a:path h="11055409" w="6885296">
                <a:moveTo>
                  <a:pt x="0" y="0"/>
                </a:moveTo>
                <a:lnTo>
                  <a:pt x="6885296" y="0"/>
                </a:lnTo>
                <a:lnTo>
                  <a:pt x="6885296" y="11055409"/>
                </a:lnTo>
                <a:lnTo>
                  <a:pt x="0" y="1105540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10989381" y="2838450"/>
            <a:ext cx="6269919" cy="5251450"/>
            <a:chOff x="0" y="0"/>
            <a:chExt cx="8359892" cy="7001933"/>
          </a:xfrm>
        </p:grpSpPr>
        <p:pic>
          <p:nvPicPr>
            <p:cNvPr name="Picture 5" id="5"/>
            <p:cNvPicPr>
              <a:picLocks noChangeAspect="true"/>
            </p:cNvPicPr>
            <p:nvPr/>
          </p:nvPicPr>
          <p:blipFill>
            <a:blip r:embed="rId6"/>
            <a:srcRect l="10674" t="0" r="10674" b="0"/>
            <a:stretch>
              <a:fillRect/>
            </a:stretch>
          </p:blipFill>
          <p:spPr>
            <a:xfrm flipH="false" flipV="false">
              <a:off x="0" y="0"/>
              <a:ext cx="8359892" cy="7001933"/>
            </a:xfrm>
            <a:prstGeom prst="rect">
              <a:avLst/>
            </a:prstGeom>
          </p:spPr>
        </p:pic>
      </p:grpSp>
      <p:sp>
        <p:nvSpPr>
          <p:cNvPr name="TextBox 6" id="6"/>
          <p:cNvSpPr txBox="true"/>
          <p:nvPr/>
        </p:nvSpPr>
        <p:spPr>
          <a:xfrm rot="0">
            <a:off x="813639" y="1047750"/>
            <a:ext cx="8623030" cy="736600"/>
          </a:xfrm>
          <a:prstGeom prst="rect">
            <a:avLst/>
          </a:prstGeom>
        </p:spPr>
        <p:txBody>
          <a:bodyPr anchor="t" rtlCol="false" tIns="0" lIns="0" bIns="0" rIns="0">
            <a:spAutoFit/>
          </a:bodyPr>
          <a:lstStyle/>
          <a:p>
            <a:pPr>
              <a:lnSpc>
                <a:spcPts val="5750"/>
              </a:lnSpc>
            </a:pPr>
            <a:r>
              <a:rPr lang="en-US" sz="5000">
                <a:solidFill>
                  <a:srgbClr val="004AAD"/>
                </a:solidFill>
                <a:latin typeface="Montserrat Classic Bold"/>
              </a:rPr>
              <a:t>DAHA KISA BİR TANIMLA</a:t>
            </a:r>
          </a:p>
        </p:txBody>
      </p:sp>
      <p:sp>
        <p:nvSpPr>
          <p:cNvPr name="TextBox 7" id="7"/>
          <p:cNvSpPr txBox="true"/>
          <p:nvPr/>
        </p:nvSpPr>
        <p:spPr>
          <a:xfrm rot="0">
            <a:off x="813639" y="2403475"/>
            <a:ext cx="9534910" cy="6854825"/>
          </a:xfrm>
          <a:prstGeom prst="rect">
            <a:avLst/>
          </a:prstGeom>
        </p:spPr>
        <p:txBody>
          <a:bodyPr anchor="t" rtlCol="false" tIns="0" lIns="0" bIns="0" rIns="0">
            <a:spAutoFit/>
          </a:bodyPr>
          <a:lstStyle/>
          <a:p>
            <a:pPr algn="just">
              <a:lnSpc>
                <a:spcPts val="5600"/>
              </a:lnSpc>
            </a:pPr>
            <a:r>
              <a:rPr lang="en-US" sz="3500">
                <a:solidFill>
                  <a:srgbClr val="2E2E2E"/>
                </a:solidFill>
                <a:latin typeface="Montserrat Classic"/>
              </a:rPr>
              <a:t>Özet olarak kurumsallaşma;</a:t>
            </a:r>
          </a:p>
          <a:p>
            <a:pPr algn="just">
              <a:lnSpc>
                <a:spcPts val="7200"/>
              </a:lnSpc>
            </a:pPr>
          </a:p>
          <a:p>
            <a:pPr algn="just">
              <a:lnSpc>
                <a:spcPts val="8000"/>
              </a:lnSpc>
            </a:pPr>
            <a:r>
              <a:rPr lang="en-US" sz="5000">
                <a:solidFill>
                  <a:srgbClr val="2E2E2E"/>
                </a:solidFill>
                <a:latin typeface="Montserrat Classic"/>
              </a:rPr>
              <a:t>”İşletmelerin, sürekliliğinin sağlanmasını, kişilere </a:t>
            </a:r>
            <a:r>
              <a:rPr lang="en-US" sz="5000">
                <a:solidFill>
                  <a:srgbClr val="FF3131"/>
                </a:solidFill>
                <a:latin typeface="Montserrat Classic"/>
              </a:rPr>
              <a:t>bağımlı </a:t>
            </a:r>
            <a:r>
              <a:rPr lang="en-US" sz="5000">
                <a:solidFill>
                  <a:srgbClr val="2E2E2E"/>
                </a:solidFill>
                <a:latin typeface="Montserrat Classic"/>
              </a:rPr>
              <a:t>olmadan gerçekleşmesini sağlayan bir gerekliliktir.”</a:t>
            </a:r>
          </a:p>
          <a:p>
            <a:pPr algn="just">
              <a:lnSpc>
                <a:spcPts val="4800"/>
              </a:lnSpc>
            </a:pPr>
          </a:p>
          <a:p>
            <a:pPr algn="just">
              <a:lnSpc>
                <a:spcPts val="4800"/>
              </a:lnSpc>
            </a:pPr>
          </a:p>
        </p:txBody>
      </p:sp>
      <p:sp>
        <p:nvSpPr>
          <p:cNvPr name="Freeform 8" id="8"/>
          <p:cNvSpPr/>
          <p:nvPr/>
        </p:nvSpPr>
        <p:spPr>
          <a:xfrm flipH="false" flipV="false" rot="0">
            <a:off x="12610102" y="8563907"/>
            <a:ext cx="3028477" cy="1388786"/>
          </a:xfrm>
          <a:custGeom>
            <a:avLst/>
            <a:gdLst/>
            <a:ahLst/>
            <a:cxnLst/>
            <a:rect r="r" b="b" t="t" l="l"/>
            <a:pathLst>
              <a:path h="1388786" w="3028477">
                <a:moveTo>
                  <a:pt x="0" y="0"/>
                </a:moveTo>
                <a:lnTo>
                  <a:pt x="3028477" y="0"/>
                </a:lnTo>
                <a:lnTo>
                  <a:pt x="3028477" y="1388786"/>
                </a:lnTo>
                <a:lnTo>
                  <a:pt x="0" y="1388786"/>
                </a:lnTo>
                <a:lnTo>
                  <a:pt x="0" y="0"/>
                </a:lnTo>
                <a:close/>
              </a:path>
            </a:pathLst>
          </a:custGeom>
          <a:blipFill>
            <a:blip r:embed="rId7"/>
            <a:stretch>
              <a:fillRect l="0" t="-61286" r="0" b="-5678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346303" y="3664266"/>
            <a:ext cx="6912997" cy="4589474"/>
            <a:chOff x="0" y="0"/>
            <a:chExt cx="9217329" cy="6119299"/>
          </a:xfrm>
        </p:grpSpPr>
        <p:pic>
          <p:nvPicPr>
            <p:cNvPr name="Picture 3" id="3"/>
            <p:cNvPicPr>
              <a:picLocks noChangeAspect="true"/>
            </p:cNvPicPr>
            <p:nvPr/>
          </p:nvPicPr>
          <p:blipFill>
            <a:blip r:embed="rId2"/>
            <a:srcRect l="0" t="3492" r="0" b="3492"/>
            <a:stretch>
              <a:fillRect/>
            </a:stretch>
          </p:blipFill>
          <p:spPr>
            <a:xfrm flipH="false" flipV="false">
              <a:off x="0" y="0"/>
              <a:ext cx="9217329" cy="6119299"/>
            </a:xfrm>
            <a:prstGeom prst="rect">
              <a:avLst/>
            </a:prstGeom>
          </p:spPr>
        </p:pic>
      </p:grpSp>
      <p:sp>
        <p:nvSpPr>
          <p:cNvPr name="TextBox 4" id="4"/>
          <p:cNvSpPr txBox="true"/>
          <p:nvPr/>
        </p:nvSpPr>
        <p:spPr>
          <a:xfrm rot="0">
            <a:off x="1028700" y="1038225"/>
            <a:ext cx="12230230" cy="1784985"/>
          </a:xfrm>
          <a:prstGeom prst="rect">
            <a:avLst/>
          </a:prstGeom>
        </p:spPr>
        <p:txBody>
          <a:bodyPr anchor="t" rtlCol="false" tIns="0" lIns="0" bIns="0" rIns="0">
            <a:spAutoFit/>
          </a:bodyPr>
          <a:lstStyle/>
          <a:p>
            <a:pPr>
              <a:lnSpc>
                <a:spcPts val="7019"/>
              </a:lnSpc>
            </a:pPr>
            <a:r>
              <a:rPr lang="en-US" sz="6000">
                <a:solidFill>
                  <a:srgbClr val="004AAD"/>
                </a:solidFill>
                <a:latin typeface="Montserrat Classic Bold"/>
              </a:rPr>
              <a:t>KIŞIDEN BAĞIMSIZ OLABILMESI IÇIN</a:t>
            </a:r>
          </a:p>
        </p:txBody>
      </p:sp>
      <p:sp>
        <p:nvSpPr>
          <p:cNvPr name="TextBox 5" id="5"/>
          <p:cNvSpPr txBox="true"/>
          <p:nvPr/>
        </p:nvSpPr>
        <p:spPr>
          <a:xfrm rot="0">
            <a:off x="901700" y="3607116"/>
            <a:ext cx="8242300" cy="4658360"/>
          </a:xfrm>
          <a:prstGeom prst="rect">
            <a:avLst/>
          </a:prstGeom>
        </p:spPr>
        <p:txBody>
          <a:bodyPr anchor="t" rtlCol="false" tIns="0" lIns="0" bIns="0" rIns="0">
            <a:spAutoFit/>
          </a:bodyPr>
          <a:lstStyle/>
          <a:p>
            <a:pPr algn="just">
              <a:lnSpc>
                <a:spcPts val="5319"/>
              </a:lnSpc>
            </a:pPr>
            <a:r>
              <a:rPr lang="en-US" sz="3999">
                <a:solidFill>
                  <a:srgbClr val="2E2E2E"/>
                </a:solidFill>
                <a:latin typeface="Montserrat Classic"/>
              </a:rPr>
              <a:t>İşletme genelinde bütün fonksiyonları ve çalışanları kapsayan:</a:t>
            </a:r>
          </a:p>
          <a:p>
            <a:pPr algn="just">
              <a:lnSpc>
                <a:spcPts val="5319"/>
              </a:lnSpc>
            </a:pPr>
          </a:p>
          <a:p>
            <a:pPr algn="just" marL="863599" indent="-431800" lvl="1">
              <a:lnSpc>
                <a:spcPts val="5319"/>
              </a:lnSpc>
              <a:buFont typeface="Arial"/>
              <a:buChar char="•"/>
            </a:pPr>
            <a:r>
              <a:rPr lang="en-US" sz="3999">
                <a:solidFill>
                  <a:srgbClr val="2E2E2E"/>
                </a:solidFill>
                <a:latin typeface="Montserrat Classic"/>
              </a:rPr>
              <a:t>Bir sistemin kurulması</a:t>
            </a:r>
          </a:p>
          <a:p>
            <a:pPr algn="just" marL="863599" indent="-431800" lvl="1">
              <a:lnSpc>
                <a:spcPts val="5319"/>
              </a:lnSpc>
              <a:buFont typeface="Arial"/>
              <a:buChar char="•"/>
            </a:pPr>
            <a:r>
              <a:rPr lang="en-US" sz="3999">
                <a:solidFill>
                  <a:srgbClr val="2E2E2E"/>
                </a:solidFill>
                <a:latin typeface="Montserrat Classic"/>
              </a:rPr>
              <a:t>Bu sistemin benimsenmesi</a:t>
            </a:r>
          </a:p>
          <a:p>
            <a:pPr algn="just" marL="863599" indent="-431800" lvl="1">
              <a:lnSpc>
                <a:spcPts val="5319"/>
              </a:lnSpc>
              <a:buFont typeface="Arial"/>
              <a:buChar char="•"/>
            </a:pPr>
            <a:r>
              <a:rPr lang="en-US" sz="3999">
                <a:solidFill>
                  <a:srgbClr val="2E2E2E"/>
                </a:solidFill>
                <a:latin typeface="Montserrat Classic"/>
              </a:rPr>
              <a:t>Yaşatılması gerekmektedir.</a:t>
            </a:r>
          </a:p>
        </p:txBody>
      </p:sp>
      <p:sp>
        <p:nvSpPr>
          <p:cNvPr name="Freeform 6" id="6"/>
          <p:cNvSpPr/>
          <p:nvPr/>
        </p:nvSpPr>
        <p:spPr>
          <a:xfrm flipH="false" flipV="false" rot="-1625759">
            <a:off x="10837013" y="-4312634"/>
            <a:ext cx="9495369" cy="7717145"/>
          </a:xfrm>
          <a:custGeom>
            <a:avLst/>
            <a:gdLst/>
            <a:ahLst/>
            <a:cxnLst/>
            <a:rect r="r" b="b" t="t" l="l"/>
            <a:pathLst>
              <a:path h="7717145" w="9495369">
                <a:moveTo>
                  <a:pt x="0" y="0"/>
                </a:moveTo>
                <a:lnTo>
                  <a:pt x="9495369" y="0"/>
                </a:lnTo>
                <a:lnTo>
                  <a:pt x="9495369" y="7717145"/>
                </a:lnTo>
                <a:lnTo>
                  <a:pt x="0" y="7717145"/>
                </a:lnTo>
                <a:lnTo>
                  <a:pt x="0" y="0"/>
                </a:lnTo>
                <a:close/>
              </a:path>
            </a:pathLst>
          </a:custGeom>
          <a:blipFill>
            <a:blip r:embed="rId3">
              <a:alphaModFix amt="50000"/>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false" flipV="false" rot="0">
            <a:off x="14995591" y="8563907"/>
            <a:ext cx="3028477" cy="1388786"/>
          </a:xfrm>
          <a:custGeom>
            <a:avLst/>
            <a:gdLst/>
            <a:ahLst/>
            <a:cxnLst/>
            <a:rect r="r" b="b" t="t" l="l"/>
            <a:pathLst>
              <a:path h="1388786" w="3028477">
                <a:moveTo>
                  <a:pt x="0" y="0"/>
                </a:moveTo>
                <a:lnTo>
                  <a:pt x="3028476" y="0"/>
                </a:lnTo>
                <a:lnTo>
                  <a:pt x="3028476" y="1388786"/>
                </a:lnTo>
                <a:lnTo>
                  <a:pt x="0" y="1388786"/>
                </a:lnTo>
                <a:lnTo>
                  <a:pt x="0" y="0"/>
                </a:lnTo>
                <a:close/>
              </a:path>
            </a:pathLst>
          </a:custGeom>
          <a:blipFill>
            <a:blip r:embed="rId5"/>
            <a:stretch>
              <a:fillRect l="0" t="-61286" r="0" b="-56780"/>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028700" y="1038225"/>
            <a:ext cx="12230230" cy="899160"/>
          </a:xfrm>
          <a:prstGeom prst="rect">
            <a:avLst/>
          </a:prstGeom>
        </p:spPr>
        <p:txBody>
          <a:bodyPr anchor="t" rtlCol="false" tIns="0" lIns="0" bIns="0" rIns="0">
            <a:spAutoFit/>
          </a:bodyPr>
          <a:lstStyle/>
          <a:p>
            <a:pPr>
              <a:lnSpc>
                <a:spcPts val="7019"/>
              </a:lnSpc>
            </a:pPr>
            <a:r>
              <a:rPr lang="en-US" sz="6000">
                <a:solidFill>
                  <a:srgbClr val="004AAD"/>
                </a:solidFill>
                <a:latin typeface="Montserrat Classic Bold"/>
              </a:rPr>
              <a:t>KURUMSALLAŞMADA</a:t>
            </a:r>
          </a:p>
        </p:txBody>
      </p:sp>
      <p:sp>
        <p:nvSpPr>
          <p:cNvPr name="TextBox 3" id="3"/>
          <p:cNvSpPr txBox="true"/>
          <p:nvPr/>
        </p:nvSpPr>
        <p:spPr>
          <a:xfrm rot="0">
            <a:off x="901700" y="3607116"/>
            <a:ext cx="16737198" cy="3991610"/>
          </a:xfrm>
          <a:prstGeom prst="rect">
            <a:avLst/>
          </a:prstGeom>
        </p:spPr>
        <p:txBody>
          <a:bodyPr anchor="t" rtlCol="false" tIns="0" lIns="0" bIns="0" rIns="0">
            <a:spAutoFit/>
          </a:bodyPr>
          <a:lstStyle/>
          <a:p>
            <a:pPr algn="just">
              <a:lnSpc>
                <a:spcPts val="5319"/>
              </a:lnSpc>
            </a:pPr>
            <a:r>
              <a:rPr lang="en-US" sz="3999">
                <a:solidFill>
                  <a:srgbClr val="2E2E2E"/>
                </a:solidFill>
                <a:latin typeface="Montserrat Classic"/>
              </a:rPr>
              <a:t>Kişiler yerine tüzel kişilik ön plana çıkartılarak; bireylerden bağımsız, modern iş ve işletmecilik anlayışı üzerine bir sistem kurularak, bu sistemin örgüt yapısına, işletme politikasına, kültürüne; yönetim, insan kaynakları, tedarik, üretim, finansman ve araştırma geliştirme gibi işletme fonksiyonlarına hakim kılınması gerekir.</a:t>
            </a:r>
          </a:p>
        </p:txBody>
      </p:sp>
      <p:sp>
        <p:nvSpPr>
          <p:cNvPr name="Freeform 4" id="4"/>
          <p:cNvSpPr/>
          <p:nvPr/>
        </p:nvSpPr>
        <p:spPr>
          <a:xfrm flipH="false" flipV="false" rot="-1625759">
            <a:off x="10837013" y="-4312634"/>
            <a:ext cx="9495369" cy="7717145"/>
          </a:xfrm>
          <a:custGeom>
            <a:avLst/>
            <a:gdLst/>
            <a:ahLst/>
            <a:cxnLst/>
            <a:rect r="r" b="b" t="t" l="l"/>
            <a:pathLst>
              <a:path h="7717145" w="9495369">
                <a:moveTo>
                  <a:pt x="0" y="0"/>
                </a:moveTo>
                <a:lnTo>
                  <a:pt x="9495369" y="0"/>
                </a:lnTo>
                <a:lnTo>
                  <a:pt x="9495369" y="7717145"/>
                </a:lnTo>
                <a:lnTo>
                  <a:pt x="0" y="7717145"/>
                </a:lnTo>
                <a:lnTo>
                  <a:pt x="0" y="0"/>
                </a:lnTo>
                <a:close/>
              </a:path>
            </a:pathLst>
          </a:custGeom>
          <a:blipFill>
            <a:blip r:embed="rId2">
              <a:alphaModFix amt="50000"/>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14995591" y="8563907"/>
            <a:ext cx="3028477" cy="1388786"/>
          </a:xfrm>
          <a:custGeom>
            <a:avLst/>
            <a:gdLst/>
            <a:ahLst/>
            <a:cxnLst/>
            <a:rect r="r" b="b" t="t" l="l"/>
            <a:pathLst>
              <a:path h="1388786" w="3028477">
                <a:moveTo>
                  <a:pt x="0" y="0"/>
                </a:moveTo>
                <a:lnTo>
                  <a:pt x="3028476" y="0"/>
                </a:lnTo>
                <a:lnTo>
                  <a:pt x="3028476" y="1388786"/>
                </a:lnTo>
                <a:lnTo>
                  <a:pt x="0" y="1388786"/>
                </a:lnTo>
                <a:lnTo>
                  <a:pt x="0" y="0"/>
                </a:lnTo>
                <a:close/>
              </a:path>
            </a:pathLst>
          </a:custGeom>
          <a:blipFill>
            <a:blip r:embed="rId4"/>
            <a:stretch>
              <a:fillRect l="0" t="-61286" r="0" b="-5678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346303" y="3664266"/>
            <a:ext cx="6912997" cy="4589474"/>
            <a:chOff x="0" y="0"/>
            <a:chExt cx="9217329" cy="6119299"/>
          </a:xfrm>
        </p:grpSpPr>
        <p:pic>
          <p:nvPicPr>
            <p:cNvPr name="Picture 3" id="3"/>
            <p:cNvPicPr>
              <a:picLocks noChangeAspect="true"/>
            </p:cNvPicPr>
            <p:nvPr/>
          </p:nvPicPr>
          <p:blipFill>
            <a:blip r:embed="rId2"/>
            <a:srcRect l="0" t="177" r="0" b="177"/>
            <a:stretch>
              <a:fillRect/>
            </a:stretch>
          </p:blipFill>
          <p:spPr>
            <a:xfrm flipH="false" flipV="false">
              <a:off x="0" y="0"/>
              <a:ext cx="9217329" cy="6119299"/>
            </a:xfrm>
            <a:prstGeom prst="rect">
              <a:avLst/>
            </a:prstGeom>
          </p:spPr>
        </p:pic>
      </p:grpSp>
      <p:sp>
        <p:nvSpPr>
          <p:cNvPr name="TextBox 4" id="4"/>
          <p:cNvSpPr txBox="true"/>
          <p:nvPr/>
        </p:nvSpPr>
        <p:spPr>
          <a:xfrm rot="0">
            <a:off x="901700" y="1360816"/>
            <a:ext cx="12230230" cy="899160"/>
          </a:xfrm>
          <a:prstGeom prst="rect">
            <a:avLst/>
          </a:prstGeom>
        </p:spPr>
        <p:txBody>
          <a:bodyPr anchor="t" rtlCol="false" tIns="0" lIns="0" bIns="0" rIns="0">
            <a:spAutoFit/>
          </a:bodyPr>
          <a:lstStyle/>
          <a:p>
            <a:pPr>
              <a:lnSpc>
                <a:spcPts val="7019"/>
              </a:lnSpc>
            </a:pPr>
            <a:r>
              <a:rPr lang="en-US" sz="6000">
                <a:solidFill>
                  <a:srgbClr val="004AAD"/>
                </a:solidFill>
                <a:latin typeface="Montserrat Classic Bold"/>
              </a:rPr>
              <a:t>IŞLETME FONKSIYONLARI</a:t>
            </a:r>
          </a:p>
        </p:txBody>
      </p:sp>
      <p:sp>
        <p:nvSpPr>
          <p:cNvPr name="TextBox 5" id="5"/>
          <p:cNvSpPr txBox="true"/>
          <p:nvPr/>
        </p:nvSpPr>
        <p:spPr>
          <a:xfrm rot="0">
            <a:off x="901700" y="2765270"/>
            <a:ext cx="8242300" cy="6301740"/>
          </a:xfrm>
          <a:prstGeom prst="rect">
            <a:avLst/>
          </a:prstGeom>
        </p:spPr>
        <p:txBody>
          <a:bodyPr anchor="t" rtlCol="false" tIns="0" lIns="0" bIns="0" rIns="0">
            <a:spAutoFit/>
          </a:bodyPr>
          <a:lstStyle/>
          <a:p>
            <a:pPr algn="just">
              <a:lnSpc>
                <a:spcPts val="6255"/>
              </a:lnSpc>
            </a:pPr>
            <a:r>
              <a:rPr lang="en-US" sz="4500">
                <a:solidFill>
                  <a:srgbClr val="2E2E2E"/>
                </a:solidFill>
                <a:latin typeface="Montserrat Classic"/>
              </a:rPr>
              <a:t>• Yönetim</a:t>
            </a:r>
          </a:p>
          <a:p>
            <a:pPr algn="just">
              <a:lnSpc>
                <a:spcPts val="6255"/>
              </a:lnSpc>
            </a:pPr>
            <a:r>
              <a:rPr lang="en-US" sz="4500">
                <a:solidFill>
                  <a:srgbClr val="2E2E2E"/>
                </a:solidFill>
                <a:latin typeface="Montserrat Classic"/>
              </a:rPr>
              <a:t>• Üretim</a:t>
            </a:r>
          </a:p>
          <a:p>
            <a:pPr algn="just">
              <a:lnSpc>
                <a:spcPts val="6255"/>
              </a:lnSpc>
            </a:pPr>
            <a:r>
              <a:rPr lang="en-US" sz="4500">
                <a:solidFill>
                  <a:srgbClr val="2E2E2E"/>
                </a:solidFill>
                <a:latin typeface="Montserrat Classic"/>
              </a:rPr>
              <a:t>• Finansman</a:t>
            </a:r>
          </a:p>
          <a:p>
            <a:pPr algn="just">
              <a:lnSpc>
                <a:spcPts val="6255"/>
              </a:lnSpc>
            </a:pPr>
            <a:r>
              <a:rPr lang="en-US" sz="4500">
                <a:solidFill>
                  <a:srgbClr val="2E2E2E"/>
                </a:solidFill>
                <a:latin typeface="Montserrat Classic"/>
              </a:rPr>
              <a:t>• Pazarlama</a:t>
            </a:r>
          </a:p>
          <a:p>
            <a:pPr algn="just">
              <a:lnSpc>
                <a:spcPts val="6255"/>
              </a:lnSpc>
            </a:pPr>
            <a:r>
              <a:rPr lang="en-US" sz="4500">
                <a:solidFill>
                  <a:srgbClr val="2E2E2E"/>
                </a:solidFill>
                <a:latin typeface="Montserrat Classic"/>
              </a:rPr>
              <a:t>• İnsan kaynakları</a:t>
            </a:r>
          </a:p>
          <a:p>
            <a:pPr algn="just">
              <a:lnSpc>
                <a:spcPts val="6255"/>
              </a:lnSpc>
            </a:pPr>
            <a:r>
              <a:rPr lang="en-US" sz="4500">
                <a:solidFill>
                  <a:srgbClr val="2E2E2E"/>
                </a:solidFill>
                <a:latin typeface="Montserrat Classic"/>
              </a:rPr>
              <a:t>• Halkla ilişkiler</a:t>
            </a:r>
          </a:p>
          <a:p>
            <a:pPr algn="just">
              <a:lnSpc>
                <a:spcPts val="6255"/>
              </a:lnSpc>
            </a:pPr>
            <a:r>
              <a:rPr lang="en-US" sz="4500">
                <a:solidFill>
                  <a:srgbClr val="2E2E2E"/>
                </a:solidFill>
                <a:latin typeface="Montserrat Classic"/>
              </a:rPr>
              <a:t>• Araştırma geliştirme</a:t>
            </a:r>
          </a:p>
          <a:p>
            <a:pPr algn="just">
              <a:lnSpc>
                <a:spcPts val="6255"/>
              </a:lnSpc>
            </a:pPr>
          </a:p>
        </p:txBody>
      </p:sp>
      <p:sp>
        <p:nvSpPr>
          <p:cNvPr name="Freeform 6" id="6"/>
          <p:cNvSpPr/>
          <p:nvPr/>
        </p:nvSpPr>
        <p:spPr>
          <a:xfrm flipH="false" flipV="false" rot="-1625759">
            <a:off x="10837013" y="-4312634"/>
            <a:ext cx="9495369" cy="7717145"/>
          </a:xfrm>
          <a:custGeom>
            <a:avLst/>
            <a:gdLst/>
            <a:ahLst/>
            <a:cxnLst/>
            <a:rect r="r" b="b" t="t" l="l"/>
            <a:pathLst>
              <a:path h="7717145" w="9495369">
                <a:moveTo>
                  <a:pt x="0" y="0"/>
                </a:moveTo>
                <a:lnTo>
                  <a:pt x="9495369" y="0"/>
                </a:lnTo>
                <a:lnTo>
                  <a:pt x="9495369" y="7717145"/>
                </a:lnTo>
                <a:lnTo>
                  <a:pt x="0" y="7717145"/>
                </a:lnTo>
                <a:lnTo>
                  <a:pt x="0" y="0"/>
                </a:lnTo>
                <a:close/>
              </a:path>
            </a:pathLst>
          </a:custGeom>
          <a:blipFill>
            <a:blip r:embed="rId3">
              <a:alphaModFix amt="50000"/>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false" flipV="false" rot="0">
            <a:off x="14995591" y="8563907"/>
            <a:ext cx="3028477" cy="1388786"/>
          </a:xfrm>
          <a:custGeom>
            <a:avLst/>
            <a:gdLst/>
            <a:ahLst/>
            <a:cxnLst/>
            <a:rect r="r" b="b" t="t" l="l"/>
            <a:pathLst>
              <a:path h="1388786" w="3028477">
                <a:moveTo>
                  <a:pt x="0" y="0"/>
                </a:moveTo>
                <a:lnTo>
                  <a:pt x="3028476" y="0"/>
                </a:lnTo>
                <a:lnTo>
                  <a:pt x="3028476" y="1388786"/>
                </a:lnTo>
                <a:lnTo>
                  <a:pt x="0" y="1388786"/>
                </a:lnTo>
                <a:lnTo>
                  <a:pt x="0" y="0"/>
                </a:lnTo>
                <a:close/>
              </a:path>
            </a:pathLst>
          </a:custGeom>
          <a:blipFill>
            <a:blip r:embed="rId5"/>
            <a:stretch>
              <a:fillRect l="0" t="-61286" r="0" b="-5678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2085749">
            <a:off x="-5031450" y="-5121765"/>
            <a:ext cx="17711144" cy="17711144"/>
          </a:xfrm>
          <a:custGeom>
            <a:avLst/>
            <a:gdLst/>
            <a:ahLst/>
            <a:cxnLst/>
            <a:rect r="r" b="b" t="t" l="l"/>
            <a:pathLst>
              <a:path h="17711144" w="17711144">
                <a:moveTo>
                  <a:pt x="0" y="0"/>
                </a:moveTo>
                <a:lnTo>
                  <a:pt x="17711144" y="0"/>
                </a:lnTo>
                <a:lnTo>
                  <a:pt x="17711144" y="17711144"/>
                </a:lnTo>
                <a:lnTo>
                  <a:pt x="0" y="17711144"/>
                </a:lnTo>
                <a:lnTo>
                  <a:pt x="0" y="0"/>
                </a:lnTo>
                <a:close/>
              </a:path>
            </a:pathLst>
          </a:custGeom>
          <a:blipFill>
            <a:blip r:embed="rId2">
              <a:alphaModFix amt="40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799293">
            <a:off x="12170918" y="-745657"/>
            <a:ext cx="6885296" cy="11055409"/>
          </a:xfrm>
          <a:custGeom>
            <a:avLst/>
            <a:gdLst/>
            <a:ahLst/>
            <a:cxnLst/>
            <a:rect r="r" b="b" t="t" l="l"/>
            <a:pathLst>
              <a:path h="11055409" w="6885296">
                <a:moveTo>
                  <a:pt x="0" y="0"/>
                </a:moveTo>
                <a:lnTo>
                  <a:pt x="6885296" y="0"/>
                </a:lnTo>
                <a:lnTo>
                  <a:pt x="6885296" y="11055409"/>
                </a:lnTo>
                <a:lnTo>
                  <a:pt x="0" y="1105540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10989381" y="2838450"/>
            <a:ext cx="6269919" cy="5251450"/>
            <a:chOff x="0" y="0"/>
            <a:chExt cx="8359892" cy="7001933"/>
          </a:xfrm>
        </p:grpSpPr>
        <p:pic>
          <p:nvPicPr>
            <p:cNvPr name="Picture 5" id="5"/>
            <p:cNvPicPr>
              <a:picLocks noChangeAspect="true"/>
            </p:cNvPicPr>
            <p:nvPr/>
          </p:nvPicPr>
          <p:blipFill>
            <a:blip r:embed="rId6"/>
            <a:srcRect l="7316" t="0" r="7316" b="0"/>
            <a:stretch>
              <a:fillRect/>
            </a:stretch>
          </p:blipFill>
          <p:spPr>
            <a:xfrm flipH="false" flipV="false">
              <a:off x="0" y="0"/>
              <a:ext cx="8359892" cy="7001933"/>
            </a:xfrm>
            <a:prstGeom prst="rect">
              <a:avLst/>
            </a:prstGeom>
          </p:spPr>
        </p:pic>
      </p:grpSp>
      <p:sp>
        <p:nvSpPr>
          <p:cNvPr name="TextBox 6" id="6"/>
          <p:cNvSpPr txBox="true"/>
          <p:nvPr/>
        </p:nvSpPr>
        <p:spPr>
          <a:xfrm rot="0">
            <a:off x="813639" y="3983535"/>
            <a:ext cx="8623030" cy="1616075"/>
          </a:xfrm>
          <a:prstGeom prst="rect">
            <a:avLst/>
          </a:prstGeom>
        </p:spPr>
        <p:txBody>
          <a:bodyPr anchor="t" rtlCol="false" tIns="0" lIns="0" bIns="0" rIns="0">
            <a:spAutoFit/>
          </a:bodyPr>
          <a:lstStyle/>
          <a:p>
            <a:pPr>
              <a:lnSpc>
                <a:spcPts val="6324"/>
              </a:lnSpc>
            </a:pPr>
            <a:r>
              <a:rPr lang="en-US" sz="5499">
                <a:solidFill>
                  <a:srgbClr val="004AAD"/>
                </a:solidFill>
                <a:latin typeface="Montserrat Classic Bold"/>
              </a:rPr>
              <a:t>KURUMSALLAŞMA,</a:t>
            </a:r>
          </a:p>
          <a:p>
            <a:pPr>
              <a:lnSpc>
                <a:spcPts val="6324"/>
              </a:lnSpc>
            </a:pPr>
          </a:p>
        </p:txBody>
      </p:sp>
      <p:sp>
        <p:nvSpPr>
          <p:cNvPr name="TextBox 7" id="7"/>
          <p:cNvSpPr txBox="true"/>
          <p:nvPr/>
        </p:nvSpPr>
        <p:spPr>
          <a:xfrm rot="0">
            <a:off x="813639" y="4111625"/>
            <a:ext cx="9534910" cy="2524125"/>
          </a:xfrm>
          <a:prstGeom prst="rect">
            <a:avLst/>
          </a:prstGeom>
        </p:spPr>
        <p:txBody>
          <a:bodyPr anchor="t" rtlCol="false" tIns="0" lIns="0" bIns="0" rIns="0">
            <a:spAutoFit/>
          </a:bodyPr>
          <a:lstStyle/>
          <a:p>
            <a:pPr algn="just">
              <a:lnSpc>
                <a:spcPts val="7200"/>
              </a:lnSpc>
            </a:pPr>
          </a:p>
          <a:p>
            <a:pPr algn="just">
              <a:lnSpc>
                <a:spcPts val="8000"/>
              </a:lnSpc>
            </a:pPr>
            <a:r>
              <a:rPr lang="en-US" sz="5000">
                <a:solidFill>
                  <a:srgbClr val="2E2E2E"/>
                </a:solidFill>
                <a:latin typeface="Montserrat Classic"/>
              </a:rPr>
              <a:t>ETKİLİ VE ETKİN OLMAKTIR.</a:t>
            </a:r>
          </a:p>
          <a:p>
            <a:pPr algn="just">
              <a:lnSpc>
                <a:spcPts val="4800"/>
              </a:lnSpc>
            </a:pPr>
          </a:p>
        </p:txBody>
      </p:sp>
      <p:sp>
        <p:nvSpPr>
          <p:cNvPr name="Freeform 8" id="8"/>
          <p:cNvSpPr/>
          <p:nvPr/>
        </p:nvSpPr>
        <p:spPr>
          <a:xfrm flipH="false" flipV="false" rot="0">
            <a:off x="795645" y="334307"/>
            <a:ext cx="3028477" cy="1388786"/>
          </a:xfrm>
          <a:custGeom>
            <a:avLst/>
            <a:gdLst/>
            <a:ahLst/>
            <a:cxnLst/>
            <a:rect r="r" b="b" t="t" l="l"/>
            <a:pathLst>
              <a:path h="1388786" w="3028477">
                <a:moveTo>
                  <a:pt x="0" y="0"/>
                </a:moveTo>
                <a:lnTo>
                  <a:pt x="3028477" y="0"/>
                </a:lnTo>
                <a:lnTo>
                  <a:pt x="3028477" y="1388786"/>
                </a:lnTo>
                <a:lnTo>
                  <a:pt x="0" y="1388786"/>
                </a:lnTo>
                <a:lnTo>
                  <a:pt x="0" y="0"/>
                </a:lnTo>
                <a:close/>
              </a:path>
            </a:pathLst>
          </a:custGeom>
          <a:blipFill>
            <a:blip r:embed="rId7"/>
            <a:stretch>
              <a:fillRect l="0" t="-61286" r="0" b="-5678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2085749">
            <a:off x="-5031450" y="-5121765"/>
            <a:ext cx="17711144" cy="17711144"/>
          </a:xfrm>
          <a:custGeom>
            <a:avLst/>
            <a:gdLst/>
            <a:ahLst/>
            <a:cxnLst/>
            <a:rect r="r" b="b" t="t" l="l"/>
            <a:pathLst>
              <a:path h="17711144" w="17711144">
                <a:moveTo>
                  <a:pt x="0" y="0"/>
                </a:moveTo>
                <a:lnTo>
                  <a:pt x="17711144" y="0"/>
                </a:lnTo>
                <a:lnTo>
                  <a:pt x="17711144" y="17711144"/>
                </a:lnTo>
                <a:lnTo>
                  <a:pt x="0" y="17711144"/>
                </a:lnTo>
                <a:lnTo>
                  <a:pt x="0" y="0"/>
                </a:lnTo>
                <a:close/>
              </a:path>
            </a:pathLst>
          </a:custGeom>
          <a:blipFill>
            <a:blip r:embed="rId2">
              <a:alphaModFix amt="40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799293">
            <a:off x="12170918" y="-745657"/>
            <a:ext cx="6885296" cy="11055409"/>
          </a:xfrm>
          <a:custGeom>
            <a:avLst/>
            <a:gdLst/>
            <a:ahLst/>
            <a:cxnLst/>
            <a:rect r="r" b="b" t="t" l="l"/>
            <a:pathLst>
              <a:path h="11055409" w="6885296">
                <a:moveTo>
                  <a:pt x="0" y="0"/>
                </a:moveTo>
                <a:lnTo>
                  <a:pt x="6885296" y="0"/>
                </a:lnTo>
                <a:lnTo>
                  <a:pt x="6885296" y="11055409"/>
                </a:lnTo>
                <a:lnTo>
                  <a:pt x="0" y="1105540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10989381" y="2838450"/>
            <a:ext cx="6269919" cy="5251450"/>
            <a:chOff x="0" y="0"/>
            <a:chExt cx="8359892" cy="7001933"/>
          </a:xfrm>
        </p:grpSpPr>
        <p:pic>
          <p:nvPicPr>
            <p:cNvPr name="Picture 5" id="5"/>
            <p:cNvPicPr>
              <a:picLocks noChangeAspect="true"/>
            </p:cNvPicPr>
            <p:nvPr/>
          </p:nvPicPr>
          <p:blipFill>
            <a:blip r:embed="rId6"/>
            <a:srcRect l="10152" t="0" r="10152" b="0"/>
            <a:stretch>
              <a:fillRect/>
            </a:stretch>
          </p:blipFill>
          <p:spPr>
            <a:xfrm flipH="false" flipV="false">
              <a:off x="0" y="0"/>
              <a:ext cx="8359892" cy="7001933"/>
            </a:xfrm>
            <a:prstGeom prst="rect">
              <a:avLst/>
            </a:prstGeom>
          </p:spPr>
        </p:pic>
      </p:grpSp>
      <p:sp>
        <p:nvSpPr>
          <p:cNvPr name="TextBox 6" id="6"/>
          <p:cNvSpPr txBox="true"/>
          <p:nvPr/>
        </p:nvSpPr>
        <p:spPr>
          <a:xfrm rot="0">
            <a:off x="813639" y="2917832"/>
            <a:ext cx="8623030" cy="815975"/>
          </a:xfrm>
          <a:prstGeom prst="rect">
            <a:avLst/>
          </a:prstGeom>
        </p:spPr>
        <p:txBody>
          <a:bodyPr anchor="t" rtlCol="false" tIns="0" lIns="0" bIns="0" rIns="0">
            <a:spAutoFit/>
          </a:bodyPr>
          <a:lstStyle/>
          <a:p>
            <a:pPr>
              <a:lnSpc>
                <a:spcPts val="6324"/>
              </a:lnSpc>
            </a:pPr>
            <a:r>
              <a:rPr lang="en-US" sz="5499">
                <a:solidFill>
                  <a:srgbClr val="004AAD"/>
                </a:solidFill>
                <a:latin typeface="Montserrat Classic Bold"/>
              </a:rPr>
              <a:t>ETKILI OLMAK</a:t>
            </a:r>
          </a:p>
        </p:txBody>
      </p:sp>
      <p:sp>
        <p:nvSpPr>
          <p:cNvPr name="TextBox 7" id="7"/>
          <p:cNvSpPr txBox="true"/>
          <p:nvPr/>
        </p:nvSpPr>
        <p:spPr>
          <a:xfrm rot="0">
            <a:off x="813639" y="2918323"/>
            <a:ext cx="9534910" cy="1863725"/>
          </a:xfrm>
          <a:prstGeom prst="rect">
            <a:avLst/>
          </a:prstGeom>
        </p:spPr>
        <p:txBody>
          <a:bodyPr anchor="t" rtlCol="false" tIns="0" lIns="0" bIns="0" rIns="0">
            <a:spAutoFit/>
          </a:bodyPr>
          <a:lstStyle/>
          <a:p>
            <a:pPr algn="just">
              <a:lnSpc>
                <a:spcPts val="7200"/>
              </a:lnSpc>
            </a:pPr>
          </a:p>
          <a:p>
            <a:pPr algn="just">
              <a:lnSpc>
                <a:spcPts val="8000"/>
              </a:lnSpc>
            </a:pPr>
            <a:r>
              <a:rPr lang="en-US" sz="5000">
                <a:solidFill>
                  <a:srgbClr val="FF3131"/>
                </a:solidFill>
                <a:latin typeface="Montserrat Classic Bold"/>
              </a:rPr>
              <a:t>DOĞRU İŞİN,</a:t>
            </a:r>
            <a:r>
              <a:rPr lang="en-US" sz="5000">
                <a:solidFill>
                  <a:srgbClr val="2E2E2E"/>
                </a:solidFill>
                <a:latin typeface="Montserrat Classic"/>
              </a:rPr>
              <a:t> YAPILMASI</a:t>
            </a:r>
          </a:p>
        </p:txBody>
      </p:sp>
      <p:sp>
        <p:nvSpPr>
          <p:cNvPr name="TextBox 8" id="8"/>
          <p:cNvSpPr txBox="true"/>
          <p:nvPr/>
        </p:nvSpPr>
        <p:spPr>
          <a:xfrm rot="0">
            <a:off x="813639" y="5289550"/>
            <a:ext cx="9534910" cy="1863725"/>
          </a:xfrm>
          <a:prstGeom prst="rect">
            <a:avLst/>
          </a:prstGeom>
        </p:spPr>
        <p:txBody>
          <a:bodyPr anchor="t" rtlCol="false" tIns="0" lIns="0" bIns="0" rIns="0">
            <a:spAutoFit/>
          </a:bodyPr>
          <a:lstStyle/>
          <a:p>
            <a:pPr algn="just">
              <a:lnSpc>
                <a:spcPts val="7200"/>
              </a:lnSpc>
            </a:pPr>
          </a:p>
          <a:p>
            <a:pPr algn="just">
              <a:lnSpc>
                <a:spcPts val="8000"/>
              </a:lnSpc>
            </a:pPr>
            <a:r>
              <a:rPr lang="en-US" sz="5000">
                <a:solidFill>
                  <a:srgbClr val="2E2E2E"/>
                </a:solidFill>
                <a:latin typeface="Montserrat Classic"/>
              </a:rPr>
              <a:t>İŞİN, </a:t>
            </a:r>
            <a:r>
              <a:rPr lang="en-US" sz="5000">
                <a:solidFill>
                  <a:srgbClr val="FF3131"/>
                </a:solidFill>
                <a:latin typeface="Montserrat Classic Bold"/>
              </a:rPr>
              <a:t>DOĞRU YAPILMASI</a:t>
            </a:r>
          </a:p>
        </p:txBody>
      </p:sp>
      <p:sp>
        <p:nvSpPr>
          <p:cNvPr name="TextBox 9" id="9"/>
          <p:cNvSpPr txBox="true"/>
          <p:nvPr/>
        </p:nvSpPr>
        <p:spPr>
          <a:xfrm rot="0">
            <a:off x="813639" y="5489575"/>
            <a:ext cx="8623030" cy="815975"/>
          </a:xfrm>
          <a:prstGeom prst="rect">
            <a:avLst/>
          </a:prstGeom>
        </p:spPr>
        <p:txBody>
          <a:bodyPr anchor="t" rtlCol="false" tIns="0" lIns="0" bIns="0" rIns="0">
            <a:spAutoFit/>
          </a:bodyPr>
          <a:lstStyle/>
          <a:p>
            <a:pPr>
              <a:lnSpc>
                <a:spcPts val="6324"/>
              </a:lnSpc>
            </a:pPr>
            <a:r>
              <a:rPr lang="en-US" sz="5499">
                <a:solidFill>
                  <a:srgbClr val="004AAD"/>
                </a:solidFill>
                <a:latin typeface="Montserrat Classic Bold"/>
              </a:rPr>
              <a:t>ETKİN OLMAK</a:t>
            </a:r>
          </a:p>
        </p:txBody>
      </p:sp>
      <p:sp>
        <p:nvSpPr>
          <p:cNvPr name="Freeform 10" id="10"/>
          <p:cNvSpPr/>
          <p:nvPr/>
        </p:nvSpPr>
        <p:spPr>
          <a:xfrm flipH="false" flipV="false" rot="0">
            <a:off x="12199802" y="8348846"/>
            <a:ext cx="3028477" cy="1388786"/>
          </a:xfrm>
          <a:custGeom>
            <a:avLst/>
            <a:gdLst/>
            <a:ahLst/>
            <a:cxnLst/>
            <a:rect r="r" b="b" t="t" l="l"/>
            <a:pathLst>
              <a:path h="1388786" w="3028477">
                <a:moveTo>
                  <a:pt x="0" y="0"/>
                </a:moveTo>
                <a:lnTo>
                  <a:pt x="3028476" y="0"/>
                </a:lnTo>
                <a:lnTo>
                  <a:pt x="3028476" y="1388786"/>
                </a:lnTo>
                <a:lnTo>
                  <a:pt x="0" y="1388786"/>
                </a:lnTo>
                <a:lnTo>
                  <a:pt x="0" y="0"/>
                </a:lnTo>
                <a:close/>
              </a:path>
            </a:pathLst>
          </a:custGeom>
          <a:blipFill>
            <a:blip r:embed="rId7"/>
            <a:stretch>
              <a:fillRect l="0" t="-61286" r="0" b="-56780"/>
            </a:stretch>
          </a:blipFill>
        </p:spPr>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625759">
            <a:off x="10722807" y="2901483"/>
            <a:ext cx="8336252" cy="6775099"/>
          </a:xfrm>
          <a:custGeom>
            <a:avLst/>
            <a:gdLst/>
            <a:ahLst/>
            <a:cxnLst/>
            <a:rect r="r" b="b" t="t" l="l"/>
            <a:pathLst>
              <a:path h="6775099" w="8336252">
                <a:moveTo>
                  <a:pt x="0" y="0"/>
                </a:moveTo>
                <a:lnTo>
                  <a:pt x="8336252" y="0"/>
                </a:lnTo>
                <a:lnTo>
                  <a:pt x="8336252" y="6775099"/>
                </a:lnTo>
                <a:lnTo>
                  <a:pt x="0" y="6775099"/>
                </a:lnTo>
                <a:lnTo>
                  <a:pt x="0" y="0"/>
                </a:lnTo>
                <a:close/>
              </a:path>
            </a:pathLst>
          </a:custGeom>
          <a:blipFill>
            <a:blip r:embed="rId2">
              <a:alphaModFix amt="50000"/>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11402715" y="3102333"/>
            <a:ext cx="6250863" cy="4768692"/>
            <a:chOff x="0" y="0"/>
            <a:chExt cx="8334484" cy="6358256"/>
          </a:xfrm>
        </p:grpSpPr>
        <p:pic>
          <p:nvPicPr>
            <p:cNvPr name="Picture 4" id="4"/>
            <p:cNvPicPr>
              <a:picLocks noChangeAspect="true"/>
            </p:cNvPicPr>
            <p:nvPr/>
          </p:nvPicPr>
          <p:blipFill>
            <a:blip r:embed="rId4"/>
            <a:srcRect l="6306" t="0" r="6306" b="0"/>
            <a:stretch>
              <a:fillRect/>
            </a:stretch>
          </p:blipFill>
          <p:spPr>
            <a:xfrm flipH="false" flipV="false">
              <a:off x="0" y="0"/>
              <a:ext cx="8334484" cy="6358256"/>
            </a:xfrm>
            <a:prstGeom prst="rect">
              <a:avLst/>
            </a:prstGeom>
          </p:spPr>
        </p:pic>
      </p:grpSp>
      <p:sp>
        <p:nvSpPr>
          <p:cNvPr name="TextBox 5" id="5"/>
          <p:cNvSpPr txBox="true"/>
          <p:nvPr/>
        </p:nvSpPr>
        <p:spPr>
          <a:xfrm rot="0">
            <a:off x="1028700" y="3411816"/>
            <a:ext cx="9449757" cy="3997325"/>
          </a:xfrm>
          <a:prstGeom prst="rect">
            <a:avLst/>
          </a:prstGeom>
        </p:spPr>
        <p:txBody>
          <a:bodyPr anchor="t" rtlCol="false" tIns="0" lIns="0" bIns="0" rIns="0">
            <a:spAutoFit/>
          </a:bodyPr>
          <a:lstStyle/>
          <a:p>
            <a:pPr algn="just">
              <a:lnSpc>
                <a:spcPts val="6399"/>
              </a:lnSpc>
            </a:pPr>
            <a:r>
              <a:rPr lang="en-US" sz="3999">
                <a:solidFill>
                  <a:srgbClr val="2E2E2E"/>
                </a:solidFill>
                <a:latin typeface="Montserrat Classic"/>
              </a:rPr>
              <a:t>Aile işletmesi denildiğinde genel olarak; akrabalık bağı olan bireylerin mal ya da hizmet üretmek gayesiyle bir araya gelerek kurdukları kar amaçlı örgütler anlaşılmaktadır.</a:t>
            </a:r>
          </a:p>
        </p:txBody>
      </p:sp>
      <p:sp>
        <p:nvSpPr>
          <p:cNvPr name="Freeform 6" id="6"/>
          <p:cNvSpPr/>
          <p:nvPr/>
        </p:nvSpPr>
        <p:spPr>
          <a:xfrm flipH="false" flipV="false" rot="0">
            <a:off x="2610963" y="-197178"/>
            <a:ext cx="9671654" cy="10484178"/>
          </a:xfrm>
          <a:custGeom>
            <a:avLst/>
            <a:gdLst/>
            <a:ahLst/>
            <a:cxnLst/>
            <a:rect r="r" b="b" t="t" l="l"/>
            <a:pathLst>
              <a:path h="10484178" w="9671654">
                <a:moveTo>
                  <a:pt x="0" y="0"/>
                </a:moveTo>
                <a:lnTo>
                  <a:pt x="9671655" y="0"/>
                </a:lnTo>
                <a:lnTo>
                  <a:pt x="9671655" y="10484178"/>
                </a:lnTo>
                <a:lnTo>
                  <a:pt x="0" y="10484178"/>
                </a:lnTo>
                <a:lnTo>
                  <a:pt x="0" y="0"/>
                </a:lnTo>
                <a:close/>
              </a:path>
            </a:pathLst>
          </a:custGeom>
          <a:blipFill>
            <a:blip r:embed="rId5">
              <a:alphaModFix amt="8999"/>
              <a:extLst>
                <a:ext uri="{96DAC541-7B7A-43D3-8B79-37D633B846F1}">
                  <asvg:svgBlip xmlns:asvg="http://schemas.microsoft.com/office/drawing/2016/SVG/main" r:embed="rId6"/>
                </a:ext>
              </a:extLst>
            </a:blip>
            <a:stretch>
              <a:fillRect l="0" t="0" r="0" b="0"/>
            </a:stretch>
          </a:blipFill>
        </p:spPr>
      </p:sp>
      <p:sp>
        <p:nvSpPr>
          <p:cNvPr name="TextBox 7" id="7"/>
          <p:cNvSpPr txBox="true"/>
          <p:nvPr/>
        </p:nvSpPr>
        <p:spPr>
          <a:xfrm rot="0">
            <a:off x="942975" y="1626730"/>
            <a:ext cx="11339643" cy="1209675"/>
          </a:xfrm>
          <a:prstGeom prst="rect">
            <a:avLst/>
          </a:prstGeom>
        </p:spPr>
        <p:txBody>
          <a:bodyPr anchor="t" rtlCol="false" tIns="0" lIns="0" bIns="0" rIns="0">
            <a:spAutoFit/>
          </a:bodyPr>
          <a:lstStyle/>
          <a:p>
            <a:pPr>
              <a:lnSpc>
                <a:spcPts val="9000"/>
              </a:lnSpc>
            </a:pPr>
            <a:r>
              <a:rPr lang="en-US" sz="9000">
                <a:solidFill>
                  <a:srgbClr val="004AAD"/>
                </a:solidFill>
                <a:latin typeface="Montserrat Classic Bold"/>
              </a:rPr>
              <a:t>AILE IŞLETMESI </a:t>
            </a:r>
          </a:p>
        </p:txBody>
      </p:sp>
      <p:sp>
        <p:nvSpPr>
          <p:cNvPr name="TextBox 8" id="8"/>
          <p:cNvSpPr txBox="true"/>
          <p:nvPr/>
        </p:nvSpPr>
        <p:spPr>
          <a:xfrm rot="0">
            <a:off x="1047750" y="695325"/>
            <a:ext cx="4851878" cy="679450"/>
          </a:xfrm>
          <a:prstGeom prst="rect">
            <a:avLst/>
          </a:prstGeom>
        </p:spPr>
        <p:txBody>
          <a:bodyPr anchor="t" rtlCol="false" tIns="0" lIns="0" bIns="0" rIns="0">
            <a:spAutoFit/>
          </a:bodyPr>
          <a:lstStyle/>
          <a:p>
            <a:pPr>
              <a:lnSpc>
                <a:spcPts val="5599"/>
              </a:lnSpc>
            </a:pPr>
            <a:r>
              <a:rPr lang="en-US" sz="3999" spc="199">
                <a:solidFill>
                  <a:srgbClr val="2E2E2E"/>
                </a:solidFill>
                <a:latin typeface="Montserrat Classic"/>
              </a:rPr>
              <a:t>ARA KONU</a:t>
            </a:r>
          </a:p>
        </p:txBody>
      </p:sp>
      <p:sp>
        <p:nvSpPr>
          <p:cNvPr name="Freeform 9" id="9"/>
          <p:cNvSpPr/>
          <p:nvPr/>
        </p:nvSpPr>
        <p:spPr>
          <a:xfrm flipH="false" flipV="false" rot="0">
            <a:off x="14995591" y="8563907"/>
            <a:ext cx="3028477" cy="1388786"/>
          </a:xfrm>
          <a:custGeom>
            <a:avLst/>
            <a:gdLst/>
            <a:ahLst/>
            <a:cxnLst/>
            <a:rect r="r" b="b" t="t" l="l"/>
            <a:pathLst>
              <a:path h="1388786" w="3028477">
                <a:moveTo>
                  <a:pt x="0" y="0"/>
                </a:moveTo>
                <a:lnTo>
                  <a:pt x="3028476" y="0"/>
                </a:lnTo>
                <a:lnTo>
                  <a:pt x="3028476" y="1388786"/>
                </a:lnTo>
                <a:lnTo>
                  <a:pt x="0" y="1388786"/>
                </a:lnTo>
                <a:lnTo>
                  <a:pt x="0" y="0"/>
                </a:lnTo>
                <a:close/>
              </a:path>
            </a:pathLst>
          </a:custGeom>
          <a:blipFill>
            <a:blip r:embed="rId7"/>
            <a:stretch>
              <a:fillRect l="0" t="-61286" r="0" b="-56780"/>
            </a:stretch>
          </a:blipFill>
        </p:spPr>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625759">
            <a:off x="10827465" y="2099129"/>
            <a:ext cx="8336252" cy="6775099"/>
          </a:xfrm>
          <a:custGeom>
            <a:avLst/>
            <a:gdLst/>
            <a:ahLst/>
            <a:cxnLst/>
            <a:rect r="r" b="b" t="t" l="l"/>
            <a:pathLst>
              <a:path h="6775099" w="8336252">
                <a:moveTo>
                  <a:pt x="0" y="0"/>
                </a:moveTo>
                <a:lnTo>
                  <a:pt x="8336252" y="0"/>
                </a:lnTo>
                <a:lnTo>
                  <a:pt x="8336252" y="6775100"/>
                </a:lnTo>
                <a:lnTo>
                  <a:pt x="0" y="6775100"/>
                </a:lnTo>
                <a:lnTo>
                  <a:pt x="0" y="0"/>
                </a:lnTo>
                <a:close/>
              </a:path>
            </a:pathLst>
          </a:custGeom>
          <a:blipFill>
            <a:blip r:embed="rId2">
              <a:alphaModFix amt="50000"/>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11402715" y="3102333"/>
            <a:ext cx="6250863" cy="4768692"/>
            <a:chOff x="0" y="0"/>
            <a:chExt cx="8334484" cy="6358256"/>
          </a:xfrm>
        </p:grpSpPr>
        <p:pic>
          <p:nvPicPr>
            <p:cNvPr name="Picture 4" id="4"/>
            <p:cNvPicPr>
              <a:picLocks noChangeAspect="true"/>
            </p:cNvPicPr>
            <p:nvPr/>
          </p:nvPicPr>
          <p:blipFill>
            <a:blip r:embed="rId4"/>
            <a:srcRect l="6333" t="0" r="6333" b="0"/>
            <a:stretch>
              <a:fillRect/>
            </a:stretch>
          </p:blipFill>
          <p:spPr>
            <a:xfrm flipH="false" flipV="false">
              <a:off x="0" y="0"/>
              <a:ext cx="8334484" cy="6358256"/>
            </a:xfrm>
            <a:prstGeom prst="rect">
              <a:avLst/>
            </a:prstGeom>
          </p:spPr>
        </p:pic>
      </p:grpSp>
      <p:sp>
        <p:nvSpPr>
          <p:cNvPr name="Freeform 5" id="5"/>
          <p:cNvSpPr/>
          <p:nvPr/>
        </p:nvSpPr>
        <p:spPr>
          <a:xfrm flipH="false" flipV="false" rot="0">
            <a:off x="2747282" y="771525"/>
            <a:ext cx="9782585" cy="8229600"/>
          </a:xfrm>
          <a:custGeom>
            <a:avLst/>
            <a:gdLst/>
            <a:ahLst/>
            <a:cxnLst/>
            <a:rect r="r" b="b" t="t" l="l"/>
            <a:pathLst>
              <a:path h="8229600" w="9782585">
                <a:moveTo>
                  <a:pt x="0" y="0"/>
                </a:moveTo>
                <a:lnTo>
                  <a:pt x="9782586" y="0"/>
                </a:lnTo>
                <a:lnTo>
                  <a:pt x="9782586" y="8229600"/>
                </a:lnTo>
                <a:lnTo>
                  <a:pt x="0" y="8229600"/>
                </a:lnTo>
                <a:lnTo>
                  <a:pt x="0" y="0"/>
                </a:lnTo>
                <a:close/>
              </a:path>
            </a:pathLst>
          </a:custGeom>
          <a:blipFill>
            <a:blip r:embed="rId5">
              <a:alphaModFix amt="16000"/>
            </a:blip>
            <a:stretch>
              <a:fillRect l="0" t="0" r="0" b="0"/>
            </a:stretch>
          </a:blipFill>
        </p:spPr>
      </p:sp>
      <p:sp>
        <p:nvSpPr>
          <p:cNvPr name="TextBox 6" id="6"/>
          <p:cNvSpPr txBox="true"/>
          <p:nvPr/>
        </p:nvSpPr>
        <p:spPr>
          <a:xfrm rot="0">
            <a:off x="942975" y="2999732"/>
            <a:ext cx="9449757" cy="6426200"/>
          </a:xfrm>
          <a:prstGeom prst="rect">
            <a:avLst/>
          </a:prstGeom>
        </p:spPr>
        <p:txBody>
          <a:bodyPr anchor="t" rtlCol="false" tIns="0" lIns="0" bIns="0" rIns="0">
            <a:spAutoFit/>
          </a:bodyPr>
          <a:lstStyle/>
          <a:p>
            <a:pPr algn="just">
              <a:lnSpc>
                <a:spcPts val="6399"/>
              </a:lnSpc>
            </a:pPr>
            <a:r>
              <a:rPr lang="en-US" sz="3999">
                <a:solidFill>
                  <a:srgbClr val="2E2E2E"/>
                </a:solidFill>
                <a:latin typeface="Montserrat Classic"/>
              </a:rPr>
              <a:t>Aile işletmeleri; aile bireylerinden biri ya da birkaçı tarafından kurulmuş, işletmenin tepe yönetiminin, sermaye yapısının, ortaklıkların çoğunlukla aile bireylerinden oluştuğu ve aile amaçlarını başarma, devam ettirme yönünde çaba sarf ettikleri işletme yapılarıdır.</a:t>
            </a:r>
          </a:p>
        </p:txBody>
      </p:sp>
      <p:sp>
        <p:nvSpPr>
          <p:cNvPr name="TextBox 7" id="7"/>
          <p:cNvSpPr txBox="true"/>
          <p:nvPr/>
        </p:nvSpPr>
        <p:spPr>
          <a:xfrm rot="0">
            <a:off x="942975" y="1626730"/>
            <a:ext cx="11339643" cy="1209675"/>
          </a:xfrm>
          <a:prstGeom prst="rect">
            <a:avLst/>
          </a:prstGeom>
        </p:spPr>
        <p:txBody>
          <a:bodyPr anchor="t" rtlCol="false" tIns="0" lIns="0" bIns="0" rIns="0">
            <a:spAutoFit/>
          </a:bodyPr>
          <a:lstStyle/>
          <a:p>
            <a:pPr>
              <a:lnSpc>
                <a:spcPts val="9000"/>
              </a:lnSpc>
            </a:pPr>
            <a:r>
              <a:rPr lang="en-US" sz="9000">
                <a:solidFill>
                  <a:srgbClr val="004AAD"/>
                </a:solidFill>
                <a:latin typeface="Montserrat Classic Bold"/>
              </a:rPr>
              <a:t>AILE IŞLETMESI </a:t>
            </a:r>
          </a:p>
        </p:txBody>
      </p:sp>
      <p:sp>
        <p:nvSpPr>
          <p:cNvPr name="TextBox 8" id="8"/>
          <p:cNvSpPr txBox="true"/>
          <p:nvPr/>
        </p:nvSpPr>
        <p:spPr>
          <a:xfrm rot="0">
            <a:off x="1047750" y="695325"/>
            <a:ext cx="4851878" cy="679450"/>
          </a:xfrm>
          <a:prstGeom prst="rect">
            <a:avLst/>
          </a:prstGeom>
        </p:spPr>
        <p:txBody>
          <a:bodyPr anchor="t" rtlCol="false" tIns="0" lIns="0" bIns="0" rIns="0">
            <a:spAutoFit/>
          </a:bodyPr>
          <a:lstStyle/>
          <a:p>
            <a:pPr>
              <a:lnSpc>
                <a:spcPts val="5599"/>
              </a:lnSpc>
            </a:pPr>
            <a:r>
              <a:rPr lang="en-US" sz="3999" spc="199">
                <a:solidFill>
                  <a:srgbClr val="2E2E2E"/>
                </a:solidFill>
                <a:latin typeface="Montserrat Classic"/>
              </a:rPr>
              <a:t>ARA KONU</a:t>
            </a:r>
          </a:p>
        </p:txBody>
      </p:sp>
      <p:sp>
        <p:nvSpPr>
          <p:cNvPr name="Freeform 9" id="9"/>
          <p:cNvSpPr/>
          <p:nvPr/>
        </p:nvSpPr>
        <p:spPr>
          <a:xfrm flipH="false" flipV="false" rot="0">
            <a:off x="14995591" y="8563907"/>
            <a:ext cx="3028477" cy="1388786"/>
          </a:xfrm>
          <a:custGeom>
            <a:avLst/>
            <a:gdLst/>
            <a:ahLst/>
            <a:cxnLst/>
            <a:rect r="r" b="b" t="t" l="l"/>
            <a:pathLst>
              <a:path h="1388786" w="3028477">
                <a:moveTo>
                  <a:pt x="0" y="0"/>
                </a:moveTo>
                <a:lnTo>
                  <a:pt x="3028476" y="0"/>
                </a:lnTo>
                <a:lnTo>
                  <a:pt x="3028476" y="1388786"/>
                </a:lnTo>
                <a:lnTo>
                  <a:pt x="0" y="1388786"/>
                </a:lnTo>
                <a:lnTo>
                  <a:pt x="0" y="0"/>
                </a:lnTo>
                <a:close/>
              </a:path>
            </a:pathLst>
          </a:custGeom>
          <a:blipFill>
            <a:blip r:embed="rId6"/>
            <a:stretch>
              <a:fillRect l="0" t="-61286" r="0" b="-56780"/>
            </a:stretch>
          </a:blipFill>
        </p:spPr>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930669">
            <a:off x="-6862989" y="-8292013"/>
            <a:ext cx="17035811" cy="17035811"/>
          </a:xfrm>
          <a:custGeom>
            <a:avLst/>
            <a:gdLst/>
            <a:ahLst/>
            <a:cxnLst/>
            <a:rect r="r" b="b" t="t" l="l"/>
            <a:pathLst>
              <a:path h="17035811" w="17035811">
                <a:moveTo>
                  <a:pt x="0" y="0"/>
                </a:moveTo>
                <a:lnTo>
                  <a:pt x="17035811" y="0"/>
                </a:lnTo>
                <a:lnTo>
                  <a:pt x="17035811" y="17035811"/>
                </a:lnTo>
                <a:lnTo>
                  <a:pt x="0" y="17035811"/>
                </a:lnTo>
                <a:lnTo>
                  <a:pt x="0" y="0"/>
                </a:lnTo>
                <a:close/>
              </a:path>
            </a:pathLst>
          </a:custGeom>
          <a:blipFill>
            <a:blip r:embed="rId2">
              <a:alphaModFix amt="3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9535150" y="1209750"/>
            <a:ext cx="912638" cy="912638"/>
          </a:xfrm>
          <a:custGeom>
            <a:avLst/>
            <a:gdLst/>
            <a:ahLst/>
            <a:cxnLst/>
            <a:rect r="r" b="b" t="t" l="l"/>
            <a:pathLst>
              <a:path h="912638" w="912638">
                <a:moveTo>
                  <a:pt x="0" y="0"/>
                </a:moveTo>
                <a:lnTo>
                  <a:pt x="912638" y="0"/>
                </a:lnTo>
                <a:lnTo>
                  <a:pt x="912638" y="912638"/>
                </a:lnTo>
                <a:lnTo>
                  <a:pt x="0" y="91263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8848826" y="3749068"/>
            <a:ext cx="894260" cy="894260"/>
          </a:xfrm>
          <a:custGeom>
            <a:avLst/>
            <a:gdLst/>
            <a:ahLst/>
            <a:cxnLst/>
            <a:rect r="r" b="b" t="t" l="l"/>
            <a:pathLst>
              <a:path h="894260" w="894260">
                <a:moveTo>
                  <a:pt x="0" y="0"/>
                </a:moveTo>
                <a:lnTo>
                  <a:pt x="894259" y="0"/>
                </a:lnTo>
                <a:lnTo>
                  <a:pt x="894259" y="894260"/>
                </a:lnTo>
                <a:lnTo>
                  <a:pt x="0" y="89426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5" id="5"/>
          <p:cNvSpPr txBox="true"/>
          <p:nvPr/>
        </p:nvSpPr>
        <p:spPr>
          <a:xfrm rot="0">
            <a:off x="933531" y="1692104"/>
            <a:ext cx="7915294" cy="2034540"/>
          </a:xfrm>
          <a:prstGeom prst="rect">
            <a:avLst/>
          </a:prstGeom>
        </p:spPr>
        <p:txBody>
          <a:bodyPr anchor="t" rtlCol="false" tIns="0" lIns="0" bIns="0" rIns="0">
            <a:spAutoFit/>
          </a:bodyPr>
          <a:lstStyle/>
          <a:p>
            <a:pPr>
              <a:lnSpc>
                <a:spcPts val="7979"/>
              </a:lnSpc>
            </a:pPr>
            <a:r>
              <a:rPr lang="en-US" sz="6999">
                <a:solidFill>
                  <a:srgbClr val="004AAD"/>
                </a:solidFill>
                <a:latin typeface="Montserrat Classic Bold"/>
              </a:rPr>
              <a:t>FORBES DERGISI ARAŞTIRMASI</a:t>
            </a:r>
          </a:p>
        </p:txBody>
      </p:sp>
      <p:sp>
        <p:nvSpPr>
          <p:cNvPr name="TextBox 6" id="6"/>
          <p:cNvSpPr txBox="true"/>
          <p:nvPr/>
        </p:nvSpPr>
        <p:spPr>
          <a:xfrm rot="0">
            <a:off x="1028700" y="3854079"/>
            <a:ext cx="7238722" cy="3896360"/>
          </a:xfrm>
          <a:prstGeom prst="rect">
            <a:avLst/>
          </a:prstGeom>
        </p:spPr>
        <p:txBody>
          <a:bodyPr anchor="t" rtlCol="false" tIns="0" lIns="0" bIns="0" rIns="0">
            <a:spAutoFit/>
          </a:bodyPr>
          <a:lstStyle/>
          <a:p>
            <a:pPr>
              <a:lnSpc>
                <a:spcPts val="4479"/>
              </a:lnSpc>
            </a:pPr>
            <a:r>
              <a:rPr lang="en-US" sz="2799">
                <a:solidFill>
                  <a:srgbClr val="2E2E2E"/>
                </a:solidFill>
                <a:latin typeface="Montserrat Classic"/>
              </a:rPr>
              <a:t>Avrupa’nın en büyük 100 aile işletmesi listesinde Türkiye’den 3 aile işletmesi bulunmaktadır.</a:t>
            </a:r>
          </a:p>
          <a:p>
            <a:pPr>
              <a:lnSpc>
                <a:spcPts val="4479"/>
              </a:lnSpc>
            </a:pPr>
          </a:p>
          <a:p>
            <a:pPr marL="604519" indent="-302260" lvl="1">
              <a:lnSpc>
                <a:spcPts val="4479"/>
              </a:lnSpc>
              <a:buFont typeface="Arial"/>
              <a:buChar char="•"/>
            </a:pPr>
            <a:r>
              <a:rPr lang="en-US" sz="2799">
                <a:solidFill>
                  <a:srgbClr val="2E2E2E"/>
                </a:solidFill>
                <a:latin typeface="Montserrat Classic"/>
              </a:rPr>
              <a:t>Koç Grubu</a:t>
            </a:r>
          </a:p>
          <a:p>
            <a:pPr marL="604519" indent="-302260" lvl="1">
              <a:lnSpc>
                <a:spcPts val="4479"/>
              </a:lnSpc>
              <a:buFont typeface="Arial"/>
              <a:buChar char="•"/>
            </a:pPr>
            <a:r>
              <a:rPr lang="en-US" sz="2799">
                <a:solidFill>
                  <a:srgbClr val="2E2E2E"/>
                </a:solidFill>
                <a:latin typeface="Montserrat Classic"/>
              </a:rPr>
              <a:t>Sabancı Grubu</a:t>
            </a:r>
          </a:p>
          <a:p>
            <a:pPr marL="604519" indent="-302260" lvl="1">
              <a:lnSpc>
                <a:spcPts val="4479"/>
              </a:lnSpc>
              <a:buFont typeface="Arial"/>
              <a:buChar char="•"/>
            </a:pPr>
            <a:r>
              <a:rPr lang="en-US" sz="2799">
                <a:solidFill>
                  <a:srgbClr val="2E2E2E"/>
                </a:solidFill>
                <a:latin typeface="Montserrat Classic"/>
              </a:rPr>
              <a:t>Doğuş Grubu</a:t>
            </a:r>
          </a:p>
        </p:txBody>
      </p:sp>
      <p:sp>
        <p:nvSpPr>
          <p:cNvPr name="Freeform 7" id="7"/>
          <p:cNvSpPr/>
          <p:nvPr/>
        </p:nvSpPr>
        <p:spPr>
          <a:xfrm flipH="false" flipV="false" rot="0">
            <a:off x="8267422" y="6449189"/>
            <a:ext cx="951661" cy="951661"/>
          </a:xfrm>
          <a:custGeom>
            <a:avLst/>
            <a:gdLst/>
            <a:ahLst/>
            <a:cxnLst/>
            <a:rect r="r" b="b" t="t" l="l"/>
            <a:pathLst>
              <a:path h="951661" w="951661">
                <a:moveTo>
                  <a:pt x="0" y="0"/>
                </a:moveTo>
                <a:lnTo>
                  <a:pt x="951660" y="0"/>
                </a:lnTo>
                <a:lnTo>
                  <a:pt x="951660" y="951661"/>
                </a:lnTo>
                <a:lnTo>
                  <a:pt x="0" y="951661"/>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8" id="8"/>
          <p:cNvSpPr txBox="true"/>
          <p:nvPr/>
        </p:nvSpPr>
        <p:spPr>
          <a:xfrm rot="0">
            <a:off x="9605861" y="6588050"/>
            <a:ext cx="5251928" cy="646430"/>
          </a:xfrm>
          <a:prstGeom prst="rect">
            <a:avLst/>
          </a:prstGeom>
        </p:spPr>
        <p:txBody>
          <a:bodyPr anchor="t" rtlCol="false" tIns="0" lIns="0" bIns="0" rIns="0">
            <a:spAutoFit/>
          </a:bodyPr>
          <a:lstStyle/>
          <a:p>
            <a:pPr>
              <a:lnSpc>
                <a:spcPts val="5320"/>
              </a:lnSpc>
            </a:pPr>
            <a:r>
              <a:rPr lang="en-US" sz="3800">
                <a:solidFill>
                  <a:srgbClr val="2E2E2E"/>
                </a:solidFill>
                <a:latin typeface="Montserrat Classic Bold"/>
              </a:rPr>
              <a:t>1.1 Trilyon €</a:t>
            </a:r>
          </a:p>
        </p:txBody>
      </p:sp>
      <p:sp>
        <p:nvSpPr>
          <p:cNvPr name="TextBox 9" id="9"/>
          <p:cNvSpPr txBox="true"/>
          <p:nvPr/>
        </p:nvSpPr>
        <p:spPr>
          <a:xfrm rot="0">
            <a:off x="9605861" y="7277025"/>
            <a:ext cx="7653439" cy="1800225"/>
          </a:xfrm>
          <a:prstGeom prst="rect">
            <a:avLst/>
          </a:prstGeom>
        </p:spPr>
        <p:txBody>
          <a:bodyPr anchor="t" rtlCol="false" tIns="0" lIns="0" bIns="0" rIns="0">
            <a:spAutoFit/>
          </a:bodyPr>
          <a:lstStyle/>
          <a:p>
            <a:pPr>
              <a:lnSpc>
                <a:spcPts val="4800"/>
              </a:lnSpc>
            </a:pPr>
            <a:r>
              <a:rPr lang="en-US" sz="3000">
                <a:solidFill>
                  <a:srgbClr val="2E2E2E"/>
                </a:solidFill>
                <a:latin typeface="Montserrat Classic"/>
              </a:rPr>
              <a:t>Avrupa’daki 100 aile işletmesinin toplam geliri 1.1 Trilyon €’dur. Bu rakam İspanya’nın GSYH’sına eşittir.</a:t>
            </a:r>
          </a:p>
        </p:txBody>
      </p:sp>
      <p:sp>
        <p:nvSpPr>
          <p:cNvPr name="TextBox 10" id="10"/>
          <p:cNvSpPr txBox="true"/>
          <p:nvPr/>
        </p:nvSpPr>
        <p:spPr>
          <a:xfrm rot="0">
            <a:off x="10927002" y="1133550"/>
            <a:ext cx="6507072" cy="646430"/>
          </a:xfrm>
          <a:prstGeom prst="rect">
            <a:avLst/>
          </a:prstGeom>
        </p:spPr>
        <p:txBody>
          <a:bodyPr anchor="t" rtlCol="false" tIns="0" lIns="0" bIns="0" rIns="0">
            <a:spAutoFit/>
          </a:bodyPr>
          <a:lstStyle/>
          <a:p>
            <a:pPr>
              <a:lnSpc>
                <a:spcPts val="5320"/>
              </a:lnSpc>
            </a:pPr>
            <a:r>
              <a:rPr lang="en-US" sz="3800">
                <a:solidFill>
                  <a:srgbClr val="2E2E2E"/>
                </a:solidFill>
                <a:latin typeface="Montserrat Classic Bold"/>
              </a:rPr>
              <a:t>% 40'dan Fazla</a:t>
            </a:r>
          </a:p>
        </p:txBody>
      </p:sp>
      <p:sp>
        <p:nvSpPr>
          <p:cNvPr name="TextBox 11" id="11"/>
          <p:cNvSpPr txBox="true"/>
          <p:nvPr/>
        </p:nvSpPr>
        <p:spPr>
          <a:xfrm rot="0">
            <a:off x="10927002" y="1774338"/>
            <a:ext cx="6507072" cy="1190625"/>
          </a:xfrm>
          <a:prstGeom prst="rect">
            <a:avLst/>
          </a:prstGeom>
        </p:spPr>
        <p:txBody>
          <a:bodyPr anchor="t" rtlCol="false" tIns="0" lIns="0" bIns="0" rIns="0">
            <a:spAutoFit/>
          </a:bodyPr>
          <a:lstStyle/>
          <a:p>
            <a:pPr>
              <a:lnSpc>
                <a:spcPts val="4800"/>
              </a:lnSpc>
            </a:pPr>
            <a:r>
              <a:rPr lang="en-US" sz="3000">
                <a:solidFill>
                  <a:srgbClr val="2E2E2E"/>
                </a:solidFill>
                <a:latin typeface="Montserrat Classic"/>
              </a:rPr>
              <a:t>Milyarderler listesinde aile işletmelerinin sayısı</a:t>
            </a:r>
          </a:p>
        </p:txBody>
      </p:sp>
      <p:sp>
        <p:nvSpPr>
          <p:cNvPr name="TextBox 12" id="12"/>
          <p:cNvSpPr txBox="true"/>
          <p:nvPr/>
        </p:nvSpPr>
        <p:spPr>
          <a:xfrm rot="0">
            <a:off x="10212649" y="3672868"/>
            <a:ext cx="6376035" cy="646430"/>
          </a:xfrm>
          <a:prstGeom prst="rect">
            <a:avLst/>
          </a:prstGeom>
        </p:spPr>
        <p:txBody>
          <a:bodyPr anchor="t" rtlCol="false" tIns="0" lIns="0" bIns="0" rIns="0">
            <a:spAutoFit/>
          </a:bodyPr>
          <a:lstStyle/>
          <a:p>
            <a:pPr>
              <a:lnSpc>
                <a:spcPts val="5319"/>
              </a:lnSpc>
            </a:pPr>
            <a:r>
              <a:rPr lang="en-US" sz="3799">
                <a:solidFill>
                  <a:srgbClr val="2E2E2E"/>
                </a:solidFill>
                <a:latin typeface="Montserrat Classic Bold"/>
              </a:rPr>
              <a:t>10 Kişiden 7'si</a:t>
            </a:r>
          </a:p>
        </p:txBody>
      </p:sp>
      <p:sp>
        <p:nvSpPr>
          <p:cNvPr name="TextBox 13" id="13"/>
          <p:cNvSpPr txBox="true"/>
          <p:nvPr/>
        </p:nvSpPr>
        <p:spPr>
          <a:xfrm rot="0">
            <a:off x="10212649" y="4299793"/>
            <a:ext cx="6376035" cy="1800225"/>
          </a:xfrm>
          <a:prstGeom prst="rect">
            <a:avLst/>
          </a:prstGeom>
        </p:spPr>
        <p:txBody>
          <a:bodyPr anchor="t" rtlCol="false" tIns="0" lIns="0" bIns="0" rIns="0">
            <a:spAutoFit/>
          </a:bodyPr>
          <a:lstStyle/>
          <a:p>
            <a:pPr algn="just">
              <a:lnSpc>
                <a:spcPts val="4800"/>
              </a:lnSpc>
            </a:pPr>
            <a:r>
              <a:rPr lang="en-US" sz="3000">
                <a:solidFill>
                  <a:srgbClr val="2E2E2E"/>
                </a:solidFill>
                <a:latin typeface="Montserrat Classic"/>
              </a:rPr>
              <a:t>Dünyanın en zengin ilk 10 kişisinin 7'si aile işletmesine sahiptir.</a:t>
            </a:r>
          </a:p>
        </p:txBody>
      </p:sp>
      <p:sp>
        <p:nvSpPr>
          <p:cNvPr name="Freeform 14" id="14"/>
          <p:cNvSpPr/>
          <p:nvPr/>
        </p:nvSpPr>
        <p:spPr>
          <a:xfrm flipH="true" flipV="false" rot="5242519">
            <a:off x="-1042019" y="8240279"/>
            <a:ext cx="8063091" cy="6553094"/>
          </a:xfrm>
          <a:custGeom>
            <a:avLst/>
            <a:gdLst/>
            <a:ahLst/>
            <a:cxnLst/>
            <a:rect r="r" b="b" t="t" l="l"/>
            <a:pathLst>
              <a:path h="6553094" w="8063091">
                <a:moveTo>
                  <a:pt x="8063091" y="0"/>
                </a:moveTo>
                <a:lnTo>
                  <a:pt x="0" y="0"/>
                </a:lnTo>
                <a:lnTo>
                  <a:pt x="0" y="6553094"/>
                </a:lnTo>
                <a:lnTo>
                  <a:pt x="8063091" y="6553094"/>
                </a:lnTo>
                <a:lnTo>
                  <a:pt x="8063091" y="0"/>
                </a:lnTo>
                <a:close/>
              </a:path>
            </a:pathLst>
          </a:custGeom>
          <a:blipFill>
            <a:blip r:embed="rId10">
              <a:alphaModFix amt="50000"/>
              <a:extLst>
                <a:ext uri="{96DAC541-7B7A-43D3-8B79-37D633B846F1}">
                  <asvg:svgBlip xmlns:asvg="http://schemas.microsoft.com/office/drawing/2016/SVG/main" r:embed="rId11"/>
                </a:ext>
              </a:extLst>
            </a:blip>
            <a:stretch>
              <a:fillRect l="0" t="0" r="0" b="0"/>
            </a:stretch>
          </a:blipFill>
        </p:spPr>
      </p:sp>
      <p:sp>
        <p:nvSpPr>
          <p:cNvPr name="Freeform 15" id="15"/>
          <p:cNvSpPr/>
          <p:nvPr/>
        </p:nvSpPr>
        <p:spPr>
          <a:xfrm flipH="false" flipV="false" rot="0">
            <a:off x="933531" y="8563907"/>
            <a:ext cx="3028477" cy="1388786"/>
          </a:xfrm>
          <a:custGeom>
            <a:avLst/>
            <a:gdLst/>
            <a:ahLst/>
            <a:cxnLst/>
            <a:rect r="r" b="b" t="t" l="l"/>
            <a:pathLst>
              <a:path h="1388786" w="3028477">
                <a:moveTo>
                  <a:pt x="0" y="0"/>
                </a:moveTo>
                <a:lnTo>
                  <a:pt x="3028477" y="0"/>
                </a:lnTo>
                <a:lnTo>
                  <a:pt x="3028477" y="1388786"/>
                </a:lnTo>
                <a:lnTo>
                  <a:pt x="0" y="1388786"/>
                </a:lnTo>
                <a:lnTo>
                  <a:pt x="0" y="0"/>
                </a:lnTo>
                <a:close/>
              </a:path>
            </a:pathLst>
          </a:custGeom>
          <a:blipFill>
            <a:blip r:embed="rId12"/>
            <a:stretch>
              <a:fillRect l="0" t="-61286" r="0" b="-56780"/>
            </a:stretch>
          </a:blipFill>
        </p:spPr>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6664043">
            <a:off x="-4052117" y="-737535"/>
            <a:ext cx="11511802" cy="11511802"/>
          </a:xfrm>
          <a:custGeom>
            <a:avLst/>
            <a:gdLst/>
            <a:ahLst/>
            <a:cxnLst/>
            <a:rect r="r" b="b" t="t" l="l"/>
            <a:pathLst>
              <a:path h="11511802" w="11511802">
                <a:moveTo>
                  <a:pt x="0" y="0"/>
                </a:moveTo>
                <a:lnTo>
                  <a:pt x="11511802" y="0"/>
                </a:lnTo>
                <a:lnTo>
                  <a:pt x="11511802" y="11511802"/>
                </a:lnTo>
                <a:lnTo>
                  <a:pt x="0" y="11511802"/>
                </a:lnTo>
                <a:lnTo>
                  <a:pt x="0" y="0"/>
                </a:lnTo>
                <a:close/>
              </a:path>
            </a:pathLst>
          </a:custGeom>
          <a:blipFill>
            <a:blip r:embed="rId2">
              <a:alphaModFix amt="40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6284008">
            <a:off x="12761683" y="7147182"/>
            <a:ext cx="4789367" cy="7690070"/>
          </a:xfrm>
          <a:custGeom>
            <a:avLst/>
            <a:gdLst/>
            <a:ahLst/>
            <a:cxnLst/>
            <a:rect r="r" b="b" t="t" l="l"/>
            <a:pathLst>
              <a:path h="7690070" w="4789367">
                <a:moveTo>
                  <a:pt x="0" y="0"/>
                </a:moveTo>
                <a:lnTo>
                  <a:pt x="4789367" y="0"/>
                </a:lnTo>
                <a:lnTo>
                  <a:pt x="4789367" y="7690070"/>
                </a:lnTo>
                <a:lnTo>
                  <a:pt x="0" y="7690070"/>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1028700" y="1190625"/>
            <a:ext cx="6485068" cy="1209675"/>
          </a:xfrm>
          <a:prstGeom prst="rect">
            <a:avLst/>
          </a:prstGeom>
        </p:spPr>
        <p:txBody>
          <a:bodyPr anchor="t" rtlCol="false" tIns="0" lIns="0" bIns="0" rIns="0">
            <a:spAutoFit/>
          </a:bodyPr>
          <a:lstStyle/>
          <a:p>
            <a:pPr>
              <a:lnSpc>
                <a:spcPts val="9000"/>
              </a:lnSpc>
            </a:pPr>
            <a:r>
              <a:rPr lang="en-US" sz="9000">
                <a:solidFill>
                  <a:srgbClr val="004AAD"/>
                </a:solidFill>
                <a:latin typeface="Montserrat Classic Bold"/>
              </a:rPr>
              <a:t>VERI</a:t>
            </a:r>
          </a:p>
        </p:txBody>
      </p:sp>
      <p:sp>
        <p:nvSpPr>
          <p:cNvPr name="TextBox 5" id="5"/>
          <p:cNvSpPr txBox="true"/>
          <p:nvPr/>
        </p:nvSpPr>
        <p:spPr>
          <a:xfrm rot="0">
            <a:off x="1028700" y="2446526"/>
            <a:ext cx="16230600" cy="4806950"/>
          </a:xfrm>
          <a:prstGeom prst="rect">
            <a:avLst/>
          </a:prstGeom>
        </p:spPr>
        <p:txBody>
          <a:bodyPr anchor="t" rtlCol="false" tIns="0" lIns="0" bIns="0" rIns="0">
            <a:spAutoFit/>
          </a:bodyPr>
          <a:lstStyle/>
          <a:p>
            <a:pPr algn="just">
              <a:lnSpc>
                <a:spcPts val="6399"/>
              </a:lnSpc>
            </a:pPr>
            <a:r>
              <a:rPr lang="en-US" sz="3999">
                <a:solidFill>
                  <a:srgbClr val="2E2E2E"/>
                </a:solidFill>
                <a:latin typeface="Montserrat Classic"/>
              </a:rPr>
              <a:t>Türkiye'de aile şirketlerinin ömrü ortalama 34 yıl olarak tespit edilmiştir.</a:t>
            </a:r>
          </a:p>
          <a:p>
            <a:pPr algn="just">
              <a:lnSpc>
                <a:spcPts val="6399"/>
              </a:lnSpc>
            </a:pPr>
            <a:r>
              <a:rPr lang="en-US" sz="3999">
                <a:solidFill>
                  <a:srgbClr val="2E2E2E"/>
                </a:solidFill>
                <a:latin typeface="Montserrat Classic"/>
              </a:rPr>
              <a:t>,</a:t>
            </a:r>
          </a:p>
          <a:p>
            <a:pPr algn="just">
              <a:lnSpc>
                <a:spcPts val="6399"/>
              </a:lnSpc>
            </a:pPr>
            <a:r>
              <a:rPr lang="en-US" sz="3999">
                <a:solidFill>
                  <a:srgbClr val="2E2E2E"/>
                </a:solidFill>
                <a:latin typeface="Montserrat Classic"/>
              </a:rPr>
              <a:t>Yapılan araştırmalar, aile şirketlerinin sadece %30'unun ikinci kuşağa, %12'sinin üçüncü kuşağa geçebildiğini gösteriyor. Dördüncü kuşağa geçebilenlerin oranı ise %3'te kalıyor.</a:t>
            </a:r>
          </a:p>
        </p:txBody>
      </p:sp>
      <p:sp>
        <p:nvSpPr>
          <p:cNvPr name="Freeform 6" id="6"/>
          <p:cNvSpPr/>
          <p:nvPr/>
        </p:nvSpPr>
        <p:spPr>
          <a:xfrm flipH="false" flipV="false" rot="1505868">
            <a:off x="9245019" y="-4340343"/>
            <a:ext cx="12580534" cy="8680686"/>
          </a:xfrm>
          <a:custGeom>
            <a:avLst/>
            <a:gdLst/>
            <a:ahLst/>
            <a:cxnLst/>
            <a:rect r="r" b="b" t="t" l="l"/>
            <a:pathLst>
              <a:path h="8680686" w="12580534">
                <a:moveTo>
                  <a:pt x="0" y="0"/>
                </a:moveTo>
                <a:lnTo>
                  <a:pt x="12580534" y="0"/>
                </a:lnTo>
                <a:lnTo>
                  <a:pt x="12580534" y="8680686"/>
                </a:lnTo>
                <a:lnTo>
                  <a:pt x="0" y="8680686"/>
                </a:lnTo>
                <a:lnTo>
                  <a:pt x="0" y="0"/>
                </a:lnTo>
                <a:close/>
              </a:path>
            </a:pathLst>
          </a:custGeom>
          <a:blipFill>
            <a:blip r:embed="rId6">
              <a:alphaModFix amt="50000"/>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14995591" y="8563907"/>
            <a:ext cx="3028477" cy="1388786"/>
          </a:xfrm>
          <a:custGeom>
            <a:avLst/>
            <a:gdLst/>
            <a:ahLst/>
            <a:cxnLst/>
            <a:rect r="r" b="b" t="t" l="l"/>
            <a:pathLst>
              <a:path h="1388786" w="3028477">
                <a:moveTo>
                  <a:pt x="0" y="0"/>
                </a:moveTo>
                <a:lnTo>
                  <a:pt x="3028476" y="0"/>
                </a:lnTo>
                <a:lnTo>
                  <a:pt x="3028476" y="1388786"/>
                </a:lnTo>
                <a:lnTo>
                  <a:pt x="0" y="1388786"/>
                </a:lnTo>
                <a:lnTo>
                  <a:pt x="0" y="0"/>
                </a:lnTo>
                <a:close/>
              </a:path>
            </a:pathLst>
          </a:custGeom>
          <a:blipFill>
            <a:blip r:embed="rId8"/>
            <a:stretch>
              <a:fillRect l="0" t="-61286" r="0" b="-56780"/>
            </a:stretch>
          </a:blipFill>
        </p:spPr>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6664043">
            <a:off x="-4052117" y="-737535"/>
            <a:ext cx="11511802" cy="11511802"/>
          </a:xfrm>
          <a:custGeom>
            <a:avLst/>
            <a:gdLst/>
            <a:ahLst/>
            <a:cxnLst/>
            <a:rect r="r" b="b" t="t" l="l"/>
            <a:pathLst>
              <a:path h="11511802" w="11511802">
                <a:moveTo>
                  <a:pt x="0" y="0"/>
                </a:moveTo>
                <a:lnTo>
                  <a:pt x="11511802" y="0"/>
                </a:lnTo>
                <a:lnTo>
                  <a:pt x="11511802" y="11511802"/>
                </a:lnTo>
                <a:lnTo>
                  <a:pt x="0" y="11511802"/>
                </a:lnTo>
                <a:lnTo>
                  <a:pt x="0" y="0"/>
                </a:lnTo>
                <a:close/>
              </a:path>
            </a:pathLst>
          </a:custGeom>
          <a:blipFill>
            <a:blip r:embed="rId2">
              <a:alphaModFix amt="40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6284008">
            <a:off x="12761683" y="7147182"/>
            <a:ext cx="4789367" cy="7690070"/>
          </a:xfrm>
          <a:custGeom>
            <a:avLst/>
            <a:gdLst/>
            <a:ahLst/>
            <a:cxnLst/>
            <a:rect r="r" b="b" t="t" l="l"/>
            <a:pathLst>
              <a:path h="7690070" w="4789367">
                <a:moveTo>
                  <a:pt x="0" y="0"/>
                </a:moveTo>
                <a:lnTo>
                  <a:pt x="4789367" y="0"/>
                </a:lnTo>
                <a:lnTo>
                  <a:pt x="4789367" y="7690070"/>
                </a:lnTo>
                <a:lnTo>
                  <a:pt x="0" y="7690070"/>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1028700" y="1659345"/>
            <a:ext cx="17259300" cy="779145"/>
          </a:xfrm>
          <a:prstGeom prst="rect">
            <a:avLst/>
          </a:prstGeom>
        </p:spPr>
        <p:txBody>
          <a:bodyPr anchor="t" rtlCol="false" tIns="0" lIns="0" bIns="0" rIns="0">
            <a:spAutoFit/>
          </a:bodyPr>
          <a:lstStyle/>
          <a:p>
            <a:pPr>
              <a:lnSpc>
                <a:spcPts val="5939"/>
              </a:lnSpc>
            </a:pPr>
            <a:r>
              <a:rPr lang="en-US" sz="5499">
                <a:solidFill>
                  <a:srgbClr val="004AAD"/>
                </a:solidFill>
                <a:latin typeface="Montserrat Classic Bold"/>
              </a:rPr>
              <a:t>KURUMSALLAŞMAYA NEDEN IHTIYAÇ VAR?</a:t>
            </a:r>
          </a:p>
        </p:txBody>
      </p:sp>
      <p:sp>
        <p:nvSpPr>
          <p:cNvPr name="TextBox 5" id="5"/>
          <p:cNvSpPr txBox="true"/>
          <p:nvPr/>
        </p:nvSpPr>
        <p:spPr>
          <a:xfrm rot="0">
            <a:off x="1028700" y="2694811"/>
            <a:ext cx="15947738" cy="4623435"/>
          </a:xfrm>
          <a:prstGeom prst="rect">
            <a:avLst/>
          </a:prstGeom>
        </p:spPr>
        <p:txBody>
          <a:bodyPr anchor="t" rtlCol="false" tIns="0" lIns="0" bIns="0" rIns="0">
            <a:spAutoFit/>
          </a:bodyPr>
          <a:lstStyle/>
          <a:p>
            <a:pPr algn="just">
              <a:lnSpc>
                <a:spcPts val="5280"/>
              </a:lnSpc>
            </a:pPr>
            <a:r>
              <a:rPr lang="en-US" sz="3300">
                <a:solidFill>
                  <a:srgbClr val="2E2E2E"/>
                </a:solidFill>
                <a:latin typeface="Montserrat Classic"/>
              </a:rPr>
              <a:t>“İşletmeler büyüdükçe aile bireylerinin işletmenin tüm fonksiyonlarını kontrol etmeleri ve onları yönlendirmeleri mümkün olamamaktadır. Ayrıca aile işletmelerinde nesil değişimi ile birlikte, aile bireyleri arasında çatışmalar çıkmaktadır. İşletmenin tepesinde bulunan baskın gücün sistemden çıkması ile birlikte aile bireyleri arasında çekişmelerden veya aile bireylerinin yapılan işlere tam hakim olamamalarından dolayı çatışma yaşanmakta ve nihayetinde birçok aile işletmesi ikinci kuşakta iken dağılmaktadır.” ***</a:t>
            </a:r>
          </a:p>
        </p:txBody>
      </p:sp>
      <p:sp>
        <p:nvSpPr>
          <p:cNvPr name="Freeform 6" id="6"/>
          <p:cNvSpPr/>
          <p:nvPr/>
        </p:nvSpPr>
        <p:spPr>
          <a:xfrm flipH="false" flipV="false" rot="1505868">
            <a:off x="9245019" y="-4340343"/>
            <a:ext cx="12580534" cy="8680686"/>
          </a:xfrm>
          <a:custGeom>
            <a:avLst/>
            <a:gdLst/>
            <a:ahLst/>
            <a:cxnLst/>
            <a:rect r="r" b="b" t="t" l="l"/>
            <a:pathLst>
              <a:path h="8680686" w="12580534">
                <a:moveTo>
                  <a:pt x="0" y="0"/>
                </a:moveTo>
                <a:lnTo>
                  <a:pt x="12580534" y="0"/>
                </a:lnTo>
                <a:lnTo>
                  <a:pt x="12580534" y="8680686"/>
                </a:lnTo>
                <a:lnTo>
                  <a:pt x="0" y="8680686"/>
                </a:lnTo>
                <a:lnTo>
                  <a:pt x="0" y="0"/>
                </a:lnTo>
                <a:close/>
              </a:path>
            </a:pathLst>
          </a:custGeom>
          <a:blipFill>
            <a:blip r:embed="rId6">
              <a:alphaModFix amt="50000"/>
              <a:extLst>
                <a:ext uri="{96DAC541-7B7A-43D3-8B79-37D633B846F1}">
                  <asvg:svgBlip xmlns:asvg="http://schemas.microsoft.com/office/drawing/2016/SVG/main" r:embed="rId7"/>
                </a:ext>
              </a:extLst>
            </a:blip>
            <a:stretch>
              <a:fillRect l="0" t="0" r="0" b="0"/>
            </a:stretch>
          </a:blipFill>
        </p:spPr>
      </p:sp>
      <p:sp>
        <p:nvSpPr>
          <p:cNvPr name="TextBox 7" id="7"/>
          <p:cNvSpPr txBox="true"/>
          <p:nvPr/>
        </p:nvSpPr>
        <p:spPr>
          <a:xfrm rot="0">
            <a:off x="1028700" y="1057275"/>
            <a:ext cx="17259300" cy="426720"/>
          </a:xfrm>
          <a:prstGeom prst="rect">
            <a:avLst/>
          </a:prstGeom>
        </p:spPr>
        <p:txBody>
          <a:bodyPr anchor="t" rtlCol="false" tIns="0" lIns="0" bIns="0" rIns="0">
            <a:spAutoFit/>
          </a:bodyPr>
          <a:lstStyle/>
          <a:p>
            <a:pPr>
              <a:lnSpc>
                <a:spcPts val="3240"/>
              </a:lnSpc>
            </a:pPr>
            <a:r>
              <a:rPr lang="en-US" sz="3000">
                <a:solidFill>
                  <a:srgbClr val="004AAD"/>
                </a:solidFill>
                <a:latin typeface="Montserrat Classic Bold"/>
              </a:rPr>
              <a:t>ARAŞTIRMA SONUCU</a:t>
            </a:r>
          </a:p>
        </p:txBody>
      </p:sp>
      <p:sp>
        <p:nvSpPr>
          <p:cNvPr name="TextBox 8" id="8"/>
          <p:cNvSpPr txBox="true"/>
          <p:nvPr/>
        </p:nvSpPr>
        <p:spPr>
          <a:xfrm rot="0">
            <a:off x="1028700" y="7603996"/>
            <a:ext cx="15947738" cy="1987550"/>
          </a:xfrm>
          <a:prstGeom prst="rect">
            <a:avLst/>
          </a:prstGeom>
        </p:spPr>
        <p:txBody>
          <a:bodyPr anchor="t" rtlCol="false" tIns="0" lIns="0" bIns="0" rIns="0">
            <a:spAutoFit/>
          </a:bodyPr>
          <a:lstStyle/>
          <a:p>
            <a:pPr algn="just">
              <a:lnSpc>
                <a:spcPts val="3999"/>
              </a:lnSpc>
            </a:pPr>
            <a:r>
              <a:rPr lang="en-US" sz="2499">
                <a:solidFill>
                  <a:srgbClr val="2E2E2E"/>
                </a:solidFill>
                <a:latin typeface="Montserrat Classic"/>
              </a:rPr>
              <a:t>***Küçük işletmeler, çoğunlukla şahıs işletmeleri ya da girişimciliğin bir ürünü olarak az sayıda kişinin çalıştığı ve sınırlı faaliyet alanları ile denetimi daha kolay yapılardır. Ancak işletme büyüdükçe, çalışan sayısı arttıkça, trendler ve müşteri beklentileri değiştikçe ve faaliyet alanı genişledikçe, yönetimi ve denetimi zorlaşır.</a:t>
            </a:r>
          </a:p>
        </p:txBody>
      </p:sp>
      <p:sp>
        <p:nvSpPr>
          <p:cNvPr name="Freeform 9" id="9"/>
          <p:cNvSpPr/>
          <p:nvPr/>
        </p:nvSpPr>
        <p:spPr>
          <a:xfrm flipH="false" flipV="false" rot="0">
            <a:off x="15986692" y="574826"/>
            <a:ext cx="1979492" cy="907747"/>
          </a:xfrm>
          <a:custGeom>
            <a:avLst/>
            <a:gdLst/>
            <a:ahLst/>
            <a:cxnLst/>
            <a:rect r="r" b="b" t="t" l="l"/>
            <a:pathLst>
              <a:path h="907747" w="1979492">
                <a:moveTo>
                  <a:pt x="0" y="0"/>
                </a:moveTo>
                <a:lnTo>
                  <a:pt x="1979492" y="0"/>
                </a:lnTo>
                <a:lnTo>
                  <a:pt x="1979492" y="907748"/>
                </a:lnTo>
                <a:lnTo>
                  <a:pt x="0" y="907748"/>
                </a:lnTo>
                <a:lnTo>
                  <a:pt x="0" y="0"/>
                </a:lnTo>
                <a:close/>
              </a:path>
            </a:pathLst>
          </a:custGeom>
          <a:blipFill>
            <a:blip r:embed="rId8"/>
            <a:stretch>
              <a:fillRect l="0" t="-61286" r="0" b="-56780"/>
            </a:stretch>
          </a:blipFill>
        </p:spPr>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3525861">
            <a:off x="16641557" y="-962041"/>
            <a:ext cx="13709384" cy="13709384"/>
          </a:xfrm>
          <a:custGeom>
            <a:avLst/>
            <a:gdLst/>
            <a:ahLst/>
            <a:cxnLst/>
            <a:rect r="r" b="b" t="t" l="l"/>
            <a:pathLst>
              <a:path h="13709384" w="13709384">
                <a:moveTo>
                  <a:pt x="0" y="0"/>
                </a:moveTo>
                <a:lnTo>
                  <a:pt x="13709385" y="0"/>
                </a:lnTo>
                <a:lnTo>
                  <a:pt x="13709385" y="13709384"/>
                </a:lnTo>
                <a:lnTo>
                  <a:pt x="0" y="13709384"/>
                </a:lnTo>
                <a:lnTo>
                  <a:pt x="0" y="0"/>
                </a:lnTo>
                <a:close/>
              </a:path>
            </a:pathLst>
          </a:custGeom>
          <a:blipFill>
            <a:blip r:embed="rId2">
              <a:alphaModFix amt="35000"/>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028700" y="844566"/>
            <a:ext cx="16230600" cy="1884045"/>
          </a:xfrm>
          <a:prstGeom prst="rect">
            <a:avLst/>
          </a:prstGeom>
        </p:spPr>
        <p:txBody>
          <a:bodyPr anchor="t" rtlCol="false" tIns="0" lIns="0" bIns="0" rIns="0">
            <a:spAutoFit/>
          </a:bodyPr>
          <a:lstStyle/>
          <a:p>
            <a:pPr algn="just">
              <a:lnSpc>
                <a:spcPts val="7440"/>
              </a:lnSpc>
            </a:pPr>
            <a:r>
              <a:rPr lang="en-US" sz="6000">
                <a:solidFill>
                  <a:srgbClr val="004AAD"/>
                </a:solidFill>
                <a:latin typeface="Montserrat Classic Bold"/>
              </a:rPr>
              <a:t>AİLE ŞİRKETLERİ VEYA ŞAHIS ŞİRKETLERİ NEDEN KURUMSALLAŞMALI?</a:t>
            </a:r>
          </a:p>
        </p:txBody>
      </p:sp>
      <p:sp>
        <p:nvSpPr>
          <p:cNvPr name="TextBox 4" id="4"/>
          <p:cNvSpPr txBox="true"/>
          <p:nvPr/>
        </p:nvSpPr>
        <p:spPr>
          <a:xfrm rot="0">
            <a:off x="1028700" y="3101844"/>
            <a:ext cx="16230600" cy="6136005"/>
          </a:xfrm>
          <a:prstGeom prst="rect">
            <a:avLst/>
          </a:prstGeom>
        </p:spPr>
        <p:txBody>
          <a:bodyPr anchor="t" rtlCol="false" tIns="0" lIns="0" bIns="0" rIns="0">
            <a:spAutoFit/>
          </a:bodyPr>
          <a:lstStyle/>
          <a:p>
            <a:pPr algn="ctr">
              <a:lnSpc>
                <a:spcPts val="7200"/>
              </a:lnSpc>
            </a:pPr>
            <a:r>
              <a:rPr lang="en-US" sz="4500">
                <a:solidFill>
                  <a:srgbClr val="2E2E2E"/>
                </a:solidFill>
                <a:latin typeface="Montserrat Classic"/>
              </a:rPr>
              <a:t>AİLE İÇİ ÇIKAR ÇATIŞMASI</a:t>
            </a:r>
          </a:p>
          <a:p>
            <a:pPr algn="ctr">
              <a:lnSpc>
                <a:spcPts val="7200"/>
              </a:lnSpc>
            </a:pPr>
            <a:r>
              <a:rPr lang="en-US" sz="4500">
                <a:solidFill>
                  <a:srgbClr val="2E2E2E"/>
                </a:solidFill>
                <a:latin typeface="Montserrat Classic"/>
              </a:rPr>
              <a:t>KURUCUNUN VEFATI</a:t>
            </a:r>
          </a:p>
          <a:p>
            <a:pPr algn="ctr">
              <a:lnSpc>
                <a:spcPts val="7200"/>
              </a:lnSpc>
            </a:pPr>
            <a:r>
              <a:rPr lang="en-US" sz="4500">
                <a:solidFill>
                  <a:srgbClr val="2E2E2E"/>
                </a:solidFill>
                <a:latin typeface="Montserrat Classic"/>
              </a:rPr>
              <a:t>AŞIRI HARCAMA</a:t>
            </a:r>
          </a:p>
          <a:p>
            <a:pPr algn="ctr">
              <a:lnSpc>
                <a:spcPts val="7200"/>
              </a:lnSpc>
            </a:pPr>
            <a:r>
              <a:rPr lang="en-US" sz="4500">
                <a:solidFill>
                  <a:srgbClr val="2E2E2E"/>
                </a:solidFill>
                <a:latin typeface="Montserrat Classic"/>
              </a:rPr>
              <a:t>ŞEFFALIĞIN OLMAMASI</a:t>
            </a:r>
          </a:p>
          <a:p>
            <a:pPr algn="ctr">
              <a:lnSpc>
                <a:spcPts val="7200"/>
              </a:lnSpc>
            </a:pPr>
            <a:r>
              <a:rPr lang="en-US" sz="4500">
                <a:solidFill>
                  <a:srgbClr val="2E2E2E"/>
                </a:solidFill>
                <a:latin typeface="Montserrat Classic"/>
              </a:rPr>
              <a:t>GÖZETİM ZORUNLULUĞU</a:t>
            </a:r>
          </a:p>
          <a:p>
            <a:pPr algn="ctr">
              <a:lnSpc>
                <a:spcPts val="7200"/>
              </a:lnSpc>
            </a:pPr>
            <a:r>
              <a:rPr lang="en-US" sz="4500">
                <a:solidFill>
                  <a:srgbClr val="2E2E2E"/>
                </a:solidFill>
                <a:latin typeface="Montserrat Classic"/>
              </a:rPr>
              <a:t>3. KUŞAKLAR</a:t>
            </a:r>
          </a:p>
          <a:p>
            <a:pPr>
              <a:lnSpc>
                <a:spcPts val="5280"/>
              </a:lnSpc>
            </a:pPr>
          </a:p>
        </p:txBody>
      </p:sp>
      <p:sp>
        <p:nvSpPr>
          <p:cNvPr name="Freeform 5" id="5"/>
          <p:cNvSpPr/>
          <p:nvPr/>
        </p:nvSpPr>
        <p:spPr>
          <a:xfrm flipH="true" flipV="false" rot="8532740">
            <a:off x="-1556505" y="6631699"/>
            <a:ext cx="6729406" cy="5469172"/>
          </a:xfrm>
          <a:custGeom>
            <a:avLst/>
            <a:gdLst/>
            <a:ahLst/>
            <a:cxnLst/>
            <a:rect r="r" b="b" t="t" l="l"/>
            <a:pathLst>
              <a:path h="5469172" w="6729406">
                <a:moveTo>
                  <a:pt x="6729406" y="0"/>
                </a:moveTo>
                <a:lnTo>
                  <a:pt x="0" y="0"/>
                </a:lnTo>
                <a:lnTo>
                  <a:pt x="0" y="5469172"/>
                </a:lnTo>
                <a:lnTo>
                  <a:pt x="6729406" y="5469172"/>
                </a:lnTo>
                <a:lnTo>
                  <a:pt x="6729406"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14995591" y="8563907"/>
            <a:ext cx="3028477" cy="1388786"/>
          </a:xfrm>
          <a:custGeom>
            <a:avLst/>
            <a:gdLst/>
            <a:ahLst/>
            <a:cxnLst/>
            <a:rect r="r" b="b" t="t" l="l"/>
            <a:pathLst>
              <a:path h="1388786" w="3028477">
                <a:moveTo>
                  <a:pt x="0" y="0"/>
                </a:moveTo>
                <a:lnTo>
                  <a:pt x="3028476" y="0"/>
                </a:lnTo>
                <a:lnTo>
                  <a:pt x="3028476" y="1388786"/>
                </a:lnTo>
                <a:lnTo>
                  <a:pt x="0" y="1388786"/>
                </a:lnTo>
                <a:lnTo>
                  <a:pt x="0" y="0"/>
                </a:lnTo>
                <a:close/>
              </a:path>
            </a:pathLst>
          </a:custGeom>
          <a:blipFill>
            <a:blip r:embed="rId6"/>
            <a:stretch>
              <a:fillRect l="0" t="-61286" r="0" b="-56780"/>
            </a:stretch>
          </a:blipFill>
        </p:spPr>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3525861">
            <a:off x="16641557" y="-962041"/>
            <a:ext cx="13709384" cy="13709384"/>
          </a:xfrm>
          <a:custGeom>
            <a:avLst/>
            <a:gdLst/>
            <a:ahLst/>
            <a:cxnLst/>
            <a:rect r="r" b="b" t="t" l="l"/>
            <a:pathLst>
              <a:path h="13709384" w="13709384">
                <a:moveTo>
                  <a:pt x="0" y="0"/>
                </a:moveTo>
                <a:lnTo>
                  <a:pt x="13709385" y="0"/>
                </a:lnTo>
                <a:lnTo>
                  <a:pt x="13709385" y="13709384"/>
                </a:lnTo>
                <a:lnTo>
                  <a:pt x="0" y="13709384"/>
                </a:lnTo>
                <a:lnTo>
                  <a:pt x="0" y="0"/>
                </a:lnTo>
                <a:close/>
              </a:path>
            </a:pathLst>
          </a:custGeom>
          <a:blipFill>
            <a:blip r:embed="rId2">
              <a:alphaModFix amt="35000"/>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028700" y="844566"/>
            <a:ext cx="16230600" cy="784225"/>
          </a:xfrm>
          <a:prstGeom prst="rect">
            <a:avLst/>
          </a:prstGeom>
        </p:spPr>
        <p:txBody>
          <a:bodyPr anchor="t" rtlCol="false" tIns="0" lIns="0" bIns="0" rIns="0">
            <a:spAutoFit/>
          </a:bodyPr>
          <a:lstStyle/>
          <a:p>
            <a:pPr algn="ctr">
              <a:lnSpc>
                <a:spcPts val="6200"/>
              </a:lnSpc>
            </a:pPr>
            <a:r>
              <a:rPr lang="en-US" sz="5000">
                <a:solidFill>
                  <a:srgbClr val="004AAD"/>
                </a:solidFill>
                <a:latin typeface="Montserrat Classic Bold"/>
              </a:rPr>
              <a:t>KURUMSALLAŞMAYI GEREKTİREN DURUMLAR</a:t>
            </a:r>
          </a:p>
        </p:txBody>
      </p:sp>
      <p:sp>
        <p:nvSpPr>
          <p:cNvPr name="TextBox 4" id="4"/>
          <p:cNvSpPr txBox="true"/>
          <p:nvPr/>
        </p:nvSpPr>
        <p:spPr>
          <a:xfrm rot="0">
            <a:off x="1028700" y="2270125"/>
            <a:ext cx="16230600" cy="5603875"/>
          </a:xfrm>
          <a:prstGeom prst="rect">
            <a:avLst/>
          </a:prstGeom>
        </p:spPr>
        <p:txBody>
          <a:bodyPr anchor="t" rtlCol="false" tIns="0" lIns="0" bIns="0" rIns="0">
            <a:spAutoFit/>
          </a:bodyPr>
          <a:lstStyle/>
          <a:p>
            <a:pPr algn="ctr">
              <a:lnSpc>
                <a:spcPts val="5600"/>
              </a:lnSpc>
            </a:pPr>
            <a:r>
              <a:rPr lang="en-US" sz="3500">
                <a:solidFill>
                  <a:srgbClr val="2E2E2E"/>
                </a:solidFill>
                <a:latin typeface="Montserrat Classic"/>
              </a:rPr>
              <a:t>İş yükünün artması,</a:t>
            </a:r>
          </a:p>
          <a:p>
            <a:pPr algn="ctr">
              <a:lnSpc>
                <a:spcPts val="5600"/>
              </a:lnSpc>
            </a:pPr>
            <a:r>
              <a:rPr lang="en-US" sz="3500">
                <a:solidFill>
                  <a:srgbClr val="2E2E2E"/>
                </a:solidFill>
                <a:latin typeface="Montserrat Classic"/>
              </a:rPr>
              <a:t>Çalışan sayısının artması,</a:t>
            </a:r>
          </a:p>
          <a:p>
            <a:pPr algn="ctr">
              <a:lnSpc>
                <a:spcPts val="5600"/>
              </a:lnSpc>
            </a:pPr>
            <a:r>
              <a:rPr lang="en-US" sz="3500">
                <a:solidFill>
                  <a:srgbClr val="2E2E2E"/>
                </a:solidFill>
                <a:latin typeface="Montserrat Classic"/>
              </a:rPr>
              <a:t>Kurumdaki bölümlerin ve iş süreçlerinin artması,</a:t>
            </a:r>
          </a:p>
          <a:p>
            <a:pPr algn="ctr">
              <a:lnSpc>
                <a:spcPts val="5600"/>
              </a:lnSpc>
            </a:pPr>
            <a:r>
              <a:rPr lang="en-US" sz="3500">
                <a:solidFill>
                  <a:srgbClr val="2E2E2E"/>
                </a:solidFill>
                <a:latin typeface="Montserrat Classic"/>
              </a:rPr>
              <a:t>Paydaşların ve paydaş baskısının artması,</a:t>
            </a:r>
          </a:p>
          <a:p>
            <a:pPr algn="ctr">
              <a:lnSpc>
                <a:spcPts val="5600"/>
              </a:lnSpc>
            </a:pPr>
            <a:r>
              <a:rPr lang="en-US" sz="3500">
                <a:solidFill>
                  <a:srgbClr val="2E2E2E"/>
                </a:solidFill>
                <a:latin typeface="Montserrat Classic"/>
              </a:rPr>
              <a:t>Profesyonel yönetim ihtiyacının artması,</a:t>
            </a:r>
          </a:p>
          <a:p>
            <a:pPr algn="ctr">
              <a:lnSpc>
                <a:spcPts val="5600"/>
              </a:lnSpc>
            </a:pPr>
            <a:r>
              <a:rPr lang="en-US" sz="3500">
                <a:solidFill>
                  <a:srgbClr val="2E2E2E"/>
                </a:solidFill>
                <a:latin typeface="Montserrat Classic"/>
              </a:rPr>
              <a:t>Hizmet kalitesi düzeyi ve bu konudaki beklentilerin artması,</a:t>
            </a:r>
          </a:p>
          <a:p>
            <a:pPr algn="ctr">
              <a:lnSpc>
                <a:spcPts val="5600"/>
              </a:lnSpc>
            </a:pPr>
            <a:r>
              <a:rPr lang="en-US" sz="3500">
                <a:solidFill>
                  <a:srgbClr val="2E2E2E"/>
                </a:solidFill>
                <a:latin typeface="Montserrat Classic"/>
              </a:rPr>
              <a:t>Zamanın ve kaynakların etkin kullanılması gerekliliği vb.</a:t>
            </a:r>
          </a:p>
          <a:p>
            <a:pPr>
              <a:lnSpc>
                <a:spcPts val="5600"/>
              </a:lnSpc>
            </a:pPr>
          </a:p>
        </p:txBody>
      </p:sp>
      <p:sp>
        <p:nvSpPr>
          <p:cNvPr name="Freeform 5" id="5"/>
          <p:cNvSpPr/>
          <p:nvPr/>
        </p:nvSpPr>
        <p:spPr>
          <a:xfrm flipH="true" flipV="false" rot="8532740">
            <a:off x="-1556505" y="6631699"/>
            <a:ext cx="6729406" cy="5469172"/>
          </a:xfrm>
          <a:custGeom>
            <a:avLst/>
            <a:gdLst/>
            <a:ahLst/>
            <a:cxnLst/>
            <a:rect r="r" b="b" t="t" l="l"/>
            <a:pathLst>
              <a:path h="5469172" w="6729406">
                <a:moveTo>
                  <a:pt x="6729406" y="0"/>
                </a:moveTo>
                <a:lnTo>
                  <a:pt x="0" y="0"/>
                </a:lnTo>
                <a:lnTo>
                  <a:pt x="0" y="5469172"/>
                </a:lnTo>
                <a:lnTo>
                  <a:pt x="6729406" y="5469172"/>
                </a:lnTo>
                <a:lnTo>
                  <a:pt x="6729406"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14995591" y="8563907"/>
            <a:ext cx="3028477" cy="1388786"/>
          </a:xfrm>
          <a:custGeom>
            <a:avLst/>
            <a:gdLst/>
            <a:ahLst/>
            <a:cxnLst/>
            <a:rect r="r" b="b" t="t" l="l"/>
            <a:pathLst>
              <a:path h="1388786" w="3028477">
                <a:moveTo>
                  <a:pt x="0" y="0"/>
                </a:moveTo>
                <a:lnTo>
                  <a:pt x="3028476" y="0"/>
                </a:lnTo>
                <a:lnTo>
                  <a:pt x="3028476" y="1388786"/>
                </a:lnTo>
                <a:lnTo>
                  <a:pt x="0" y="1388786"/>
                </a:lnTo>
                <a:lnTo>
                  <a:pt x="0" y="0"/>
                </a:lnTo>
                <a:close/>
              </a:path>
            </a:pathLst>
          </a:custGeom>
          <a:blipFill>
            <a:blip r:embed="rId6"/>
            <a:stretch>
              <a:fillRect l="0" t="-61286" r="0" b="-56780"/>
            </a:stretch>
          </a:blipFill>
        </p:spPr>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625759">
            <a:off x="1623227" y="2410943"/>
            <a:ext cx="8336252" cy="6775099"/>
          </a:xfrm>
          <a:custGeom>
            <a:avLst/>
            <a:gdLst/>
            <a:ahLst/>
            <a:cxnLst/>
            <a:rect r="r" b="b" t="t" l="l"/>
            <a:pathLst>
              <a:path h="6775099" w="8336252">
                <a:moveTo>
                  <a:pt x="0" y="0"/>
                </a:moveTo>
                <a:lnTo>
                  <a:pt x="8336252" y="0"/>
                </a:lnTo>
                <a:lnTo>
                  <a:pt x="8336252" y="6775099"/>
                </a:lnTo>
                <a:lnTo>
                  <a:pt x="0" y="6775099"/>
                </a:lnTo>
                <a:lnTo>
                  <a:pt x="0" y="0"/>
                </a:lnTo>
                <a:close/>
              </a:path>
            </a:pathLst>
          </a:custGeom>
          <a:blipFill>
            <a:blip r:embed="rId2">
              <a:alphaModFix amt="50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0488129" y="2534213"/>
            <a:ext cx="7560948" cy="4914616"/>
          </a:xfrm>
          <a:custGeom>
            <a:avLst/>
            <a:gdLst/>
            <a:ahLst/>
            <a:cxnLst/>
            <a:rect r="r" b="b" t="t" l="l"/>
            <a:pathLst>
              <a:path h="4914616" w="7560948">
                <a:moveTo>
                  <a:pt x="0" y="0"/>
                </a:moveTo>
                <a:lnTo>
                  <a:pt x="7560949" y="0"/>
                </a:lnTo>
                <a:lnTo>
                  <a:pt x="7560949" y="4914616"/>
                </a:lnTo>
                <a:lnTo>
                  <a:pt x="0" y="4914616"/>
                </a:lnTo>
                <a:lnTo>
                  <a:pt x="0" y="0"/>
                </a:lnTo>
                <a:close/>
              </a:path>
            </a:pathLst>
          </a:custGeom>
          <a:blipFill>
            <a:blip r:embed="rId4"/>
            <a:stretch>
              <a:fillRect l="0" t="0" r="0" b="0"/>
            </a:stretch>
          </a:blipFill>
        </p:spPr>
      </p:sp>
      <p:sp>
        <p:nvSpPr>
          <p:cNvPr name="TextBox 4" id="4"/>
          <p:cNvSpPr txBox="true"/>
          <p:nvPr/>
        </p:nvSpPr>
        <p:spPr>
          <a:xfrm rot="0">
            <a:off x="727914" y="2953171"/>
            <a:ext cx="9196145" cy="3933825"/>
          </a:xfrm>
          <a:prstGeom prst="rect">
            <a:avLst/>
          </a:prstGeom>
        </p:spPr>
        <p:txBody>
          <a:bodyPr anchor="t" rtlCol="false" tIns="0" lIns="0" bIns="0" rIns="0">
            <a:spAutoFit/>
          </a:bodyPr>
          <a:lstStyle/>
          <a:p>
            <a:pPr algn="just">
              <a:lnSpc>
                <a:spcPts val="10424"/>
              </a:lnSpc>
            </a:pPr>
            <a:r>
              <a:rPr lang="en-US" sz="7500">
                <a:solidFill>
                  <a:srgbClr val="004AAD"/>
                </a:solidFill>
                <a:latin typeface="Montserrat Classic Bold"/>
              </a:rPr>
              <a:t>KURUMSALLAŞMA BIR DÖNÜŞÜM SÜRECIDIR.</a:t>
            </a:r>
          </a:p>
        </p:txBody>
      </p:sp>
      <p:sp>
        <p:nvSpPr>
          <p:cNvPr name="Freeform 5" id="5"/>
          <p:cNvSpPr/>
          <p:nvPr/>
        </p:nvSpPr>
        <p:spPr>
          <a:xfrm flipH="false" flipV="false" rot="-5247011">
            <a:off x="-5187897" y="-2145177"/>
            <a:ext cx="15887340" cy="15887340"/>
          </a:xfrm>
          <a:custGeom>
            <a:avLst/>
            <a:gdLst/>
            <a:ahLst/>
            <a:cxnLst/>
            <a:rect r="r" b="b" t="t" l="l"/>
            <a:pathLst>
              <a:path h="15887340" w="15887340">
                <a:moveTo>
                  <a:pt x="0" y="0"/>
                </a:moveTo>
                <a:lnTo>
                  <a:pt x="15887340" y="0"/>
                </a:lnTo>
                <a:lnTo>
                  <a:pt x="15887340" y="15887340"/>
                </a:lnTo>
                <a:lnTo>
                  <a:pt x="0" y="15887340"/>
                </a:lnTo>
                <a:lnTo>
                  <a:pt x="0" y="0"/>
                </a:lnTo>
                <a:close/>
              </a:path>
            </a:pathLst>
          </a:custGeom>
          <a:blipFill>
            <a:blip r:embed="rId5">
              <a:alphaModFix amt="35000"/>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0">
            <a:off x="14995591" y="8563907"/>
            <a:ext cx="3028477" cy="1388786"/>
          </a:xfrm>
          <a:custGeom>
            <a:avLst/>
            <a:gdLst/>
            <a:ahLst/>
            <a:cxnLst/>
            <a:rect r="r" b="b" t="t" l="l"/>
            <a:pathLst>
              <a:path h="1388786" w="3028477">
                <a:moveTo>
                  <a:pt x="0" y="0"/>
                </a:moveTo>
                <a:lnTo>
                  <a:pt x="3028476" y="0"/>
                </a:lnTo>
                <a:lnTo>
                  <a:pt x="3028476" y="1388786"/>
                </a:lnTo>
                <a:lnTo>
                  <a:pt x="0" y="1388786"/>
                </a:lnTo>
                <a:lnTo>
                  <a:pt x="0" y="0"/>
                </a:lnTo>
                <a:close/>
              </a:path>
            </a:pathLst>
          </a:custGeom>
          <a:blipFill>
            <a:blip r:embed="rId7"/>
            <a:stretch>
              <a:fillRect l="0" t="-61286" r="0" b="-56780"/>
            </a:stretch>
          </a:blipFill>
        </p:spPr>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2085749">
            <a:off x="-5031450" y="-5121765"/>
            <a:ext cx="17711144" cy="17711144"/>
          </a:xfrm>
          <a:custGeom>
            <a:avLst/>
            <a:gdLst/>
            <a:ahLst/>
            <a:cxnLst/>
            <a:rect r="r" b="b" t="t" l="l"/>
            <a:pathLst>
              <a:path h="17711144" w="17711144">
                <a:moveTo>
                  <a:pt x="0" y="0"/>
                </a:moveTo>
                <a:lnTo>
                  <a:pt x="17711144" y="0"/>
                </a:lnTo>
                <a:lnTo>
                  <a:pt x="17711144" y="17711144"/>
                </a:lnTo>
                <a:lnTo>
                  <a:pt x="0" y="17711144"/>
                </a:lnTo>
                <a:lnTo>
                  <a:pt x="0" y="0"/>
                </a:lnTo>
                <a:close/>
              </a:path>
            </a:pathLst>
          </a:custGeom>
          <a:blipFill>
            <a:blip r:embed="rId2">
              <a:alphaModFix amt="40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799293">
            <a:off x="12170918" y="-745657"/>
            <a:ext cx="6885296" cy="11055409"/>
          </a:xfrm>
          <a:custGeom>
            <a:avLst/>
            <a:gdLst/>
            <a:ahLst/>
            <a:cxnLst/>
            <a:rect r="r" b="b" t="t" l="l"/>
            <a:pathLst>
              <a:path h="11055409" w="6885296">
                <a:moveTo>
                  <a:pt x="0" y="0"/>
                </a:moveTo>
                <a:lnTo>
                  <a:pt x="6885296" y="0"/>
                </a:lnTo>
                <a:lnTo>
                  <a:pt x="6885296" y="11055409"/>
                </a:lnTo>
                <a:lnTo>
                  <a:pt x="0" y="1105540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10989381" y="2838450"/>
            <a:ext cx="6269919" cy="5251450"/>
            <a:chOff x="0" y="0"/>
            <a:chExt cx="8359892" cy="7001933"/>
          </a:xfrm>
        </p:grpSpPr>
        <p:pic>
          <p:nvPicPr>
            <p:cNvPr name="Picture 5" id="5"/>
            <p:cNvPicPr>
              <a:picLocks noChangeAspect="true"/>
            </p:cNvPicPr>
            <p:nvPr/>
          </p:nvPicPr>
          <p:blipFill>
            <a:blip r:embed="rId6"/>
            <a:srcRect l="17763" t="0" r="17763" b="0"/>
            <a:stretch>
              <a:fillRect/>
            </a:stretch>
          </p:blipFill>
          <p:spPr>
            <a:xfrm flipH="false" flipV="false">
              <a:off x="0" y="0"/>
              <a:ext cx="8359892" cy="7001933"/>
            </a:xfrm>
            <a:prstGeom prst="rect">
              <a:avLst/>
            </a:prstGeom>
          </p:spPr>
        </p:pic>
      </p:grpSp>
      <p:sp>
        <p:nvSpPr>
          <p:cNvPr name="TextBox 6" id="6"/>
          <p:cNvSpPr txBox="true"/>
          <p:nvPr/>
        </p:nvSpPr>
        <p:spPr>
          <a:xfrm rot="0">
            <a:off x="813639" y="1047750"/>
            <a:ext cx="8623030" cy="1460500"/>
          </a:xfrm>
          <a:prstGeom prst="rect">
            <a:avLst/>
          </a:prstGeom>
        </p:spPr>
        <p:txBody>
          <a:bodyPr anchor="t" rtlCol="false" tIns="0" lIns="0" bIns="0" rIns="0">
            <a:spAutoFit/>
          </a:bodyPr>
          <a:lstStyle/>
          <a:p>
            <a:pPr>
              <a:lnSpc>
                <a:spcPts val="5750"/>
              </a:lnSpc>
            </a:pPr>
            <a:r>
              <a:rPr lang="en-US" sz="5000">
                <a:solidFill>
                  <a:srgbClr val="004AAD"/>
                </a:solidFill>
                <a:latin typeface="Montserrat Classic Bold"/>
              </a:rPr>
              <a:t>BIR DIĞER DEYIŞLE </a:t>
            </a:r>
          </a:p>
          <a:p>
            <a:pPr>
              <a:lnSpc>
                <a:spcPts val="5750"/>
              </a:lnSpc>
            </a:pPr>
            <a:r>
              <a:rPr lang="en-US" sz="5000">
                <a:solidFill>
                  <a:srgbClr val="FF3131"/>
                </a:solidFill>
                <a:latin typeface="Montserrat Classic Bold"/>
              </a:rPr>
              <a:t>KURUMSALLAŞMA</a:t>
            </a:r>
          </a:p>
        </p:txBody>
      </p:sp>
      <p:sp>
        <p:nvSpPr>
          <p:cNvPr name="TextBox 7" id="7"/>
          <p:cNvSpPr txBox="true"/>
          <p:nvPr/>
        </p:nvSpPr>
        <p:spPr>
          <a:xfrm rot="0">
            <a:off x="813639" y="2884383"/>
            <a:ext cx="9534910" cy="5350510"/>
          </a:xfrm>
          <a:prstGeom prst="rect">
            <a:avLst/>
          </a:prstGeom>
        </p:spPr>
        <p:txBody>
          <a:bodyPr anchor="t" rtlCol="false" tIns="0" lIns="0" bIns="0" rIns="0">
            <a:spAutoFit/>
          </a:bodyPr>
          <a:lstStyle/>
          <a:p>
            <a:pPr algn="just">
              <a:lnSpc>
                <a:spcPts val="6080"/>
              </a:lnSpc>
            </a:pPr>
            <a:r>
              <a:rPr lang="en-US" sz="3800">
                <a:solidFill>
                  <a:srgbClr val="2E2E2E"/>
                </a:solidFill>
                <a:latin typeface="Montserrat Classic"/>
              </a:rPr>
              <a:t>İşletmelerin; iş, işlem ve faaliyetleri sırasında her bir çalışanın görev, yetki ve sorumluluklarının belli olduğu, tüm iş süreçlerinin kurallara bağlı olduğu ve işletme faaliyetlerinin kişilerin varlığına bağlı olmadan sürdürebilebilmesini sağlayan yapıya denir.</a:t>
            </a:r>
          </a:p>
        </p:txBody>
      </p:sp>
      <p:sp>
        <p:nvSpPr>
          <p:cNvPr name="Freeform 8" id="8"/>
          <p:cNvSpPr/>
          <p:nvPr/>
        </p:nvSpPr>
        <p:spPr>
          <a:xfrm flipH="false" flipV="false" rot="0">
            <a:off x="12844984" y="8563907"/>
            <a:ext cx="3028477" cy="1388786"/>
          </a:xfrm>
          <a:custGeom>
            <a:avLst/>
            <a:gdLst/>
            <a:ahLst/>
            <a:cxnLst/>
            <a:rect r="r" b="b" t="t" l="l"/>
            <a:pathLst>
              <a:path h="1388786" w="3028477">
                <a:moveTo>
                  <a:pt x="0" y="0"/>
                </a:moveTo>
                <a:lnTo>
                  <a:pt x="3028476" y="0"/>
                </a:lnTo>
                <a:lnTo>
                  <a:pt x="3028476" y="1388786"/>
                </a:lnTo>
                <a:lnTo>
                  <a:pt x="0" y="1388786"/>
                </a:lnTo>
                <a:lnTo>
                  <a:pt x="0" y="0"/>
                </a:lnTo>
                <a:close/>
              </a:path>
            </a:pathLst>
          </a:custGeom>
          <a:blipFill>
            <a:blip r:embed="rId7"/>
            <a:stretch>
              <a:fillRect l="0" t="-61286" r="0" b="-56780"/>
            </a:stretch>
          </a:blipFill>
        </p:spPr>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2085749">
            <a:off x="-5031450" y="-5121765"/>
            <a:ext cx="17711144" cy="17711144"/>
          </a:xfrm>
          <a:custGeom>
            <a:avLst/>
            <a:gdLst/>
            <a:ahLst/>
            <a:cxnLst/>
            <a:rect r="r" b="b" t="t" l="l"/>
            <a:pathLst>
              <a:path h="17711144" w="17711144">
                <a:moveTo>
                  <a:pt x="0" y="0"/>
                </a:moveTo>
                <a:lnTo>
                  <a:pt x="17711144" y="0"/>
                </a:lnTo>
                <a:lnTo>
                  <a:pt x="17711144" y="17711144"/>
                </a:lnTo>
                <a:lnTo>
                  <a:pt x="0" y="17711144"/>
                </a:lnTo>
                <a:lnTo>
                  <a:pt x="0" y="0"/>
                </a:lnTo>
                <a:close/>
              </a:path>
            </a:pathLst>
          </a:custGeom>
          <a:blipFill>
            <a:blip r:embed="rId2">
              <a:alphaModFix amt="40000"/>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813639" y="1047750"/>
            <a:ext cx="17942327" cy="736600"/>
          </a:xfrm>
          <a:prstGeom prst="rect">
            <a:avLst/>
          </a:prstGeom>
        </p:spPr>
        <p:txBody>
          <a:bodyPr anchor="t" rtlCol="false" tIns="0" lIns="0" bIns="0" rIns="0">
            <a:spAutoFit/>
          </a:bodyPr>
          <a:lstStyle/>
          <a:p>
            <a:pPr>
              <a:lnSpc>
                <a:spcPts val="5750"/>
              </a:lnSpc>
            </a:pPr>
            <a:r>
              <a:rPr lang="en-US" sz="5000">
                <a:solidFill>
                  <a:srgbClr val="004AAD"/>
                </a:solidFill>
                <a:latin typeface="Montserrat Classic Bold"/>
              </a:rPr>
              <a:t>KURUMSALLAŞMADA </a:t>
            </a:r>
            <a:r>
              <a:rPr lang="en-US" sz="5000">
                <a:solidFill>
                  <a:srgbClr val="FF3131"/>
                </a:solidFill>
                <a:latin typeface="Montserrat Classic Bold"/>
              </a:rPr>
              <a:t>KAVRAMSAL DÖNÜŞÜMLER</a:t>
            </a:r>
          </a:p>
        </p:txBody>
      </p:sp>
      <p:sp>
        <p:nvSpPr>
          <p:cNvPr name="TextBox 4" id="4"/>
          <p:cNvSpPr txBox="true"/>
          <p:nvPr/>
        </p:nvSpPr>
        <p:spPr>
          <a:xfrm rot="0">
            <a:off x="813639" y="2846283"/>
            <a:ext cx="16445661" cy="6999605"/>
          </a:xfrm>
          <a:prstGeom prst="rect">
            <a:avLst/>
          </a:prstGeom>
        </p:spPr>
        <p:txBody>
          <a:bodyPr anchor="t" rtlCol="false" tIns="0" lIns="0" bIns="0" rIns="0">
            <a:spAutoFit/>
          </a:bodyPr>
          <a:lstStyle/>
          <a:p>
            <a:pPr algn="ctr">
              <a:lnSpc>
                <a:spcPts val="7200"/>
              </a:lnSpc>
            </a:pPr>
            <a:r>
              <a:rPr lang="en-US" sz="4500">
                <a:solidFill>
                  <a:srgbClr val="2E2E2E"/>
                </a:solidFill>
                <a:latin typeface="Montserrat Classic"/>
              </a:rPr>
              <a:t>    “Yönetici"          </a:t>
            </a:r>
            <a:r>
              <a:rPr lang="en-US" sz="4500">
                <a:solidFill>
                  <a:srgbClr val="FF3131"/>
                </a:solidFill>
                <a:latin typeface="Montserrat Classic"/>
              </a:rPr>
              <a:t> “Lider-Yönetici”</a:t>
            </a:r>
          </a:p>
          <a:p>
            <a:pPr algn="ctr">
              <a:lnSpc>
                <a:spcPts val="7200"/>
              </a:lnSpc>
            </a:pPr>
            <a:r>
              <a:rPr lang="en-US" sz="4500">
                <a:solidFill>
                  <a:srgbClr val="2E2E2E"/>
                </a:solidFill>
                <a:latin typeface="Montserrat Classic"/>
              </a:rPr>
              <a:t>       </a:t>
            </a:r>
            <a:r>
              <a:rPr lang="en-US" sz="4500">
                <a:solidFill>
                  <a:srgbClr val="2E2E2E"/>
                </a:solidFill>
                <a:latin typeface="Montserrat Classic"/>
              </a:rPr>
              <a:t>“Günübirlik”      </a:t>
            </a:r>
            <a:r>
              <a:rPr lang="en-US" sz="4500">
                <a:solidFill>
                  <a:srgbClr val="FF3131"/>
                </a:solidFill>
                <a:latin typeface="Montserrat Classic"/>
              </a:rPr>
              <a:t>“Stratejik Yönetim”</a:t>
            </a:r>
          </a:p>
          <a:p>
            <a:pPr algn="ctr">
              <a:lnSpc>
                <a:spcPts val="7200"/>
              </a:lnSpc>
            </a:pPr>
            <a:r>
              <a:rPr lang="en-US" sz="4500">
                <a:solidFill>
                  <a:srgbClr val="2E2E2E"/>
                </a:solidFill>
                <a:latin typeface="Montserrat Classic"/>
              </a:rPr>
              <a:t>“Yönetim”             </a:t>
            </a:r>
            <a:r>
              <a:rPr lang="en-US" sz="4500">
                <a:solidFill>
                  <a:srgbClr val="FF3131"/>
                </a:solidFill>
                <a:latin typeface="Montserrat Classic"/>
              </a:rPr>
              <a:t> “Yönetişim</a:t>
            </a:r>
          </a:p>
          <a:p>
            <a:pPr algn="ctr">
              <a:lnSpc>
                <a:spcPts val="7200"/>
              </a:lnSpc>
            </a:pPr>
            <a:r>
              <a:rPr lang="en-US" sz="4500">
                <a:solidFill>
                  <a:srgbClr val="2E2E2E"/>
                </a:solidFill>
                <a:latin typeface="Montserrat Classic"/>
              </a:rPr>
              <a:t>“Ben Bilirim”         </a:t>
            </a:r>
            <a:r>
              <a:rPr lang="en-US" sz="4500">
                <a:solidFill>
                  <a:srgbClr val="FF3131"/>
                </a:solidFill>
                <a:latin typeface="Montserrat Classic"/>
              </a:rPr>
              <a:t>  “Ortak Akıl“</a:t>
            </a:r>
          </a:p>
          <a:p>
            <a:pPr algn="ctr">
              <a:lnSpc>
                <a:spcPts val="7200"/>
              </a:lnSpc>
            </a:pPr>
            <a:r>
              <a:rPr lang="en-US" sz="4500">
                <a:solidFill>
                  <a:srgbClr val="2E2E2E"/>
                </a:solidFill>
                <a:latin typeface="Montserrat Classic"/>
              </a:rPr>
              <a:t>   </a:t>
            </a:r>
            <a:r>
              <a:rPr lang="en-US" sz="4500">
                <a:solidFill>
                  <a:srgbClr val="2E2E2E"/>
                </a:solidFill>
                <a:latin typeface="Montserrat Classic"/>
              </a:rPr>
              <a:t>“Yetkilendirme”  </a:t>
            </a:r>
            <a:r>
              <a:rPr lang="en-US" sz="4500">
                <a:solidFill>
                  <a:srgbClr val="FF3131"/>
                </a:solidFill>
                <a:latin typeface="Montserrat Classic"/>
              </a:rPr>
              <a:t>  “Güçlendirme”</a:t>
            </a:r>
          </a:p>
          <a:p>
            <a:pPr algn="ctr">
              <a:lnSpc>
                <a:spcPts val="7200"/>
              </a:lnSpc>
            </a:pPr>
            <a:r>
              <a:rPr lang="en-US" sz="4500">
                <a:solidFill>
                  <a:srgbClr val="2E2E2E"/>
                </a:solidFill>
                <a:latin typeface="Montserrat Classic"/>
              </a:rPr>
              <a:t>    </a:t>
            </a:r>
            <a:r>
              <a:rPr lang="en-US" sz="4500">
                <a:solidFill>
                  <a:srgbClr val="2E2E2E"/>
                </a:solidFill>
                <a:latin typeface="Montserrat Classic"/>
              </a:rPr>
              <a:t>“Kişisel Kültür”    </a:t>
            </a:r>
            <a:r>
              <a:rPr lang="en-US" sz="4500">
                <a:solidFill>
                  <a:srgbClr val="FF3131"/>
                </a:solidFill>
                <a:latin typeface="Montserrat Classic"/>
              </a:rPr>
              <a:t> “Kurum Kültürü”</a:t>
            </a:r>
          </a:p>
          <a:p>
            <a:pPr algn="just">
              <a:lnSpc>
                <a:spcPts val="6080"/>
              </a:lnSpc>
            </a:pPr>
          </a:p>
          <a:p>
            <a:pPr algn="just">
              <a:lnSpc>
                <a:spcPts val="6080"/>
              </a:lnSpc>
            </a:pPr>
          </a:p>
        </p:txBody>
      </p:sp>
      <p:sp>
        <p:nvSpPr>
          <p:cNvPr name="Freeform 5" id="5"/>
          <p:cNvSpPr/>
          <p:nvPr/>
        </p:nvSpPr>
        <p:spPr>
          <a:xfrm flipH="false" flipV="false" rot="0">
            <a:off x="14995591" y="8563907"/>
            <a:ext cx="3028477" cy="1388786"/>
          </a:xfrm>
          <a:custGeom>
            <a:avLst/>
            <a:gdLst/>
            <a:ahLst/>
            <a:cxnLst/>
            <a:rect r="r" b="b" t="t" l="l"/>
            <a:pathLst>
              <a:path h="1388786" w="3028477">
                <a:moveTo>
                  <a:pt x="0" y="0"/>
                </a:moveTo>
                <a:lnTo>
                  <a:pt x="3028476" y="0"/>
                </a:lnTo>
                <a:lnTo>
                  <a:pt x="3028476" y="1388786"/>
                </a:lnTo>
                <a:lnTo>
                  <a:pt x="0" y="1388786"/>
                </a:lnTo>
                <a:lnTo>
                  <a:pt x="0" y="0"/>
                </a:lnTo>
                <a:close/>
              </a:path>
            </a:pathLst>
          </a:custGeom>
          <a:blipFill>
            <a:blip r:embed="rId4"/>
            <a:stretch>
              <a:fillRect l="0" t="-61286" r="0" b="-56780"/>
            </a:stretch>
          </a:blipFill>
        </p:spPr>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2085749">
            <a:off x="-5031450" y="-5121765"/>
            <a:ext cx="17711144" cy="17711144"/>
          </a:xfrm>
          <a:custGeom>
            <a:avLst/>
            <a:gdLst/>
            <a:ahLst/>
            <a:cxnLst/>
            <a:rect r="r" b="b" t="t" l="l"/>
            <a:pathLst>
              <a:path h="17711144" w="17711144">
                <a:moveTo>
                  <a:pt x="0" y="0"/>
                </a:moveTo>
                <a:lnTo>
                  <a:pt x="17711144" y="0"/>
                </a:lnTo>
                <a:lnTo>
                  <a:pt x="17711144" y="17711144"/>
                </a:lnTo>
                <a:lnTo>
                  <a:pt x="0" y="17711144"/>
                </a:lnTo>
                <a:lnTo>
                  <a:pt x="0" y="0"/>
                </a:lnTo>
                <a:close/>
              </a:path>
            </a:pathLst>
          </a:custGeom>
          <a:blipFill>
            <a:blip r:embed="rId2">
              <a:alphaModFix amt="40000"/>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813639" y="1047750"/>
            <a:ext cx="17942327" cy="736600"/>
          </a:xfrm>
          <a:prstGeom prst="rect">
            <a:avLst/>
          </a:prstGeom>
        </p:spPr>
        <p:txBody>
          <a:bodyPr anchor="t" rtlCol="false" tIns="0" lIns="0" bIns="0" rIns="0">
            <a:spAutoFit/>
          </a:bodyPr>
          <a:lstStyle/>
          <a:p>
            <a:pPr>
              <a:lnSpc>
                <a:spcPts val="5750"/>
              </a:lnSpc>
            </a:pPr>
            <a:r>
              <a:rPr lang="en-US" sz="5000">
                <a:solidFill>
                  <a:srgbClr val="004AAD"/>
                </a:solidFill>
                <a:latin typeface="Montserrat Classic Bold"/>
              </a:rPr>
              <a:t>KURUMSALLAŞMADA </a:t>
            </a:r>
            <a:r>
              <a:rPr lang="en-US" sz="5000">
                <a:solidFill>
                  <a:srgbClr val="FF3131"/>
                </a:solidFill>
                <a:latin typeface="Montserrat Classic Bold"/>
              </a:rPr>
              <a:t>KAVRAMSAL DÖNÜŞÜMLER</a:t>
            </a:r>
          </a:p>
        </p:txBody>
      </p:sp>
      <p:sp>
        <p:nvSpPr>
          <p:cNvPr name="TextBox 4" id="4"/>
          <p:cNvSpPr txBox="true"/>
          <p:nvPr/>
        </p:nvSpPr>
        <p:spPr>
          <a:xfrm rot="0">
            <a:off x="813639" y="2846283"/>
            <a:ext cx="16445661" cy="5313680"/>
          </a:xfrm>
          <a:prstGeom prst="rect">
            <a:avLst/>
          </a:prstGeom>
        </p:spPr>
        <p:txBody>
          <a:bodyPr anchor="t" rtlCol="false" tIns="0" lIns="0" bIns="0" rIns="0">
            <a:spAutoFit/>
          </a:bodyPr>
          <a:lstStyle/>
          <a:p>
            <a:pPr algn="ctr">
              <a:lnSpc>
                <a:spcPts val="7200"/>
              </a:lnSpc>
            </a:pPr>
            <a:r>
              <a:rPr lang="en-US" sz="4500">
                <a:solidFill>
                  <a:srgbClr val="2E2E2E"/>
                </a:solidFill>
                <a:latin typeface="Montserrat Classic"/>
              </a:rPr>
              <a:t>“Kriz Yönetimi”       </a:t>
            </a:r>
            <a:r>
              <a:rPr lang="en-US" sz="4500">
                <a:solidFill>
                  <a:srgbClr val="FF3131"/>
                </a:solidFill>
                <a:latin typeface="Montserrat Classic"/>
              </a:rPr>
              <a:t>  “Risk Yönetimi</a:t>
            </a:r>
          </a:p>
          <a:p>
            <a:pPr algn="ctr">
              <a:lnSpc>
                <a:spcPts val="7200"/>
              </a:lnSpc>
            </a:pPr>
            <a:r>
              <a:rPr lang="en-US" sz="4500">
                <a:solidFill>
                  <a:srgbClr val="2E2E2E"/>
                </a:solidFill>
                <a:latin typeface="Montserrat Classic"/>
              </a:rPr>
              <a:t>“Kanaat”                 </a:t>
            </a:r>
            <a:r>
              <a:rPr lang="en-US" sz="4500">
                <a:solidFill>
                  <a:srgbClr val="FF3131"/>
                </a:solidFill>
                <a:latin typeface="Montserrat Classic"/>
              </a:rPr>
              <a:t>     “Kanıt”</a:t>
            </a:r>
          </a:p>
          <a:p>
            <a:pPr algn="ctr">
              <a:lnSpc>
                <a:spcPts val="7200"/>
              </a:lnSpc>
            </a:pPr>
            <a:r>
              <a:rPr lang="en-US" sz="4500">
                <a:solidFill>
                  <a:srgbClr val="2E2E2E"/>
                </a:solidFill>
                <a:latin typeface="Montserrat Classic"/>
              </a:rPr>
              <a:t>“İnformel İletişim”    </a:t>
            </a:r>
            <a:r>
              <a:rPr lang="en-US" sz="4500">
                <a:solidFill>
                  <a:srgbClr val="FF3131"/>
                </a:solidFill>
                <a:latin typeface="Montserrat Classic"/>
              </a:rPr>
              <a:t> “Biçimsel İletişim”</a:t>
            </a:r>
          </a:p>
          <a:p>
            <a:pPr algn="ctr">
              <a:lnSpc>
                <a:spcPts val="7200"/>
              </a:lnSpc>
            </a:pPr>
            <a:r>
              <a:rPr lang="en-US" sz="4500">
                <a:solidFill>
                  <a:srgbClr val="2E2E2E"/>
                </a:solidFill>
                <a:latin typeface="Montserrat Classic"/>
              </a:rPr>
              <a:t>“Sıradan Olmak”      </a:t>
            </a:r>
            <a:r>
              <a:rPr lang="en-US" sz="4500">
                <a:solidFill>
                  <a:srgbClr val="FF3131"/>
                </a:solidFill>
                <a:latin typeface="Montserrat Classic"/>
              </a:rPr>
              <a:t>“Markalaşma” </a:t>
            </a:r>
          </a:p>
          <a:p>
            <a:pPr algn="ctr">
              <a:lnSpc>
                <a:spcPts val="7200"/>
              </a:lnSpc>
            </a:pPr>
            <a:r>
              <a:rPr lang="en-US" sz="4500">
                <a:solidFill>
                  <a:srgbClr val="2E2E2E"/>
                </a:solidFill>
                <a:latin typeface="Montserrat Classic"/>
              </a:rPr>
              <a:t>“İmaj”                    </a:t>
            </a:r>
            <a:r>
              <a:rPr lang="en-US" sz="4500">
                <a:solidFill>
                  <a:srgbClr val="FF3131"/>
                </a:solidFill>
                <a:latin typeface="Montserrat Classic"/>
              </a:rPr>
              <a:t>    “İtibar”</a:t>
            </a:r>
          </a:p>
          <a:p>
            <a:pPr algn="just">
              <a:lnSpc>
                <a:spcPts val="6080"/>
              </a:lnSpc>
            </a:pPr>
          </a:p>
        </p:txBody>
      </p:sp>
      <p:sp>
        <p:nvSpPr>
          <p:cNvPr name="Freeform 5" id="5"/>
          <p:cNvSpPr/>
          <p:nvPr/>
        </p:nvSpPr>
        <p:spPr>
          <a:xfrm flipH="false" flipV="false" rot="0">
            <a:off x="14995591" y="8563907"/>
            <a:ext cx="3028477" cy="1388786"/>
          </a:xfrm>
          <a:custGeom>
            <a:avLst/>
            <a:gdLst/>
            <a:ahLst/>
            <a:cxnLst/>
            <a:rect r="r" b="b" t="t" l="l"/>
            <a:pathLst>
              <a:path h="1388786" w="3028477">
                <a:moveTo>
                  <a:pt x="0" y="0"/>
                </a:moveTo>
                <a:lnTo>
                  <a:pt x="3028476" y="0"/>
                </a:lnTo>
                <a:lnTo>
                  <a:pt x="3028476" y="1388786"/>
                </a:lnTo>
                <a:lnTo>
                  <a:pt x="0" y="1388786"/>
                </a:lnTo>
                <a:lnTo>
                  <a:pt x="0" y="0"/>
                </a:lnTo>
                <a:close/>
              </a:path>
            </a:pathLst>
          </a:custGeom>
          <a:blipFill>
            <a:blip r:embed="rId4"/>
            <a:stretch>
              <a:fillRect l="0" t="-61286" r="0" b="-56780"/>
            </a:stretch>
          </a:blipFill>
        </p:spPr>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2085749">
            <a:off x="-5031450" y="-5121765"/>
            <a:ext cx="17711144" cy="17711144"/>
          </a:xfrm>
          <a:custGeom>
            <a:avLst/>
            <a:gdLst/>
            <a:ahLst/>
            <a:cxnLst/>
            <a:rect r="r" b="b" t="t" l="l"/>
            <a:pathLst>
              <a:path h="17711144" w="17711144">
                <a:moveTo>
                  <a:pt x="0" y="0"/>
                </a:moveTo>
                <a:lnTo>
                  <a:pt x="17711144" y="0"/>
                </a:lnTo>
                <a:lnTo>
                  <a:pt x="17711144" y="17711144"/>
                </a:lnTo>
                <a:lnTo>
                  <a:pt x="0" y="17711144"/>
                </a:lnTo>
                <a:lnTo>
                  <a:pt x="0" y="0"/>
                </a:lnTo>
                <a:close/>
              </a:path>
            </a:pathLst>
          </a:custGeom>
          <a:blipFill>
            <a:blip r:embed="rId2">
              <a:alphaModFix amt="40000"/>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813639" y="1047750"/>
            <a:ext cx="17942327" cy="736600"/>
          </a:xfrm>
          <a:prstGeom prst="rect">
            <a:avLst/>
          </a:prstGeom>
        </p:spPr>
        <p:txBody>
          <a:bodyPr anchor="t" rtlCol="false" tIns="0" lIns="0" bIns="0" rIns="0">
            <a:spAutoFit/>
          </a:bodyPr>
          <a:lstStyle/>
          <a:p>
            <a:pPr>
              <a:lnSpc>
                <a:spcPts val="5750"/>
              </a:lnSpc>
            </a:pPr>
            <a:r>
              <a:rPr lang="en-US" sz="5000">
                <a:solidFill>
                  <a:srgbClr val="004AAD"/>
                </a:solidFill>
                <a:latin typeface="Montserrat Classic Bold"/>
              </a:rPr>
              <a:t>KURUMSALLAŞMADA </a:t>
            </a:r>
            <a:r>
              <a:rPr lang="en-US" sz="5000">
                <a:solidFill>
                  <a:srgbClr val="FF3131"/>
                </a:solidFill>
                <a:latin typeface="Montserrat Classic Bold"/>
              </a:rPr>
              <a:t>KAVRAMSAL DÖNÜŞÜMLER</a:t>
            </a:r>
          </a:p>
        </p:txBody>
      </p:sp>
      <p:sp>
        <p:nvSpPr>
          <p:cNvPr name="TextBox 4" id="4"/>
          <p:cNvSpPr txBox="true"/>
          <p:nvPr/>
        </p:nvSpPr>
        <p:spPr>
          <a:xfrm rot="0">
            <a:off x="813639" y="2846283"/>
            <a:ext cx="16445661" cy="6228080"/>
          </a:xfrm>
          <a:prstGeom prst="rect">
            <a:avLst/>
          </a:prstGeom>
        </p:spPr>
        <p:txBody>
          <a:bodyPr anchor="t" rtlCol="false" tIns="0" lIns="0" bIns="0" rIns="0">
            <a:spAutoFit/>
          </a:bodyPr>
          <a:lstStyle/>
          <a:p>
            <a:pPr algn="ctr">
              <a:lnSpc>
                <a:spcPts val="7200"/>
              </a:lnSpc>
            </a:pPr>
            <a:r>
              <a:rPr lang="en-US" sz="4500">
                <a:solidFill>
                  <a:srgbClr val="2E2E2E"/>
                </a:solidFill>
                <a:latin typeface="Montserrat Classic"/>
              </a:rPr>
              <a:t>“Personel”                   </a:t>
            </a:r>
            <a:r>
              <a:rPr lang="en-US" sz="4500">
                <a:solidFill>
                  <a:srgbClr val="FF3131"/>
                </a:solidFill>
                <a:latin typeface="Montserrat Classic"/>
              </a:rPr>
              <a:t> “İnsan Kaynakları”</a:t>
            </a:r>
          </a:p>
          <a:p>
            <a:pPr algn="ctr">
              <a:lnSpc>
                <a:spcPts val="7200"/>
              </a:lnSpc>
            </a:pPr>
            <a:r>
              <a:rPr lang="en-US" sz="4500">
                <a:solidFill>
                  <a:srgbClr val="2E2E2E"/>
                </a:solidFill>
                <a:latin typeface="Montserrat Classic"/>
              </a:rPr>
              <a:t>“Ben”                    </a:t>
            </a:r>
            <a:r>
              <a:rPr lang="en-US" sz="4500">
                <a:solidFill>
                  <a:srgbClr val="FF3131"/>
                </a:solidFill>
                <a:latin typeface="Montserrat Classic"/>
              </a:rPr>
              <a:t> “Biz” (“Takım Çalışması”)</a:t>
            </a:r>
          </a:p>
          <a:p>
            <a:pPr algn="ctr">
              <a:lnSpc>
                <a:spcPts val="7200"/>
              </a:lnSpc>
            </a:pPr>
            <a:r>
              <a:rPr lang="en-US" sz="4500">
                <a:solidFill>
                  <a:srgbClr val="2E2E2E"/>
                </a:solidFill>
                <a:latin typeface="Montserrat Classic"/>
              </a:rPr>
              <a:t>“Amaçlar”                      </a:t>
            </a:r>
            <a:r>
              <a:rPr lang="en-US" sz="4500">
                <a:solidFill>
                  <a:srgbClr val="FF3131"/>
                </a:solidFill>
                <a:latin typeface="Montserrat Classic"/>
              </a:rPr>
              <a:t>   “Hedefler”</a:t>
            </a:r>
          </a:p>
          <a:p>
            <a:pPr algn="ctr">
              <a:lnSpc>
                <a:spcPts val="7200"/>
              </a:lnSpc>
            </a:pPr>
            <a:r>
              <a:rPr lang="en-US" sz="4500">
                <a:solidFill>
                  <a:srgbClr val="2E2E2E"/>
                </a:solidFill>
                <a:latin typeface="Montserrat Classic"/>
              </a:rPr>
              <a:t>“İşlem Yığınları”                                     </a:t>
            </a:r>
            <a:r>
              <a:rPr lang="en-US" sz="4500">
                <a:solidFill>
                  <a:srgbClr val="FF3131"/>
                </a:solidFill>
                <a:latin typeface="Montserrat Classic"/>
              </a:rPr>
              <a:t>“Süreçler”</a:t>
            </a:r>
          </a:p>
          <a:p>
            <a:pPr algn="ctr">
              <a:lnSpc>
                <a:spcPts val="7200"/>
              </a:lnSpc>
            </a:pPr>
            <a:r>
              <a:rPr lang="en-US" sz="4500">
                <a:solidFill>
                  <a:srgbClr val="2E2E2E"/>
                </a:solidFill>
                <a:latin typeface="Montserrat Classic"/>
              </a:rPr>
              <a:t>“Tanımsız Yapı”    </a:t>
            </a:r>
            <a:r>
              <a:rPr lang="en-US" sz="4500">
                <a:solidFill>
                  <a:srgbClr val="FF3131"/>
                </a:solidFill>
                <a:latin typeface="Montserrat Classic"/>
              </a:rPr>
              <a:t>        “Tanımlanmış Yapı”</a:t>
            </a:r>
          </a:p>
          <a:p>
            <a:pPr algn="ctr">
              <a:lnSpc>
                <a:spcPts val="7200"/>
              </a:lnSpc>
            </a:pPr>
            <a:r>
              <a:rPr lang="en-US" sz="4500">
                <a:solidFill>
                  <a:srgbClr val="2E2E2E"/>
                </a:solidFill>
                <a:latin typeface="Montserrat Classic"/>
              </a:rPr>
              <a:t>“Sorun Çözmek” </a:t>
            </a:r>
            <a:r>
              <a:rPr lang="en-US" sz="4500">
                <a:solidFill>
                  <a:srgbClr val="FF3131"/>
                </a:solidFill>
                <a:latin typeface="Montserrat Classic"/>
              </a:rPr>
              <a:t>“Sorun Önleme”</a:t>
            </a:r>
          </a:p>
          <a:p>
            <a:pPr algn="just">
              <a:lnSpc>
                <a:spcPts val="6080"/>
              </a:lnSpc>
            </a:pPr>
          </a:p>
        </p:txBody>
      </p:sp>
      <p:sp>
        <p:nvSpPr>
          <p:cNvPr name="Freeform 5" id="5"/>
          <p:cNvSpPr/>
          <p:nvPr/>
        </p:nvSpPr>
        <p:spPr>
          <a:xfrm flipH="false" flipV="false" rot="0">
            <a:off x="14995591" y="8563907"/>
            <a:ext cx="3028477" cy="1388786"/>
          </a:xfrm>
          <a:custGeom>
            <a:avLst/>
            <a:gdLst/>
            <a:ahLst/>
            <a:cxnLst/>
            <a:rect r="r" b="b" t="t" l="l"/>
            <a:pathLst>
              <a:path h="1388786" w="3028477">
                <a:moveTo>
                  <a:pt x="0" y="0"/>
                </a:moveTo>
                <a:lnTo>
                  <a:pt x="3028476" y="0"/>
                </a:lnTo>
                <a:lnTo>
                  <a:pt x="3028476" y="1388786"/>
                </a:lnTo>
                <a:lnTo>
                  <a:pt x="0" y="1388786"/>
                </a:lnTo>
                <a:lnTo>
                  <a:pt x="0" y="0"/>
                </a:lnTo>
                <a:close/>
              </a:path>
            </a:pathLst>
          </a:custGeom>
          <a:blipFill>
            <a:blip r:embed="rId4"/>
            <a:stretch>
              <a:fillRect l="0" t="-61286" r="0" b="-56780"/>
            </a:stretch>
          </a:blipFill>
        </p:spPr>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2085749">
            <a:off x="-5031450" y="-5121765"/>
            <a:ext cx="17711144" cy="17711144"/>
          </a:xfrm>
          <a:custGeom>
            <a:avLst/>
            <a:gdLst/>
            <a:ahLst/>
            <a:cxnLst/>
            <a:rect r="r" b="b" t="t" l="l"/>
            <a:pathLst>
              <a:path h="17711144" w="17711144">
                <a:moveTo>
                  <a:pt x="0" y="0"/>
                </a:moveTo>
                <a:lnTo>
                  <a:pt x="17711144" y="0"/>
                </a:lnTo>
                <a:lnTo>
                  <a:pt x="17711144" y="17711144"/>
                </a:lnTo>
                <a:lnTo>
                  <a:pt x="0" y="17711144"/>
                </a:lnTo>
                <a:lnTo>
                  <a:pt x="0" y="0"/>
                </a:lnTo>
                <a:close/>
              </a:path>
            </a:pathLst>
          </a:custGeom>
          <a:blipFill>
            <a:blip r:embed="rId2">
              <a:alphaModFix amt="40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799293">
            <a:off x="12170918" y="-745657"/>
            <a:ext cx="6885296" cy="11055409"/>
          </a:xfrm>
          <a:custGeom>
            <a:avLst/>
            <a:gdLst/>
            <a:ahLst/>
            <a:cxnLst/>
            <a:rect r="r" b="b" t="t" l="l"/>
            <a:pathLst>
              <a:path h="11055409" w="6885296">
                <a:moveTo>
                  <a:pt x="0" y="0"/>
                </a:moveTo>
                <a:lnTo>
                  <a:pt x="6885296" y="0"/>
                </a:lnTo>
                <a:lnTo>
                  <a:pt x="6885296" y="11055409"/>
                </a:lnTo>
                <a:lnTo>
                  <a:pt x="0" y="1105540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10989381" y="2517775"/>
            <a:ext cx="6269919" cy="5251450"/>
            <a:chOff x="0" y="0"/>
            <a:chExt cx="8359892" cy="7001933"/>
          </a:xfrm>
        </p:grpSpPr>
        <p:pic>
          <p:nvPicPr>
            <p:cNvPr name="Picture 5" id="5"/>
            <p:cNvPicPr>
              <a:picLocks noChangeAspect="true"/>
            </p:cNvPicPr>
            <p:nvPr/>
          </p:nvPicPr>
          <p:blipFill>
            <a:blip r:embed="rId6"/>
            <a:srcRect l="10201" t="0" r="10201" b="0"/>
            <a:stretch>
              <a:fillRect/>
            </a:stretch>
          </p:blipFill>
          <p:spPr>
            <a:xfrm flipH="false" flipV="false">
              <a:off x="0" y="0"/>
              <a:ext cx="8359892" cy="7001933"/>
            </a:xfrm>
            <a:prstGeom prst="rect">
              <a:avLst/>
            </a:prstGeom>
          </p:spPr>
        </p:pic>
      </p:grpSp>
      <p:sp>
        <p:nvSpPr>
          <p:cNvPr name="TextBox 6" id="6"/>
          <p:cNvSpPr txBox="true"/>
          <p:nvPr/>
        </p:nvSpPr>
        <p:spPr>
          <a:xfrm rot="0">
            <a:off x="1028700" y="4422775"/>
            <a:ext cx="8623030" cy="1460500"/>
          </a:xfrm>
          <a:prstGeom prst="rect">
            <a:avLst/>
          </a:prstGeom>
        </p:spPr>
        <p:txBody>
          <a:bodyPr anchor="t" rtlCol="false" tIns="0" lIns="0" bIns="0" rIns="0">
            <a:spAutoFit/>
          </a:bodyPr>
          <a:lstStyle/>
          <a:p>
            <a:pPr>
              <a:lnSpc>
                <a:spcPts val="5750"/>
              </a:lnSpc>
            </a:pPr>
            <a:r>
              <a:rPr lang="en-US" sz="5000">
                <a:solidFill>
                  <a:srgbClr val="004AAD"/>
                </a:solidFill>
                <a:latin typeface="Montserrat Classic Bold"/>
              </a:rPr>
              <a:t>KURUMSALLAŞMANIN FAYDALARI </a:t>
            </a:r>
          </a:p>
        </p:txBody>
      </p:sp>
      <p:sp>
        <p:nvSpPr>
          <p:cNvPr name="Freeform 7" id="7"/>
          <p:cNvSpPr/>
          <p:nvPr/>
        </p:nvSpPr>
        <p:spPr>
          <a:xfrm flipH="false" flipV="false" rot="0">
            <a:off x="795645" y="678348"/>
            <a:ext cx="3028477" cy="1388786"/>
          </a:xfrm>
          <a:custGeom>
            <a:avLst/>
            <a:gdLst/>
            <a:ahLst/>
            <a:cxnLst/>
            <a:rect r="r" b="b" t="t" l="l"/>
            <a:pathLst>
              <a:path h="1388786" w="3028477">
                <a:moveTo>
                  <a:pt x="0" y="0"/>
                </a:moveTo>
                <a:lnTo>
                  <a:pt x="3028477" y="0"/>
                </a:lnTo>
                <a:lnTo>
                  <a:pt x="3028477" y="1388786"/>
                </a:lnTo>
                <a:lnTo>
                  <a:pt x="0" y="1388786"/>
                </a:lnTo>
                <a:lnTo>
                  <a:pt x="0" y="0"/>
                </a:lnTo>
                <a:close/>
              </a:path>
            </a:pathLst>
          </a:custGeom>
          <a:blipFill>
            <a:blip r:embed="rId7"/>
            <a:stretch>
              <a:fillRect l="0" t="-61286" r="0" b="-56780"/>
            </a:stretch>
          </a:blipFill>
        </p:spPr>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2085749">
            <a:off x="-4481284" y="-8874332"/>
            <a:ext cx="23425564" cy="23425564"/>
          </a:xfrm>
          <a:custGeom>
            <a:avLst/>
            <a:gdLst/>
            <a:ahLst/>
            <a:cxnLst/>
            <a:rect r="r" b="b" t="t" l="l"/>
            <a:pathLst>
              <a:path h="23425564" w="23425564">
                <a:moveTo>
                  <a:pt x="0" y="0"/>
                </a:moveTo>
                <a:lnTo>
                  <a:pt x="23425564" y="0"/>
                </a:lnTo>
                <a:lnTo>
                  <a:pt x="23425564" y="23425564"/>
                </a:lnTo>
                <a:lnTo>
                  <a:pt x="0" y="23425564"/>
                </a:lnTo>
                <a:lnTo>
                  <a:pt x="0" y="0"/>
                </a:lnTo>
                <a:close/>
              </a:path>
            </a:pathLst>
          </a:custGeom>
          <a:blipFill>
            <a:blip r:embed="rId2">
              <a:alphaModFix amt="40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799293">
            <a:off x="12170918" y="-745657"/>
            <a:ext cx="6885296" cy="11055409"/>
          </a:xfrm>
          <a:custGeom>
            <a:avLst/>
            <a:gdLst/>
            <a:ahLst/>
            <a:cxnLst/>
            <a:rect r="r" b="b" t="t" l="l"/>
            <a:pathLst>
              <a:path h="11055409" w="6885296">
                <a:moveTo>
                  <a:pt x="0" y="0"/>
                </a:moveTo>
                <a:lnTo>
                  <a:pt x="6885296" y="0"/>
                </a:lnTo>
                <a:lnTo>
                  <a:pt x="6885296" y="11055409"/>
                </a:lnTo>
                <a:lnTo>
                  <a:pt x="0" y="1105540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6009041" y="2838450"/>
            <a:ext cx="6269919" cy="5251450"/>
            <a:chOff x="0" y="0"/>
            <a:chExt cx="8359892" cy="7001933"/>
          </a:xfrm>
        </p:grpSpPr>
        <p:pic>
          <p:nvPicPr>
            <p:cNvPr name="Picture 5" id="5"/>
            <p:cNvPicPr>
              <a:picLocks noChangeAspect="true"/>
            </p:cNvPicPr>
            <p:nvPr/>
          </p:nvPicPr>
          <p:blipFill>
            <a:blip r:embed="rId6"/>
            <a:srcRect l="2242" t="0" r="2242" b="0"/>
            <a:stretch>
              <a:fillRect/>
            </a:stretch>
          </p:blipFill>
          <p:spPr>
            <a:xfrm flipH="false" flipV="false">
              <a:off x="0" y="0"/>
              <a:ext cx="8359892" cy="7001933"/>
            </a:xfrm>
            <a:prstGeom prst="rect">
              <a:avLst/>
            </a:prstGeom>
          </p:spPr>
        </p:pic>
      </p:grpSp>
      <p:sp>
        <p:nvSpPr>
          <p:cNvPr name="TextBox 6" id="6"/>
          <p:cNvSpPr txBox="true"/>
          <p:nvPr/>
        </p:nvSpPr>
        <p:spPr>
          <a:xfrm rot="0">
            <a:off x="4376545" y="847725"/>
            <a:ext cx="9534910" cy="866775"/>
          </a:xfrm>
          <a:prstGeom prst="rect">
            <a:avLst/>
          </a:prstGeom>
        </p:spPr>
        <p:txBody>
          <a:bodyPr anchor="t" rtlCol="false" tIns="0" lIns="0" bIns="0" rIns="0">
            <a:spAutoFit/>
          </a:bodyPr>
          <a:lstStyle/>
          <a:p>
            <a:pPr algn="just">
              <a:lnSpc>
                <a:spcPts val="7200"/>
              </a:lnSpc>
            </a:pPr>
            <a:r>
              <a:rPr lang="en-US" sz="4500">
                <a:solidFill>
                  <a:srgbClr val="2E2E2E"/>
                </a:solidFill>
                <a:latin typeface="Montserrat Classic Bold"/>
              </a:rPr>
              <a:t>Kontrolü sağlamak </a:t>
            </a:r>
            <a:r>
              <a:rPr lang="en-US" sz="4500">
                <a:solidFill>
                  <a:srgbClr val="2E2E2E"/>
                </a:solidFill>
                <a:latin typeface="Montserrat Classic Bold"/>
              </a:rPr>
              <a:t>kolaylaşır.</a:t>
            </a:r>
          </a:p>
        </p:txBody>
      </p:sp>
      <p:sp>
        <p:nvSpPr>
          <p:cNvPr name="Freeform 7" id="7"/>
          <p:cNvSpPr/>
          <p:nvPr/>
        </p:nvSpPr>
        <p:spPr>
          <a:xfrm flipH="false" flipV="false" rot="0">
            <a:off x="1028700" y="8563907"/>
            <a:ext cx="3028477" cy="1388786"/>
          </a:xfrm>
          <a:custGeom>
            <a:avLst/>
            <a:gdLst/>
            <a:ahLst/>
            <a:cxnLst/>
            <a:rect r="r" b="b" t="t" l="l"/>
            <a:pathLst>
              <a:path h="1388786" w="3028477">
                <a:moveTo>
                  <a:pt x="0" y="0"/>
                </a:moveTo>
                <a:lnTo>
                  <a:pt x="3028477" y="0"/>
                </a:lnTo>
                <a:lnTo>
                  <a:pt x="3028477" y="1388786"/>
                </a:lnTo>
                <a:lnTo>
                  <a:pt x="0" y="1388786"/>
                </a:lnTo>
                <a:lnTo>
                  <a:pt x="0" y="0"/>
                </a:lnTo>
                <a:close/>
              </a:path>
            </a:pathLst>
          </a:custGeom>
          <a:blipFill>
            <a:blip r:embed="rId7"/>
            <a:stretch>
              <a:fillRect l="0" t="-61286" r="0" b="-56780"/>
            </a:stretch>
          </a:blipFill>
        </p:spPr>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2085749">
            <a:off x="-4481284" y="-8874332"/>
            <a:ext cx="23425564" cy="23425564"/>
          </a:xfrm>
          <a:custGeom>
            <a:avLst/>
            <a:gdLst/>
            <a:ahLst/>
            <a:cxnLst/>
            <a:rect r="r" b="b" t="t" l="l"/>
            <a:pathLst>
              <a:path h="23425564" w="23425564">
                <a:moveTo>
                  <a:pt x="0" y="0"/>
                </a:moveTo>
                <a:lnTo>
                  <a:pt x="23425564" y="0"/>
                </a:lnTo>
                <a:lnTo>
                  <a:pt x="23425564" y="23425564"/>
                </a:lnTo>
                <a:lnTo>
                  <a:pt x="0" y="23425564"/>
                </a:lnTo>
                <a:lnTo>
                  <a:pt x="0" y="0"/>
                </a:lnTo>
                <a:close/>
              </a:path>
            </a:pathLst>
          </a:custGeom>
          <a:blipFill>
            <a:blip r:embed="rId2">
              <a:alphaModFix amt="40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799293">
            <a:off x="12170918" y="-745657"/>
            <a:ext cx="6885296" cy="11055409"/>
          </a:xfrm>
          <a:custGeom>
            <a:avLst/>
            <a:gdLst/>
            <a:ahLst/>
            <a:cxnLst/>
            <a:rect r="r" b="b" t="t" l="l"/>
            <a:pathLst>
              <a:path h="11055409" w="6885296">
                <a:moveTo>
                  <a:pt x="0" y="0"/>
                </a:moveTo>
                <a:lnTo>
                  <a:pt x="6885296" y="0"/>
                </a:lnTo>
                <a:lnTo>
                  <a:pt x="6885296" y="11055409"/>
                </a:lnTo>
                <a:lnTo>
                  <a:pt x="0" y="1105540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6009041" y="2838450"/>
            <a:ext cx="6269919" cy="5251450"/>
            <a:chOff x="0" y="0"/>
            <a:chExt cx="8359892" cy="7001933"/>
          </a:xfrm>
        </p:grpSpPr>
        <p:pic>
          <p:nvPicPr>
            <p:cNvPr name="Picture 5" id="5"/>
            <p:cNvPicPr>
              <a:picLocks noChangeAspect="true"/>
            </p:cNvPicPr>
            <p:nvPr/>
          </p:nvPicPr>
          <p:blipFill>
            <a:blip r:embed="rId6"/>
            <a:srcRect l="0" t="9430" r="0" b="9430"/>
            <a:stretch>
              <a:fillRect/>
            </a:stretch>
          </p:blipFill>
          <p:spPr>
            <a:xfrm flipH="false" flipV="false">
              <a:off x="0" y="0"/>
              <a:ext cx="8359892" cy="7001933"/>
            </a:xfrm>
            <a:prstGeom prst="rect">
              <a:avLst/>
            </a:prstGeom>
          </p:spPr>
        </p:pic>
      </p:grpSp>
      <p:sp>
        <p:nvSpPr>
          <p:cNvPr name="TextBox 6" id="6"/>
          <p:cNvSpPr txBox="true"/>
          <p:nvPr/>
        </p:nvSpPr>
        <p:spPr>
          <a:xfrm rot="0">
            <a:off x="1634521" y="847725"/>
            <a:ext cx="15018958" cy="866775"/>
          </a:xfrm>
          <a:prstGeom prst="rect">
            <a:avLst/>
          </a:prstGeom>
        </p:spPr>
        <p:txBody>
          <a:bodyPr anchor="t" rtlCol="false" tIns="0" lIns="0" bIns="0" rIns="0">
            <a:spAutoFit/>
          </a:bodyPr>
          <a:lstStyle/>
          <a:p>
            <a:pPr algn="ctr">
              <a:lnSpc>
                <a:spcPts val="7200"/>
              </a:lnSpc>
            </a:pPr>
            <a:r>
              <a:rPr lang="en-US" sz="4500">
                <a:solidFill>
                  <a:srgbClr val="2E2E2E"/>
                </a:solidFill>
                <a:latin typeface="Montserrat Classic Bold"/>
              </a:rPr>
              <a:t>İşletme daha düzenli ve sistemli çalışır.</a:t>
            </a:r>
          </a:p>
        </p:txBody>
      </p:sp>
      <p:sp>
        <p:nvSpPr>
          <p:cNvPr name="Freeform 7" id="7"/>
          <p:cNvSpPr/>
          <p:nvPr/>
        </p:nvSpPr>
        <p:spPr>
          <a:xfrm flipH="false" flipV="false" rot="0">
            <a:off x="1028700" y="8563907"/>
            <a:ext cx="3028477" cy="1388786"/>
          </a:xfrm>
          <a:custGeom>
            <a:avLst/>
            <a:gdLst/>
            <a:ahLst/>
            <a:cxnLst/>
            <a:rect r="r" b="b" t="t" l="l"/>
            <a:pathLst>
              <a:path h="1388786" w="3028477">
                <a:moveTo>
                  <a:pt x="0" y="0"/>
                </a:moveTo>
                <a:lnTo>
                  <a:pt x="3028477" y="0"/>
                </a:lnTo>
                <a:lnTo>
                  <a:pt x="3028477" y="1388786"/>
                </a:lnTo>
                <a:lnTo>
                  <a:pt x="0" y="1388786"/>
                </a:lnTo>
                <a:lnTo>
                  <a:pt x="0" y="0"/>
                </a:lnTo>
                <a:close/>
              </a:path>
            </a:pathLst>
          </a:custGeom>
          <a:blipFill>
            <a:blip r:embed="rId7"/>
            <a:stretch>
              <a:fillRect l="0" t="-61286" r="0" b="-56780"/>
            </a:stretch>
          </a:blipFill>
        </p:spPr>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2085749">
            <a:off x="-4481284" y="-8874332"/>
            <a:ext cx="23425564" cy="23425564"/>
          </a:xfrm>
          <a:custGeom>
            <a:avLst/>
            <a:gdLst/>
            <a:ahLst/>
            <a:cxnLst/>
            <a:rect r="r" b="b" t="t" l="l"/>
            <a:pathLst>
              <a:path h="23425564" w="23425564">
                <a:moveTo>
                  <a:pt x="0" y="0"/>
                </a:moveTo>
                <a:lnTo>
                  <a:pt x="23425564" y="0"/>
                </a:lnTo>
                <a:lnTo>
                  <a:pt x="23425564" y="23425564"/>
                </a:lnTo>
                <a:lnTo>
                  <a:pt x="0" y="23425564"/>
                </a:lnTo>
                <a:lnTo>
                  <a:pt x="0" y="0"/>
                </a:lnTo>
                <a:close/>
              </a:path>
            </a:pathLst>
          </a:custGeom>
          <a:blipFill>
            <a:blip r:embed="rId2">
              <a:alphaModFix amt="40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799293">
            <a:off x="12170918" y="-745657"/>
            <a:ext cx="6885296" cy="11055409"/>
          </a:xfrm>
          <a:custGeom>
            <a:avLst/>
            <a:gdLst/>
            <a:ahLst/>
            <a:cxnLst/>
            <a:rect r="r" b="b" t="t" l="l"/>
            <a:pathLst>
              <a:path h="11055409" w="6885296">
                <a:moveTo>
                  <a:pt x="0" y="0"/>
                </a:moveTo>
                <a:lnTo>
                  <a:pt x="6885296" y="0"/>
                </a:lnTo>
                <a:lnTo>
                  <a:pt x="6885296" y="11055409"/>
                </a:lnTo>
                <a:lnTo>
                  <a:pt x="0" y="1105540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6009041" y="2838450"/>
            <a:ext cx="6269919" cy="5251450"/>
            <a:chOff x="0" y="0"/>
            <a:chExt cx="8359892" cy="7001933"/>
          </a:xfrm>
        </p:grpSpPr>
        <p:pic>
          <p:nvPicPr>
            <p:cNvPr name="Picture 5" id="5"/>
            <p:cNvPicPr>
              <a:picLocks noChangeAspect="true"/>
            </p:cNvPicPr>
            <p:nvPr/>
          </p:nvPicPr>
          <p:blipFill>
            <a:blip r:embed="rId6"/>
            <a:srcRect l="10201" t="0" r="10201" b="0"/>
            <a:stretch>
              <a:fillRect/>
            </a:stretch>
          </p:blipFill>
          <p:spPr>
            <a:xfrm flipH="false" flipV="false">
              <a:off x="0" y="0"/>
              <a:ext cx="8359892" cy="7001933"/>
            </a:xfrm>
            <a:prstGeom prst="rect">
              <a:avLst/>
            </a:prstGeom>
          </p:spPr>
        </p:pic>
      </p:grpSp>
      <p:sp>
        <p:nvSpPr>
          <p:cNvPr name="TextBox 6" id="6"/>
          <p:cNvSpPr txBox="true"/>
          <p:nvPr/>
        </p:nvSpPr>
        <p:spPr>
          <a:xfrm rot="0">
            <a:off x="1634521" y="847725"/>
            <a:ext cx="15018958" cy="866775"/>
          </a:xfrm>
          <a:prstGeom prst="rect">
            <a:avLst/>
          </a:prstGeom>
        </p:spPr>
        <p:txBody>
          <a:bodyPr anchor="t" rtlCol="false" tIns="0" lIns="0" bIns="0" rIns="0">
            <a:spAutoFit/>
          </a:bodyPr>
          <a:lstStyle/>
          <a:p>
            <a:pPr algn="ctr">
              <a:lnSpc>
                <a:spcPts val="7200"/>
              </a:lnSpc>
            </a:pPr>
            <a:r>
              <a:rPr lang="en-US" sz="4500">
                <a:solidFill>
                  <a:srgbClr val="2E2E2E"/>
                </a:solidFill>
                <a:latin typeface="Montserrat Classic Bold"/>
              </a:rPr>
              <a:t>İşletme hedeflerine ulaşmak kolaylaşır.</a:t>
            </a:r>
          </a:p>
        </p:txBody>
      </p:sp>
      <p:sp>
        <p:nvSpPr>
          <p:cNvPr name="Freeform 7" id="7"/>
          <p:cNvSpPr/>
          <p:nvPr/>
        </p:nvSpPr>
        <p:spPr>
          <a:xfrm flipH="false" flipV="false" rot="0">
            <a:off x="1321315" y="8563907"/>
            <a:ext cx="3028477" cy="1388786"/>
          </a:xfrm>
          <a:custGeom>
            <a:avLst/>
            <a:gdLst/>
            <a:ahLst/>
            <a:cxnLst/>
            <a:rect r="r" b="b" t="t" l="l"/>
            <a:pathLst>
              <a:path h="1388786" w="3028477">
                <a:moveTo>
                  <a:pt x="0" y="0"/>
                </a:moveTo>
                <a:lnTo>
                  <a:pt x="3028476" y="0"/>
                </a:lnTo>
                <a:lnTo>
                  <a:pt x="3028476" y="1388786"/>
                </a:lnTo>
                <a:lnTo>
                  <a:pt x="0" y="1388786"/>
                </a:lnTo>
                <a:lnTo>
                  <a:pt x="0" y="0"/>
                </a:lnTo>
                <a:close/>
              </a:path>
            </a:pathLst>
          </a:custGeom>
          <a:blipFill>
            <a:blip r:embed="rId7"/>
            <a:stretch>
              <a:fillRect l="0" t="-61286" r="0" b="-56780"/>
            </a:stretch>
          </a:blipFill>
        </p:spPr>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2085749">
            <a:off x="-4481284" y="-8874332"/>
            <a:ext cx="23425564" cy="23425564"/>
          </a:xfrm>
          <a:custGeom>
            <a:avLst/>
            <a:gdLst/>
            <a:ahLst/>
            <a:cxnLst/>
            <a:rect r="r" b="b" t="t" l="l"/>
            <a:pathLst>
              <a:path h="23425564" w="23425564">
                <a:moveTo>
                  <a:pt x="0" y="0"/>
                </a:moveTo>
                <a:lnTo>
                  <a:pt x="23425564" y="0"/>
                </a:lnTo>
                <a:lnTo>
                  <a:pt x="23425564" y="23425564"/>
                </a:lnTo>
                <a:lnTo>
                  <a:pt x="0" y="23425564"/>
                </a:lnTo>
                <a:lnTo>
                  <a:pt x="0" y="0"/>
                </a:lnTo>
                <a:close/>
              </a:path>
            </a:pathLst>
          </a:custGeom>
          <a:blipFill>
            <a:blip r:embed="rId2">
              <a:alphaModFix amt="40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799293">
            <a:off x="12170918" y="-745657"/>
            <a:ext cx="6885296" cy="11055409"/>
          </a:xfrm>
          <a:custGeom>
            <a:avLst/>
            <a:gdLst/>
            <a:ahLst/>
            <a:cxnLst/>
            <a:rect r="r" b="b" t="t" l="l"/>
            <a:pathLst>
              <a:path h="11055409" w="6885296">
                <a:moveTo>
                  <a:pt x="0" y="0"/>
                </a:moveTo>
                <a:lnTo>
                  <a:pt x="6885296" y="0"/>
                </a:lnTo>
                <a:lnTo>
                  <a:pt x="6885296" y="11055409"/>
                </a:lnTo>
                <a:lnTo>
                  <a:pt x="0" y="1105540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3200788" y="1763147"/>
            <a:ext cx="11886423" cy="8093732"/>
            <a:chOff x="0" y="0"/>
            <a:chExt cx="15848565" cy="10791643"/>
          </a:xfrm>
        </p:grpSpPr>
        <p:pic>
          <p:nvPicPr>
            <p:cNvPr name="Picture 5" id="5"/>
            <p:cNvPicPr>
              <a:picLocks noChangeAspect="true"/>
            </p:cNvPicPr>
            <p:nvPr/>
          </p:nvPicPr>
          <p:blipFill>
            <a:blip r:embed="rId6"/>
            <a:srcRect l="1787" t="0" r="1787" b="0"/>
            <a:stretch>
              <a:fillRect/>
            </a:stretch>
          </p:blipFill>
          <p:spPr>
            <a:xfrm flipH="false" flipV="false">
              <a:off x="0" y="0"/>
              <a:ext cx="15848565" cy="10791643"/>
            </a:xfrm>
            <a:prstGeom prst="rect">
              <a:avLst/>
            </a:prstGeom>
          </p:spPr>
        </p:pic>
      </p:grpSp>
      <p:sp>
        <p:nvSpPr>
          <p:cNvPr name="TextBox 6" id="6"/>
          <p:cNvSpPr txBox="true"/>
          <p:nvPr/>
        </p:nvSpPr>
        <p:spPr>
          <a:xfrm rot="0">
            <a:off x="1634521" y="504825"/>
            <a:ext cx="15018958" cy="866775"/>
          </a:xfrm>
          <a:prstGeom prst="rect">
            <a:avLst/>
          </a:prstGeom>
        </p:spPr>
        <p:txBody>
          <a:bodyPr anchor="t" rtlCol="false" tIns="0" lIns="0" bIns="0" rIns="0">
            <a:spAutoFit/>
          </a:bodyPr>
          <a:lstStyle/>
          <a:p>
            <a:pPr algn="ctr">
              <a:lnSpc>
                <a:spcPts val="7200"/>
              </a:lnSpc>
            </a:pPr>
            <a:r>
              <a:rPr lang="en-US" sz="4500">
                <a:solidFill>
                  <a:srgbClr val="2E2E2E"/>
                </a:solidFill>
                <a:latin typeface="Montserrat Classic Bold"/>
              </a:rPr>
              <a:t>Görev tanımları açıktır.</a:t>
            </a:r>
          </a:p>
        </p:txBody>
      </p:sp>
      <p:sp>
        <p:nvSpPr>
          <p:cNvPr name="Freeform 7" id="7"/>
          <p:cNvSpPr/>
          <p:nvPr/>
        </p:nvSpPr>
        <p:spPr>
          <a:xfrm flipH="false" flipV="false" rot="0">
            <a:off x="172312" y="334307"/>
            <a:ext cx="3028477" cy="1388786"/>
          </a:xfrm>
          <a:custGeom>
            <a:avLst/>
            <a:gdLst/>
            <a:ahLst/>
            <a:cxnLst/>
            <a:rect r="r" b="b" t="t" l="l"/>
            <a:pathLst>
              <a:path h="1388786" w="3028477">
                <a:moveTo>
                  <a:pt x="0" y="0"/>
                </a:moveTo>
                <a:lnTo>
                  <a:pt x="3028476" y="0"/>
                </a:lnTo>
                <a:lnTo>
                  <a:pt x="3028476" y="1388786"/>
                </a:lnTo>
                <a:lnTo>
                  <a:pt x="0" y="1388786"/>
                </a:lnTo>
                <a:lnTo>
                  <a:pt x="0" y="0"/>
                </a:lnTo>
                <a:close/>
              </a:path>
            </a:pathLst>
          </a:custGeom>
          <a:blipFill>
            <a:blip r:embed="rId7"/>
            <a:stretch>
              <a:fillRect l="0" t="-61286" r="0" b="-56780"/>
            </a:stretch>
          </a:blipFill>
        </p:spPr>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2085749">
            <a:off x="-4481284" y="-8874332"/>
            <a:ext cx="23425564" cy="23425564"/>
          </a:xfrm>
          <a:custGeom>
            <a:avLst/>
            <a:gdLst/>
            <a:ahLst/>
            <a:cxnLst/>
            <a:rect r="r" b="b" t="t" l="l"/>
            <a:pathLst>
              <a:path h="23425564" w="23425564">
                <a:moveTo>
                  <a:pt x="0" y="0"/>
                </a:moveTo>
                <a:lnTo>
                  <a:pt x="23425564" y="0"/>
                </a:lnTo>
                <a:lnTo>
                  <a:pt x="23425564" y="23425564"/>
                </a:lnTo>
                <a:lnTo>
                  <a:pt x="0" y="23425564"/>
                </a:lnTo>
                <a:lnTo>
                  <a:pt x="0" y="0"/>
                </a:lnTo>
                <a:close/>
              </a:path>
            </a:pathLst>
          </a:custGeom>
          <a:blipFill>
            <a:blip r:embed="rId2">
              <a:alphaModFix amt="40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799293">
            <a:off x="12170918" y="-745657"/>
            <a:ext cx="6885296" cy="11055409"/>
          </a:xfrm>
          <a:custGeom>
            <a:avLst/>
            <a:gdLst/>
            <a:ahLst/>
            <a:cxnLst/>
            <a:rect r="r" b="b" t="t" l="l"/>
            <a:pathLst>
              <a:path h="11055409" w="6885296">
                <a:moveTo>
                  <a:pt x="0" y="0"/>
                </a:moveTo>
                <a:lnTo>
                  <a:pt x="6885296" y="0"/>
                </a:lnTo>
                <a:lnTo>
                  <a:pt x="6885296" y="11055409"/>
                </a:lnTo>
                <a:lnTo>
                  <a:pt x="0" y="1105540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2527885" y="2475633"/>
            <a:ext cx="13232230" cy="7201348"/>
          </a:xfrm>
          <a:custGeom>
            <a:avLst/>
            <a:gdLst/>
            <a:ahLst/>
            <a:cxnLst/>
            <a:rect r="r" b="b" t="t" l="l"/>
            <a:pathLst>
              <a:path h="7201348" w="13232230">
                <a:moveTo>
                  <a:pt x="0" y="0"/>
                </a:moveTo>
                <a:lnTo>
                  <a:pt x="13232230" y="0"/>
                </a:lnTo>
                <a:lnTo>
                  <a:pt x="13232230" y="7201348"/>
                </a:lnTo>
                <a:lnTo>
                  <a:pt x="0" y="7201348"/>
                </a:lnTo>
                <a:lnTo>
                  <a:pt x="0" y="0"/>
                </a:lnTo>
                <a:close/>
              </a:path>
            </a:pathLst>
          </a:custGeom>
          <a:blipFill>
            <a:blip r:embed="rId6"/>
            <a:stretch>
              <a:fillRect l="0" t="0" r="0" b="0"/>
            </a:stretch>
          </a:blipFill>
        </p:spPr>
      </p:sp>
      <p:sp>
        <p:nvSpPr>
          <p:cNvPr name="TextBox 5" id="5"/>
          <p:cNvSpPr txBox="true"/>
          <p:nvPr/>
        </p:nvSpPr>
        <p:spPr>
          <a:xfrm rot="0">
            <a:off x="1634521" y="847725"/>
            <a:ext cx="15018958" cy="866775"/>
          </a:xfrm>
          <a:prstGeom prst="rect">
            <a:avLst/>
          </a:prstGeom>
        </p:spPr>
        <p:txBody>
          <a:bodyPr anchor="t" rtlCol="false" tIns="0" lIns="0" bIns="0" rIns="0">
            <a:spAutoFit/>
          </a:bodyPr>
          <a:lstStyle/>
          <a:p>
            <a:pPr algn="ctr">
              <a:lnSpc>
                <a:spcPts val="7200"/>
              </a:lnSpc>
            </a:pPr>
            <a:r>
              <a:rPr lang="en-US" sz="4500">
                <a:solidFill>
                  <a:srgbClr val="2E2E2E"/>
                </a:solidFill>
                <a:latin typeface="Montserrat Classic Bold"/>
              </a:rPr>
              <a:t>Farklı bakış açıları ortaya çıkar.</a:t>
            </a:r>
          </a:p>
        </p:txBody>
      </p:sp>
      <p:sp>
        <p:nvSpPr>
          <p:cNvPr name="Freeform 6" id="6"/>
          <p:cNvSpPr/>
          <p:nvPr/>
        </p:nvSpPr>
        <p:spPr>
          <a:xfrm flipH="false" flipV="false" rot="0">
            <a:off x="120283" y="325714"/>
            <a:ext cx="3028477" cy="1388786"/>
          </a:xfrm>
          <a:custGeom>
            <a:avLst/>
            <a:gdLst/>
            <a:ahLst/>
            <a:cxnLst/>
            <a:rect r="r" b="b" t="t" l="l"/>
            <a:pathLst>
              <a:path h="1388786" w="3028477">
                <a:moveTo>
                  <a:pt x="0" y="0"/>
                </a:moveTo>
                <a:lnTo>
                  <a:pt x="3028476" y="0"/>
                </a:lnTo>
                <a:lnTo>
                  <a:pt x="3028476" y="1388786"/>
                </a:lnTo>
                <a:lnTo>
                  <a:pt x="0" y="1388786"/>
                </a:lnTo>
                <a:lnTo>
                  <a:pt x="0" y="0"/>
                </a:lnTo>
                <a:close/>
              </a:path>
            </a:pathLst>
          </a:custGeom>
          <a:blipFill>
            <a:blip r:embed="rId7"/>
            <a:stretch>
              <a:fillRect l="0" t="-61286" r="0" b="-56780"/>
            </a:stretch>
          </a:blipFill>
        </p:spPr>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2085749">
            <a:off x="-4481284" y="-8874332"/>
            <a:ext cx="23425564" cy="23425564"/>
          </a:xfrm>
          <a:custGeom>
            <a:avLst/>
            <a:gdLst/>
            <a:ahLst/>
            <a:cxnLst/>
            <a:rect r="r" b="b" t="t" l="l"/>
            <a:pathLst>
              <a:path h="23425564" w="23425564">
                <a:moveTo>
                  <a:pt x="0" y="0"/>
                </a:moveTo>
                <a:lnTo>
                  <a:pt x="23425564" y="0"/>
                </a:lnTo>
                <a:lnTo>
                  <a:pt x="23425564" y="23425564"/>
                </a:lnTo>
                <a:lnTo>
                  <a:pt x="0" y="23425564"/>
                </a:lnTo>
                <a:lnTo>
                  <a:pt x="0" y="0"/>
                </a:lnTo>
                <a:close/>
              </a:path>
            </a:pathLst>
          </a:custGeom>
          <a:blipFill>
            <a:blip r:embed="rId2">
              <a:alphaModFix amt="40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799293">
            <a:off x="12170918" y="-745657"/>
            <a:ext cx="6885296" cy="11055409"/>
          </a:xfrm>
          <a:custGeom>
            <a:avLst/>
            <a:gdLst/>
            <a:ahLst/>
            <a:cxnLst/>
            <a:rect r="r" b="b" t="t" l="l"/>
            <a:pathLst>
              <a:path h="11055409" w="6885296">
                <a:moveTo>
                  <a:pt x="0" y="0"/>
                </a:moveTo>
                <a:lnTo>
                  <a:pt x="6885296" y="0"/>
                </a:lnTo>
                <a:lnTo>
                  <a:pt x="6885296" y="11055409"/>
                </a:lnTo>
                <a:lnTo>
                  <a:pt x="0" y="1105540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6009041" y="2838450"/>
            <a:ext cx="6269919" cy="5251450"/>
            <a:chOff x="0" y="0"/>
            <a:chExt cx="8359892" cy="7001933"/>
          </a:xfrm>
        </p:grpSpPr>
        <p:pic>
          <p:nvPicPr>
            <p:cNvPr name="Picture 5" id="5"/>
            <p:cNvPicPr>
              <a:picLocks noChangeAspect="true"/>
            </p:cNvPicPr>
            <p:nvPr/>
          </p:nvPicPr>
          <p:blipFill>
            <a:blip r:embed="rId6"/>
            <a:srcRect l="10226" t="0" r="10226" b="0"/>
            <a:stretch>
              <a:fillRect/>
            </a:stretch>
          </p:blipFill>
          <p:spPr>
            <a:xfrm flipH="false" flipV="false">
              <a:off x="0" y="0"/>
              <a:ext cx="8359892" cy="7001933"/>
            </a:xfrm>
            <a:prstGeom prst="rect">
              <a:avLst/>
            </a:prstGeom>
          </p:spPr>
        </p:pic>
      </p:grpSp>
      <p:sp>
        <p:nvSpPr>
          <p:cNvPr name="TextBox 6" id="6"/>
          <p:cNvSpPr txBox="true"/>
          <p:nvPr/>
        </p:nvSpPr>
        <p:spPr>
          <a:xfrm rot="0">
            <a:off x="1634521" y="847725"/>
            <a:ext cx="15018958" cy="866775"/>
          </a:xfrm>
          <a:prstGeom prst="rect">
            <a:avLst/>
          </a:prstGeom>
        </p:spPr>
        <p:txBody>
          <a:bodyPr anchor="t" rtlCol="false" tIns="0" lIns="0" bIns="0" rIns="0">
            <a:spAutoFit/>
          </a:bodyPr>
          <a:lstStyle/>
          <a:p>
            <a:pPr algn="ctr">
              <a:lnSpc>
                <a:spcPts val="7200"/>
              </a:lnSpc>
            </a:pPr>
            <a:r>
              <a:rPr lang="en-US" sz="4500">
                <a:solidFill>
                  <a:srgbClr val="2E2E2E"/>
                </a:solidFill>
                <a:latin typeface="Montserrat Classic Bold"/>
              </a:rPr>
              <a:t>Verimlilik artar.</a:t>
            </a:r>
          </a:p>
        </p:txBody>
      </p:sp>
      <p:sp>
        <p:nvSpPr>
          <p:cNvPr name="Freeform 7" id="7"/>
          <p:cNvSpPr/>
          <p:nvPr/>
        </p:nvSpPr>
        <p:spPr>
          <a:xfrm flipH="false" flipV="false" rot="0">
            <a:off x="1028700" y="8089900"/>
            <a:ext cx="3028477" cy="1388786"/>
          </a:xfrm>
          <a:custGeom>
            <a:avLst/>
            <a:gdLst/>
            <a:ahLst/>
            <a:cxnLst/>
            <a:rect r="r" b="b" t="t" l="l"/>
            <a:pathLst>
              <a:path h="1388786" w="3028477">
                <a:moveTo>
                  <a:pt x="0" y="0"/>
                </a:moveTo>
                <a:lnTo>
                  <a:pt x="3028477" y="0"/>
                </a:lnTo>
                <a:lnTo>
                  <a:pt x="3028477" y="1388786"/>
                </a:lnTo>
                <a:lnTo>
                  <a:pt x="0" y="1388786"/>
                </a:lnTo>
                <a:lnTo>
                  <a:pt x="0" y="0"/>
                </a:lnTo>
                <a:close/>
              </a:path>
            </a:pathLst>
          </a:custGeom>
          <a:blipFill>
            <a:blip r:embed="rId7"/>
            <a:stretch>
              <a:fillRect l="0" t="-61286" r="0" b="-56780"/>
            </a:stretch>
          </a:blipFill>
        </p:spPr>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2085749">
            <a:off x="-4481284" y="-8874332"/>
            <a:ext cx="23425564" cy="23425564"/>
          </a:xfrm>
          <a:custGeom>
            <a:avLst/>
            <a:gdLst/>
            <a:ahLst/>
            <a:cxnLst/>
            <a:rect r="r" b="b" t="t" l="l"/>
            <a:pathLst>
              <a:path h="23425564" w="23425564">
                <a:moveTo>
                  <a:pt x="0" y="0"/>
                </a:moveTo>
                <a:lnTo>
                  <a:pt x="23425564" y="0"/>
                </a:lnTo>
                <a:lnTo>
                  <a:pt x="23425564" y="23425564"/>
                </a:lnTo>
                <a:lnTo>
                  <a:pt x="0" y="23425564"/>
                </a:lnTo>
                <a:lnTo>
                  <a:pt x="0" y="0"/>
                </a:lnTo>
                <a:close/>
              </a:path>
            </a:pathLst>
          </a:custGeom>
          <a:blipFill>
            <a:blip r:embed="rId2">
              <a:alphaModFix amt="40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799293">
            <a:off x="12170918" y="-745657"/>
            <a:ext cx="6885296" cy="11055409"/>
          </a:xfrm>
          <a:custGeom>
            <a:avLst/>
            <a:gdLst/>
            <a:ahLst/>
            <a:cxnLst/>
            <a:rect r="r" b="b" t="t" l="l"/>
            <a:pathLst>
              <a:path h="11055409" w="6885296">
                <a:moveTo>
                  <a:pt x="0" y="0"/>
                </a:moveTo>
                <a:lnTo>
                  <a:pt x="6885296" y="0"/>
                </a:lnTo>
                <a:lnTo>
                  <a:pt x="6885296" y="11055409"/>
                </a:lnTo>
                <a:lnTo>
                  <a:pt x="0" y="11055409"/>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6009041" y="3482494"/>
            <a:ext cx="6269919" cy="5251450"/>
            <a:chOff x="0" y="0"/>
            <a:chExt cx="8359892" cy="7001933"/>
          </a:xfrm>
        </p:grpSpPr>
        <p:pic>
          <p:nvPicPr>
            <p:cNvPr name="Picture 5" id="5"/>
            <p:cNvPicPr>
              <a:picLocks noChangeAspect="true"/>
            </p:cNvPicPr>
            <p:nvPr/>
          </p:nvPicPr>
          <p:blipFill>
            <a:blip r:embed="rId6"/>
            <a:srcRect l="13734" t="0" r="13734" b="0"/>
            <a:stretch>
              <a:fillRect/>
            </a:stretch>
          </p:blipFill>
          <p:spPr>
            <a:xfrm flipH="false" flipV="false">
              <a:off x="0" y="0"/>
              <a:ext cx="8359892" cy="7001933"/>
            </a:xfrm>
            <a:prstGeom prst="rect">
              <a:avLst/>
            </a:prstGeom>
          </p:spPr>
        </p:pic>
      </p:grpSp>
      <p:sp>
        <p:nvSpPr>
          <p:cNvPr name="TextBox 6" id="6"/>
          <p:cNvSpPr txBox="true"/>
          <p:nvPr/>
        </p:nvSpPr>
        <p:spPr>
          <a:xfrm rot="0">
            <a:off x="1634521" y="847725"/>
            <a:ext cx="15018958" cy="1781175"/>
          </a:xfrm>
          <a:prstGeom prst="rect">
            <a:avLst/>
          </a:prstGeom>
        </p:spPr>
        <p:txBody>
          <a:bodyPr anchor="t" rtlCol="false" tIns="0" lIns="0" bIns="0" rIns="0">
            <a:spAutoFit/>
          </a:bodyPr>
          <a:lstStyle/>
          <a:p>
            <a:pPr algn="ctr">
              <a:lnSpc>
                <a:spcPts val="7200"/>
              </a:lnSpc>
            </a:pPr>
            <a:r>
              <a:rPr lang="en-US" sz="4500">
                <a:solidFill>
                  <a:srgbClr val="2E2E2E"/>
                </a:solidFill>
                <a:latin typeface="Montserrat Classic Bold"/>
              </a:rPr>
              <a:t>Değişen dünyaya ve pazara her zaman adapte olur.</a:t>
            </a:r>
          </a:p>
          <a:p>
            <a:pPr algn="ctr">
              <a:lnSpc>
                <a:spcPts val="7200"/>
              </a:lnSpc>
            </a:pPr>
            <a:r>
              <a:rPr lang="en-US" sz="4500">
                <a:solidFill>
                  <a:srgbClr val="2E2E2E"/>
                </a:solidFill>
                <a:latin typeface="Montserrat Classic Bold"/>
              </a:rPr>
              <a:t>Güncel kalarak, gelecek kuşaklara kalır.</a:t>
            </a:r>
          </a:p>
        </p:txBody>
      </p:sp>
      <p:sp>
        <p:nvSpPr>
          <p:cNvPr name="Freeform 7" id="7"/>
          <p:cNvSpPr/>
          <p:nvPr/>
        </p:nvSpPr>
        <p:spPr>
          <a:xfrm flipH="false" flipV="false" rot="0">
            <a:off x="622367" y="8563907"/>
            <a:ext cx="3028477" cy="1388786"/>
          </a:xfrm>
          <a:custGeom>
            <a:avLst/>
            <a:gdLst/>
            <a:ahLst/>
            <a:cxnLst/>
            <a:rect r="r" b="b" t="t" l="l"/>
            <a:pathLst>
              <a:path h="1388786" w="3028477">
                <a:moveTo>
                  <a:pt x="0" y="0"/>
                </a:moveTo>
                <a:lnTo>
                  <a:pt x="3028477" y="0"/>
                </a:lnTo>
                <a:lnTo>
                  <a:pt x="3028477" y="1388786"/>
                </a:lnTo>
                <a:lnTo>
                  <a:pt x="0" y="1388786"/>
                </a:lnTo>
                <a:lnTo>
                  <a:pt x="0" y="0"/>
                </a:lnTo>
                <a:close/>
              </a:path>
            </a:pathLst>
          </a:custGeom>
          <a:blipFill>
            <a:blip r:embed="rId7"/>
            <a:stretch>
              <a:fillRect l="0" t="-61286" r="0" b="-56780"/>
            </a:stretch>
          </a:blipFill>
        </p:spPr>
      </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4408728">
            <a:off x="6461224" y="-4582532"/>
            <a:ext cx="15887340" cy="15887340"/>
          </a:xfrm>
          <a:custGeom>
            <a:avLst/>
            <a:gdLst/>
            <a:ahLst/>
            <a:cxnLst/>
            <a:rect r="r" b="b" t="t" l="l"/>
            <a:pathLst>
              <a:path h="15887340" w="15887340">
                <a:moveTo>
                  <a:pt x="0" y="0"/>
                </a:moveTo>
                <a:lnTo>
                  <a:pt x="15887341" y="0"/>
                </a:lnTo>
                <a:lnTo>
                  <a:pt x="15887341" y="15887340"/>
                </a:lnTo>
                <a:lnTo>
                  <a:pt x="0" y="15887340"/>
                </a:lnTo>
                <a:lnTo>
                  <a:pt x="0" y="0"/>
                </a:lnTo>
                <a:close/>
              </a:path>
            </a:pathLst>
          </a:custGeom>
          <a:blipFill>
            <a:blip r:embed="rId2">
              <a:alphaModFix amt="3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false" rot="148401">
            <a:off x="15297701" y="384797"/>
            <a:ext cx="6729406" cy="5469172"/>
          </a:xfrm>
          <a:custGeom>
            <a:avLst/>
            <a:gdLst/>
            <a:ahLst/>
            <a:cxnLst/>
            <a:rect r="r" b="b" t="t" l="l"/>
            <a:pathLst>
              <a:path h="5469172" w="6729406">
                <a:moveTo>
                  <a:pt x="6729406" y="0"/>
                </a:moveTo>
                <a:lnTo>
                  <a:pt x="0" y="0"/>
                </a:lnTo>
                <a:lnTo>
                  <a:pt x="0" y="5469172"/>
                </a:lnTo>
                <a:lnTo>
                  <a:pt x="6729406" y="5469172"/>
                </a:lnTo>
                <a:lnTo>
                  <a:pt x="6729406"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1028700" y="872943"/>
            <a:ext cx="16230600" cy="2004695"/>
          </a:xfrm>
          <a:prstGeom prst="rect">
            <a:avLst/>
          </a:prstGeom>
        </p:spPr>
        <p:txBody>
          <a:bodyPr anchor="t" rtlCol="false" tIns="0" lIns="0" bIns="0" rIns="0">
            <a:spAutoFit/>
          </a:bodyPr>
          <a:lstStyle/>
          <a:p>
            <a:pPr algn="ctr">
              <a:lnSpc>
                <a:spcPts val="7839"/>
              </a:lnSpc>
            </a:pPr>
            <a:r>
              <a:rPr lang="en-US" sz="6999">
                <a:solidFill>
                  <a:srgbClr val="004AAD"/>
                </a:solidFill>
                <a:latin typeface="Montserrat Classic Bold"/>
              </a:rPr>
              <a:t>KURUMSALLAŞMANIN </a:t>
            </a:r>
          </a:p>
          <a:p>
            <a:pPr algn="ctr">
              <a:lnSpc>
                <a:spcPts val="7839"/>
              </a:lnSpc>
            </a:pPr>
            <a:r>
              <a:rPr lang="en-US" sz="6999">
                <a:solidFill>
                  <a:srgbClr val="004AAD"/>
                </a:solidFill>
                <a:latin typeface="Montserrat Classic Bold"/>
              </a:rPr>
              <a:t>ÖNÜNDEKI </a:t>
            </a:r>
            <a:r>
              <a:rPr lang="en-US" sz="6999">
                <a:solidFill>
                  <a:srgbClr val="FF3131"/>
                </a:solidFill>
                <a:latin typeface="Montserrat Classic Bold"/>
              </a:rPr>
              <a:t>ENGELLER</a:t>
            </a:r>
          </a:p>
        </p:txBody>
      </p:sp>
      <p:sp>
        <p:nvSpPr>
          <p:cNvPr name="TextBox 5" id="5"/>
          <p:cNvSpPr txBox="true"/>
          <p:nvPr/>
        </p:nvSpPr>
        <p:spPr>
          <a:xfrm rot="0">
            <a:off x="1673010" y="3208738"/>
            <a:ext cx="14941979" cy="5616575"/>
          </a:xfrm>
          <a:prstGeom prst="rect">
            <a:avLst/>
          </a:prstGeom>
        </p:spPr>
        <p:txBody>
          <a:bodyPr anchor="t" rtlCol="false" tIns="0" lIns="0" bIns="0" rIns="0">
            <a:spAutoFit/>
          </a:bodyPr>
          <a:lstStyle/>
          <a:p>
            <a:pPr algn="ctr">
              <a:lnSpc>
                <a:spcPts val="6399"/>
              </a:lnSpc>
            </a:pPr>
            <a:r>
              <a:rPr lang="en-US" sz="3999">
                <a:solidFill>
                  <a:srgbClr val="2E2E2E"/>
                </a:solidFill>
                <a:latin typeface="Montserrat Classic"/>
              </a:rPr>
              <a:t>•Kurumsallaşmaya yönelik inancın olmaması</a:t>
            </a:r>
          </a:p>
          <a:p>
            <a:pPr algn="ctr">
              <a:lnSpc>
                <a:spcPts val="6399"/>
              </a:lnSpc>
            </a:pPr>
            <a:r>
              <a:rPr lang="en-US" sz="3999">
                <a:solidFill>
                  <a:srgbClr val="2E2E2E"/>
                </a:solidFill>
                <a:latin typeface="Montserrat Classic"/>
              </a:rPr>
              <a:t>•Yöneticilerin eski düşüncelere sıkı sıkıya bağlı olması</a:t>
            </a:r>
          </a:p>
          <a:p>
            <a:pPr algn="ctr">
              <a:lnSpc>
                <a:spcPts val="6399"/>
              </a:lnSpc>
            </a:pPr>
            <a:r>
              <a:rPr lang="en-US" sz="3999">
                <a:solidFill>
                  <a:srgbClr val="2E2E2E"/>
                </a:solidFill>
                <a:latin typeface="Montserrat Classic"/>
              </a:rPr>
              <a:t>•Yönetimin kurumu ve işleri sürekli kontrol etme isteği</a:t>
            </a:r>
          </a:p>
          <a:p>
            <a:pPr algn="ctr">
              <a:lnSpc>
                <a:spcPts val="6399"/>
              </a:lnSpc>
            </a:pPr>
            <a:r>
              <a:rPr lang="en-US" sz="3999">
                <a:solidFill>
                  <a:srgbClr val="2E2E2E"/>
                </a:solidFill>
                <a:latin typeface="Montserrat Classic"/>
              </a:rPr>
              <a:t>•Kontrolün elden gideceği korkusu</a:t>
            </a:r>
          </a:p>
          <a:p>
            <a:pPr algn="ctr">
              <a:lnSpc>
                <a:spcPts val="6399"/>
              </a:lnSpc>
            </a:pPr>
            <a:r>
              <a:rPr lang="en-US" sz="3999">
                <a:solidFill>
                  <a:srgbClr val="2E2E2E"/>
                </a:solidFill>
                <a:latin typeface="Montserrat Classic"/>
              </a:rPr>
              <a:t>•Mevcut yapıyı değiştirmenin zaman ve para gerektirmesi</a:t>
            </a:r>
          </a:p>
          <a:p>
            <a:pPr algn="ctr">
              <a:lnSpc>
                <a:spcPts val="6399"/>
              </a:lnSpc>
            </a:pPr>
            <a:r>
              <a:rPr lang="en-US" sz="3999">
                <a:solidFill>
                  <a:srgbClr val="2E2E2E"/>
                </a:solidFill>
                <a:latin typeface="Montserrat Classic"/>
              </a:rPr>
              <a:t>•Yeniliklerden korkma</a:t>
            </a:r>
          </a:p>
          <a:p>
            <a:pPr algn="ctr">
              <a:lnSpc>
                <a:spcPts val="6399"/>
              </a:lnSpc>
            </a:pPr>
            <a:r>
              <a:rPr lang="en-US" sz="3999">
                <a:solidFill>
                  <a:srgbClr val="2E2E2E"/>
                </a:solidFill>
                <a:latin typeface="Montserrat Classic"/>
              </a:rPr>
              <a:t>Kuşak çatışması</a:t>
            </a:r>
          </a:p>
        </p:txBody>
      </p:sp>
      <p:sp>
        <p:nvSpPr>
          <p:cNvPr name="Freeform 6" id="6"/>
          <p:cNvSpPr/>
          <p:nvPr/>
        </p:nvSpPr>
        <p:spPr>
          <a:xfrm flipH="false" flipV="false" rot="1082301">
            <a:off x="-5072607" y="6650746"/>
            <a:ext cx="11928886" cy="8231043"/>
          </a:xfrm>
          <a:custGeom>
            <a:avLst/>
            <a:gdLst/>
            <a:ahLst/>
            <a:cxnLst/>
            <a:rect r="r" b="b" t="t" l="l"/>
            <a:pathLst>
              <a:path h="8231043" w="11928886">
                <a:moveTo>
                  <a:pt x="0" y="0"/>
                </a:moveTo>
                <a:lnTo>
                  <a:pt x="11928886" y="0"/>
                </a:lnTo>
                <a:lnTo>
                  <a:pt x="11928886" y="8231043"/>
                </a:lnTo>
                <a:lnTo>
                  <a:pt x="0" y="8231043"/>
                </a:lnTo>
                <a:lnTo>
                  <a:pt x="0" y="0"/>
                </a:lnTo>
                <a:close/>
              </a:path>
            </a:pathLst>
          </a:custGeom>
          <a:blipFill>
            <a:blip r:embed="rId6">
              <a:alphaModFix amt="50000"/>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14995591" y="8563907"/>
            <a:ext cx="3028477" cy="1388786"/>
          </a:xfrm>
          <a:custGeom>
            <a:avLst/>
            <a:gdLst/>
            <a:ahLst/>
            <a:cxnLst/>
            <a:rect r="r" b="b" t="t" l="l"/>
            <a:pathLst>
              <a:path h="1388786" w="3028477">
                <a:moveTo>
                  <a:pt x="0" y="0"/>
                </a:moveTo>
                <a:lnTo>
                  <a:pt x="3028476" y="0"/>
                </a:lnTo>
                <a:lnTo>
                  <a:pt x="3028476" y="1388786"/>
                </a:lnTo>
                <a:lnTo>
                  <a:pt x="0" y="1388786"/>
                </a:lnTo>
                <a:lnTo>
                  <a:pt x="0" y="0"/>
                </a:lnTo>
                <a:close/>
              </a:path>
            </a:pathLst>
          </a:custGeom>
          <a:blipFill>
            <a:blip r:embed="rId8"/>
            <a:stretch>
              <a:fillRect l="0" t="-61286" r="0" b="-56780"/>
            </a:stretch>
          </a:blipFill>
        </p:spPr>
      </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4408728">
            <a:off x="6461224" y="-4582532"/>
            <a:ext cx="15887340" cy="15887340"/>
          </a:xfrm>
          <a:custGeom>
            <a:avLst/>
            <a:gdLst/>
            <a:ahLst/>
            <a:cxnLst/>
            <a:rect r="r" b="b" t="t" l="l"/>
            <a:pathLst>
              <a:path h="15887340" w="15887340">
                <a:moveTo>
                  <a:pt x="0" y="0"/>
                </a:moveTo>
                <a:lnTo>
                  <a:pt x="15887341" y="0"/>
                </a:lnTo>
                <a:lnTo>
                  <a:pt x="15887341" y="15887340"/>
                </a:lnTo>
                <a:lnTo>
                  <a:pt x="0" y="15887340"/>
                </a:lnTo>
                <a:lnTo>
                  <a:pt x="0" y="0"/>
                </a:lnTo>
                <a:close/>
              </a:path>
            </a:pathLst>
          </a:custGeom>
          <a:blipFill>
            <a:blip r:embed="rId2">
              <a:alphaModFix amt="3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false" rot="148401">
            <a:off x="15297701" y="384797"/>
            <a:ext cx="6729406" cy="5469172"/>
          </a:xfrm>
          <a:custGeom>
            <a:avLst/>
            <a:gdLst/>
            <a:ahLst/>
            <a:cxnLst/>
            <a:rect r="r" b="b" t="t" l="l"/>
            <a:pathLst>
              <a:path h="5469172" w="6729406">
                <a:moveTo>
                  <a:pt x="6729406" y="0"/>
                </a:moveTo>
                <a:lnTo>
                  <a:pt x="0" y="0"/>
                </a:lnTo>
                <a:lnTo>
                  <a:pt x="0" y="5469172"/>
                </a:lnTo>
                <a:lnTo>
                  <a:pt x="6729406" y="5469172"/>
                </a:lnTo>
                <a:lnTo>
                  <a:pt x="6729406"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1128755" y="3208738"/>
            <a:ext cx="9247271" cy="9664700"/>
          </a:xfrm>
          <a:prstGeom prst="rect">
            <a:avLst/>
          </a:prstGeom>
        </p:spPr>
        <p:txBody>
          <a:bodyPr anchor="t" rtlCol="false" tIns="0" lIns="0" bIns="0" rIns="0">
            <a:spAutoFit/>
          </a:bodyPr>
          <a:lstStyle/>
          <a:p>
            <a:pPr marL="863599" indent="-431800" lvl="1">
              <a:lnSpc>
                <a:spcPts val="6399"/>
              </a:lnSpc>
              <a:buFont typeface="Arial"/>
              <a:buChar char="•"/>
            </a:pPr>
            <a:r>
              <a:rPr lang="en-US" sz="3999">
                <a:solidFill>
                  <a:srgbClr val="2E2E2E"/>
                </a:solidFill>
                <a:latin typeface="Montserrat Classic"/>
              </a:rPr>
              <a:t>Amaçlara uygun örgüt yapısı</a:t>
            </a:r>
          </a:p>
          <a:p>
            <a:pPr marL="863599" indent="-431800" lvl="1">
              <a:lnSpc>
                <a:spcPts val="6399"/>
              </a:lnSpc>
              <a:buFont typeface="Arial"/>
              <a:buChar char="•"/>
            </a:pPr>
            <a:r>
              <a:rPr lang="en-US" sz="3999">
                <a:solidFill>
                  <a:srgbClr val="2E2E2E"/>
                </a:solidFill>
                <a:latin typeface="Montserrat Classic"/>
              </a:rPr>
              <a:t>Stratejik planlama</a:t>
            </a:r>
          </a:p>
          <a:p>
            <a:pPr marL="863599" indent="-431800" lvl="1">
              <a:lnSpc>
                <a:spcPts val="6399"/>
              </a:lnSpc>
              <a:buFont typeface="Arial"/>
              <a:buChar char="•"/>
            </a:pPr>
            <a:r>
              <a:rPr lang="en-US" sz="3999">
                <a:solidFill>
                  <a:srgbClr val="2E2E2E"/>
                </a:solidFill>
                <a:latin typeface="Montserrat Classic"/>
              </a:rPr>
              <a:t>Yazılı iş ve görev tanımları</a:t>
            </a:r>
          </a:p>
          <a:p>
            <a:pPr marL="863599" indent="-431800" lvl="1">
              <a:lnSpc>
                <a:spcPts val="6399"/>
              </a:lnSpc>
              <a:buFont typeface="Arial"/>
              <a:buChar char="•"/>
            </a:pPr>
            <a:r>
              <a:rPr lang="en-US" sz="3999">
                <a:solidFill>
                  <a:srgbClr val="2E2E2E"/>
                </a:solidFill>
                <a:latin typeface="Montserrat Classic"/>
              </a:rPr>
              <a:t>İç yönetmelikler</a:t>
            </a:r>
          </a:p>
          <a:p>
            <a:pPr marL="863599" indent="-431800" lvl="1">
              <a:lnSpc>
                <a:spcPts val="6399"/>
              </a:lnSpc>
              <a:buFont typeface="Arial"/>
              <a:buChar char="•"/>
            </a:pPr>
            <a:r>
              <a:rPr lang="en-US" sz="3999">
                <a:solidFill>
                  <a:srgbClr val="2E2E2E"/>
                </a:solidFill>
                <a:latin typeface="Montserrat Classic"/>
              </a:rPr>
              <a:t>Profesyonel Yönetim</a:t>
            </a:r>
          </a:p>
          <a:p>
            <a:pPr>
              <a:lnSpc>
                <a:spcPts val="6399"/>
              </a:lnSpc>
            </a:pPr>
          </a:p>
          <a:p>
            <a:pPr>
              <a:lnSpc>
                <a:spcPts val="6399"/>
              </a:lnSpc>
            </a:pPr>
          </a:p>
          <a:p>
            <a:pPr>
              <a:lnSpc>
                <a:spcPts val="6399"/>
              </a:lnSpc>
            </a:pPr>
          </a:p>
          <a:p>
            <a:pPr>
              <a:lnSpc>
                <a:spcPts val="6399"/>
              </a:lnSpc>
            </a:pPr>
          </a:p>
          <a:p>
            <a:pPr marL="863599" indent="-431800" lvl="1">
              <a:lnSpc>
                <a:spcPts val="6399"/>
              </a:lnSpc>
              <a:buFont typeface="Arial"/>
              <a:buChar char="•"/>
            </a:pPr>
          </a:p>
          <a:p>
            <a:pPr marL="863599" indent="-431800" lvl="1">
              <a:lnSpc>
                <a:spcPts val="6399"/>
              </a:lnSpc>
              <a:buFont typeface="Arial"/>
              <a:buChar char="•"/>
            </a:pPr>
          </a:p>
          <a:p>
            <a:pPr marL="863599" indent="-431800" lvl="1">
              <a:lnSpc>
                <a:spcPts val="6399"/>
              </a:lnSpc>
              <a:buFont typeface="Arial"/>
              <a:buChar char="•"/>
            </a:pPr>
          </a:p>
        </p:txBody>
      </p:sp>
      <p:sp>
        <p:nvSpPr>
          <p:cNvPr name="Freeform 5" id="5"/>
          <p:cNvSpPr/>
          <p:nvPr/>
        </p:nvSpPr>
        <p:spPr>
          <a:xfrm flipH="false" flipV="false" rot="1082301">
            <a:off x="-5072607" y="6650746"/>
            <a:ext cx="11928886" cy="8231043"/>
          </a:xfrm>
          <a:custGeom>
            <a:avLst/>
            <a:gdLst/>
            <a:ahLst/>
            <a:cxnLst/>
            <a:rect r="r" b="b" t="t" l="l"/>
            <a:pathLst>
              <a:path h="8231043" w="11928886">
                <a:moveTo>
                  <a:pt x="0" y="0"/>
                </a:moveTo>
                <a:lnTo>
                  <a:pt x="11928886" y="0"/>
                </a:lnTo>
                <a:lnTo>
                  <a:pt x="11928886" y="8231043"/>
                </a:lnTo>
                <a:lnTo>
                  <a:pt x="0" y="8231043"/>
                </a:lnTo>
                <a:lnTo>
                  <a:pt x="0" y="0"/>
                </a:lnTo>
                <a:close/>
              </a:path>
            </a:pathLst>
          </a:custGeom>
          <a:blipFill>
            <a:blip r:embed="rId6">
              <a:alphaModFix amt="50000"/>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10376026" y="3119383"/>
            <a:ext cx="6883274" cy="4585981"/>
          </a:xfrm>
          <a:custGeom>
            <a:avLst/>
            <a:gdLst/>
            <a:ahLst/>
            <a:cxnLst/>
            <a:rect r="r" b="b" t="t" l="l"/>
            <a:pathLst>
              <a:path h="4585981" w="6883274">
                <a:moveTo>
                  <a:pt x="0" y="0"/>
                </a:moveTo>
                <a:lnTo>
                  <a:pt x="6883274" y="0"/>
                </a:lnTo>
                <a:lnTo>
                  <a:pt x="6883274" y="4585981"/>
                </a:lnTo>
                <a:lnTo>
                  <a:pt x="0" y="4585981"/>
                </a:lnTo>
                <a:lnTo>
                  <a:pt x="0" y="0"/>
                </a:lnTo>
                <a:close/>
              </a:path>
            </a:pathLst>
          </a:custGeom>
          <a:blipFill>
            <a:blip r:embed="rId8"/>
            <a:stretch>
              <a:fillRect l="0" t="0" r="0" b="0"/>
            </a:stretch>
          </a:blipFill>
        </p:spPr>
      </p:sp>
      <p:sp>
        <p:nvSpPr>
          <p:cNvPr name="TextBox 7" id="7"/>
          <p:cNvSpPr txBox="true"/>
          <p:nvPr/>
        </p:nvSpPr>
        <p:spPr>
          <a:xfrm rot="0">
            <a:off x="1028700" y="872943"/>
            <a:ext cx="16230600" cy="1014095"/>
          </a:xfrm>
          <a:prstGeom prst="rect">
            <a:avLst/>
          </a:prstGeom>
        </p:spPr>
        <p:txBody>
          <a:bodyPr anchor="t" rtlCol="false" tIns="0" lIns="0" bIns="0" rIns="0">
            <a:spAutoFit/>
          </a:bodyPr>
          <a:lstStyle/>
          <a:p>
            <a:pPr algn="ctr">
              <a:lnSpc>
                <a:spcPts val="7839"/>
              </a:lnSpc>
            </a:pPr>
            <a:r>
              <a:rPr lang="en-US" sz="6999">
                <a:solidFill>
                  <a:srgbClr val="004AAD"/>
                </a:solidFill>
                <a:latin typeface="Montserrat Classic Bold"/>
              </a:rPr>
              <a:t>KURUMSALLAŞMA ADIMLARI</a:t>
            </a:r>
          </a:p>
        </p:txBody>
      </p:sp>
      <p:sp>
        <p:nvSpPr>
          <p:cNvPr name="Freeform 8" id="8"/>
          <p:cNvSpPr/>
          <p:nvPr/>
        </p:nvSpPr>
        <p:spPr>
          <a:xfrm flipH="false" flipV="false" rot="0">
            <a:off x="14995591" y="8563907"/>
            <a:ext cx="3028477" cy="1388786"/>
          </a:xfrm>
          <a:custGeom>
            <a:avLst/>
            <a:gdLst/>
            <a:ahLst/>
            <a:cxnLst/>
            <a:rect r="r" b="b" t="t" l="l"/>
            <a:pathLst>
              <a:path h="1388786" w="3028477">
                <a:moveTo>
                  <a:pt x="0" y="0"/>
                </a:moveTo>
                <a:lnTo>
                  <a:pt x="3028476" y="0"/>
                </a:lnTo>
                <a:lnTo>
                  <a:pt x="3028476" y="1388786"/>
                </a:lnTo>
                <a:lnTo>
                  <a:pt x="0" y="1388786"/>
                </a:lnTo>
                <a:lnTo>
                  <a:pt x="0" y="0"/>
                </a:lnTo>
                <a:close/>
              </a:path>
            </a:pathLst>
          </a:custGeom>
          <a:blipFill>
            <a:blip r:embed="rId9"/>
            <a:stretch>
              <a:fillRect l="0" t="-61286" r="0" b="-56780"/>
            </a:stretch>
          </a:blipFill>
        </p:spPr>
      </p:sp>
    </p:spTree>
  </p:cSld>
  <p:clrMapOvr>
    <a:masterClrMapping/>
  </p:clrMapOvr>
</p:sld>
</file>

<file path=ppt/slides/slide3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4408728">
            <a:off x="6461224" y="-4582532"/>
            <a:ext cx="15887340" cy="15887340"/>
          </a:xfrm>
          <a:custGeom>
            <a:avLst/>
            <a:gdLst/>
            <a:ahLst/>
            <a:cxnLst/>
            <a:rect r="r" b="b" t="t" l="l"/>
            <a:pathLst>
              <a:path h="15887340" w="15887340">
                <a:moveTo>
                  <a:pt x="0" y="0"/>
                </a:moveTo>
                <a:lnTo>
                  <a:pt x="15887341" y="0"/>
                </a:lnTo>
                <a:lnTo>
                  <a:pt x="15887341" y="15887340"/>
                </a:lnTo>
                <a:lnTo>
                  <a:pt x="0" y="15887340"/>
                </a:lnTo>
                <a:lnTo>
                  <a:pt x="0" y="0"/>
                </a:lnTo>
                <a:close/>
              </a:path>
            </a:pathLst>
          </a:custGeom>
          <a:blipFill>
            <a:blip r:embed="rId2">
              <a:alphaModFix amt="3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false" rot="148401">
            <a:off x="15297701" y="384797"/>
            <a:ext cx="6729406" cy="5469172"/>
          </a:xfrm>
          <a:custGeom>
            <a:avLst/>
            <a:gdLst/>
            <a:ahLst/>
            <a:cxnLst/>
            <a:rect r="r" b="b" t="t" l="l"/>
            <a:pathLst>
              <a:path h="5469172" w="6729406">
                <a:moveTo>
                  <a:pt x="6729406" y="0"/>
                </a:moveTo>
                <a:lnTo>
                  <a:pt x="0" y="0"/>
                </a:lnTo>
                <a:lnTo>
                  <a:pt x="0" y="5469172"/>
                </a:lnTo>
                <a:lnTo>
                  <a:pt x="6729406" y="5469172"/>
                </a:lnTo>
                <a:lnTo>
                  <a:pt x="6729406"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1028700" y="2429106"/>
            <a:ext cx="16467347" cy="6426200"/>
          </a:xfrm>
          <a:prstGeom prst="rect">
            <a:avLst/>
          </a:prstGeom>
        </p:spPr>
        <p:txBody>
          <a:bodyPr anchor="t" rtlCol="false" tIns="0" lIns="0" bIns="0" rIns="0">
            <a:spAutoFit/>
          </a:bodyPr>
          <a:lstStyle/>
          <a:p>
            <a:pPr>
              <a:lnSpc>
                <a:spcPts val="6399"/>
              </a:lnSpc>
            </a:pPr>
            <a:r>
              <a:rPr lang="en-US" sz="3999">
                <a:solidFill>
                  <a:srgbClr val="2E2E2E"/>
                </a:solidFill>
                <a:latin typeface="Montserrat Classic"/>
              </a:rPr>
              <a:t>Özetle; </a:t>
            </a:r>
          </a:p>
          <a:p>
            <a:pPr>
              <a:lnSpc>
                <a:spcPts val="6399"/>
              </a:lnSpc>
            </a:pPr>
          </a:p>
          <a:p>
            <a:pPr>
              <a:lnSpc>
                <a:spcPts val="6399"/>
              </a:lnSpc>
            </a:pPr>
            <a:r>
              <a:rPr lang="en-US" sz="3999">
                <a:solidFill>
                  <a:srgbClr val="2E2E2E"/>
                </a:solidFill>
                <a:latin typeface="Montserrat Classic"/>
              </a:rPr>
              <a:t>1- KAR/ZARAR’INIZI VE VARLIKLARINIZI İYİ ÖLÇÜN!</a:t>
            </a:r>
          </a:p>
          <a:p>
            <a:pPr>
              <a:lnSpc>
                <a:spcPts val="6399"/>
              </a:lnSpc>
            </a:pPr>
          </a:p>
          <a:p>
            <a:pPr>
              <a:lnSpc>
                <a:spcPts val="6399"/>
              </a:lnSpc>
            </a:pPr>
            <a:r>
              <a:rPr lang="en-US" sz="3999">
                <a:solidFill>
                  <a:srgbClr val="2E2E2E"/>
                </a:solidFill>
                <a:latin typeface="Montserrat Classic"/>
              </a:rPr>
              <a:t>2- YÖNETİM KURULU VE SİSTEMİNİZİ OLUŞTURUN!</a:t>
            </a:r>
          </a:p>
          <a:p>
            <a:pPr>
              <a:lnSpc>
                <a:spcPts val="6399"/>
              </a:lnSpc>
            </a:pPr>
          </a:p>
          <a:p>
            <a:pPr>
              <a:lnSpc>
                <a:spcPts val="6399"/>
              </a:lnSpc>
            </a:pPr>
            <a:r>
              <a:rPr lang="en-US" sz="3999">
                <a:solidFill>
                  <a:srgbClr val="2E2E2E"/>
                </a:solidFill>
                <a:latin typeface="Montserrat Classic"/>
              </a:rPr>
              <a:t>3- AİLE ANAYASANIZI OLUŞTURUN VE TAVİZSİZ UYGULAYIN!</a:t>
            </a:r>
          </a:p>
          <a:p>
            <a:pPr>
              <a:lnSpc>
                <a:spcPts val="6399"/>
              </a:lnSpc>
            </a:pPr>
          </a:p>
        </p:txBody>
      </p:sp>
      <p:sp>
        <p:nvSpPr>
          <p:cNvPr name="Freeform 5" id="5"/>
          <p:cNvSpPr/>
          <p:nvPr/>
        </p:nvSpPr>
        <p:spPr>
          <a:xfrm flipH="false" flipV="false" rot="1082301">
            <a:off x="-5072607" y="6650746"/>
            <a:ext cx="11928886" cy="8231043"/>
          </a:xfrm>
          <a:custGeom>
            <a:avLst/>
            <a:gdLst/>
            <a:ahLst/>
            <a:cxnLst/>
            <a:rect r="r" b="b" t="t" l="l"/>
            <a:pathLst>
              <a:path h="8231043" w="11928886">
                <a:moveTo>
                  <a:pt x="0" y="0"/>
                </a:moveTo>
                <a:lnTo>
                  <a:pt x="11928886" y="0"/>
                </a:lnTo>
                <a:lnTo>
                  <a:pt x="11928886" y="8231043"/>
                </a:lnTo>
                <a:lnTo>
                  <a:pt x="0" y="8231043"/>
                </a:lnTo>
                <a:lnTo>
                  <a:pt x="0" y="0"/>
                </a:lnTo>
                <a:close/>
              </a:path>
            </a:pathLst>
          </a:custGeom>
          <a:blipFill>
            <a:blip r:embed="rId6">
              <a:alphaModFix amt="50000"/>
              <a:extLst>
                <a:ext uri="{96DAC541-7B7A-43D3-8B79-37D633B846F1}">
                  <asvg:svgBlip xmlns:asvg="http://schemas.microsoft.com/office/drawing/2016/SVG/main" r:embed="rId7"/>
                </a:ext>
              </a:extLst>
            </a:blip>
            <a:stretch>
              <a:fillRect l="0" t="0" r="0" b="0"/>
            </a:stretch>
          </a:blipFill>
        </p:spPr>
      </p:sp>
      <p:sp>
        <p:nvSpPr>
          <p:cNvPr name="TextBox 6" id="6"/>
          <p:cNvSpPr txBox="true"/>
          <p:nvPr/>
        </p:nvSpPr>
        <p:spPr>
          <a:xfrm rot="0">
            <a:off x="1028700" y="872943"/>
            <a:ext cx="16230600" cy="1014095"/>
          </a:xfrm>
          <a:prstGeom prst="rect">
            <a:avLst/>
          </a:prstGeom>
        </p:spPr>
        <p:txBody>
          <a:bodyPr anchor="t" rtlCol="false" tIns="0" lIns="0" bIns="0" rIns="0">
            <a:spAutoFit/>
          </a:bodyPr>
          <a:lstStyle/>
          <a:p>
            <a:pPr algn="ctr">
              <a:lnSpc>
                <a:spcPts val="7839"/>
              </a:lnSpc>
            </a:pPr>
            <a:r>
              <a:rPr lang="en-US" sz="6999">
                <a:solidFill>
                  <a:srgbClr val="004AAD"/>
                </a:solidFill>
                <a:latin typeface="Montserrat Classic Bold"/>
              </a:rPr>
              <a:t>KURUMSALLAŞMA ADIMLARI</a:t>
            </a:r>
          </a:p>
        </p:txBody>
      </p:sp>
      <p:sp>
        <p:nvSpPr>
          <p:cNvPr name="Freeform 7" id="7"/>
          <p:cNvSpPr/>
          <p:nvPr/>
        </p:nvSpPr>
        <p:spPr>
          <a:xfrm flipH="false" flipV="false" rot="0">
            <a:off x="14995591" y="8563907"/>
            <a:ext cx="3028477" cy="1388786"/>
          </a:xfrm>
          <a:custGeom>
            <a:avLst/>
            <a:gdLst/>
            <a:ahLst/>
            <a:cxnLst/>
            <a:rect r="r" b="b" t="t" l="l"/>
            <a:pathLst>
              <a:path h="1388786" w="3028477">
                <a:moveTo>
                  <a:pt x="0" y="0"/>
                </a:moveTo>
                <a:lnTo>
                  <a:pt x="3028476" y="0"/>
                </a:lnTo>
                <a:lnTo>
                  <a:pt x="3028476" y="1388786"/>
                </a:lnTo>
                <a:lnTo>
                  <a:pt x="0" y="1388786"/>
                </a:lnTo>
                <a:lnTo>
                  <a:pt x="0" y="0"/>
                </a:lnTo>
                <a:close/>
              </a:path>
            </a:pathLst>
          </a:custGeom>
          <a:blipFill>
            <a:blip r:embed="rId8"/>
            <a:stretch>
              <a:fillRect l="0" t="-61286" r="0" b="-56780"/>
            </a:stretch>
          </a:blipFill>
        </p:spPr>
      </p:sp>
    </p:spTree>
  </p:cSld>
  <p:clrMapOvr>
    <a:masterClrMapping/>
  </p:clrMapOvr>
</p:sld>
</file>

<file path=ppt/slides/slide3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4073461">
            <a:off x="-9281995" y="-5154521"/>
            <a:ext cx="17617704" cy="17617704"/>
          </a:xfrm>
          <a:custGeom>
            <a:avLst/>
            <a:gdLst/>
            <a:ahLst/>
            <a:cxnLst/>
            <a:rect r="r" b="b" t="t" l="l"/>
            <a:pathLst>
              <a:path h="17617704" w="17617704">
                <a:moveTo>
                  <a:pt x="0" y="0"/>
                </a:moveTo>
                <a:lnTo>
                  <a:pt x="17617703" y="0"/>
                </a:lnTo>
                <a:lnTo>
                  <a:pt x="17617703" y="17617703"/>
                </a:lnTo>
                <a:lnTo>
                  <a:pt x="0" y="17617703"/>
                </a:lnTo>
                <a:lnTo>
                  <a:pt x="0" y="0"/>
                </a:lnTo>
                <a:close/>
              </a:path>
            </a:pathLst>
          </a:custGeom>
          <a:blipFill>
            <a:blip r:embed="rId2">
              <a:alphaModFix amt="35000"/>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418402" y="1143000"/>
            <a:ext cx="15383173" cy="869950"/>
          </a:xfrm>
          <a:prstGeom prst="rect">
            <a:avLst/>
          </a:prstGeom>
        </p:spPr>
        <p:txBody>
          <a:bodyPr anchor="t" rtlCol="false" tIns="0" lIns="0" bIns="0" rIns="0">
            <a:spAutoFit/>
          </a:bodyPr>
          <a:lstStyle/>
          <a:p>
            <a:pPr>
              <a:lnSpc>
                <a:spcPts val="6500"/>
              </a:lnSpc>
            </a:pPr>
            <a:r>
              <a:rPr lang="en-US" sz="6500">
                <a:solidFill>
                  <a:srgbClr val="004AAD"/>
                </a:solidFill>
                <a:latin typeface="Montserrat Classic Bold"/>
              </a:rPr>
              <a:t>KURUMSALLAŞMADA </a:t>
            </a:r>
            <a:r>
              <a:rPr lang="en-US" sz="6500">
                <a:solidFill>
                  <a:srgbClr val="FF3131"/>
                </a:solidFill>
                <a:latin typeface="Montserrat Classic Bold"/>
              </a:rPr>
              <a:t>DOĞRU IŞLER</a:t>
            </a:r>
          </a:p>
        </p:txBody>
      </p:sp>
      <p:grpSp>
        <p:nvGrpSpPr>
          <p:cNvPr name="Group 4" id="4"/>
          <p:cNvGrpSpPr/>
          <p:nvPr/>
        </p:nvGrpSpPr>
        <p:grpSpPr>
          <a:xfrm rot="0">
            <a:off x="10596608" y="3243894"/>
            <a:ext cx="6662692" cy="5158113"/>
            <a:chOff x="0" y="0"/>
            <a:chExt cx="8883589" cy="6877484"/>
          </a:xfrm>
        </p:grpSpPr>
        <p:pic>
          <p:nvPicPr>
            <p:cNvPr name="Picture 5" id="5"/>
            <p:cNvPicPr>
              <a:picLocks noChangeAspect="true"/>
            </p:cNvPicPr>
            <p:nvPr/>
          </p:nvPicPr>
          <p:blipFill>
            <a:blip r:embed="rId4"/>
            <a:srcRect l="6970" t="0" r="6970" b="0"/>
            <a:stretch>
              <a:fillRect/>
            </a:stretch>
          </p:blipFill>
          <p:spPr>
            <a:xfrm flipH="false" flipV="false">
              <a:off x="0" y="0"/>
              <a:ext cx="8883589" cy="6877484"/>
            </a:xfrm>
            <a:prstGeom prst="rect">
              <a:avLst/>
            </a:prstGeom>
          </p:spPr>
        </p:pic>
      </p:grpSp>
      <p:sp>
        <p:nvSpPr>
          <p:cNvPr name="Freeform 6" id="6"/>
          <p:cNvSpPr/>
          <p:nvPr/>
        </p:nvSpPr>
        <p:spPr>
          <a:xfrm flipH="true" flipV="false" rot="-5400000">
            <a:off x="8778703" y="-4549008"/>
            <a:ext cx="8063091" cy="6553094"/>
          </a:xfrm>
          <a:custGeom>
            <a:avLst/>
            <a:gdLst/>
            <a:ahLst/>
            <a:cxnLst/>
            <a:rect r="r" b="b" t="t" l="l"/>
            <a:pathLst>
              <a:path h="6553094" w="8063091">
                <a:moveTo>
                  <a:pt x="8063091" y="0"/>
                </a:moveTo>
                <a:lnTo>
                  <a:pt x="0" y="0"/>
                </a:lnTo>
                <a:lnTo>
                  <a:pt x="0" y="6553094"/>
                </a:lnTo>
                <a:lnTo>
                  <a:pt x="8063091" y="6553094"/>
                </a:lnTo>
                <a:lnTo>
                  <a:pt x="8063091" y="0"/>
                </a:lnTo>
                <a:close/>
              </a:path>
            </a:pathLst>
          </a:custGeom>
          <a:blipFill>
            <a:blip r:embed="rId5">
              <a:alphaModFix amt="50000"/>
              <a:extLst>
                <a:ext uri="{96DAC541-7B7A-43D3-8B79-37D633B846F1}">
                  <asvg:svgBlip xmlns:asvg="http://schemas.microsoft.com/office/drawing/2016/SVG/main" r:embed="rId6"/>
                </a:ext>
              </a:extLst>
            </a:blip>
            <a:stretch>
              <a:fillRect l="0" t="0" r="0" b="0"/>
            </a:stretch>
          </a:blipFill>
        </p:spPr>
      </p:sp>
      <p:sp>
        <p:nvSpPr>
          <p:cNvPr name="TextBox 7" id="7"/>
          <p:cNvSpPr txBox="true"/>
          <p:nvPr/>
        </p:nvSpPr>
        <p:spPr>
          <a:xfrm rot="0">
            <a:off x="1028700" y="2244725"/>
            <a:ext cx="9484550" cy="7013575"/>
          </a:xfrm>
          <a:prstGeom prst="rect">
            <a:avLst/>
          </a:prstGeom>
        </p:spPr>
        <p:txBody>
          <a:bodyPr anchor="t" rtlCol="false" tIns="0" lIns="0" bIns="0" rIns="0">
            <a:spAutoFit/>
          </a:bodyPr>
          <a:lstStyle/>
          <a:p>
            <a:pPr algn="just" marL="755651" indent="-377825" lvl="1">
              <a:lnSpc>
                <a:spcPts val="5600"/>
              </a:lnSpc>
              <a:buFont typeface="Arial"/>
              <a:buChar char="•"/>
            </a:pPr>
            <a:r>
              <a:rPr lang="en-US" sz="3500">
                <a:solidFill>
                  <a:srgbClr val="2E2E2E"/>
                </a:solidFill>
                <a:latin typeface="Montserrat Classic"/>
              </a:rPr>
              <a:t>Stratejik Yönetim</a:t>
            </a:r>
          </a:p>
          <a:p>
            <a:pPr algn="just" marL="755651" indent="-377825" lvl="1">
              <a:lnSpc>
                <a:spcPts val="5600"/>
              </a:lnSpc>
              <a:buFont typeface="Arial"/>
              <a:buChar char="•"/>
            </a:pPr>
            <a:r>
              <a:rPr lang="en-US" sz="3500">
                <a:solidFill>
                  <a:srgbClr val="2E2E2E"/>
                </a:solidFill>
                <a:latin typeface="Montserrat Classic"/>
              </a:rPr>
              <a:t>Yönetimde Liderlik </a:t>
            </a:r>
          </a:p>
          <a:p>
            <a:pPr algn="just" marL="755651" indent="-377825" lvl="1">
              <a:lnSpc>
                <a:spcPts val="5600"/>
              </a:lnSpc>
              <a:buFont typeface="Arial"/>
              <a:buChar char="•"/>
            </a:pPr>
            <a:r>
              <a:rPr lang="en-US" sz="3500">
                <a:solidFill>
                  <a:srgbClr val="2E2E2E"/>
                </a:solidFill>
                <a:latin typeface="Montserrat Classic"/>
              </a:rPr>
              <a:t>Hedef Belirleme </a:t>
            </a:r>
          </a:p>
          <a:p>
            <a:pPr algn="just" marL="755651" indent="-377825" lvl="1">
              <a:lnSpc>
                <a:spcPts val="5600"/>
              </a:lnSpc>
              <a:buFont typeface="Arial"/>
              <a:buChar char="•"/>
            </a:pPr>
            <a:r>
              <a:rPr lang="en-US" sz="3500">
                <a:solidFill>
                  <a:srgbClr val="2E2E2E"/>
                </a:solidFill>
                <a:latin typeface="Montserrat Classic"/>
              </a:rPr>
              <a:t>Süreç Yönetimi</a:t>
            </a:r>
          </a:p>
          <a:p>
            <a:pPr algn="just" marL="755651" indent="-377825" lvl="1">
              <a:lnSpc>
                <a:spcPts val="5600"/>
              </a:lnSpc>
              <a:buFont typeface="Arial"/>
              <a:buChar char="•"/>
            </a:pPr>
            <a:r>
              <a:rPr lang="en-US" sz="3500">
                <a:solidFill>
                  <a:srgbClr val="2E2E2E"/>
                </a:solidFill>
                <a:latin typeface="Montserrat Classic"/>
              </a:rPr>
              <a:t>Kurumdaşlık (Takımdaşlık) </a:t>
            </a:r>
          </a:p>
          <a:p>
            <a:pPr algn="just" marL="755651" indent="-377825" lvl="1">
              <a:lnSpc>
                <a:spcPts val="5600"/>
              </a:lnSpc>
              <a:buFont typeface="Arial"/>
              <a:buChar char="•"/>
            </a:pPr>
            <a:r>
              <a:rPr lang="en-US" sz="3500">
                <a:solidFill>
                  <a:srgbClr val="2E2E2E"/>
                </a:solidFill>
                <a:latin typeface="Montserrat Classic"/>
              </a:rPr>
              <a:t>Kalite-Performans-Verimlilik</a:t>
            </a:r>
          </a:p>
          <a:p>
            <a:pPr algn="just" marL="755651" indent="-377825" lvl="1">
              <a:lnSpc>
                <a:spcPts val="5600"/>
              </a:lnSpc>
              <a:buFont typeface="Arial"/>
              <a:buChar char="•"/>
            </a:pPr>
            <a:r>
              <a:rPr lang="en-US" sz="3500">
                <a:solidFill>
                  <a:srgbClr val="2E2E2E"/>
                </a:solidFill>
                <a:latin typeface="Montserrat Classic"/>
              </a:rPr>
              <a:t>Kurumsal Bilgi</a:t>
            </a:r>
          </a:p>
          <a:p>
            <a:pPr algn="just" marL="755651" indent="-377825" lvl="1">
              <a:lnSpc>
                <a:spcPts val="5600"/>
              </a:lnSpc>
              <a:buFont typeface="Arial"/>
              <a:buChar char="•"/>
            </a:pPr>
            <a:r>
              <a:rPr lang="en-US" sz="3500">
                <a:solidFill>
                  <a:srgbClr val="2E2E2E"/>
                </a:solidFill>
                <a:latin typeface="Montserrat Classic"/>
              </a:rPr>
              <a:t>Toplantı Kültürü</a:t>
            </a:r>
          </a:p>
          <a:p>
            <a:pPr algn="just" marL="755651" indent="-377825" lvl="1">
              <a:lnSpc>
                <a:spcPts val="5600"/>
              </a:lnSpc>
              <a:buFont typeface="Arial"/>
              <a:buChar char="•"/>
            </a:pPr>
            <a:r>
              <a:rPr lang="en-US" sz="3500">
                <a:solidFill>
                  <a:srgbClr val="2E2E2E"/>
                </a:solidFill>
                <a:latin typeface="Montserrat Classic"/>
              </a:rPr>
              <a:t>Sürekli İyileştirme</a:t>
            </a:r>
          </a:p>
          <a:p>
            <a:pPr algn="just" marL="755651" indent="-377825" lvl="1">
              <a:lnSpc>
                <a:spcPts val="5600"/>
              </a:lnSpc>
              <a:buFont typeface="Arial"/>
              <a:buChar char="•"/>
            </a:pPr>
            <a:r>
              <a:rPr lang="en-US" sz="3500">
                <a:solidFill>
                  <a:srgbClr val="2E2E2E"/>
                </a:solidFill>
                <a:latin typeface="Montserrat Classic"/>
              </a:rPr>
              <a:t>Kurum Kültürü</a:t>
            </a:r>
          </a:p>
        </p:txBody>
      </p:sp>
      <p:sp>
        <p:nvSpPr>
          <p:cNvPr name="Freeform 8" id="8"/>
          <p:cNvSpPr/>
          <p:nvPr/>
        </p:nvSpPr>
        <p:spPr>
          <a:xfrm flipH="false" flipV="false" rot="0">
            <a:off x="14995591" y="8563907"/>
            <a:ext cx="3028477" cy="1388786"/>
          </a:xfrm>
          <a:custGeom>
            <a:avLst/>
            <a:gdLst/>
            <a:ahLst/>
            <a:cxnLst/>
            <a:rect r="r" b="b" t="t" l="l"/>
            <a:pathLst>
              <a:path h="1388786" w="3028477">
                <a:moveTo>
                  <a:pt x="0" y="0"/>
                </a:moveTo>
                <a:lnTo>
                  <a:pt x="3028476" y="0"/>
                </a:lnTo>
                <a:lnTo>
                  <a:pt x="3028476" y="1388786"/>
                </a:lnTo>
                <a:lnTo>
                  <a:pt x="0" y="1388786"/>
                </a:lnTo>
                <a:lnTo>
                  <a:pt x="0" y="0"/>
                </a:lnTo>
                <a:close/>
              </a:path>
            </a:pathLst>
          </a:custGeom>
          <a:blipFill>
            <a:blip r:embed="rId7"/>
            <a:stretch>
              <a:fillRect l="0" t="-61286" r="0" b="-56780"/>
            </a:stretch>
          </a:blipFill>
        </p:spPr>
      </p:sp>
    </p:spTree>
  </p:cSld>
  <p:clrMapOvr>
    <a:masterClrMapping/>
  </p:clrMapOvr>
</p:sld>
</file>

<file path=ppt/slides/slide3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6144593">
            <a:off x="8023448" y="-2009860"/>
            <a:ext cx="17617704" cy="17617704"/>
          </a:xfrm>
          <a:custGeom>
            <a:avLst/>
            <a:gdLst/>
            <a:ahLst/>
            <a:cxnLst/>
            <a:rect r="r" b="b" t="t" l="l"/>
            <a:pathLst>
              <a:path h="17617704" w="17617704">
                <a:moveTo>
                  <a:pt x="0" y="0"/>
                </a:moveTo>
                <a:lnTo>
                  <a:pt x="17617704" y="0"/>
                </a:lnTo>
                <a:lnTo>
                  <a:pt x="17617704" y="17617704"/>
                </a:lnTo>
                <a:lnTo>
                  <a:pt x="0" y="17617704"/>
                </a:lnTo>
                <a:lnTo>
                  <a:pt x="0" y="0"/>
                </a:lnTo>
                <a:close/>
              </a:path>
            </a:pathLst>
          </a:custGeom>
          <a:blipFill>
            <a:blip r:embed="rId2">
              <a:alphaModFix amt="3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4662819">
            <a:off x="8489744" y="-2841143"/>
            <a:ext cx="12794948" cy="8828634"/>
          </a:xfrm>
          <a:custGeom>
            <a:avLst/>
            <a:gdLst/>
            <a:ahLst/>
            <a:cxnLst/>
            <a:rect r="r" b="b" t="t" l="l"/>
            <a:pathLst>
              <a:path h="8828634" w="12794948">
                <a:moveTo>
                  <a:pt x="0" y="0"/>
                </a:moveTo>
                <a:lnTo>
                  <a:pt x="12794949" y="0"/>
                </a:lnTo>
                <a:lnTo>
                  <a:pt x="12794949" y="8828633"/>
                </a:lnTo>
                <a:lnTo>
                  <a:pt x="0" y="8828633"/>
                </a:lnTo>
                <a:lnTo>
                  <a:pt x="0"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true" flipV="false" rot="8905814">
            <a:off x="-4266374" y="6074235"/>
            <a:ext cx="11300655" cy="9184351"/>
          </a:xfrm>
          <a:custGeom>
            <a:avLst/>
            <a:gdLst/>
            <a:ahLst/>
            <a:cxnLst/>
            <a:rect r="r" b="b" t="t" l="l"/>
            <a:pathLst>
              <a:path h="9184351" w="11300655">
                <a:moveTo>
                  <a:pt x="11300655" y="0"/>
                </a:moveTo>
                <a:lnTo>
                  <a:pt x="0" y="0"/>
                </a:lnTo>
                <a:lnTo>
                  <a:pt x="0" y="9184351"/>
                </a:lnTo>
                <a:lnTo>
                  <a:pt x="11300655" y="9184351"/>
                </a:lnTo>
                <a:lnTo>
                  <a:pt x="11300655" y="0"/>
                </a:lnTo>
                <a:close/>
              </a:path>
            </a:pathLst>
          </a:custGeom>
          <a:blipFill>
            <a:blip r:embed="rId6">
              <a:alphaModFix amt="50000"/>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2354640" y="0"/>
            <a:ext cx="13716000" cy="10287000"/>
          </a:xfrm>
          <a:custGeom>
            <a:avLst/>
            <a:gdLst/>
            <a:ahLst/>
            <a:cxnLst/>
            <a:rect r="r" b="b" t="t" l="l"/>
            <a:pathLst>
              <a:path h="10287000" w="13716000">
                <a:moveTo>
                  <a:pt x="0" y="0"/>
                </a:moveTo>
                <a:lnTo>
                  <a:pt x="13716000" y="0"/>
                </a:lnTo>
                <a:lnTo>
                  <a:pt x="13716000" y="10287000"/>
                </a:lnTo>
                <a:lnTo>
                  <a:pt x="0" y="10287000"/>
                </a:lnTo>
                <a:lnTo>
                  <a:pt x="0" y="0"/>
                </a:lnTo>
                <a:close/>
              </a:path>
            </a:pathLst>
          </a:custGeom>
          <a:blipFill>
            <a:blip r:embed="rId8"/>
            <a:stretch>
              <a:fillRect l="0" t="0" r="0" b="0"/>
            </a:stretch>
          </a:blipFill>
        </p:spPr>
      </p:sp>
      <p:sp>
        <p:nvSpPr>
          <p:cNvPr name="Freeform 6" id="6"/>
          <p:cNvSpPr/>
          <p:nvPr/>
        </p:nvSpPr>
        <p:spPr>
          <a:xfrm flipH="false" flipV="false" rot="0">
            <a:off x="7629762" y="8763477"/>
            <a:ext cx="3028477" cy="1388786"/>
          </a:xfrm>
          <a:custGeom>
            <a:avLst/>
            <a:gdLst/>
            <a:ahLst/>
            <a:cxnLst/>
            <a:rect r="r" b="b" t="t" l="l"/>
            <a:pathLst>
              <a:path h="1388786" w="3028477">
                <a:moveTo>
                  <a:pt x="0" y="0"/>
                </a:moveTo>
                <a:lnTo>
                  <a:pt x="3028476" y="0"/>
                </a:lnTo>
                <a:lnTo>
                  <a:pt x="3028476" y="1388786"/>
                </a:lnTo>
                <a:lnTo>
                  <a:pt x="0" y="1388786"/>
                </a:lnTo>
                <a:lnTo>
                  <a:pt x="0" y="0"/>
                </a:lnTo>
                <a:close/>
              </a:path>
            </a:pathLst>
          </a:custGeom>
          <a:blipFill>
            <a:blip r:embed="rId9"/>
            <a:stretch>
              <a:fillRect l="0" t="-61286" r="0" b="-56780"/>
            </a:stretch>
          </a:blipFill>
        </p:spPr>
      </p:sp>
    </p:spTree>
  </p:cSld>
  <p:clrMapOvr>
    <a:masterClrMapping/>
  </p:clrMapOvr>
</p:sld>
</file>

<file path=ppt/slides/slide3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930669">
            <a:off x="-7971294" y="-10725049"/>
            <a:ext cx="18539921" cy="18539921"/>
          </a:xfrm>
          <a:custGeom>
            <a:avLst/>
            <a:gdLst/>
            <a:ahLst/>
            <a:cxnLst/>
            <a:rect r="r" b="b" t="t" l="l"/>
            <a:pathLst>
              <a:path h="18539921" w="18539921">
                <a:moveTo>
                  <a:pt x="0" y="0"/>
                </a:moveTo>
                <a:lnTo>
                  <a:pt x="18539921" y="0"/>
                </a:lnTo>
                <a:lnTo>
                  <a:pt x="18539921" y="18539921"/>
                </a:lnTo>
                <a:lnTo>
                  <a:pt x="0" y="18539921"/>
                </a:lnTo>
                <a:lnTo>
                  <a:pt x="0" y="0"/>
                </a:lnTo>
                <a:close/>
              </a:path>
            </a:pathLst>
          </a:custGeom>
          <a:blipFill>
            <a:blip r:embed="rId2">
              <a:alphaModFix amt="35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false" rot="5242519">
            <a:off x="-1042019" y="8240279"/>
            <a:ext cx="8063091" cy="6553094"/>
          </a:xfrm>
          <a:custGeom>
            <a:avLst/>
            <a:gdLst/>
            <a:ahLst/>
            <a:cxnLst/>
            <a:rect r="r" b="b" t="t" l="l"/>
            <a:pathLst>
              <a:path h="6553094" w="8063091">
                <a:moveTo>
                  <a:pt x="8063091" y="0"/>
                </a:moveTo>
                <a:lnTo>
                  <a:pt x="0" y="0"/>
                </a:lnTo>
                <a:lnTo>
                  <a:pt x="0" y="6553094"/>
                </a:lnTo>
                <a:lnTo>
                  <a:pt x="8063091" y="6553094"/>
                </a:lnTo>
                <a:lnTo>
                  <a:pt x="8063091" y="0"/>
                </a:lnTo>
                <a:close/>
              </a:path>
            </a:pathLst>
          </a:custGeom>
          <a:blipFill>
            <a:blip r:embed="rId4">
              <a:alphaModFix amt="50000"/>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000125" y="2226789"/>
            <a:ext cx="16427413" cy="7687344"/>
          </a:xfrm>
          <a:custGeom>
            <a:avLst/>
            <a:gdLst/>
            <a:ahLst/>
            <a:cxnLst/>
            <a:rect r="r" b="b" t="t" l="l"/>
            <a:pathLst>
              <a:path h="7687344" w="16427413">
                <a:moveTo>
                  <a:pt x="0" y="0"/>
                </a:moveTo>
                <a:lnTo>
                  <a:pt x="16427413" y="0"/>
                </a:lnTo>
                <a:lnTo>
                  <a:pt x="16427413" y="7687343"/>
                </a:lnTo>
                <a:lnTo>
                  <a:pt x="0" y="7687343"/>
                </a:lnTo>
                <a:lnTo>
                  <a:pt x="0" y="0"/>
                </a:lnTo>
                <a:close/>
              </a:path>
            </a:pathLst>
          </a:custGeom>
          <a:blipFill>
            <a:blip r:embed="rId6"/>
            <a:stretch>
              <a:fillRect l="0" t="0" r="0" b="0"/>
            </a:stretch>
          </a:blipFill>
        </p:spPr>
      </p:sp>
      <p:sp>
        <p:nvSpPr>
          <p:cNvPr name="TextBox 5" id="5"/>
          <p:cNvSpPr txBox="true"/>
          <p:nvPr/>
        </p:nvSpPr>
        <p:spPr>
          <a:xfrm rot="0">
            <a:off x="649333" y="612410"/>
            <a:ext cx="16989333" cy="1936623"/>
          </a:xfrm>
          <a:prstGeom prst="rect">
            <a:avLst/>
          </a:prstGeom>
        </p:spPr>
        <p:txBody>
          <a:bodyPr anchor="t" rtlCol="false" tIns="0" lIns="0" bIns="0" rIns="0">
            <a:spAutoFit/>
          </a:bodyPr>
          <a:lstStyle/>
          <a:p>
            <a:pPr algn="ctr">
              <a:lnSpc>
                <a:spcPts val="5166"/>
              </a:lnSpc>
            </a:pPr>
            <a:r>
              <a:rPr lang="en-US" sz="4200">
                <a:solidFill>
                  <a:srgbClr val="2E2E2E"/>
                </a:solidFill>
                <a:latin typeface="Montserrat Classic"/>
              </a:rPr>
              <a:t>“</a:t>
            </a:r>
            <a:r>
              <a:rPr lang="en-US" sz="4200">
                <a:solidFill>
                  <a:srgbClr val="FF3131"/>
                </a:solidFill>
                <a:latin typeface="Montserrat Classic"/>
              </a:rPr>
              <a:t>Toplumlar </a:t>
            </a:r>
            <a:r>
              <a:rPr lang="en-US" sz="4200">
                <a:solidFill>
                  <a:srgbClr val="2E2E2E"/>
                </a:solidFill>
                <a:latin typeface="Montserrat Classic"/>
              </a:rPr>
              <a:t>gibi </a:t>
            </a:r>
            <a:r>
              <a:rPr lang="en-US" sz="4200">
                <a:solidFill>
                  <a:srgbClr val="FF3131"/>
                </a:solidFill>
                <a:latin typeface="Montserrat Classic"/>
              </a:rPr>
              <a:t>işletmelerin </a:t>
            </a:r>
            <a:r>
              <a:rPr lang="en-US" sz="4200">
                <a:solidFill>
                  <a:srgbClr val="2E2E2E"/>
                </a:solidFill>
                <a:latin typeface="Montserrat Classic"/>
              </a:rPr>
              <a:t>de; amaçları, iş hayatına bakış açıları, değerleri, ilkeleri, yani kendilerine özgü nitelikleri vardır.”</a:t>
            </a:r>
          </a:p>
          <a:p>
            <a:pPr algn="ctr">
              <a:lnSpc>
                <a:spcPts val="5166"/>
              </a:lnSpc>
            </a:pPr>
          </a:p>
        </p:txBody>
      </p:sp>
      <p:sp>
        <p:nvSpPr>
          <p:cNvPr name="Freeform 6" id="6"/>
          <p:cNvSpPr/>
          <p:nvPr/>
        </p:nvSpPr>
        <p:spPr>
          <a:xfrm flipH="false" flipV="false" rot="0">
            <a:off x="14995591" y="8563907"/>
            <a:ext cx="3028477" cy="1388786"/>
          </a:xfrm>
          <a:custGeom>
            <a:avLst/>
            <a:gdLst/>
            <a:ahLst/>
            <a:cxnLst/>
            <a:rect r="r" b="b" t="t" l="l"/>
            <a:pathLst>
              <a:path h="1388786" w="3028477">
                <a:moveTo>
                  <a:pt x="0" y="0"/>
                </a:moveTo>
                <a:lnTo>
                  <a:pt x="3028476" y="0"/>
                </a:lnTo>
                <a:lnTo>
                  <a:pt x="3028476" y="1388786"/>
                </a:lnTo>
                <a:lnTo>
                  <a:pt x="0" y="1388786"/>
                </a:lnTo>
                <a:lnTo>
                  <a:pt x="0" y="0"/>
                </a:lnTo>
                <a:close/>
              </a:path>
            </a:pathLst>
          </a:custGeom>
          <a:blipFill>
            <a:blip r:embed="rId7"/>
            <a:stretch>
              <a:fillRect l="0" t="-61286" r="0" b="-56780"/>
            </a:stretch>
          </a:blipFill>
        </p:spPr>
      </p:sp>
    </p:spTree>
  </p:cSld>
  <p:clrMapOvr>
    <a:masterClrMapping/>
  </p:clrMapOvr>
</p:sld>
</file>

<file path=ppt/slides/slide37.xml><?xml version="1.0" encoding="utf-8"?>
<p:sld xmlns:p="http://schemas.openxmlformats.org/presentationml/2006/main" xmlns:a="http://schemas.openxmlformats.org/drawingml/2006/main" xmlns:r="http://schemas.openxmlformats.org/officeDocument/2006/relationships">
  <p:cSld>
    <p:bg>
      <p:bgPr>
        <a:solidFill>
          <a:srgbClr val="0539A7"/>
        </a:solidFill>
      </p:bgPr>
    </p:bg>
    <p:spTree>
      <p:nvGrpSpPr>
        <p:cNvPr id="1" name=""/>
        <p:cNvGrpSpPr/>
        <p:nvPr/>
      </p:nvGrpSpPr>
      <p:grpSpPr>
        <a:xfrm>
          <a:off x="0" y="0"/>
          <a:ext cx="0" cy="0"/>
          <a:chOff x="0" y="0"/>
          <a:chExt cx="0" cy="0"/>
        </a:xfrm>
      </p:grpSpPr>
      <p:sp>
        <p:nvSpPr>
          <p:cNvPr name="Freeform 2" id="2"/>
          <p:cNvSpPr/>
          <p:nvPr/>
        </p:nvSpPr>
        <p:spPr>
          <a:xfrm flipH="false" flipV="false" rot="0">
            <a:off x="0" y="1293395"/>
            <a:ext cx="18288000" cy="7700211"/>
          </a:xfrm>
          <a:custGeom>
            <a:avLst/>
            <a:gdLst/>
            <a:ahLst/>
            <a:cxnLst/>
            <a:rect r="r" b="b" t="t" l="l"/>
            <a:pathLst>
              <a:path h="7700211" w="18288000">
                <a:moveTo>
                  <a:pt x="0" y="0"/>
                </a:moveTo>
                <a:lnTo>
                  <a:pt x="18288000" y="0"/>
                </a:lnTo>
                <a:lnTo>
                  <a:pt x="18288000" y="7700210"/>
                </a:lnTo>
                <a:lnTo>
                  <a:pt x="0" y="7700210"/>
                </a:lnTo>
                <a:lnTo>
                  <a:pt x="0" y="0"/>
                </a:lnTo>
                <a:close/>
              </a:path>
            </a:pathLst>
          </a:custGeom>
          <a:blipFill>
            <a:blip r:embed="rId2"/>
            <a:stretch>
              <a:fillRect l="0" t="0" r="0" b="0"/>
            </a:stretch>
          </a:blipFill>
        </p:spPr>
      </p:sp>
      <p:sp>
        <p:nvSpPr>
          <p:cNvPr name="Freeform 3" id="3"/>
          <p:cNvSpPr/>
          <p:nvPr/>
        </p:nvSpPr>
        <p:spPr>
          <a:xfrm flipH="false" flipV="false" rot="0">
            <a:off x="13652447" y="6906857"/>
            <a:ext cx="4173496" cy="4173496"/>
          </a:xfrm>
          <a:custGeom>
            <a:avLst/>
            <a:gdLst/>
            <a:ahLst/>
            <a:cxnLst/>
            <a:rect r="r" b="b" t="t" l="l"/>
            <a:pathLst>
              <a:path h="4173496" w="4173496">
                <a:moveTo>
                  <a:pt x="0" y="0"/>
                </a:moveTo>
                <a:lnTo>
                  <a:pt x="4173496" y="0"/>
                </a:lnTo>
                <a:lnTo>
                  <a:pt x="4173496" y="4173496"/>
                </a:lnTo>
                <a:lnTo>
                  <a:pt x="0" y="4173496"/>
                </a:lnTo>
                <a:lnTo>
                  <a:pt x="0" y="0"/>
                </a:lnTo>
                <a:close/>
              </a:path>
            </a:pathLst>
          </a:custGeom>
          <a:blipFill>
            <a:blip r:embed="rId3"/>
            <a:stretch>
              <a:fillRect l="0" t="0" r="0" b="0"/>
            </a:stretch>
          </a:blipFill>
        </p:spPr>
      </p:sp>
    </p:spTree>
  </p:cSld>
  <p:clrMapOvr>
    <a:masterClrMapping/>
  </p:clrMapOvr>
</p:sld>
</file>

<file path=ppt/slides/slide38.xml><?xml version="1.0" encoding="utf-8"?>
<p:sld xmlns:p="http://schemas.openxmlformats.org/presentationml/2006/main" xmlns:a="http://schemas.openxmlformats.org/drawingml/2006/main" xmlns:r="http://schemas.openxmlformats.org/officeDocument/2006/relationships">
  <p:cSld>
    <p:bg>
      <p:bgPr>
        <a:solidFill>
          <a:srgbClr val="0539A7"/>
        </a:solidFill>
      </p:bgPr>
    </p:bg>
    <p:spTree>
      <p:nvGrpSpPr>
        <p:cNvPr id="1" name=""/>
        <p:cNvGrpSpPr/>
        <p:nvPr/>
      </p:nvGrpSpPr>
      <p:grpSpPr>
        <a:xfrm>
          <a:off x="0" y="0"/>
          <a:ext cx="0" cy="0"/>
          <a:chOff x="0" y="0"/>
          <a:chExt cx="0" cy="0"/>
        </a:xfrm>
      </p:grpSpPr>
      <p:sp>
        <p:nvSpPr>
          <p:cNvPr name="Freeform 2" id="2"/>
          <p:cNvSpPr/>
          <p:nvPr/>
        </p:nvSpPr>
        <p:spPr>
          <a:xfrm flipH="false" flipV="false" rot="0">
            <a:off x="0" y="1293395"/>
            <a:ext cx="18288000" cy="7700211"/>
          </a:xfrm>
          <a:custGeom>
            <a:avLst/>
            <a:gdLst/>
            <a:ahLst/>
            <a:cxnLst/>
            <a:rect r="r" b="b" t="t" l="l"/>
            <a:pathLst>
              <a:path h="7700211" w="18288000">
                <a:moveTo>
                  <a:pt x="0" y="0"/>
                </a:moveTo>
                <a:lnTo>
                  <a:pt x="18288000" y="0"/>
                </a:lnTo>
                <a:lnTo>
                  <a:pt x="18288000" y="7700210"/>
                </a:lnTo>
                <a:lnTo>
                  <a:pt x="0" y="7700210"/>
                </a:lnTo>
                <a:lnTo>
                  <a:pt x="0" y="0"/>
                </a:lnTo>
                <a:close/>
              </a:path>
            </a:pathLst>
          </a:custGeom>
          <a:blipFill>
            <a:blip r:embed="rId2"/>
            <a:stretch>
              <a:fillRect l="0" t="0" r="0" b="0"/>
            </a:stretch>
          </a:blipFill>
        </p:spPr>
      </p:sp>
      <p:sp>
        <p:nvSpPr>
          <p:cNvPr name="Freeform 3" id="3"/>
          <p:cNvSpPr/>
          <p:nvPr/>
        </p:nvSpPr>
        <p:spPr>
          <a:xfrm flipH="false" flipV="false" rot="0">
            <a:off x="0" y="1293395"/>
            <a:ext cx="18288000" cy="7700211"/>
          </a:xfrm>
          <a:custGeom>
            <a:avLst/>
            <a:gdLst/>
            <a:ahLst/>
            <a:cxnLst/>
            <a:rect r="r" b="b" t="t" l="l"/>
            <a:pathLst>
              <a:path h="7700211" w="18288000">
                <a:moveTo>
                  <a:pt x="0" y="0"/>
                </a:moveTo>
                <a:lnTo>
                  <a:pt x="18288000" y="0"/>
                </a:lnTo>
                <a:lnTo>
                  <a:pt x="18288000" y="7700210"/>
                </a:lnTo>
                <a:lnTo>
                  <a:pt x="0" y="7700210"/>
                </a:lnTo>
                <a:lnTo>
                  <a:pt x="0" y="0"/>
                </a:lnTo>
                <a:close/>
              </a:path>
            </a:pathLst>
          </a:custGeom>
          <a:blipFill>
            <a:blip r:embed="rId3"/>
            <a:stretch>
              <a:fillRect l="0" t="0" r="0" b="0"/>
            </a:stretch>
          </a:blipFill>
        </p:spPr>
      </p:sp>
      <p:sp>
        <p:nvSpPr>
          <p:cNvPr name="Freeform 4" id="4"/>
          <p:cNvSpPr/>
          <p:nvPr/>
        </p:nvSpPr>
        <p:spPr>
          <a:xfrm flipH="false" flipV="false" rot="0">
            <a:off x="13652447" y="6906857"/>
            <a:ext cx="4173496" cy="4173496"/>
          </a:xfrm>
          <a:custGeom>
            <a:avLst/>
            <a:gdLst/>
            <a:ahLst/>
            <a:cxnLst/>
            <a:rect r="r" b="b" t="t" l="l"/>
            <a:pathLst>
              <a:path h="4173496" w="4173496">
                <a:moveTo>
                  <a:pt x="0" y="0"/>
                </a:moveTo>
                <a:lnTo>
                  <a:pt x="4173496" y="0"/>
                </a:lnTo>
                <a:lnTo>
                  <a:pt x="4173496" y="4173496"/>
                </a:lnTo>
                <a:lnTo>
                  <a:pt x="0" y="4173496"/>
                </a:lnTo>
                <a:lnTo>
                  <a:pt x="0" y="0"/>
                </a:lnTo>
                <a:close/>
              </a:path>
            </a:pathLst>
          </a:custGeom>
          <a:blipFill>
            <a:blip r:embed="rId4"/>
            <a:stretch>
              <a:fillRect l="0" t="0" r="0" b="0"/>
            </a:stretch>
          </a:blipFill>
        </p:spPr>
      </p:sp>
    </p:spTree>
  </p:cSld>
  <p:clrMapOvr>
    <a:masterClrMapping/>
  </p:clrMapOvr>
</p:sld>
</file>

<file path=ppt/slides/slide3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766807">
            <a:off x="9528650" y="-1637697"/>
            <a:ext cx="12112141" cy="9843868"/>
          </a:xfrm>
          <a:custGeom>
            <a:avLst/>
            <a:gdLst/>
            <a:ahLst/>
            <a:cxnLst/>
            <a:rect r="r" b="b" t="t" l="l"/>
            <a:pathLst>
              <a:path h="9843868" w="12112141">
                <a:moveTo>
                  <a:pt x="0" y="0"/>
                </a:moveTo>
                <a:lnTo>
                  <a:pt x="12112141" y="0"/>
                </a:lnTo>
                <a:lnTo>
                  <a:pt x="12112141" y="9843868"/>
                </a:lnTo>
                <a:lnTo>
                  <a:pt x="0" y="9843868"/>
                </a:lnTo>
                <a:lnTo>
                  <a:pt x="0" y="0"/>
                </a:lnTo>
                <a:close/>
              </a:path>
            </a:pathLst>
          </a:custGeom>
          <a:blipFill>
            <a:blip r:embed="rId2">
              <a:alphaModFix amt="50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6969016" y="7084411"/>
            <a:ext cx="2575671" cy="2575671"/>
          </a:xfrm>
          <a:custGeom>
            <a:avLst/>
            <a:gdLst/>
            <a:ahLst/>
            <a:cxnLst/>
            <a:rect r="r" b="b" t="t" l="l"/>
            <a:pathLst>
              <a:path h="2575671" w="2575671">
                <a:moveTo>
                  <a:pt x="0" y="0"/>
                </a:moveTo>
                <a:lnTo>
                  <a:pt x="2575671" y="0"/>
                </a:lnTo>
                <a:lnTo>
                  <a:pt x="2575671" y="2575670"/>
                </a:lnTo>
                <a:lnTo>
                  <a:pt x="0" y="2575670"/>
                </a:lnTo>
                <a:lnTo>
                  <a:pt x="0" y="0"/>
                </a:lnTo>
                <a:close/>
              </a:path>
            </a:pathLst>
          </a:custGeom>
          <a:blipFill>
            <a:blip r:embed="rId4"/>
            <a:stretch>
              <a:fillRect l="0" t="0" r="0" b="0"/>
            </a:stretch>
          </a:blipFill>
        </p:spPr>
      </p:sp>
      <p:sp>
        <p:nvSpPr>
          <p:cNvPr name="Freeform 4" id="4"/>
          <p:cNvSpPr/>
          <p:nvPr/>
        </p:nvSpPr>
        <p:spPr>
          <a:xfrm flipH="false" flipV="false" rot="0">
            <a:off x="10195958" y="6832738"/>
            <a:ext cx="2709215" cy="2872089"/>
          </a:xfrm>
          <a:custGeom>
            <a:avLst/>
            <a:gdLst/>
            <a:ahLst/>
            <a:cxnLst/>
            <a:rect r="r" b="b" t="t" l="l"/>
            <a:pathLst>
              <a:path h="2872089" w="2709215">
                <a:moveTo>
                  <a:pt x="0" y="0"/>
                </a:moveTo>
                <a:lnTo>
                  <a:pt x="2709215" y="0"/>
                </a:lnTo>
                <a:lnTo>
                  <a:pt x="2709215" y="2872089"/>
                </a:lnTo>
                <a:lnTo>
                  <a:pt x="0" y="2872089"/>
                </a:lnTo>
                <a:lnTo>
                  <a:pt x="0" y="0"/>
                </a:lnTo>
                <a:close/>
              </a:path>
            </a:pathLst>
          </a:custGeom>
          <a:blipFill>
            <a:blip r:embed="rId5"/>
            <a:stretch>
              <a:fillRect l="-18364" t="-13568" r="-20137" b="-12514"/>
            </a:stretch>
          </a:blipFill>
        </p:spPr>
      </p:sp>
      <p:sp>
        <p:nvSpPr>
          <p:cNvPr name="Freeform 5" id="5"/>
          <p:cNvSpPr/>
          <p:nvPr/>
        </p:nvSpPr>
        <p:spPr>
          <a:xfrm flipH="false" flipV="false" rot="0">
            <a:off x="679191" y="1564128"/>
            <a:ext cx="5325761" cy="5325761"/>
          </a:xfrm>
          <a:custGeom>
            <a:avLst/>
            <a:gdLst/>
            <a:ahLst/>
            <a:cxnLst/>
            <a:rect r="r" b="b" t="t" l="l"/>
            <a:pathLst>
              <a:path h="5325761" w="5325761">
                <a:moveTo>
                  <a:pt x="0" y="0"/>
                </a:moveTo>
                <a:lnTo>
                  <a:pt x="5325761" y="0"/>
                </a:lnTo>
                <a:lnTo>
                  <a:pt x="5325761" y="5325760"/>
                </a:lnTo>
                <a:lnTo>
                  <a:pt x="0" y="5325760"/>
                </a:lnTo>
                <a:lnTo>
                  <a:pt x="0" y="0"/>
                </a:lnTo>
                <a:close/>
              </a:path>
            </a:pathLst>
          </a:custGeom>
          <a:blipFill>
            <a:blip r:embed="rId6"/>
            <a:stretch>
              <a:fillRect l="0" t="0" r="0" b="0"/>
            </a:stretch>
          </a:blipFill>
        </p:spPr>
      </p:sp>
      <p:sp>
        <p:nvSpPr>
          <p:cNvPr name="TextBox 6" id="6"/>
          <p:cNvSpPr txBox="true"/>
          <p:nvPr/>
        </p:nvSpPr>
        <p:spPr>
          <a:xfrm rot="0">
            <a:off x="1028700" y="1104900"/>
            <a:ext cx="9167258" cy="1630680"/>
          </a:xfrm>
          <a:prstGeom prst="rect">
            <a:avLst/>
          </a:prstGeom>
        </p:spPr>
        <p:txBody>
          <a:bodyPr anchor="t" rtlCol="false" tIns="0" lIns="0" bIns="0" rIns="0">
            <a:spAutoFit/>
          </a:bodyPr>
          <a:lstStyle/>
          <a:p>
            <a:pPr>
              <a:lnSpc>
                <a:spcPts val="6360"/>
              </a:lnSpc>
            </a:pPr>
            <a:r>
              <a:rPr lang="en-US" sz="6000" spc="-204">
                <a:solidFill>
                  <a:srgbClr val="004AAD"/>
                </a:solidFill>
                <a:latin typeface="Montserrat Classic Bold"/>
              </a:rPr>
              <a:t>DİNLEDİĞİNİZ İÇİN TEŞEKKÜRLER</a:t>
            </a:r>
          </a:p>
        </p:txBody>
      </p:sp>
      <p:sp>
        <p:nvSpPr>
          <p:cNvPr name="TextBox 7" id="7"/>
          <p:cNvSpPr txBox="true"/>
          <p:nvPr/>
        </p:nvSpPr>
        <p:spPr>
          <a:xfrm rot="0">
            <a:off x="1028700" y="7431195"/>
            <a:ext cx="3247071" cy="405785"/>
          </a:xfrm>
          <a:prstGeom prst="rect">
            <a:avLst/>
          </a:prstGeom>
        </p:spPr>
        <p:txBody>
          <a:bodyPr anchor="t" rtlCol="false" tIns="0" lIns="0" bIns="0" rIns="0">
            <a:spAutoFit/>
          </a:bodyPr>
          <a:lstStyle/>
          <a:p>
            <a:pPr>
              <a:lnSpc>
                <a:spcPts val="3358"/>
              </a:lnSpc>
            </a:pPr>
            <a:r>
              <a:rPr lang="en-US" sz="2399">
                <a:solidFill>
                  <a:srgbClr val="2E2E2E"/>
                </a:solidFill>
                <a:latin typeface="Montserrat Classic"/>
              </a:rPr>
              <a:t>0532 067 06 74</a:t>
            </a:r>
          </a:p>
        </p:txBody>
      </p:sp>
      <p:sp>
        <p:nvSpPr>
          <p:cNvPr name="TextBox 8" id="8"/>
          <p:cNvSpPr txBox="true"/>
          <p:nvPr/>
        </p:nvSpPr>
        <p:spPr>
          <a:xfrm rot="0">
            <a:off x="1028700" y="8145541"/>
            <a:ext cx="4626743" cy="405785"/>
          </a:xfrm>
          <a:prstGeom prst="rect">
            <a:avLst/>
          </a:prstGeom>
        </p:spPr>
        <p:txBody>
          <a:bodyPr anchor="t" rtlCol="false" tIns="0" lIns="0" bIns="0" rIns="0">
            <a:spAutoFit/>
          </a:bodyPr>
          <a:lstStyle/>
          <a:p>
            <a:pPr>
              <a:lnSpc>
                <a:spcPts val="3358"/>
              </a:lnSpc>
            </a:pPr>
            <a:r>
              <a:rPr lang="en-US" sz="2399">
                <a:solidFill>
                  <a:srgbClr val="2E2E2E"/>
                </a:solidFill>
                <a:latin typeface="Montserrat Classic"/>
              </a:rPr>
              <a:t>info@batikardanismanlik.com</a:t>
            </a:r>
          </a:p>
        </p:txBody>
      </p:sp>
      <p:sp>
        <p:nvSpPr>
          <p:cNvPr name="TextBox 9" id="9"/>
          <p:cNvSpPr txBox="true"/>
          <p:nvPr/>
        </p:nvSpPr>
        <p:spPr>
          <a:xfrm rot="0">
            <a:off x="1028700" y="8852515"/>
            <a:ext cx="5655105" cy="405785"/>
          </a:xfrm>
          <a:prstGeom prst="rect">
            <a:avLst/>
          </a:prstGeom>
        </p:spPr>
        <p:txBody>
          <a:bodyPr anchor="t" rtlCol="false" tIns="0" lIns="0" bIns="0" rIns="0">
            <a:spAutoFit/>
          </a:bodyPr>
          <a:lstStyle/>
          <a:p>
            <a:pPr>
              <a:lnSpc>
                <a:spcPts val="3358"/>
              </a:lnSpc>
            </a:pPr>
            <a:r>
              <a:rPr lang="en-US" sz="2399" spc="119">
                <a:solidFill>
                  <a:srgbClr val="2E2E2E"/>
                </a:solidFill>
                <a:latin typeface="Montserrat Classic"/>
              </a:rPr>
              <a:t>www.batikardanismanlik.com</a:t>
            </a:r>
          </a:p>
        </p:txBody>
      </p:sp>
      <p:sp>
        <p:nvSpPr>
          <p:cNvPr name="TextBox 10" id="10"/>
          <p:cNvSpPr txBox="true"/>
          <p:nvPr/>
        </p:nvSpPr>
        <p:spPr>
          <a:xfrm rot="0">
            <a:off x="1028700" y="5864363"/>
            <a:ext cx="4626743" cy="968375"/>
          </a:xfrm>
          <a:prstGeom prst="rect">
            <a:avLst/>
          </a:prstGeom>
        </p:spPr>
        <p:txBody>
          <a:bodyPr anchor="t" rtlCol="false" tIns="0" lIns="0" bIns="0" rIns="0">
            <a:spAutoFit/>
          </a:bodyPr>
          <a:lstStyle/>
          <a:p>
            <a:pPr>
              <a:lnSpc>
                <a:spcPts val="4200"/>
              </a:lnSpc>
            </a:pPr>
            <a:r>
              <a:rPr lang="en-US" sz="3000">
                <a:solidFill>
                  <a:srgbClr val="2E2E2E"/>
                </a:solidFill>
                <a:latin typeface="Montserrat Classic Bold"/>
              </a:rPr>
              <a:t>EYÜP SABRİ KUNDAK</a:t>
            </a:r>
          </a:p>
          <a:p>
            <a:pPr>
              <a:lnSpc>
                <a:spcPts val="3499"/>
              </a:lnSpc>
            </a:pPr>
            <a:r>
              <a:rPr lang="en-US" sz="2499">
                <a:solidFill>
                  <a:srgbClr val="2E2E2E"/>
                </a:solidFill>
                <a:latin typeface="Montserrat Classic"/>
              </a:rPr>
              <a:t>KOBİ Danışmanı</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DAF6zHsEVyY</dc:identifier>
  <dcterms:modified xsi:type="dcterms:W3CDTF">2011-08-01T06:04:30Z</dcterms:modified>
  <cp:revision>1</cp:revision>
  <dc:title>Modern and Minimal Company Profile Presentation</dc:title>
</cp:coreProperties>
</file>