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7"/>
  </p:notesMasterIdLst>
  <p:handoutMasterIdLst>
    <p:handoutMasterId r:id="rId38"/>
  </p:handoutMasterIdLst>
  <p:sldIdLst>
    <p:sldId id="259" r:id="rId2"/>
    <p:sldId id="321" r:id="rId3"/>
    <p:sldId id="265" r:id="rId4"/>
    <p:sldId id="1872" r:id="rId5"/>
    <p:sldId id="1917" r:id="rId6"/>
    <p:sldId id="1921" r:id="rId7"/>
    <p:sldId id="1862" r:id="rId8"/>
    <p:sldId id="1878" r:id="rId9"/>
    <p:sldId id="1924" r:id="rId10"/>
    <p:sldId id="1925" r:id="rId11"/>
    <p:sldId id="1926" r:id="rId12"/>
    <p:sldId id="1927" r:id="rId13"/>
    <p:sldId id="1919" r:id="rId14"/>
    <p:sldId id="1922" r:id="rId15"/>
    <p:sldId id="1882" r:id="rId16"/>
    <p:sldId id="1863" r:id="rId17"/>
    <p:sldId id="1928" r:id="rId18"/>
    <p:sldId id="1932" r:id="rId19"/>
    <p:sldId id="1885" r:id="rId20"/>
    <p:sldId id="1942" r:id="rId21"/>
    <p:sldId id="1931" r:id="rId22"/>
    <p:sldId id="540" r:id="rId23"/>
    <p:sldId id="1860" r:id="rId24"/>
    <p:sldId id="578" r:id="rId25"/>
    <p:sldId id="1939" r:id="rId26"/>
    <p:sldId id="1906" r:id="rId27"/>
    <p:sldId id="1908" r:id="rId28"/>
    <p:sldId id="1937" r:id="rId29"/>
    <p:sldId id="1936" r:id="rId30"/>
    <p:sldId id="1910" r:id="rId31"/>
    <p:sldId id="1941" r:id="rId32"/>
    <p:sldId id="1894" r:id="rId33"/>
    <p:sldId id="1893" r:id="rId34"/>
    <p:sldId id="1886" r:id="rId35"/>
    <p:sldId id="1914" r:id="rId36"/>
  </p:sldIdLst>
  <p:sldSz cx="12192000" cy="6858000"/>
  <p:notesSz cx="6797675" cy="992822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enel" id="{1315E103-0034-45F8-A146-2043B6611D87}">
          <p14:sldIdLst>
            <p14:sldId id="259"/>
            <p14:sldId id="321"/>
            <p14:sldId id="265"/>
            <p14:sldId id="1872"/>
            <p14:sldId id="1917"/>
            <p14:sldId id="1921"/>
            <p14:sldId id="1862"/>
            <p14:sldId id="1878"/>
            <p14:sldId id="1924"/>
            <p14:sldId id="1925"/>
            <p14:sldId id="1926"/>
            <p14:sldId id="1927"/>
            <p14:sldId id="1919"/>
            <p14:sldId id="1922"/>
            <p14:sldId id="1882"/>
            <p14:sldId id="1863"/>
            <p14:sldId id="1928"/>
            <p14:sldId id="1932"/>
            <p14:sldId id="1885"/>
            <p14:sldId id="1942"/>
            <p14:sldId id="1931"/>
            <p14:sldId id="540"/>
            <p14:sldId id="1860"/>
            <p14:sldId id="578"/>
            <p14:sldId id="1939"/>
            <p14:sldId id="1906"/>
            <p14:sldId id="1908"/>
            <p14:sldId id="1937"/>
            <p14:sldId id="1936"/>
            <p14:sldId id="1910"/>
            <p14:sldId id="1941"/>
            <p14:sldId id="1894"/>
            <p14:sldId id="1893"/>
            <p14:sldId id="1886"/>
            <p14:sldId id="191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KY" initials="M" lastIdx="1" clrIdx="0">
    <p:extLst>
      <p:ext uri="{19B8F6BF-5375-455C-9EA6-DF929625EA0E}">
        <p15:presenceInfo xmlns:p15="http://schemas.microsoft.com/office/powerpoint/2012/main" userId="MKY" providerId="None"/>
      </p:ext>
    </p:extLst>
  </p:cmAuthor>
  <p:cmAuthor id="2" name="UGUR YILDIRIM" initials="UY" lastIdx="1" clrIdx="1">
    <p:extLst>
      <p:ext uri="{19B8F6BF-5375-455C-9EA6-DF929625EA0E}">
        <p15:presenceInfo xmlns:p15="http://schemas.microsoft.com/office/powerpoint/2012/main" userId="cf0b7d3dc58d7d2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5CE1E6"/>
    <a:srgbClr val="00CAD5"/>
    <a:srgbClr val="013349"/>
    <a:srgbClr val="32ACF8"/>
    <a:srgbClr val="38A1B4"/>
    <a:srgbClr val="A30A0E"/>
    <a:srgbClr val="FF9900"/>
    <a:srgbClr val="043F55"/>
    <a:srgbClr val="0035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Koyu Stil 2 - Vurgu 1/Vurgu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8FB837D-C827-4EFA-A057-4D05807E0F7C}" styleName="Tema Uygulanmış Stil 1 - Vurgu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Açık Stil 2 - Vurgu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63" autoAdjust="0"/>
    <p:restoredTop sz="89413" autoAdjust="0"/>
  </p:normalViewPr>
  <p:slideViewPr>
    <p:cSldViewPr snapToGrid="0">
      <p:cViewPr varScale="1">
        <p:scale>
          <a:sx n="114" d="100"/>
          <a:sy n="114" d="100"/>
        </p:scale>
        <p:origin x="714" y="10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8" d="100"/>
          <a:sy n="88" d="100"/>
        </p:scale>
        <p:origin x="295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commentAuthors" Target="commentAuthors.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handoutMaster" Target="handoutMasters/handoutMaster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notesMaster" Target="notesMasters/notesMaster1.xml" /><Relationship Id="rId40"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tableStyles" Target="tableStyles.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77316BAE-1A1B-4990-8F3A-F5AF51FD890A}" type="datetimeFigureOut">
              <a:rPr lang="tr-TR" smtClean="0"/>
              <a:t>22.05.2025</a:t>
            </a:fld>
            <a:endParaRPr lang="tr-TR"/>
          </a:p>
        </p:txBody>
      </p:sp>
      <p:sp>
        <p:nvSpPr>
          <p:cNvPr id="4" name="Altbilgi Yer Tutucusu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EDFD09F1-E09A-4091-B070-558EFF10B0E5}" type="slidenum">
              <a:rPr lang="tr-TR" smtClean="0"/>
              <a:t>‹#›</a:t>
            </a:fld>
            <a:endParaRPr lang="tr-TR"/>
          </a:p>
        </p:txBody>
      </p:sp>
    </p:spTree>
    <p:extLst>
      <p:ext uri="{BB962C8B-B14F-4D97-AF65-F5344CB8AC3E}">
        <p14:creationId xmlns:p14="http://schemas.microsoft.com/office/powerpoint/2010/main" val="429296012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1412092B-EB96-4946-AB70-E46586DBB53A}" type="datetimeFigureOut">
              <a:rPr lang="tr-TR" smtClean="0"/>
              <a:t>22.05.2025</a:t>
            </a:fld>
            <a:endParaRPr lang="tr-TR"/>
          </a:p>
        </p:txBody>
      </p:sp>
      <p:sp>
        <p:nvSpPr>
          <p:cNvPr id="4" name="Slayt Görüntüsü Yer Tutucusu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64EFB68F-964A-4B2E-AF77-7E0A01DDCD27}" type="slidenum">
              <a:rPr lang="tr-TR" smtClean="0"/>
              <a:t>‹#›</a:t>
            </a:fld>
            <a:endParaRPr lang="tr-TR"/>
          </a:p>
        </p:txBody>
      </p:sp>
    </p:spTree>
    <p:extLst>
      <p:ext uri="{BB962C8B-B14F-4D97-AF65-F5344CB8AC3E}">
        <p14:creationId xmlns:p14="http://schemas.microsoft.com/office/powerpoint/2010/main" val="286745714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4318a1aa9a_0_13:notes"/>
          <p:cNvSpPr>
            <a:spLocks noGrp="1" noRot="1" noChangeAspect="1"/>
          </p:cNvSpPr>
          <p:nvPr>
            <p:ph type="sldImg" idx="2"/>
          </p:nvPr>
        </p:nvSpPr>
        <p:spPr>
          <a:xfrm>
            <a:off x="2314575" y="527050"/>
            <a:ext cx="4679950" cy="26336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4318a1aa9a_0_13:notes"/>
          <p:cNvSpPr txBox="1">
            <a:spLocks noGrp="1"/>
          </p:cNvSpPr>
          <p:nvPr>
            <p:ph type="body" idx="1"/>
          </p:nvPr>
        </p:nvSpPr>
        <p:spPr>
          <a:xfrm>
            <a:off x="930911" y="3335973"/>
            <a:ext cx="7447280" cy="316039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988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4318a1aa9a_0_18:notes"/>
          <p:cNvSpPr>
            <a:spLocks noGrp="1" noRot="1" noChangeAspect="1"/>
          </p:cNvSpPr>
          <p:nvPr>
            <p:ph type="sldImg" idx="2"/>
          </p:nvPr>
        </p:nvSpPr>
        <p:spPr>
          <a:xfrm>
            <a:off x="2314575" y="527050"/>
            <a:ext cx="4679950" cy="26336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318a1aa9a_0_18:notes"/>
          <p:cNvSpPr txBox="1">
            <a:spLocks noGrp="1"/>
          </p:cNvSpPr>
          <p:nvPr>
            <p:ph type="body" idx="1"/>
          </p:nvPr>
        </p:nvSpPr>
        <p:spPr>
          <a:xfrm>
            <a:off x="930911" y="3335973"/>
            <a:ext cx="7447280" cy="316039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4893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4318a1aa9a_0_18:notes"/>
          <p:cNvSpPr>
            <a:spLocks noGrp="1" noRot="1" noChangeAspect="1"/>
          </p:cNvSpPr>
          <p:nvPr>
            <p:ph type="sldImg" idx="2"/>
          </p:nvPr>
        </p:nvSpPr>
        <p:spPr>
          <a:xfrm>
            <a:off x="2314575" y="527050"/>
            <a:ext cx="4679950" cy="26336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318a1aa9a_0_18:notes"/>
          <p:cNvSpPr txBox="1">
            <a:spLocks noGrp="1"/>
          </p:cNvSpPr>
          <p:nvPr>
            <p:ph type="body" idx="1"/>
          </p:nvPr>
        </p:nvSpPr>
        <p:spPr>
          <a:xfrm>
            <a:off x="930911" y="3335973"/>
            <a:ext cx="7447280" cy="316039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90997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422275" y="1241425"/>
            <a:ext cx="5953125" cy="3349625"/>
          </a:xfrm>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1519243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773D3-EC48-7DE3-961F-3EA5958AD121}"/>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78C4BFB2-CF61-C6A0-C38E-D177F4939D99}"/>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22A15D19-1E71-1BFC-A2BA-DB74D3D82969}"/>
              </a:ext>
            </a:extLst>
          </p:cNvPr>
          <p:cNvSpPr>
            <a:spLocks noGrp="1"/>
          </p:cNvSpPr>
          <p:nvPr>
            <p:ph type="body" idx="1"/>
          </p:nvPr>
        </p:nvSpPr>
        <p:spPr/>
        <p:txBody>
          <a:bodyPr/>
          <a:lstStyle/>
          <a:p>
            <a:endParaRPr lang="tr-TR"/>
          </a:p>
        </p:txBody>
      </p:sp>
    </p:spTree>
    <p:extLst>
      <p:ext uri="{BB962C8B-B14F-4D97-AF65-F5344CB8AC3E}">
        <p14:creationId xmlns:p14="http://schemas.microsoft.com/office/powerpoint/2010/main" val="2701806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a:extLst>
            <a:ext uri="{FF2B5EF4-FFF2-40B4-BE49-F238E27FC236}">
              <a16:creationId xmlns:a16="http://schemas.microsoft.com/office/drawing/2014/main" id="{2404885B-0823-9424-40BD-88ED72302262}"/>
            </a:ext>
          </a:extLst>
        </p:cNvPr>
        <p:cNvGrpSpPr/>
        <p:nvPr/>
      </p:nvGrpSpPr>
      <p:grpSpPr>
        <a:xfrm>
          <a:off x="0" y="0"/>
          <a:ext cx="0" cy="0"/>
          <a:chOff x="0" y="0"/>
          <a:chExt cx="0" cy="0"/>
        </a:xfrm>
      </p:grpSpPr>
      <p:sp>
        <p:nvSpPr>
          <p:cNvPr id="76" name="Google Shape;76;g4318a1aa9a_0_18:notes">
            <a:extLst>
              <a:ext uri="{FF2B5EF4-FFF2-40B4-BE49-F238E27FC236}">
                <a16:creationId xmlns:a16="http://schemas.microsoft.com/office/drawing/2014/main" id="{152B89A6-B150-A957-9355-560CFC912477}"/>
              </a:ext>
            </a:extLst>
          </p:cNvPr>
          <p:cNvSpPr>
            <a:spLocks noGrp="1" noRot="1" noChangeAspect="1"/>
          </p:cNvSpPr>
          <p:nvPr>
            <p:ph type="sldImg" idx="2"/>
          </p:nvPr>
        </p:nvSpPr>
        <p:spPr>
          <a:xfrm>
            <a:off x="2314575" y="527050"/>
            <a:ext cx="4679950" cy="26336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318a1aa9a_0_18:notes">
            <a:extLst>
              <a:ext uri="{FF2B5EF4-FFF2-40B4-BE49-F238E27FC236}">
                <a16:creationId xmlns:a16="http://schemas.microsoft.com/office/drawing/2014/main" id="{4EC502A3-E79B-3A90-A2C0-6488D3C85FF1}"/>
              </a:ext>
            </a:extLst>
          </p:cNvPr>
          <p:cNvSpPr txBox="1">
            <a:spLocks noGrp="1"/>
          </p:cNvSpPr>
          <p:nvPr>
            <p:ph type="body" idx="1"/>
          </p:nvPr>
        </p:nvSpPr>
        <p:spPr>
          <a:xfrm>
            <a:off x="930911" y="3335973"/>
            <a:ext cx="7447280" cy="316039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8281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422275" y="1241425"/>
            <a:ext cx="5953125" cy="3349625"/>
          </a:xfrm>
        </p:spPr>
      </p:sp>
      <p:sp>
        <p:nvSpPr>
          <p:cNvPr id="3" name="Not Yer Tutucusu 2"/>
          <p:cNvSpPr>
            <a:spLocks noGrp="1"/>
          </p:cNvSpPr>
          <p:nvPr>
            <p:ph type="body" idx="1"/>
          </p:nvPr>
        </p:nvSpPr>
        <p:spPr/>
        <p:txBody>
          <a:bodyPr/>
          <a:lstStyle/>
          <a:p>
            <a:r>
              <a:rPr lang="tr-TR" dirty="0" err="1"/>
              <a:t>DYS’de</a:t>
            </a:r>
            <a:r>
              <a:rPr lang="tr-TR" dirty="0"/>
              <a:t> yer alan bileşenlere yönelik </a:t>
            </a:r>
            <a:r>
              <a:rPr lang="tr-TR" b="1" dirty="0"/>
              <a:t>duyurular</a:t>
            </a:r>
            <a:r>
              <a:rPr lang="tr-TR" dirty="0"/>
              <a:t>, </a:t>
            </a:r>
            <a:r>
              <a:rPr lang="tr-TR" b="1" dirty="0"/>
              <a:t>kılavuzlar</a:t>
            </a:r>
            <a:r>
              <a:rPr lang="tr-TR" dirty="0"/>
              <a:t> ve </a:t>
            </a:r>
            <a:r>
              <a:rPr lang="tr-TR" b="1" dirty="0"/>
              <a:t>başvuru için gerekli bilgi ve bilgilere </a:t>
            </a:r>
            <a:r>
              <a:rPr lang="tr-TR" dirty="0"/>
              <a:t>Bakanlığımız web portalı üzerinden DESTEK YÖNETİM SİSTEMİ linki aracılığıyla erişilebilmektedir.</a:t>
            </a:r>
          </a:p>
        </p:txBody>
      </p:sp>
    </p:spTree>
    <p:extLst>
      <p:ext uri="{BB962C8B-B14F-4D97-AF65-F5344CB8AC3E}">
        <p14:creationId xmlns:p14="http://schemas.microsoft.com/office/powerpoint/2010/main" val="2975479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422275" y="1241425"/>
            <a:ext cx="5953125" cy="3349625"/>
          </a:xfrm>
        </p:spPr>
      </p:sp>
      <p:sp>
        <p:nvSpPr>
          <p:cNvPr id="3" name="Not Yer Tutucusu 2"/>
          <p:cNvSpPr>
            <a:spLocks noGrp="1"/>
          </p:cNvSpPr>
          <p:nvPr>
            <p:ph type="body" idx="1"/>
          </p:nvPr>
        </p:nvSpPr>
        <p:spPr/>
        <p:txBody>
          <a:bodyPr/>
          <a:lstStyle/>
          <a:p>
            <a:r>
              <a:rPr lang="tr-TR" dirty="0" err="1"/>
              <a:t>DYS’de</a:t>
            </a:r>
            <a:r>
              <a:rPr lang="tr-TR" dirty="0"/>
              <a:t> yer alan bileşenlere yönelik </a:t>
            </a:r>
            <a:r>
              <a:rPr lang="tr-TR" b="1" dirty="0"/>
              <a:t>duyurular</a:t>
            </a:r>
            <a:r>
              <a:rPr lang="tr-TR" dirty="0"/>
              <a:t>, </a:t>
            </a:r>
            <a:r>
              <a:rPr lang="tr-TR" b="1" dirty="0"/>
              <a:t>kılavuzlar</a:t>
            </a:r>
            <a:r>
              <a:rPr lang="tr-TR" dirty="0"/>
              <a:t> ve </a:t>
            </a:r>
            <a:r>
              <a:rPr lang="tr-TR" b="1" dirty="0"/>
              <a:t>başvuru için gerekli bilgi ve bilgilere </a:t>
            </a:r>
            <a:r>
              <a:rPr lang="tr-TR" dirty="0"/>
              <a:t>Bakanlığımız web portalı üzerinden DESTEK YÖNETİM SİSTEMİ linki aracılığıyla erişilebilmektedir.</a:t>
            </a:r>
          </a:p>
        </p:txBody>
      </p:sp>
    </p:spTree>
    <p:extLst>
      <p:ext uri="{BB962C8B-B14F-4D97-AF65-F5344CB8AC3E}">
        <p14:creationId xmlns:p14="http://schemas.microsoft.com/office/powerpoint/2010/main" val="3619996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3BD72-E03F-0401-1259-596CA5E6763C}"/>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F464429F-2CFD-52B7-EA95-75BE19563185}"/>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841CD806-C3A1-34D9-D9F5-3E0B44B9C83E}"/>
              </a:ext>
            </a:extLst>
          </p:cNvPr>
          <p:cNvSpPr>
            <a:spLocks noGrp="1"/>
          </p:cNvSpPr>
          <p:nvPr>
            <p:ph type="body" idx="1"/>
          </p:nvPr>
        </p:nvSpPr>
        <p:spPr/>
        <p:txBody>
          <a:bodyPr/>
          <a:lstStyle/>
          <a:p>
            <a:endParaRPr lang="tr-TR"/>
          </a:p>
        </p:txBody>
      </p:sp>
    </p:spTree>
    <p:extLst>
      <p:ext uri="{BB962C8B-B14F-4D97-AF65-F5344CB8AC3E}">
        <p14:creationId xmlns:p14="http://schemas.microsoft.com/office/powerpoint/2010/main" val="183062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9BABA-F6A3-A5D8-644D-CDA2BCECDAF9}"/>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D8E723A6-AC2C-D132-2D31-DADEA3D40FCC}"/>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1DAD8D48-427F-0298-8DB7-01E1128592D7}"/>
              </a:ext>
            </a:extLst>
          </p:cNvPr>
          <p:cNvSpPr>
            <a:spLocks noGrp="1"/>
          </p:cNvSpPr>
          <p:nvPr>
            <p:ph type="body" idx="1"/>
          </p:nvPr>
        </p:nvSpPr>
        <p:spPr/>
        <p:txBody>
          <a:bodyPr/>
          <a:lstStyle/>
          <a:p>
            <a:endParaRPr lang="tr-TR"/>
          </a:p>
        </p:txBody>
      </p:sp>
    </p:spTree>
    <p:extLst>
      <p:ext uri="{BB962C8B-B14F-4D97-AF65-F5344CB8AC3E}">
        <p14:creationId xmlns:p14="http://schemas.microsoft.com/office/powerpoint/2010/main" val="3953388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A561D-D357-8522-31D2-B7E2DA9D1532}"/>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EFE81AE9-81EB-8BFC-770C-854B381B8C93}"/>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CDF2670F-4C54-66C4-9721-54CBCF9FB85A}"/>
              </a:ext>
            </a:extLst>
          </p:cNvPr>
          <p:cNvSpPr>
            <a:spLocks noGrp="1"/>
          </p:cNvSpPr>
          <p:nvPr>
            <p:ph type="body" idx="1"/>
          </p:nvPr>
        </p:nvSpPr>
        <p:spPr/>
        <p:txBody>
          <a:bodyPr/>
          <a:lstStyle/>
          <a:p>
            <a:endParaRPr lang="tr-TR"/>
          </a:p>
        </p:txBody>
      </p:sp>
    </p:spTree>
    <p:extLst>
      <p:ext uri="{BB962C8B-B14F-4D97-AF65-F5344CB8AC3E}">
        <p14:creationId xmlns:p14="http://schemas.microsoft.com/office/powerpoint/2010/main" val="3323971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D2D0E-FF20-0390-9668-4C1605795BEF}"/>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01CDC98E-5A34-A0AB-1118-EBEBED848D65}"/>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742902F7-2073-BC8A-DEED-7D8E20BBB217}"/>
              </a:ext>
            </a:extLst>
          </p:cNvPr>
          <p:cNvSpPr>
            <a:spLocks noGrp="1"/>
          </p:cNvSpPr>
          <p:nvPr>
            <p:ph type="body" idx="1"/>
          </p:nvPr>
        </p:nvSpPr>
        <p:spPr/>
        <p:txBody>
          <a:bodyPr/>
          <a:lstStyle/>
          <a:p>
            <a:endParaRPr lang="tr-TR"/>
          </a:p>
        </p:txBody>
      </p:sp>
    </p:spTree>
    <p:extLst>
      <p:ext uri="{BB962C8B-B14F-4D97-AF65-F5344CB8AC3E}">
        <p14:creationId xmlns:p14="http://schemas.microsoft.com/office/powerpoint/2010/main" val="3882498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5C0A4-0A1A-3C5B-B160-A5A712ACFFC8}"/>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AF79FB9C-5674-A168-BC36-BE36F0C23A39}"/>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98A2EB40-F3D2-24B0-A184-BA3244F5625B}"/>
              </a:ext>
            </a:extLst>
          </p:cNvPr>
          <p:cNvSpPr>
            <a:spLocks noGrp="1"/>
          </p:cNvSpPr>
          <p:nvPr>
            <p:ph type="body" idx="1"/>
          </p:nvPr>
        </p:nvSpPr>
        <p:spPr/>
        <p:txBody>
          <a:bodyPr/>
          <a:lstStyle/>
          <a:p>
            <a:endParaRPr lang="tr-TR"/>
          </a:p>
        </p:txBody>
      </p:sp>
    </p:spTree>
    <p:extLst>
      <p:ext uri="{BB962C8B-B14F-4D97-AF65-F5344CB8AC3E}">
        <p14:creationId xmlns:p14="http://schemas.microsoft.com/office/powerpoint/2010/main" val="3896523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a:extLst>
            <a:ext uri="{FF2B5EF4-FFF2-40B4-BE49-F238E27FC236}">
              <a16:creationId xmlns:a16="http://schemas.microsoft.com/office/drawing/2014/main" id="{A1F7B878-B813-B2FD-2C21-5BBE1ADFECFD}"/>
            </a:ext>
          </a:extLst>
        </p:cNvPr>
        <p:cNvGrpSpPr/>
        <p:nvPr/>
      </p:nvGrpSpPr>
      <p:grpSpPr>
        <a:xfrm>
          <a:off x="0" y="0"/>
          <a:ext cx="0" cy="0"/>
          <a:chOff x="0" y="0"/>
          <a:chExt cx="0" cy="0"/>
        </a:xfrm>
      </p:grpSpPr>
      <p:sp>
        <p:nvSpPr>
          <p:cNvPr id="76" name="Google Shape;76;g4318a1aa9a_0_18:notes">
            <a:extLst>
              <a:ext uri="{FF2B5EF4-FFF2-40B4-BE49-F238E27FC236}">
                <a16:creationId xmlns:a16="http://schemas.microsoft.com/office/drawing/2014/main" id="{751698F3-648F-EB81-FB19-AC4E38F09CD8}"/>
              </a:ext>
            </a:extLst>
          </p:cNvPr>
          <p:cNvSpPr>
            <a:spLocks noGrp="1" noRot="1" noChangeAspect="1"/>
          </p:cNvSpPr>
          <p:nvPr>
            <p:ph type="sldImg" idx="2"/>
          </p:nvPr>
        </p:nvSpPr>
        <p:spPr>
          <a:xfrm>
            <a:off x="2314575" y="527050"/>
            <a:ext cx="4679950" cy="26336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318a1aa9a_0_18:notes">
            <a:extLst>
              <a:ext uri="{FF2B5EF4-FFF2-40B4-BE49-F238E27FC236}">
                <a16:creationId xmlns:a16="http://schemas.microsoft.com/office/drawing/2014/main" id="{A1FBB5F7-9E04-AEFA-59FD-B36EB5EA9A06}"/>
              </a:ext>
            </a:extLst>
          </p:cNvPr>
          <p:cNvSpPr txBox="1">
            <a:spLocks noGrp="1"/>
          </p:cNvSpPr>
          <p:nvPr>
            <p:ph type="body" idx="1"/>
          </p:nvPr>
        </p:nvSpPr>
        <p:spPr>
          <a:xfrm>
            <a:off x="930911" y="3335973"/>
            <a:ext cx="7447280" cy="316039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3492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422275" y="1241425"/>
            <a:ext cx="5953125" cy="3349625"/>
          </a:xfrm>
        </p:spPr>
      </p:sp>
      <p:sp>
        <p:nvSpPr>
          <p:cNvPr id="3" name="Not Yer Tutucusu 2"/>
          <p:cNvSpPr>
            <a:spLocks noGrp="1"/>
          </p:cNvSpPr>
          <p:nvPr>
            <p:ph type="body" idx="1"/>
          </p:nvPr>
        </p:nvSpPr>
        <p:spPr/>
        <p:txBody>
          <a:bodyPr/>
          <a:lstStyle/>
          <a:p>
            <a:r>
              <a:rPr lang="tr-TR" dirty="0" err="1"/>
              <a:t>DYS’de</a:t>
            </a:r>
            <a:r>
              <a:rPr lang="tr-TR" dirty="0"/>
              <a:t> yer alan bileşenlere yönelik </a:t>
            </a:r>
            <a:r>
              <a:rPr lang="tr-TR" b="1" dirty="0"/>
              <a:t>duyurular</a:t>
            </a:r>
            <a:r>
              <a:rPr lang="tr-TR" dirty="0"/>
              <a:t>, </a:t>
            </a:r>
            <a:r>
              <a:rPr lang="tr-TR" b="1" dirty="0"/>
              <a:t>kılavuzlar</a:t>
            </a:r>
            <a:r>
              <a:rPr lang="tr-TR" dirty="0"/>
              <a:t> ve </a:t>
            </a:r>
            <a:r>
              <a:rPr lang="tr-TR" b="1" dirty="0"/>
              <a:t>başvuru için gerekli bilgi ve bilgilere </a:t>
            </a:r>
            <a:r>
              <a:rPr lang="tr-TR" dirty="0"/>
              <a:t>Bakanlığımız web portalı üzerinden DESTEK YÖNETİM SİSTEMİ linki aracılığıyla erişilebilmektedir.</a:t>
            </a:r>
          </a:p>
        </p:txBody>
      </p:sp>
    </p:spTree>
    <p:extLst>
      <p:ext uri="{BB962C8B-B14F-4D97-AF65-F5344CB8AC3E}">
        <p14:creationId xmlns:p14="http://schemas.microsoft.com/office/powerpoint/2010/main" val="2862709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5B1C8-07F8-4488-675D-349A2B727A0E}"/>
            </a:ext>
          </a:extLst>
        </p:cNvPr>
        <p:cNvGrpSpPr/>
        <p:nvPr/>
      </p:nvGrpSpPr>
      <p:grpSpPr>
        <a:xfrm>
          <a:off x="0" y="0"/>
          <a:ext cx="0" cy="0"/>
          <a:chOff x="0" y="0"/>
          <a:chExt cx="0" cy="0"/>
        </a:xfrm>
      </p:grpSpPr>
    </p:spTree>
    <p:extLst>
      <p:ext uri="{BB962C8B-B14F-4D97-AF65-F5344CB8AC3E}">
        <p14:creationId xmlns:p14="http://schemas.microsoft.com/office/powerpoint/2010/main" val="1018811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488BC-FCA4-DAB1-3758-897C58C9F3B3}"/>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599B185C-88D0-7C53-05F9-3F3052145004}"/>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6E60DEB8-6C23-E49C-A029-4834082C432D}"/>
              </a:ext>
            </a:extLst>
          </p:cNvPr>
          <p:cNvSpPr>
            <a:spLocks noGrp="1"/>
          </p:cNvSpPr>
          <p:nvPr>
            <p:ph type="body" idx="1"/>
          </p:nvPr>
        </p:nvSpPr>
        <p:spPr/>
        <p:txBody>
          <a:bodyPr/>
          <a:lstStyle/>
          <a:p>
            <a:endParaRPr lang="tr-TR"/>
          </a:p>
        </p:txBody>
      </p:sp>
    </p:spTree>
    <p:extLst>
      <p:ext uri="{BB962C8B-B14F-4D97-AF65-F5344CB8AC3E}">
        <p14:creationId xmlns:p14="http://schemas.microsoft.com/office/powerpoint/2010/main" val="30922087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23109606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1F9B7-ADAC-8E38-A447-0F571E9A903A}"/>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FD17F9CB-DF7D-A835-8B17-2792A22D8315}"/>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9C8BFB5F-2EFD-1D7A-0249-8B42F72A738B}"/>
              </a:ext>
            </a:extLst>
          </p:cNvPr>
          <p:cNvSpPr>
            <a:spLocks noGrp="1"/>
          </p:cNvSpPr>
          <p:nvPr>
            <p:ph type="body" idx="1"/>
          </p:nvPr>
        </p:nvSpPr>
        <p:spPr/>
        <p:txBody>
          <a:bodyPr/>
          <a:lstStyle/>
          <a:p>
            <a:endParaRPr lang="tr-TR"/>
          </a:p>
        </p:txBody>
      </p:sp>
    </p:spTree>
    <p:extLst>
      <p:ext uri="{BB962C8B-B14F-4D97-AF65-F5344CB8AC3E}">
        <p14:creationId xmlns:p14="http://schemas.microsoft.com/office/powerpoint/2010/main" val="1437758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a:extLst>
            <a:ext uri="{FF2B5EF4-FFF2-40B4-BE49-F238E27FC236}">
              <a16:creationId xmlns:a16="http://schemas.microsoft.com/office/drawing/2014/main" id="{2F490EB7-D8E5-8DC2-3E21-782D31A04E6C}"/>
            </a:ext>
          </a:extLst>
        </p:cNvPr>
        <p:cNvGrpSpPr/>
        <p:nvPr/>
      </p:nvGrpSpPr>
      <p:grpSpPr>
        <a:xfrm>
          <a:off x="0" y="0"/>
          <a:ext cx="0" cy="0"/>
          <a:chOff x="0" y="0"/>
          <a:chExt cx="0" cy="0"/>
        </a:xfrm>
      </p:grpSpPr>
      <p:sp>
        <p:nvSpPr>
          <p:cNvPr id="76" name="Google Shape;76;g4318a1aa9a_0_18:notes">
            <a:extLst>
              <a:ext uri="{FF2B5EF4-FFF2-40B4-BE49-F238E27FC236}">
                <a16:creationId xmlns:a16="http://schemas.microsoft.com/office/drawing/2014/main" id="{A6250105-EB77-0782-96DA-C0647A4070D0}"/>
              </a:ext>
            </a:extLst>
          </p:cNvPr>
          <p:cNvSpPr>
            <a:spLocks noGrp="1" noRot="1" noChangeAspect="1"/>
          </p:cNvSpPr>
          <p:nvPr>
            <p:ph type="sldImg" idx="2"/>
          </p:nvPr>
        </p:nvSpPr>
        <p:spPr>
          <a:xfrm>
            <a:off x="2314575" y="527050"/>
            <a:ext cx="4679950" cy="26336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318a1aa9a_0_18:notes">
            <a:extLst>
              <a:ext uri="{FF2B5EF4-FFF2-40B4-BE49-F238E27FC236}">
                <a16:creationId xmlns:a16="http://schemas.microsoft.com/office/drawing/2014/main" id="{6895EF88-A9DC-B61D-4E8A-99EF55B0AEA4}"/>
              </a:ext>
            </a:extLst>
          </p:cNvPr>
          <p:cNvSpPr txBox="1">
            <a:spLocks noGrp="1"/>
          </p:cNvSpPr>
          <p:nvPr>
            <p:ph type="body" idx="1"/>
          </p:nvPr>
        </p:nvSpPr>
        <p:spPr>
          <a:xfrm>
            <a:off x="930911" y="3335973"/>
            <a:ext cx="7447280" cy="316039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8854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Tree>
    <p:extLst>
      <p:ext uri="{BB962C8B-B14F-4D97-AF65-F5344CB8AC3E}">
        <p14:creationId xmlns:p14="http://schemas.microsoft.com/office/powerpoint/2010/main" val="4180150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tr-TR" dirty="0"/>
              <a:t>Sistemde başvuruların takip edileceği 2 temel liste bulunmaktadır. Bunlar İŞ AKIŞLARIM ve BAŞVURU </a:t>
            </a:r>
            <a:r>
              <a:rPr lang="tr-TR" dirty="0" err="1"/>
              <a:t>LİSTESİ’dir</a:t>
            </a:r>
            <a:r>
              <a:rPr lang="tr-TR" dirty="0"/>
              <a:t>.</a:t>
            </a:r>
          </a:p>
          <a:p>
            <a:endParaRPr lang="tr-TR" dirty="0"/>
          </a:p>
          <a:p>
            <a:r>
              <a:rPr lang="tr-TR" dirty="0"/>
              <a:t>İŞ AKIŞLARIM listesi, sisteme giriş yapan kullanıcıya özel bir liste olup, kendisi tarafından başlatılan işlemler bu sayfada yer almaktadır. Başvurular gönderildiğinde GİDEN listesinde, bir eksiklik talep edildiğinde ise GELEN listesinde yer almaktadır.</a:t>
            </a:r>
          </a:p>
          <a:p>
            <a:endParaRPr lang="tr-TR" dirty="0"/>
          </a:p>
          <a:p>
            <a:r>
              <a:rPr lang="tr-TR" dirty="0"/>
              <a:t>Bir eksiklik istendiğinde, gerekli düzenlemeler yapıldıktan sonra </a:t>
            </a:r>
            <a:r>
              <a:rPr lang="tr-TR" b="1" dirty="0"/>
              <a:t>GÖNDER tuşuna basılması önemlidir</a:t>
            </a:r>
            <a:r>
              <a:rPr lang="tr-TR" dirty="0"/>
              <a:t>. Aksi halde yapılan değişiklikler incelemeci birimlere iletilmemiş olacaktır.</a:t>
            </a:r>
          </a:p>
          <a:p>
            <a:endParaRPr lang="tr-TR" dirty="0"/>
          </a:p>
        </p:txBody>
      </p:sp>
    </p:spTree>
    <p:extLst>
      <p:ext uri="{BB962C8B-B14F-4D97-AF65-F5344CB8AC3E}">
        <p14:creationId xmlns:p14="http://schemas.microsoft.com/office/powerpoint/2010/main" val="1707978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Başvuru listesinde, ilgili yararlanıcıya ait yapılan tüm başvurular detaylı aşamaları ile birlikte listelenmektedir. Burada bir yararlanıcı (şirket / işbirliği kuruluşu) tarafından gönderilen tüm başvurular, </a:t>
            </a:r>
            <a:r>
              <a:rPr lang="tr-TR" b="1" dirty="0"/>
              <a:t>gönderen kullanıcıdan bağımsız olarak </a:t>
            </a:r>
            <a:r>
              <a:rPr lang="tr-TR" dirty="0"/>
              <a:t>listelenmekte ve filtre alanı ile aramalar yapılabilmektedir.</a:t>
            </a:r>
          </a:p>
        </p:txBody>
      </p:sp>
    </p:spTree>
    <p:extLst>
      <p:ext uri="{BB962C8B-B14F-4D97-AF65-F5344CB8AC3E}">
        <p14:creationId xmlns:p14="http://schemas.microsoft.com/office/powerpoint/2010/main" val="20767945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A033C-B5F6-ACDD-AB4E-AF6DC52650D2}"/>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F332EB0C-3083-E78F-DECD-D63789F090C6}"/>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1F2F5DC0-8972-DCEE-E6BB-E80B0B4E25ED}"/>
              </a:ext>
            </a:extLst>
          </p:cNvPr>
          <p:cNvSpPr>
            <a:spLocks noGrp="1"/>
          </p:cNvSpPr>
          <p:nvPr>
            <p:ph type="body" idx="1"/>
          </p:nvPr>
        </p:nvSpPr>
        <p:spPr/>
        <p:txBody>
          <a:bodyPr/>
          <a:lstStyle/>
          <a:p>
            <a:r>
              <a:rPr lang="tr-TR" dirty="0"/>
              <a:t>Başvuru listesinde, ilgili yararlanıcıya ait yapılan tüm başvurular detaylı aşamaları ile birlikte listelenmektedir. Burada bir yararlanıcı (şirket / işbirliği kuruluşu) tarafından gönderilen tüm başvurular, </a:t>
            </a:r>
            <a:r>
              <a:rPr lang="tr-TR" b="1" dirty="0"/>
              <a:t>gönderen kullanıcıdan bağımsız olarak </a:t>
            </a:r>
            <a:r>
              <a:rPr lang="tr-TR" dirty="0"/>
              <a:t>listelenmekte ve filtre alanı ile aramalar yapılabilmektedir.</a:t>
            </a:r>
          </a:p>
        </p:txBody>
      </p:sp>
    </p:spTree>
    <p:extLst>
      <p:ext uri="{BB962C8B-B14F-4D97-AF65-F5344CB8AC3E}">
        <p14:creationId xmlns:p14="http://schemas.microsoft.com/office/powerpoint/2010/main" val="5342678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18162378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a:extLst>
            <a:ext uri="{FF2B5EF4-FFF2-40B4-BE49-F238E27FC236}">
              <a16:creationId xmlns:a16="http://schemas.microsoft.com/office/drawing/2014/main" id="{D1167451-C007-8A31-FC2F-B878935331FA}"/>
            </a:ext>
          </a:extLst>
        </p:cNvPr>
        <p:cNvGrpSpPr/>
        <p:nvPr/>
      </p:nvGrpSpPr>
      <p:grpSpPr>
        <a:xfrm>
          <a:off x="0" y="0"/>
          <a:ext cx="0" cy="0"/>
          <a:chOff x="0" y="0"/>
          <a:chExt cx="0" cy="0"/>
        </a:xfrm>
      </p:grpSpPr>
      <p:sp>
        <p:nvSpPr>
          <p:cNvPr id="76" name="Google Shape;76;g4318a1aa9a_0_18:notes">
            <a:extLst>
              <a:ext uri="{FF2B5EF4-FFF2-40B4-BE49-F238E27FC236}">
                <a16:creationId xmlns:a16="http://schemas.microsoft.com/office/drawing/2014/main" id="{4EC40D79-8908-91C5-6056-127D03037958}"/>
              </a:ext>
            </a:extLst>
          </p:cNvPr>
          <p:cNvSpPr>
            <a:spLocks noGrp="1" noRot="1" noChangeAspect="1"/>
          </p:cNvSpPr>
          <p:nvPr>
            <p:ph type="sldImg" idx="2"/>
          </p:nvPr>
        </p:nvSpPr>
        <p:spPr>
          <a:xfrm>
            <a:off x="2314575" y="527050"/>
            <a:ext cx="4679950" cy="26336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318a1aa9a_0_18:notes">
            <a:extLst>
              <a:ext uri="{FF2B5EF4-FFF2-40B4-BE49-F238E27FC236}">
                <a16:creationId xmlns:a16="http://schemas.microsoft.com/office/drawing/2014/main" id="{1443E921-6D0B-BD06-1D9C-6DF40FC1A26D}"/>
              </a:ext>
            </a:extLst>
          </p:cNvPr>
          <p:cNvSpPr txBox="1">
            <a:spLocks noGrp="1"/>
          </p:cNvSpPr>
          <p:nvPr>
            <p:ph type="body" idx="1"/>
          </p:nvPr>
        </p:nvSpPr>
        <p:spPr>
          <a:xfrm>
            <a:off x="930911" y="3335973"/>
            <a:ext cx="7447280" cy="316039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02237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endParaRPr lang="tr-TR" dirty="0"/>
          </a:p>
        </p:txBody>
      </p:sp>
    </p:spTree>
    <p:extLst>
      <p:ext uri="{BB962C8B-B14F-4D97-AF65-F5344CB8AC3E}">
        <p14:creationId xmlns:p14="http://schemas.microsoft.com/office/powerpoint/2010/main" val="34906995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381000" y="685800"/>
            <a:ext cx="6096000" cy="3429000"/>
          </a:xfrm>
        </p:spPr>
      </p:sp>
      <p:sp>
        <p:nvSpPr>
          <p:cNvPr id="3" name="Not Yer Tutucusu 2"/>
          <p:cNvSpPr>
            <a:spLocks noGrp="1"/>
          </p:cNvSpPr>
          <p:nvPr>
            <p:ph type="body" idx="1"/>
          </p:nvPr>
        </p:nvSpPr>
        <p:spPr/>
        <p:txBody>
          <a:bodyPr/>
          <a:lstStyle/>
          <a:p>
            <a:r>
              <a:rPr lang="tr-TR" dirty="0"/>
              <a:t>Sistemde başvuruların takip edileceği 2 temel liste bulunmaktadır. Bunlar İŞ AKIŞLARIM ve BAŞVURU </a:t>
            </a:r>
            <a:r>
              <a:rPr lang="tr-TR" dirty="0" err="1"/>
              <a:t>LİSTESİ’dir</a:t>
            </a:r>
            <a:r>
              <a:rPr lang="tr-TR" dirty="0"/>
              <a:t>.</a:t>
            </a:r>
          </a:p>
          <a:p>
            <a:endParaRPr lang="tr-TR" dirty="0"/>
          </a:p>
          <a:p>
            <a:r>
              <a:rPr lang="tr-TR" dirty="0"/>
              <a:t>İŞ AKIŞLARIM listesi, sisteme giriş yapan kullanıcıya özel bir liste olup, kendisi tarafından başlatılan işlemler bu sayfada yer almaktadır. Başvurular gönderildiğinde GİDEN listesinde, bir eksiklik talep edildiğinde ise GELEN listesinde yer almaktadır.</a:t>
            </a:r>
          </a:p>
          <a:p>
            <a:endParaRPr lang="tr-TR" dirty="0"/>
          </a:p>
          <a:p>
            <a:r>
              <a:rPr lang="tr-TR" dirty="0"/>
              <a:t>Bir eksiklik istendiğinde, gerekli düzenlemeler yapıldıktan sonra </a:t>
            </a:r>
            <a:r>
              <a:rPr lang="tr-TR" b="1" dirty="0"/>
              <a:t>GÖNDER tuşuna basılması önemlidir</a:t>
            </a:r>
            <a:r>
              <a:rPr lang="tr-TR" dirty="0"/>
              <a:t>. Aksi halde yapılan değişiklikler incelemeci birimlere iletilmemiş olacaktır.</a:t>
            </a:r>
          </a:p>
          <a:p>
            <a:endParaRPr lang="tr-TR" dirty="0"/>
          </a:p>
        </p:txBody>
      </p:sp>
    </p:spTree>
    <p:extLst>
      <p:ext uri="{BB962C8B-B14F-4D97-AF65-F5344CB8AC3E}">
        <p14:creationId xmlns:p14="http://schemas.microsoft.com/office/powerpoint/2010/main" val="5593630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a:extLst>
            <a:ext uri="{FF2B5EF4-FFF2-40B4-BE49-F238E27FC236}">
              <a16:creationId xmlns:a16="http://schemas.microsoft.com/office/drawing/2014/main" id="{48B6BEAE-1CAC-5C24-54CD-DEC843F926BF}"/>
            </a:ext>
          </a:extLst>
        </p:cNvPr>
        <p:cNvGrpSpPr/>
        <p:nvPr/>
      </p:nvGrpSpPr>
      <p:grpSpPr>
        <a:xfrm>
          <a:off x="0" y="0"/>
          <a:ext cx="0" cy="0"/>
          <a:chOff x="0" y="0"/>
          <a:chExt cx="0" cy="0"/>
        </a:xfrm>
      </p:grpSpPr>
      <p:sp>
        <p:nvSpPr>
          <p:cNvPr id="76" name="Google Shape;76;g4318a1aa9a_0_18:notes">
            <a:extLst>
              <a:ext uri="{FF2B5EF4-FFF2-40B4-BE49-F238E27FC236}">
                <a16:creationId xmlns:a16="http://schemas.microsoft.com/office/drawing/2014/main" id="{CE0483DA-BAA2-37BB-4254-29C80D86F79E}"/>
              </a:ext>
            </a:extLst>
          </p:cNvPr>
          <p:cNvSpPr>
            <a:spLocks noGrp="1" noRot="1" noChangeAspect="1"/>
          </p:cNvSpPr>
          <p:nvPr>
            <p:ph type="sldImg" idx="2"/>
          </p:nvPr>
        </p:nvSpPr>
        <p:spPr>
          <a:xfrm>
            <a:off x="2314575" y="527050"/>
            <a:ext cx="4679950" cy="26336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318a1aa9a_0_18:notes">
            <a:extLst>
              <a:ext uri="{FF2B5EF4-FFF2-40B4-BE49-F238E27FC236}">
                <a16:creationId xmlns:a16="http://schemas.microsoft.com/office/drawing/2014/main" id="{4710BE5C-558D-157F-43FF-A2A73EB1135E}"/>
              </a:ext>
            </a:extLst>
          </p:cNvPr>
          <p:cNvSpPr txBox="1">
            <a:spLocks noGrp="1"/>
          </p:cNvSpPr>
          <p:nvPr>
            <p:ph type="body" idx="1"/>
          </p:nvPr>
        </p:nvSpPr>
        <p:spPr>
          <a:xfrm>
            <a:off x="930911" y="3335973"/>
            <a:ext cx="7447280" cy="316039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22011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68B9DCA4-3103-454C-E97E-C7115E4E3D9E}"/>
            </a:ext>
          </a:extLst>
        </p:cNvPr>
        <p:cNvGrpSpPr/>
        <p:nvPr/>
      </p:nvGrpSpPr>
      <p:grpSpPr>
        <a:xfrm>
          <a:off x="0" y="0"/>
          <a:ext cx="0" cy="0"/>
          <a:chOff x="0" y="0"/>
          <a:chExt cx="0" cy="0"/>
        </a:xfrm>
      </p:grpSpPr>
      <p:sp>
        <p:nvSpPr>
          <p:cNvPr id="70" name="Google Shape;70;g4318a1aa9a_0_13:notes">
            <a:extLst>
              <a:ext uri="{FF2B5EF4-FFF2-40B4-BE49-F238E27FC236}">
                <a16:creationId xmlns:a16="http://schemas.microsoft.com/office/drawing/2014/main" id="{A404B128-F6D9-C191-BC6B-69C6AAF46691}"/>
              </a:ext>
            </a:extLst>
          </p:cNvPr>
          <p:cNvSpPr>
            <a:spLocks noGrp="1" noRot="1" noChangeAspect="1"/>
          </p:cNvSpPr>
          <p:nvPr>
            <p:ph type="sldImg" idx="2"/>
          </p:nvPr>
        </p:nvSpPr>
        <p:spPr>
          <a:xfrm>
            <a:off x="2314575" y="527050"/>
            <a:ext cx="4679950" cy="26336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4318a1aa9a_0_13:notes">
            <a:extLst>
              <a:ext uri="{FF2B5EF4-FFF2-40B4-BE49-F238E27FC236}">
                <a16:creationId xmlns:a16="http://schemas.microsoft.com/office/drawing/2014/main" id="{ABFE1818-DF49-B4EC-7E1D-B9B0A5EC557F}"/>
              </a:ext>
            </a:extLst>
          </p:cNvPr>
          <p:cNvSpPr txBox="1">
            <a:spLocks noGrp="1"/>
          </p:cNvSpPr>
          <p:nvPr>
            <p:ph type="body" idx="1"/>
          </p:nvPr>
        </p:nvSpPr>
        <p:spPr>
          <a:xfrm>
            <a:off x="930911" y="3335973"/>
            <a:ext cx="7447280" cy="316039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545752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png" /><Relationship Id="rId1" Type="http://schemas.openxmlformats.org/officeDocument/2006/relationships/slideMaster" Target="../slideMasters/slideMaster1.xml" /><Relationship Id="rId4" Type="http://schemas.openxmlformats.org/officeDocument/2006/relationships/image" Target="../media/image5.png" /></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2.png" /><Relationship Id="rId1" Type="http://schemas.openxmlformats.org/officeDocument/2006/relationships/slideMaster" Target="../slideMasters/slideMaster1.xml" /><Relationship Id="rId4" Type="http://schemas.openxmlformats.org/officeDocument/2006/relationships/image" Target="../media/image5.png"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bg>
      <p:bgPr>
        <a:blipFill dpi="0" rotWithShape="1">
          <a:blip r:embed="rId2">
            <a:lum/>
          </a:blip>
          <a:srcRect/>
          <a:stretch>
            <a:fillRect/>
          </a:stretch>
        </a:blipFill>
        <a:effectLst/>
      </p:bgPr>
    </p:bg>
    <p:spTree>
      <p:nvGrpSpPr>
        <p:cNvPr id="1" name="Shape 9"/>
        <p:cNvGrpSpPr/>
        <p:nvPr/>
      </p:nvGrpSpPr>
      <p:grpSpPr>
        <a:xfrm>
          <a:off x="0" y="0"/>
          <a:ext cx="0" cy="0"/>
          <a:chOff x="0" y="0"/>
          <a:chExt cx="0" cy="0"/>
        </a:xfrm>
      </p:grpSpPr>
      <p:cxnSp>
        <p:nvCxnSpPr>
          <p:cNvPr id="5" name="Düz Bağlayıcı 4"/>
          <p:cNvCxnSpPr/>
          <p:nvPr userDrawn="1"/>
        </p:nvCxnSpPr>
        <p:spPr>
          <a:xfrm flipV="1">
            <a:off x="0" y="758142"/>
            <a:ext cx="12192000" cy="1"/>
          </a:xfrm>
          <a:prstGeom prst="line">
            <a:avLst/>
          </a:prstGeom>
          <a:ln w="3175">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4" name="Metin kutusu 3">
            <a:extLst>
              <a:ext uri="{FF2B5EF4-FFF2-40B4-BE49-F238E27FC236}">
                <a16:creationId xmlns:a16="http://schemas.microsoft.com/office/drawing/2014/main" id="{F923D10D-AF9A-2459-34CD-423F4D213592}"/>
              </a:ext>
            </a:extLst>
          </p:cNvPr>
          <p:cNvSpPr txBox="1"/>
          <p:nvPr userDrawn="1"/>
        </p:nvSpPr>
        <p:spPr>
          <a:xfrm>
            <a:off x="7524750" y="140374"/>
            <a:ext cx="4551314" cy="446276"/>
          </a:xfrm>
          <a:prstGeom prst="rect">
            <a:avLst/>
          </a:prstGeom>
          <a:noFill/>
        </p:spPr>
        <p:txBody>
          <a:bodyPr wrap="square" rtlCol="0">
            <a:spAutoFit/>
          </a:bodyPr>
          <a:lstStyle/>
          <a:p>
            <a:pPr algn="r"/>
            <a:r>
              <a:rPr lang="tr-TR" sz="1100" dirty="0">
                <a:solidFill>
                  <a:srgbClr val="002060"/>
                </a:solidFill>
              </a:rPr>
              <a:t>İ  H  R  A  C  A  T   G  E  N  E  L   M  Ü  D  Ü  R  L  Ü  Ğ  Ü</a:t>
            </a:r>
          </a:p>
          <a:p>
            <a:pPr algn="r"/>
            <a:r>
              <a:rPr lang="tr-TR" sz="1200" b="1" dirty="0">
                <a:solidFill>
                  <a:srgbClr val="002060"/>
                </a:solidFill>
              </a:rPr>
              <a:t>DESTEK SİSTEMLERİ YÖNETİM VE GELİŞTİRME DAİRE BAŞKANLIĞI</a:t>
            </a:r>
            <a:endParaRPr lang="tr-TR" sz="1200" dirty="0">
              <a:solidFill>
                <a:srgbClr val="002060"/>
              </a:solidFill>
            </a:endParaRPr>
          </a:p>
        </p:txBody>
      </p:sp>
      <p:pic>
        <p:nvPicPr>
          <p:cNvPr id="6" name="Resim 5">
            <a:extLst>
              <a:ext uri="{FF2B5EF4-FFF2-40B4-BE49-F238E27FC236}">
                <a16:creationId xmlns:a16="http://schemas.microsoft.com/office/drawing/2014/main" id="{24102EC7-C04A-CACF-3C64-525FACECCD7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90000" y="76562"/>
            <a:ext cx="612000" cy="612000"/>
          </a:xfrm>
          <a:prstGeom prst="rect">
            <a:avLst/>
          </a:prstGeom>
        </p:spPr>
      </p:pic>
      <p:sp>
        <p:nvSpPr>
          <p:cNvPr id="8" name="Beşgen 11">
            <a:extLst>
              <a:ext uri="{FF2B5EF4-FFF2-40B4-BE49-F238E27FC236}">
                <a16:creationId xmlns:a16="http://schemas.microsoft.com/office/drawing/2014/main" id="{F3560B69-8E34-E3F3-454B-0CED28E1EF1D}"/>
              </a:ext>
            </a:extLst>
          </p:cNvPr>
          <p:cNvSpPr/>
          <p:nvPr userDrawn="1"/>
        </p:nvSpPr>
        <p:spPr>
          <a:xfrm rot="5400000">
            <a:off x="558825" y="-301567"/>
            <a:ext cx="276274" cy="880864"/>
          </a:xfrm>
          <a:prstGeom prst="homePlate">
            <a:avLst/>
          </a:prstGeom>
          <a:gradFill flip="none" rotWithShape="1">
            <a:gsLst>
              <a:gs pos="0">
                <a:srgbClr val="820000"/>
              </a:gs>
              <a:gs pos="100000">
                <a:srgbClr val="FF000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Metin kutusu 8">
            <a:extLst>
              <a:ext uri="{FF2B5EF4-FFF2-40B4-BE49-F238E27FC236}">
                <a16:creationId xmlns:a16="http://schemas.microsoft.com/office/drawing/2014/main" id="{19FF31A5-852B-7BF1-4B37-53AAAE81BA4F}"/>
              </a:ext>
            </a:extLst>
          </p:cNvPr>
          <p:cNvSpPr txBox="1"/>
          <p:nvPr userDrawn="1"/>
        </p:nvSpPr>
        <p:spPr>
          <a:xfrm>
            <a:off x="163561" y="-19050"/>
            <a:ext cx="1066800" cy="261610"/>
          </a:xfrm>
          <a:prstGeom prst="rect">
            <a:avLst/>
          </a:prstGeom>
          <a:noFill/>
        </p:spPr>
        <p:txBody>
          <a:bodyPr wrap="square" rtlCol="0">
            <a:spAutoFit/>
          </a:bodyPr>
          <a:lstStyle/>
          <a:p>
            <a:pPr algn="ctr"/>
            <a:fld id="{DC257CF8-E277-4FD8-A2AD-6F4482157C4C}" type="slidenum">
              <a:rPr lang="tr-TR" sz="1100" b="1"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ctr"/>
              <a:t>‹#›</a:t>
            </a:fld>
            <a:r>
              <a:rPr lang="tr-TR"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tr-TR" sz="1100" b="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tr-TR"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34</a:t>
            </a:r>
          </a:p>
        </p:txBody>
      </p:sp>
    </p:spTree>
    <p:extLst>
      <p:ext uri="{BB962C8B-B14F-4D97-AF65-F5344CB8AC3E}">
        <p14:creationId xmlns:p14="http://schemas.microsoft.com/office/powerpoint/2010/main" val="353872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bg>
      <p:bgPr>
        <a:blipFill dpi="0" rotWithShape="1">
          <a:blip r:embed="rId2">
            <a:lum/>
          </a:blip>
          <a:srcRect/>
          <a:stretch>
            <a:fillRect/>
          </a:stretch>
        </a:blipFill>
        <a:effectLst/>
      </p:bgPr>
    </p:bg>
    <p:spTree>
      <p:nvGrpSpPr>
        <p:cNvPr id="1" name="Shape 9"/>
        <p:cNvGrpSpPr/>
        <p:nvPr/>
      </p:nvGrpSpPr>
      <p:grpSpPr>
        <a:xfrm>
          <a:off x="0" y="0"/>
          <a:ext cx="0" cy="0"/>
          <a:chOff x="0" y="0"/>
          <a:chExt cx="0" cy="0"/>
        </a:xfrm>
      </p:grpSpPr>
      <p:cxnSp>
        <p:nvCxnSpPr>
          <p:cNvPr id="5" name="Düz Bağlayıcı 4"/>
          <p:cNvCxnSpPr/>
          <p:nvPr userDrawn="1"/>
        </p:nvCxnSpPr>
        <p:spPr>
          <a:xfrm flipV="1">
            <a:off x="0" y="3910917"/>
            <a:ext cx="12192000" cy="1"/>
          </a:xfrm>
          <a:prstGeom prst="line">
            <a:avLst/>
          </a:prstGeom>
          <a:ln w="3175">
            <a:solidFill>
              <a:srgbClr val="C00000"/>
            </a:solidFill>
            <a:prstDash val="sysDash"/>
          </a:ln>
        </p:spPr>
        <p:style>
          <a:lnRef idx="1">
            <a:schemeClr val="accent1"/>
          </a:lnRef>
          <a:fillRef idx="0">
            <a:schemeClr val="accent1"/>
          </a:fillRef>
          <a:effectRef idx="0">
            <a:schemeClr val="accent1"/>
          </a:effectRef>
          <a:fontRef idx="minor">
            <a:schemeClr val="tx1"/>
          </a:fontRef>
        </p:style>
      </p:cxnSp>
      <p:pic>
        <p:nvPicPr>
          <p:cNvPr id="2" name="Resim 1">
            <a:extLst>
              <a:ext uri="{FF2B5EF4-FFF2-40B4-BE49-F238E27FC236}">
                <a16:creationId xmlns:a16="http://schemas.microsoft.com/office/drawing/2014/main" id="{4D7FD5E6-2DFD-E585-F779-2F71B1B3D64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56647" y="471248"/>
            <a:ext cx="1173956" cy="1173956"/>
          </a:xfrm>
          <a:prstGeom prst="rect">
            <a:avLst/>
          </a:prstGeom>
        </p:spPr>
      </p:pic>
      <p:pic>
        <p:nvPicPr>
          <p:cNvPr id="4" name="Resim 3" descr="daire, ekran görüntüsü, saat, tasarım içeren bir resim&#10;&#10;Açıklama otomatik olarak oluşturuldu">
            <a:extLst>
              <a:ext uri="{FF2B5EF4-FFF2-40B4-BE49-F238E27FC236}">
                <a16:creationId xmlns:a16="http://schemas.microsoft.com/office/drawing/2014/main" id="{99B481FF-7A92-7699-1B09-A3EB801C610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2425" y="217450"/>
            <a:ext cx="1526723" cy="745956"/>
          </a:xfrm>
          <a:prstGeom prst="rect">
            <a:avLst/>
          </a:prstGeom>
        </p:spPr>
      </p:pic>
      <p:sp>
        <p:nvSpPr>
          <p:cNvPr id="6" name="Metin kutusu 5">
            <a:extLst>
              <a:ext uri="{FF2B5EF4-FFF2-40B4-BE49-F238E27FC236}">
                <a16:creationId xmlns:a16="http://schemas.microsoft.com/office/drawing/2014/main" id="{528E1870-A96C-2653-21BF-7040FEBB5F15}"/>
              </a:ext>
            </a:extLst>
          </p:cNvPr>
          <p:cNvSpPr txBox="1"/>
          <p:nvPr userDrawn="1"/>
        </p:nvSpPr>
        <p:spPr>
          <a:xfrm>
            <a:off x="3820343" y="6245899"/>
            <a:ext cx="4551314" cy="446276"/>
          </a:xfrm>
          <a:prstGeom prst="rect">
            <a:avLst/>
          </a:prstGeom>
          <a:noFill/>
        </p:spPr>
        <p:txBody>
          <a:bodyPr wrap="square" rtlCol="0">
            <a:spAutoFit/>
          </a:bodyPr>
          <a:lstStyle/>
          <a:p>
            <a:pPr algn="ctr"/>
            <a:r>
              <a:rPr lang="tr-TR" sz="1100" dirty="0">
                <a:solidFill>
                  <a:srgbClr val="002060"/>
                </a:solidFill>
              </a:rPr>
              <a:t>İ  H  R  A  C  A  T   G  E  N  E  L   M  Ü  D  Ü  R  L  Ü  Ğ  Ü</a:t>
            </a:r>
          </a:p>
          <a:p>
            <a:pPr algn="ctr"/>
            <a:r>
              <a:rPr lang="tr-TR" sz="1200" b="1" dirty="0">
                <a:solidFill>
                  <a:srgbClr val="002060"/>
                </a:solidFill>
              </a:rPr>
              <a:t>DESTEK SİSTEMLERİ YÖNETİM VE GELİŞTİRME DAİRE BAŞKANLIĞI</a:t>
            </a:r>
            <a:endParaRPr lang="tr-TR" sz="1200" dirty="0">
              <a:solidFill>
                <a:srgbClr val="002060"/>
              </a:solidFill>
            </a:endParaRPr>
          </a:p>
        </p:txBody>
      </p:sp>
    </p:spTree>
    <p:extLst>
      <p:ext uri="{BB962C8B-B14F-4D97-AF65-F5344CB8AC3E}">
        <p14:creationId xmlns:p14="http://schemas.microsoft.com/office/powerpoint/2010/main" val="448742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userDrawn="1">
  <p:cSld name="Title slide">
    <p:bg>
      <p:bgPr>
        <a:blipFill dpi="0" rotWithShape="1">
          <a:blip r:embed="rId2">
            <a:lum/>
          </a:blip>
          <a:srcRect/>
          <a:stretch>
            <a:fillRect/>
          </a:stretch>
        </a:blipFill>
        <a:effectLst/>
      </p:bgPr>
    </p:bg>
    <p:spTree>
      <p:nvGrpSpPr>
        <p:cNvPr id="1" name="Shape 9"/>
        <p:cNvGrpSpPr/>
        <p:nvPr/>
      </p:nvGrpSpPr>
      <p:grpSpPr>
        <a:xfrm>
          <a:off x="0" y="0"/>
          <a:ext cx="0" cy="0"/>
          <a:chOff x="0" y="0"/>
          <a:chExt cx="0" cy="0"/>
        </a:xfrm>
      </p:grpSpPr>
      <p:cxnSp>
        <p:nvCxnSpPr>
          <p:cNvPr id="5" name="Düz Bağlayıcı 4"/>
          <p:cNvCxnSpPr/>
          <p:nvPr userDrawn="1"/>
        </p:nvCxnSpPr>
        <p:spPr>
          <a:xfrm flipV="1">
            <a:off x="0" y="3101292"/>
            <a:ext cx="12192000" cy="1"/>
          </a:xfrm>
          <a:prstGeom prst="line">
            <a:avLst/>
          </a:prstGeom>
          <a:ln w="3175">
            <a:solidFill>
              <a:srgbClr val="C00000"/>
            </a:solidFill>
            <a:prstDash val="sysDash"/>
          </a:ln>
        </p:spPr>
        <p:style>
          <a:lnRef idx="1">
            <a:schemeClr val="accent1"/>
          </a:lnRef>
          <a:fillRef idx="0">
            <a:schemeClr val="accent1"/>
          </a:fillRef>
          <a:effectRef idx="0">
            <a:schemeClr val="accent1"/>
          </a:effectRef>
          <a:fontRef idx="minor">
            <a:schemeClr val="tx1"/>
          </a:fontRef>
        </p:style>
      </p:cxnSp>
      <p:pic>
        <p:nvPicPr>
          <p:cNvPr id="2" name="Resim 1">
            <a:extLst>
              <a:ext uri="{FF2B5EF4-FFF2-40B4-BE49-F238E27FC236}">
                <a16:creationId xmlns:a16="http://schemas.microsoft.com/office/drawing/2014/main" id="{4D7FD5E6-2DFD-E585-F779-2F71B1B3D64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56647" y="471248"/>
            <a:ext cx="1173956" cy="1173956"/>
          </a:xfrm>
          <a:prstGeom prst="rect">
            <a:avLst/>
          </a:prstGeom>
        </p:spPr>
      </p:pic>
      <p:sp>
        <p:nvSpPr>
          <p:cNvPr id="3" name="Metin kutusu 2">
            <a:extLst>
              <a:ext uri="{FF2B5EF4-FFF2-40B4-BE49-F238E27FC236}">
                <a16:creationId xmlns:a16="http://schemas.microsoft.com/office/drawing/2014/main" id="{F8D055FA-218F-791E-D022-B8AE9114B0BC}"/>
              </a:ext>
            </a:extLst>
          </p:cNvPr>
          <p:cNvSpPr txBox="1"/>
          <p:nvPr userDrawn="1"/>
        </p:nvSpPr>
        <p:spPr>
          <a:xfrm>
            <a:off x="1666876" y="2082952"/>
            <a:ext cx="8953499" cy="677108"/>
          </a:xfrm>
          <a:prstGeom prst="rect">
            <a:avLst/>
          </a:prstGeom>
          <a:noFill/>
        </p:spPr>
        <p:txBody>
          <a:bodyPr wrap="square" rtlCol="0">
            <a:spAutoFit/>
          </a:bodyPr>
          <a:lstStyle/>
          <a:p>
            <a:pPr algn="ctr"/>
            <a:r>
              <a:rPr lang="tr-TR" sz="1800" dirty="0">
                <a:solidFill>
                  <a:srgbClr val="002060"/>
                </a:solidFill>
              </a:rPr>
              <a:t>İ  H  R  A  C  A  T   G  E  N  E  L   M  Ü  D  Ü  R  L  Ü  Ğ  Ü</a:t>
            </a:r>
          </a:p>
          <a:p>
            <a:pPr algn="ctr"/>
            <a:r>
              <a:rPr lang="tr-TR" sz="2000" b="1" dirty="0">
                <a:solidFill>
                  <a:srgbClr val="002060"/>
                </a:solidFill>
              </a:rPr>
              <a:t>DESTEK SİSTEMLERİ YÖNETİM VE GELİŞTİRME DAİRE BAŞKANLIĞI</a:t>
            </a:r>
          </a:p>
        </p:txBody>
      </p:sp>
      <p:pic>
        <p:nvPicPr>
          <p:cNvPr id="4" name="Resim 3" descr="daire, ekran görüntüsü, saat, tasarım içeren bir resim&#10;&#10;Açıklama otomatik olarak oluşturuldu">
            <a:extLst>
              <a:ext uri="{FF2B5EF4-FFF2-40B4-BE49-F238E27FC236}">
                <a16:creationId xmlns:a16="http://schemas.microsoft.com/office/drawing/2014/main" id="{99B481FF-7A92-7699-1B09-A3EB801C610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2425" y="217450"/>
            <a:ext cx="1526723" cy="745956"/>
          </a:xfrm>
          <a:prstGeom prst="rect">
            <a:avLst/>
          </a:prstGeom>
        </p:spPr>
      </p:pic>
    </p:spTree>
    <p:extLst>
      <p:ext uri="{BB962C8B-B14F-4D97-AF65-F5344CB8AC3E}">
        <p14:creationId xmlns:p14="http://schemas.microsoft.com/office/powerpoint/2010/main" val="38270329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5" Type="http://schemas.openxmlformats.org/officeDocument/2006/relationships/image" Target="../media/image1.png" /><Relationship Id="rId4"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Resim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73931436"/>
      </p:ext>
    </p:extLst>
  </p:cSld>
  <p:clrMap bg1="lt1" tx1="dk1" bg2="lt2" tx2="dk2" accent1="accent1" accent2="accent2" accent3="accent3" accent4="accent4" accent5="accent5" accent6="accent6" hlink="hlink" folHlink="folHlink"/>
  <p:sldLayoutIdLst>
    <p:sldLayoutId id="2147483692" r:id="rId1"/>
    <p:sldLayoutId id="2147483691" r:id="rId2"/>
    <p:sldLayoutId id="2147483686"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3.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8" Type="http://schemas.openxmlformats.org/officeDocument/2006/relationships/image" Target="../media/image11.png" /><Relationship Id="rId3" Type="http://schemas.openxmlformats.org/officeDocument/2006/relationships/image" Target="../media/image6.png" /><Relationship Id="rId7" Type="http://schemas.openxmlformats.org/officeDocument/2006/relationships/image" Target="../media/image10.svg" /><Relationship Id="rId2" Type="http://schemas.openxmlformats.org/officeDocument/2006/relationships/notesSlide" Target="../notesSlides/notesSlide4.xml" /><Relationship Id="rId1" Type="http://schemas.openxmlformats.org/officeDocument/2006/relationships/slideLayout" Target="../slideLayouts/slideLayout1.xml" /><Relationship Id="rId6" Type="http://schemas.openxmlformats.org/officeDocument/2006/relationships/image" Target="../media/image9.png" /><Relationship Id="rId5" Type="http://schemas.openxmlformats.org/officeDocument/2006/relationships/image" Target="../media/image8.svg" /><Relationship Id="rId4" Type="http://schemas.openxmlformats.org/officeDocument/2006/relationships/image" Target="../media/image7.png" /><Relationship Id="rId9" Type="http://schemas.openxmlformats.org/officeDocument/2006/relationships/image" Target="../media/image12.svg" /></Relationships>
</file>

<file path=ppt/slides/_rels/slide5.xml.rels><?xml version="1.0" encoding="UTF-8" standalone="yes"?>
<Relationships xmlns="http://schemas.openxmlformats.org/package/2006/relationships"><Relationship Id="rId8" Type="http://schemas.openxmlformats.org/officeDocument/2006/relationships/image" Target="../media/image18.svg" /><Relationship Id="rId13" Type="http://schemas.openxmlformats.org/officeDocument/2006/relationships/image" Target="../media/image23.png" /><Relationship Id="rId18" Type="http://schemas.openxmlformats.org/officeDocument/2006/relationships/image" Target="../media/image28.svg" /><Relationship Id="rId3" Type="http://schemas.openxmlformats.org/officeDocument/2006/relationships/image" Target="../media/image13.png" /><Relationship Id="rId21" Type="http://schemas.openxmlformats.org/officeDocument/2006/relationships/image" Target="../media/image31.png" /><Relationship Id="rId7" Type="http://schemas.openxmlformats.org/officeDocument/2006/relationships/image" Target="../media/image17.png" /><Relationship Id="rId12" Type="http://schemas.openxmlformats.org/officeDocument/2006/relationships/image" Target="../media/image22.svg" /><Relationship Id="rId17" Type="http://schemas.openxmlformats.org/officeDocument/2006/relationships/image" Target="../media/image27.png" /><Relationship Id="rId2" Type="http://schemas.openxmlformats.org/officeDocument/2006/relationships/notesSlide" Target="../notesSlides/notesSlide5.xml" /><Relationship Id="rId16" Type="http://schemas.openxmlformats.org/officeDocument/2006/relationships/image" Target="../media/image26.svg" /><Relationship Id="rId20" Type="http://schemas.openxmlformats.org/officeDocument/2006/relationships/image" Target="../media/image30.svg" /><Relationship Id="rId1" Type="http://schemas.openxmlformats.org/officeDocument/2006/relationships/slideLayout" Target="../slideLayouts/slideLayout1.xml" /><Relationship Id="rId6" Type="http://schemas.openxmlformats.org/officeDocument/2006/relationships/image" Target="../media/image16.svg" /><Relationship Id="rId11" Type="http://schemas.openxmlformats.org/officeDocument/2006/relationships/image" Target="../media/image21.png" /><Relationship Id="rId5" Type="http://schemas.openxmlformats.org/officeDocument/2006/relationships/image" Target="../media/image15.png" /><Relationship Id="rId15" Type="http://schemas.openxmlformats.org/officeDocument/2006/relationships/image" Target="../media/image25.png" /><Relationship Id="rId23" Type="http://schemas.openxmlformats.org/officeDocument/2006/relationships/image" Target="../media/image33.png" /><Relationship Id="rId10" Type="http://schemas.openxmlformats.org/officeDocument/2006/relationships/image" Target="../media/image20.svg" /><Relationship Id="rId19" Type="http://schemas.openxmlformats.org/officeDocument/2006/relationships/image" Target="../media/image29.png" /><Relationship Id="rId4" Type="http://schemas.openxmlformats.org/officeDocument/2006/relationships/image" Target="../media/image14.svg" /><Relationship Id="rId9" Type="http://schemas.openxmlformats.org/officeDocument/2006/relationships/image" Target="../media/image19.png" /><Relationship Id="rId14" Type="http://schemas.openxmlformats.org/officeDocument/2006/relationships/image" Target="../media/image24.svg" /><Relationship Id="rId22" Type="http://schemas.openxmlformats.org/officeDocument/2006/relationships/image" Target="../media/image32.svg"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34.png" /><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3" Type="http://schemas.openxmlformats.org/officeDocument/2006/relationships/image" Target="../media/image35.png" /><Relationship Id="rId2" Type="http://schemas.openxmlformats.org/officeDocument/2006/relationships/notesSlide" Target="../notesSlides/notesSlide8.xml" /><Relationship Id="rId1" Type="http://schemas.openxmlformats.org/officeDocument/2006/relationships/slideLayout" Target="../slideLayouts/slideLayout1.xml" /><Relationship Id="rId5" Type="http://schemas.openxmlformats.org/officeDocument/2006/relationships/image" Target="../media/image37.png" /><Relationship Id="rId4" Type="http://schemas.openxmlformats.org/officeDocument/2006/relationships/image" Target="../media/image36.png" /></Relationships>
</file>

<file path=ppt/slides/_rels/slide9.xml.rels><?xml version="1.0" encoding="UTF-8" standalone="yes"?>
<Relationships xmlns="http://schemas.openxmlformats.org/package/2006/relationships"><Relationship Id="rId3" Type="http://schemas.openxmlformats.org/officeDocument/2006/relationships/image" Target="../media/image38.png" /><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3" Type="http://schemas.openxmlformats.org/officeDocument/2006/relationships/image" Target="../media/image39.png" /><Relationship Id="rId2" Type="http://schemas.openxmlformats.org/officeDocument/2006/relationships/notesSlide" Target="../notesSlides/notesSlide10.xml" /><Relationship Id="rId1" Type="http://schemas.openxmlformats.org/officeDocument/2006/relationships/slideLayout" Target="../slideLayouts/slideLayout1.xml" /><Relationship Id="rId4" Type="http://schemas.openxmlformats.org/officeDocument/2006/relationships/image" Target="../media/image40.png" /></Relationships>
</file>

<file path=ppt/slides/_rels/slide11.xml.rels><?xml version="1.0" encoding="UTF-8" standalone="yes"?>
<Relationships xmlns="http://schemas.openxmlformats.org/package/2006/relationships"><Relationship Id="rId3" Type="http://schemas.openxmlformats.org/officeDocument/2006/relationships/image" Target="../media/image41.png" /><Relationship Id="rId2" Type="http://schemas.openxmlformats.org/officeDocument/2006/relationships/notesSlide" Target="../notesSlides/notesSlide11.xml" /><Relationship Id="rId1" Type="http://schemas.openxmlformats.org/officeDocument/2006/relationships/slideLayout" Target="../slideLayouts/slideLayout1.xml" /><Relationship Id="rId4" Type="http://schemas.openxmlformats.org/officeDocument/2006/relationships/image" Target="../media/image42.png" /></Relationships>
</file>

<file path=ppt/slides/_rels/slide12.xml.rels><?xml version="1.0" encoding="UTF-8" standalone="yes"?>
<Relationships xmlns="http://schemas.openxmlformats.org/package/2006/relationships"><Relationship Id="rId3" Type="http://schemas.openxmlformats.org/officeDocument/2006/relationships/image" Target="../media/image43.png" /><Relationship Id="rId2" Type="http://schemas.openxmlformats.org/officeDocument/2006/relationships/notesSlide" Target="../notesSlides/notesSlide12.xml"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Relationship Id="rId8" Type="http://schemas.openxmlformats.org/officeDocument/2006/relationships/slide" Target="slide12.xml" /><Relationship Id="rId3" Type="http://schemas.openxmlformats.org/officeDocument/2006/relationships/image" Target="../media/image44.png" /><Relationship Id="rId7" Type="http://schemas.openxmlformats.org/officeDocument/2006/relationships/slide" Target="slide11.xml" /><Relationship Id="rId2" Type="http://schemas.openxmlformats.org/officeDocument/2006/relationships/notesSlide" Target="../notesSlides/notesSlide13.xml" /><Relationship Id="rId1" Type="http://schemas.openxmlformats.org/officeDocument/2006/relationships/slideLayout" Target="../slideLayouts/slideLayout1.xml" /><Relationship Id="rId6" Type="http://schemas.openxmlformats.org/officeDocument/2006/relationships/slide" Target="slide10.xml" /><Relationship Id="rId5" Type="http://schemas.openxmlformats.org/officeDocument/2006/relationships/slide" Target="slide9.xml" /><Relationship Id="rId10" Type="http://schemas.openxmlformats.org/officeDocument/2006/relationships/image" Target="../media/image47.svg" /><Relationship Id="rId4" Type="http://schemas.openxmlformats.org/officeDocument/2006/relationships/image" Target="../media/image45.svg" /><Relationship Id="rId9" Type="http://schemas.openxmlformats.org/officeDocument/2006/relationships/image" Target="../media/image46.png"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8" Type="http://schemas.openxmlformats.org/officeDocument/2006/relationships/image" Target="../media/image53.png" /><Relationship Id="rId3" Type="http://schemas.openxmlformats.org/officeDocument/2006/relationships/image" Target="../media/image48.png" /><Relationship Id="rId7" Type="http://schemas.openxmlformats.org/officeDocument/2006/relationships/image" Target="../media/image52.png" /><Relationship Id="rId2" Type="http://schemas.openxmlformats.org/officeDocument/2006/relationships/notesSlide" Target="../notesSlides/notesSlide15.xml" /><Relationship Id="rId1" Type="http://schemas.openxmlformats.org/officeDocument/2006/relationships/slideLayout" Target="../slideLayouts/slideLayout1.xml" /><Relationship Id="rId6" Type="http://schemas.openxmlformats.org/officeDocument/2006/relationships/image" Target="../media/image51.png" /><Relationship Id="rId5" Type="http://schemas.openxmlformats.org/officeDocument/2006/relationships/image" Target="../media/image50.png" /><Relationship Id="rId4" Type="http://schemas.openxmlformats.org/officeDocument/2006/relationships/image" Target="../media/image49.png" /></Relationships>
</file>

<file path=ppt/slides/_rels/slide16.xml.rels><?xml version="1.0" encoding="UTF-8" standalone="yes"?>
<Relationships xmlns="http://schemas.openxmlformats.org/package/2006/relationships"><Relationship Id="rId3" Type="http://schemas.openxmlformats.org/officeDocument/2006/relationships/image" Target="../media/image54.png" /><Relationship Id="rId2" Type="http://schemas.openxmlformats.org/officeDocument/2006/relationships/notesSlide" Target="../notesSlides/notesSlide16.xml" /><Relationship Id="rId1" Type="http://schemas.openxmlformats.org/officeDocument/2006/relationships/slideLayout" Target="../slideLayouts/slideLayout1.xml" /><Relationship Id="rId4" Type="http://schemas.openxmlformats.org/officeDocument/2006/relationships/image" Target="../media/image55.png" /></Relationships>
</file>

<file path=ppt/slides/_rels/slide17.xml.rels><?xml version="1.0" encoding="UTF-8" standalone="yes"?>
<Relationships xmlns="http://schemas.openxmlformats.org/package/2006/relationships"><Relationship Id="rId3" Type="http://schemas.openxmlformats.org/officeDocument/2006/relationships/image" Target="../media/image56.png" /><Relationship Id="rId2" Type="http://schemas.openxmlformats.org/officeDocument/2006/relationships/notesSlide" Target="../notesSlides/notesSlide17.xml"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Relationship Id="rId3" Type="http://schemas.openxmlformats.org/officeDocument/2006/relationships/image" Target="../media/image57.png" /><Relationship Id="rId2" Type="http://schemas.openxmlformats.org/officeDocument/2006/relationships/notesSlide" Target="../notesSlides/notesSlide18.xml" /><Relationship Id="rId1" Type="http://schemas.openxmlformats.org/officeDocument/2006/relationships/slideLayout" Target="../slideLayouts/slideLayout1.xml" /><Relationship Id="rId4" Type="http://schemas.openxmlformats.org/officeDocument/2006/relationships/image" Target="../media/image58.png" /></Relationships>
</file>

<file path=ppt/slides/_rels/slide19.xml.rels><?xml version="1.0" encoding="UTF-8" standalone="yes"?>
<Relationships xmlns="http://schemas.openxmlformats.org/package/2006/relationships"><Relationship Id="rId3" Type="http://schemas.openxmlformats.org/officeDocument/2006/relationships/image" Target="../media/image59.png" /><Relationship Id="rId2" Type="http://schemas.openxmlformats.org/officeDocument/2006/relationships/notesSlide" Target="../notesSlides/notesSlide19.xml"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Relationship Id="rId8" Type="http://schemas.openxmlformats.org/officeDocument/2006/relationships/image" Target="../media/image65.png" /><Relationship Id="rId3" Type="http://schemas.openxmlformats.org/officeDocument/2006/relationships/image" Target="../media/image60.png" /><Relationship Id="rId7" Type="http://schemas.openxmlformats.org/officeDocument/2006/relationships/image" Target="../media/image64.png" /><Relationship Id="rId2" Type="http://schemas.openxmlformats.org/officeDocument/2006/relationships/notesSlide" Target="../notesSlides/notesSlide20.xml" /><Relationship Id="rId1" Type="http://schemas.openxmlformats.org/officeDocument/2006/relationships/slideLayout" Target="../slideLayouts/slideLayout1.xml" /><Relationship Id="rId6" Type="http://schemas.openxmlformats.org/officeDocument/2006/relationships/image" Target="../media/image63.png" /><Relationship Id="rId5" Type="http://schemas.openxmlformats.org/officeDocument/2006/relationships/image" Target="../media/image62.png" /><Relationship Id="rId4" Type="http://schemas.openxmlformats.org/officeDocument/2006/relationships/image" Target="../media/image61.png"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image" Target="../media/image66.png" /><Relationship Id="rId2" Type="http://schemas.openxmlformats.org/officeDocument/2006/relationships/notesSlide" Target="../notesSlides/notesSlide22.xml" /><Relationship Id="rId1" Type="http://schemas.openxmlformats.org/officeDocument/2006/relationships/slideLayout" Target="../slideLayouts/slideLayout1.xml" /><Relationship Id="rId6" Type="http://schemas.openxmlformats.org/officeDocument/2006/relationships/image" Target="../media/image69.png" /><Relationship Id="rId5" Type="http://schemas.openxmlformats.org/officeDocument/2006/relationships/image" Target="../media/image68.png" /><Relationship Id="rId4" Type="http://schemas.openxmlformats.org/officeDocument/2006/relationships/image" Target="../media/image67.png" /></Relationships>
</file>

<file path=ppt/slides/_rels/slide23.xml.rels><?xml version="1.0" encoding="UTF-8" standalone="yes"?>
<Relationships xmlns="http://schemas.openxmlformats.org/package/2006/relationships"><Relationship Id="rId3" Type="http://schemas.openxmlformats.org/officeDocument/2006/relationships/image" Target="../media/image70.png" /><Relationship Id="rId2" Type="http://schemas.openxmlformats.org/officeDocument/2006/relationships/notesSlide" Target="../notesSlides/notesSlide23.xml" /><Relationship Id="rId1" Type="http://schemas.openxmlformats.org/officeDocument/2006/relationships/slideLayout" Target="../slideLayouts/slideLayout1.xml" /><Relationship Id="rId4" Type="http://schemas.openxmlformats.org/officeDocument/2006/relationships/image" Target="../media/image71.png" /></Relationships>
</file>

<file path=ppt/slides/_rels/slide24.xml.rels><?xml version="1.0" encoding="UTF-8" standalone="yes"?>
<Relationships xmlns="http://schemas.openxmlformats.org/package/2006/relationships"><Relationship Id="rId3" Type="http://schemas.openxmlformats.org/officeDocument/2006/relationships/image" Target="../media/image72.png" /><Relationship Id="rId2" Type="http://schemas.openxmlformats.org/officeDocument/2006/relationships/notesSlide" Target="../notesSlides/notesSlide24.xml"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Relationship Id="rId3" Type="http://schemas.openxmlformats.org/officeDocument/2006/relationships/image" Target="../media/image73.png" /><Relationship Id="rId7" Type="http://schemas.openxmlformats.org/officeDocument/2006/relationships/image" Target="../media/image77.png" /><Relationship Id="rId2" Type="http://schemas.openxmlformats.org/officeDocument/2006/relationships/notesSlide" Target="../notesSlides/notesSlide25.xml" /><Relationship Id="rId1" Type="http://schemas.openxmlformats.org/officeDocument/2006/relationships/slideLayout" Target="../slideLayouts/slideLayout1.xml" /><Relationship Id="rId6" Type="http://schemas.openxmlformats.org/officeDocument/2006/relationships/image" Target="../media/image76.png" /><Relationship Id="rId5" Type="http://schemas.openxmlformats.org/officeDocument/2006/relationships/image" Target="../media/image75.png" /><Relationship Id="rId4" Type="http://schemas.openxmlformats.org/officeDocument/2006/relationships/image" Target="../media/image74.png" /></Relationships>
</file>

<file path=ppt/slides/_rels/slide26.xml.rels><?xml version="1.0" encoding="UTF-8" standalone="yes"?>
<Relationships xmlns="http://schemas.openxmlformats.org/package/2006/relationships"><Relationship Id="rId2" Type="http://schemas.openxmlformats.org/officeDocument/2006/relationships/image" Target="../media/image78.png"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Relationship Id="rId3" Type="http://schemas.openxmlformats.org/officeDocument/2006/relationships/image" Target="../media/image79.png" /><Relationship Id="rId2" Type="http://schemas.openxmlformats.org/officeDocument/2006/relationships/notesSlide" Target="../notesSlides/notesSlide26.xml" /><Relationship Id="rId1" Type="http://schemas.openxmlformats.org/officeDocument/2006/relationships/slideLayout" Target="../slideLayouts/slideLayout1.xml" /><Relationship Id="rId5" Type="http://schemas.openxmlformats.org/officeDocument/2006/relationships/image" Target="../media/image81.svg" /><Relationship Id="rId4" Type="http://schemas.openxmlformats.org/officeDocument/2006/relationships/image" Target="../media/image80.png" /></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3" Type="http://schemas.openxmlformats.org/officeDocument/2006/relationships/image" Target="../media/image82.png" /><Relationship Id="rId2" Type="http://schemas.openxmlformats.org/officeDocument/2006/relationships/notesSlide" Target="../notesSlides/notesSlide28.xml"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Relationship Id="rId3" Type="http://schemas.openxmlformats.org/officeDocument/2006/relationships/image" Target="../media/image83.png" /><Relationship Id="rId2" Type="http://schemas.openxmlformats.org/officeDocument/2006/relationships/notesSlide" Target="../notesSlides/notesSlide29.xml"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3" Type="http://schemas.openxmlformats.org/officeDocument/2006/relationships/image" Target="../media/image85.svg" /><Relationship Id="rId2" Type="http://schemas.openxmlformats.org/officeDocument/2006/relationships/image" Target="../media/image84.png" /><Relationship Id="rId1" Type="http://schemas.openxmlformats.org/officeDocument/2006/relationships/slideLayout" Target="../slideLayouts/slideLayout1.xml" /><Relationship Id="rId5" Type="http://schemas.openxmlformats.org/officeDocument/2006/relationships/image" Target="../media/image87.svg" /><Relationship Id="rId4" Type="http://schemas.openxmlformats.org/officeDocument/2006/relationships/image" Target="../media/image86.png" /></Relationships>
</file>

<file path=ppt/slides/_rels/slide33.xml.rels><?xml version="1.0" encoding="UTF-8" standalone="yes"?>
<Relationships xmlns="http://schemas.openxmlformats.org/package/2006/relationships"><Relationship Id="rId8" Type="http://schemas.openxmlformats.org/officeDocument/2006/relationships/hyperlink" Target="mailto:bilgiguvenligi@ticaret.gov.tr" TargetMode="External" /><Relationship Id="rId3" Type="http://schemas.openxmlformats.org/officeDocument/2006/relationships/image" Target="../media/image89.png" /><Relationship Id="rId7" Type="http://schemas.openxmlformats.org/officeDocument/2006/relationships/image" Target="../media/image93.png" /><Relationship Id="rId2" Type="http://schemas.openxmlformats.org/officeDocument/2006/relationships/image" Target="../media/image88.png" /><Relationship Id="rId1" Type="http://schemas.openxmlformats.org/officeDocument/2006/relationships/slideLayout" Target="../slideLayouts/slideLayout1.xml" /><Relationship Id="rId6" Type="http://schemas.openxmlformats.org/officeDocument/2006/relationships/image" Target="../media/image92.png" /><Relationship Id="rId5" Type="http://schemas.openxmlformats.org/officeDocument/2006/relationships/image" Target="../media/image91.png" /><Relationship Id="rId4" Type="http://schemas.openxmlformats.org/officeDocument/2006/relationships/image" Target="../media/image90.png" /><Relationship Id="rId9" Type="http://schemas.openxmlformats.org/officeDocument/2006/relationships/hyperlink" Target="mailto:sistemadmin@gov.tr" TargetMode="External" /></Relationships>
</file>

<file path=ppt/slides/_rels/slide34.xml.rels><?xml version="1.0" encoding="UTF-8" standalone="yes"?>
<Relationships xmlns="http://schemas.openxmlformats.org/package/2006/relationships"><Relationship Id="rId3" Type="http://schemas.openxmlformats.org/officeDocument/2006/relationships/image" Target="../media/image95.png" /><Relationship Id="rId2" Type="http://schemas.openxmlformats.org/officeDocument/2006/relationships/image" Target="../media/image94.png"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 /><Relationship Id="rId1" Type="http://schemas.openxmlformats.org/officeDocument/2006/relationships/slideLayout" Target="../slideLayouts/slideLayout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2" name="Google Shape;73;p16">
            <a:extLst>
              <a:ext uri="{FF2B5EF4-FFF2-40B4-BE49-F238E27FC236}">
                <a16:creationId xmlns:a16="http://schemas.microsoft.com/office/drawing/2014/main" id="{7D9604A9-7899-D6BE-8604-8D5AFEADA760}"/>
              </a:ext>
            </a:extLst>
          </p:cNvPr>
          <p:cNvSpPr txBox="1">
            <a:spLocks/>
          </p:cNvSpPr>
          <p:nvPr/>
        </p:nvSpPr>
        <p:spPr>
          <a:xfrm>
            <a:off x="1476375" y="3673344"/>
            <a:ext cx="9144000" cy="1560513"/>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tr-TR" sz="5400" b="1" dirty="0">
                <a:solidFill>
                  <a:srgbClr val="002060"/>
                </a:solidFill>
                <a:latin typeface="Open Sans"/>
                <a:ea typeface="Open Sans"/>
                <a:cs typeface="Open Sans"/>
              </a:rPr>
              <a:t>DESTEK YÖNETİM SİSTEMİ</a:t>
            </a:r>
          </a:p>
          <a:p>
            <a:pPr algn="ctr">
              <a:spcBef>
                <a:spcPts val="0"/>
              </a:spcBef>
            </a:pPr>
            <a:r>
              <a:rPr lang="tr-TR" sz="5400" b="1" dirty="0">
                <a:solidFill>
                  <a:srgbClr val="002060"/>
                </a:solidFill>
                <a:latin typeface="Open Sans"/>
                <a:ea typeface="Open Sans"/>
                <a:cs typeface="Open Sans"/>
              </a:rPr>
              <a:t>(DYS)</a:t>
            </a:r>
          </a:p>
        </p:txBody>
      </p:sp>
      <p:sp>
        <p:nvSpPr>
          <p:cNvPr id="6" name="Metin kutusu 5">
            <a:extLst>
              <a:ext uri="{FF2B5EF4-FFF2-40B4-BE49-F238E27FC236}">
                <a16:creationId xmlns:a16="http://schemas.microsoft.com/office/drawing/2014/main" id="{38331AEB-5F24-2599-CB36-88BBA72C8997}"/>
              </a:ext>
            </a:extLst>
          </p:cNvPr>
          <p:cNvSpPr txBox="1"/>
          <p:nvPr/>
        </p:nvSpPr>
        <p:spPr>
          <a:xfrm>
            <a:off x="4977686" y="5906034"/>
            <a:ext cx="2242264" cy="954107"/>
          </a:xfrm>
          <a:prstGeom prst="rect">
            <a:avLst/>
          </a:prstGeom>
          <a:gradFill>
            <a:gsLst>
              <a:gs pos="0">
                <a:srgbClr val="C00000"/>
              </a:gs>
              <a:gs pos="100000">
                <a:srgbClr val="FF0000">
                  <a:alpha val="50000"/>
                </a:srgbClr>
              </a:gs>
            </a:gsLst>
            <a:lin ang="5400000" scaled="1"/>
          </a:gradFill>
          <a:ln>
            <a:noFill/>
          </a:ln>
        </p:spPr>
        <p:txBody>
          <a:bodyPr wrap="square" rtlCol="0">
            <a:spAutoFit/>
          </a:bodyPr>
          <a:lstStyle/>
          <a:p>
            <a:pPr algn="ctr"/>
            <a:r>
              <a:rPr lang="tr-TR"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DYS</a:t>
            </a:r>
          </a:p>
          <a:p>
            <a:pPr algn="ctr"/>
            <a:r>
              <a:rPr lang="tr-TR"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Sekretaryası</a:t>
            </a:r>
          </a:p>
          <a:p>
            <a:pPr algn="ctr"/>
            <a:endParaRPr lang="tr-TR"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Metin kutusu 2">
            <a:extLst>
              <a:ext uri="{FF2B5EF4-FFF2-40B4-BE49-F238E27FC236}">
                <a16:creationId xmlns:a16="http://schemas.microsoft.com/office/drawing/2014/main" id="{C52E9259-19D0-D271-527C-52EC7CDB2D77}"/>
              </a:ext>
            </a:extLst>
          </p:cNvPr>
          <p:cNvSpPr txBox="1"/>
          <p:nvPr/>
        </p:nvSpPr>
        <p:spPr>
          <a:xfrm>
            <a:off x="10568679" y="0"/>
            <a:ext cx="652744" cy="584775"/>
          </a:xfrm>
          <a:prstGeom prst="rect">
            <a:avLst/>
          </a:prstGeom>
          <a:gradFill>
            <a:gsLst>
              <a:gs pos="0">
                <a:srgbClr val="C00000"/>
              </a:gs>
              <a:gs pos="100000">
                <a:srgbClr val="FF0000">
                  <a:alpha val="50000"/>
                </a:srgbClr>
              </a:gs>
            </a:gsLst>
            <a:lin ang="16200000" scaled="0"/>
          </a:gradFill>
          <a:ln>
            <a:noFill/>
          </a:ln>
        </p:spPr>
        <p:txBody>
          <a:bodyPr wrap="none" rtlCol="0">
            <a:spAutoFit/>
          </a:bodyPr>
          <a:lstStyle/>
          <a:p>
            <a:pPr algn="ctr"/>
            <a:endParaRPr lang="tr-TR"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tr-TR"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2025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5" name="Metin kutusu 4">
            <a:extLst>
              <a:ext uri="{FF2B5EF4-FFF2-40B4-BE49-F238E27FC236}">
                <a16:creationId xmlns:a16="http://schemas.microsoft.com/office/drawing/2014/main" id="{E3288A63-AD0E-4C82-F8BF-1A9B979B3661}"/>
              </a:ext>
            </a:extLst>
          </p:cNvPr>
          <p:cNvSpPr txBox="1"/>
          <p:nvPr/>
        </p:nvSpPr>
        <p:spPr>
          <a:xfrm>
            <a:off x="4003411" y="3913418"/>
            <a:ext cx="4204228" cy="1815882"/>
          </a:xfrm>
          <a:prstGeom prst="rect">
            <a:avLst/>
          </a:prstGeom>
          <a:gradFill>
            <a:gsLst>
              <a:gs pos="0">
                <a:srgbClr val="C00000"/>
              </a:gs>
              <a:gs pos="100000">
                <a:srgbClr val="FF0000">
                  <a:alpha val="50000"/>
                </a:srgbClr>
              </a:gs>
            </a:gsLst>
            <a:lin ang="5400000" scaled="1"/>
          </a:gradFill>
        </p:spPr>
        <p:txBody>
          <a:bodyPr wrap="none" rtlCol="0">
            <a:spAutoFit/>
          </a:bodyPr>
          <a:lstStyle/>
          <a:p>
            <a:pPr algn="ctr"/>
            <a:r>
              <a:rPr lang="tr-TR" sz="2800" b="1" dirty="0">
                <a:solidFill>
                  <a:schemeClr val="bg1"/>
                </a:solidFill>
                <a:latin typeface="Open Sans" panose="020B0604020202020204" charset="0"/>
                <a:ea typeface="Open Sans" panose="020B0604020202020204" charset="0"/>
                <a:cs typeface="Open Sans" panose="020B0604020202020204" charset="0"/>
              </a:rPr>
              <a:t>Gelişim Süreci</a:t>
            </a:r>
          </a:p>
          <a:p>
            <a:pPr algn="ctr"/>
            <a:r>
              <a:rPr lang="tr-TR" sz="2800" b="1" dirty="0">
                <a:solidFill>
                  <a:schemeClr val="bg1"/>
                </a:solidFill>
                <a:latin typeface="Open Sans" panose="020B0604020202020204" charset="0"/>
                <a:ea typeface="Open Sans" panose="020B0604020202020204" charset="0"/>
                <a:cs typeface="Open Sans" panose="020B0604020202020204" charset="0"/>
              </a:rPr>
              <a:t>Destek Bileşenleri</a:t>
            </a:r>
          </a:p>
          <a:p>
            <a:pPr algn="ctr"/>
            <a:r>
              <a:rPr lang="tr-TR" sz="2800" b="1" dirty="0">
                <a:solidFill>
                  <a:schemeClr val="bg1"/>
                </a:solidFill>
                <a:latin typeface="Open Sans" panose="020B0604020202020204" charset="0"/>
                <a:ea typeface="Open Sans" panose="020B0604020202020204" charset="0"/>
                <a:cs typeface="Open Sans" panose="020B0604020202020204" charset="0"/>
              </a:rPr>
              <a:t>Paydaşlar</a:t>
            </a:r>
          </a:p>
          <a:p>
            <a:pPr algn="ctr"/>
            <a:r>
              <a:rPr lang="tr-TR" sz="2800" b="1" dirty="0">
                <a:solidFill>
                  <a:schemeClr val="bg1"/>
                </a:solidFill>
                <a:latin typeface="Open Sans" panose="020B0604020202020204" charset="0"/>
                <a:ea typeface="Open Sans" panose="020B0604020202020204" charset="0"/>
                <a:cs typeface="Open Sans" panose="020B0604020202020204" charset="0"/>
              </a:rPr>
              <a:t>Entegrasyon Noktaları</a:t>
            </a:r>
          </a:p>
        </p:txBody>
      </p:sp>
      <p:sp>
        <p:nvSpPr>
          <p:cNvPr id="8" name="Google Shape;73;p16">
            <a:extLst>
              <a:ext uri="{FF2B5EF4-FFF2-40B4-BE49-F238E27FC236}">
                <a16:creationId xmlns:a16="http://schemas.microsoft.com/office/drawing/2014/main" id="{EC1915E5-02BB-FF1D-C9B5-85A0B4997608}"/>
              </a:ext>
            </a:extLst>
          </p:cNvPr>
          <p:cNvSpPr txBox="1">
            <a:spLocks/>
          </p:cNvSpPr>
          <p:nvPr/>
        </p:nvSpPr>
        <p:spPr>
          <a:xfrm>
            <a:off x="257175" y="2437435"/>
            <a:ext cx="11610971" cy="830998"/>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tr-TR" sz="4800" dirty="0">
                <a:solidFill>
                  <a:srgbClr val="002060"/>
                </a:solidFill>
                <a:latin typeface="Open Sans"/>
                <a:ea typeface="Open Sans"/>
                <a:cs typeface="Open Sans"/>
              </a:rPr>
              <a:t>DESTEK YÖNETİM SİSTEMİ (DYS)</a:t>
            </a:r>
          </a:p>
        </p:txBody>
      </p:sp>
    </p:spTree>
    <p:extLst>
      <p:ext uri="{BB962C8B-B14F-4D97-AF65-F5344CB8AC3E}">
        <p14:creationId xmlns:p14="http://schemas.microsoft.com/office/powerpoint/2010/main" val="667243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pic>
        <p:nvPicPr>
          <p:cNvPr id="7" name="Resim 6" descr="elektronik donanım, klavye, bilgisayar klavyesi, ofis ekipmanı içeren bir resim&#10;&#10;Açıklama otomatik olarak oluşturuldu">
            <a:extLst>
              <a:ext uri="{FF2B5EF4-FFF2-40B4-BE49-F238E27FC236}">
                <a16:creationId xmlns:a16="http://schemas.microsoft.com/office/drawing/2014/main" id="{70CBBFE2-2F39-826F-9CE3-4DDFD5C753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8" y="767092"/>
            <a:ext cx="12195878" cy="6090907"/>
          </a:xfrm>
          <a:prstGeom prst="rect">
            <a:avLst/>
          </a:prstGeom>
        </p:spPr>
      </p:pic>
      <p:sp>
        <p:nvSpPr>
          <p:cNvPr id="5" name="Metin kutusu 4">
            <a:extLst>
              <a:ext uri="{FF2B5EF4-FFF2-40B4-BE49-F238E27FC236}">
                <a16:creationId xmlns:a16="http://schemas.microsoft.com/office/drawing/2014/main" id="{34B729AB-1409-57F0-E7D0-3681CD1282C1}"/>
              </a:ext>
            </a:extLst>
          </p:cNvPr>
          <p:cNvSpPr txBox="1"/>
          <p:nvPr/>
        </p:nvSpPr>
        <p:spPr>
          <a:xfrm>
            <a:off x="316094" y="1188809"/>
            <a:ext cx="11590156" cy="5262979"/>
          </a:xfrm>
          <a:prstGeom prst="rect">
            <a:avLst/>
          </a:prstGeom>
          <a:noFill/>
        </p:spPr>
        <p:txBody>
          <a:bodyPr wrap="square" rtlCol="0">
            <a:spAutoFit/>
          </a:bodyPr>
          <a:lstStyle/>
          <a:p>
            <a:pPr algn="just"/>
            <a:r>
              <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Bakanlığımızca yürütülen </a:t>
            </a:r>
            <a:r>
              <a:rPr lang="tr-TR"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İhracat Destekleri, Dahilde İşleme Rejimi, Hariçte İşleme Rejimi</a:t>
            </a:r>
            <a:r>
              <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 ve </a:t>
            </a:r>
            <a:r>
              <a:rPr lang="tr-TR"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Vergi-Resim-Harç İstisna Belgesi </a:t>
            </a:r>
            <a:r>
              <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uygulamalarına yönelik başvuru ve değerlendirme süreçleri ile </a:t>
            </a:r>
            <a:r>
              <a:rPr lang="tr-TR"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Belgeli/Belgesiz İhracat Kredilerine </a:t>
            </a:r>
            <a:r>
              <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yönelik sorgu ve şerh düşüm işlemlerinin </a:t>
            </a:r>
            <a:r>
              <a:rPr lang="tr-TR" sz="24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ortak bir organizasyon ve künye yapısı </a:t>
            </a:r>
            <a:r>
              <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üzerinden yapılmasını sağlayan, e-devlete ve </a:t>
            </a:r>
            <a:r>
              <a:rPr lang="tr-TR" sz="24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MERSİS’e</a:t>
            </a:r>
            <a:r>
              <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 entegre, Bakanlığımızın son yıllardaki önemli dijital dönüşüm projelerinden biridir.</a:t>
            </a:r>
          </a:p>
          <a:p>
            <a:pPr algn="just"/>
            <a:endPar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algn="just"/>
            <a:r>
              <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Sisteme e-devlet (www.turkiye.gov.tr) üzerinden erişim sağlanmakta olup, </a:t>
            </a:r>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kayıt işlemleri İhracatçı Birlikleri tarafından </a:t>
            </a:r>
            <a:r>
              <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yürütülmektedir.</a:t>
            </a:r>
          </a:p>
          <a:p>
            <a:pPr algn="just"/>
            <a:endPar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algn="just"/>
            <a:r>
              <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Sistem </a:t>
            </a:r>
            <a:r>
              <a:rPr lang="tr-TR"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Bakanlık Merkez Teşkilatı, Yurt Dışı Temsilcilikler, Bölge Müdürlükleri, İhracatçı Birlikleri, TCMB, Bankalar, Şirketler </a:t>
            </a:r>
            <a:r>
              <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ve </a:t>
            </a:r>
            <a:r>
              <a:rPr lang="tr-TR"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İşbirliği Kuruluşları</a:t>
            </a:r>
            <a:r>
              <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 olmak üzere çok sayıda paydaş tarafından verilen yetkiler çerçevesinde kullanılmaktadır.</a:t>
            </a:r>
          </a:p>
        </p:txBody>
      </p:sp>
      <p:sp>
        <p:nvSpPr>
          <p:cNvPr id="6" name="Metin kutusu 5">
            <a:extLst>
              <a:ext uri="{FF2B5EF4-FFF2-40B4-BE49-F238E27FC236}">
                <a16:creationId xmlns:a16="http://schemas.microsoft.com/office/drawing/2014/main" id="{C3439FA3-4B4E-C133-648E-DDFDE1F2FC1B}"/>
              </a:ext>
            </a:extLst>
          </p:cNvPr>
          <p:cNvSpPr txBox="1"/>
          <p:nvPr/>
        </p:nvSpPr>
        <p:spPr>
          <a:xfrm>
            <a:off x="26164" y="276852"/>
            <a:ext cx="5469761"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DYS Nedir?</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5465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Resim 14" descr="elektronik donanım, klavye, bilgisayar klavyesi, ofis ekipmanı içeren bir resim&#10;&#10;Açıklama otomatik olarak oluşturuldu">
            <a:extLst>
              <a:ext uri="{FF2B5EF4-FFF2-40B4-BE49-F238E27FC236}">
                <a16:creationId xmlns:a16="http://schemas.microsoft.com/office/drawing/2014/main" id="{8ECA9BB0-9A63-5342-2518-28E1AD1C36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8" y="767092"/>
            <a:ext cx="12195878" cy="6090907"/>
          </a:xfrm>
          <a:prstGeom prst="rect">
            <a:avLst/>
          </a:prstGeom>
        </p:spPr>
      </p:pic>
      <p:sp>
        <p:nvSpPr>
          <p:cNvPr id="2" name="Metin kutusu 1">
            <a:extLst>
              <a:ext uri="{FF2B5EF4-FFF2-40B4-BE49-F238E27FC236}">
                <a16:creationId xmlns:a16="http://schemas.microsoft.com/office/drawing/2014/main" id="{515DA0B9-6419-2123-728A-E736A67B8D1B}"/>
              </a:ext>
            </a:extLst>
          </p:cNvPr>
          <p:cNvSpPr txBox="1"/>
          <p:nvPr/>
        </p:nvSpPr>
        <p:spPr>
          <a:xfrm>
            <a:off x="533400" y="1310502"/>
            <a:ext cx="9837081" cy="4808368"/>
          </a:xfrm>
          <a:prstGeom prst="rect">
            <a:avLst/>
          </a:prstGeom>
          <a:noFill/>
        </p:spPr>
        <p:txBody>
          <a:bodyPr wrap="square" rtlCol="0">
            <a:spAutoFit/>
          </a:bodyPr>
          <a:lstStyle/>
          <a:p>
            <a:pPr marL="342900" indent="-342900" algn="just">
              <a:lnSpc>
                <a:spcPct val="110000"/>
              </a:lnSpc>
              <a:buFont typeface="Wingdings" panose="05000000000000000000" pitchFamily="2" charset="2"/>
              <a:buChar char="§"/>
            </a:pPr>
            <a:r>
              <a:rPr lang="tr-TR" sz="2800" dirty="0">
                <a:solidFill>
                  <a:srgbClr val="002060"/>
                </a:solidFill>
                <a:ea typeface="Open Sans" panose="020B0604020202020204" charset="0"/>
                <a:cs typeface="Open Sans" panose="020B0604020202020204" charset="0"/>
              </a:rPr>
              <a:t>Tüm destekleri </a:t>
            </a:r>
            <a:r>
              <a:rPr lang="tr-TR" sz="2800" b="1" dirty="0">
                <a:solidFill>
                  <a:srgbClr val="002060"/>
                </a:solidFill>
                <a:ea typeface="Open Sans" panose="020B0604020202020204" charset="0"/>
                <a:cs typeface="Open Sans" panose="020B0604020202020204" charset="0"/>
              </a:rPr>
              <a:t>ortak bir yapı </a:t>
            </a:r>
            <a:r>
              <a:rPr lang="tr-TR" sz="2800" dirty="0">
                <a:solidFill>
                  <a:srgbClr val="002060"/>
                </a:solidFill>
                <a:ea typeface="Open Sans" panose="020B0604020202020204" charset="0"/>
                <a:cs typeface="Open Sans" panose="020B0604020202020204" charset="0"/>
              </a:rPr>
              <a:t>üzerinden takip etmek,</a:t>
            </a:r>
          </a:p>
          <a:p>
            <a:pPr marL="342900" indent="-342900" algn="just">
              <a:lnSpc>
                <a:spcPct val="110000"/>
              </a:lnSpc>
              <a:buFont typeface="Wingdings" panose="05000000000000000000" pitchFamily="2" charset="2"/>
              <a:buChar char="§"/>
            </a:pPr>
            <a:r>
              <a:rPr lang="tr-TR" sz="2800" b="1" dirty="0">
                <a:solidFill>
                  <a:srgbClr val="002060"/>
                </a:solidFill>
                <a:ea typeface="Open Sans" panose="020B0604020202020204" charset="0"/>
                <a:cs typeface="Open Sans" panose="020B0604020202020204" charset="0"/>
              </a:rPr>
              <a:t>Fiziksel</a:t>
            </a:r>
            <a:r>
              <a:rPr lang="tr-TR" sz="2800" dirty="0">
                <a:solidFill>
                  <a:srgbClr val="002060"/>
                </a:solidFill>
                <a:ea typeface="Open Sans" panose="020B0604020202020204" charset="0"/>
                <a:cs typeface="Open Sans" panose="020B0604020202020204" charset="0"/>
              </a:rPr>
              <a:t> veya </a:t>
            </a:r>
            <a:r>
              <a:rPr lang="tr-TR" sz="2800" b="1" dirty="0">
                <a:solidFill>
                  <a:srgbClr val="002060"/>
                </a:solidFill>
                <a:ea typeface="Open Sans" panose="020B0604020202020204" charset="0"/>
                <a:cs typeface="Open Sans" panose="020B0604020202020204" charset="0"/>
              </a:rPr>
              <a:t>KEP</a:t>
            </a:r>
            <a:r>
              <a:rPr lang="tr-TR" sz="2800" dirty="0">
                <a:solidFill>
                  <a:srgbClr val="002060"/>
                </a:solidFill>
                <a:ea typeface="Open Sans" panose="020B0604020202020204" charset="0"/>
                <a:cs typeface="Open Sans" panose="020B0604020202020204" charset="0"/>
              </a:rPr>
              <a:t> üzerinden başvuru iletim süreçlerini sonlandırmak,</a:t>
            </a:r>
          </a:p>
          <a:p>
            <a:pPr marL="342900" indent="-342900" algn="just">
              <a:lnSpc>
                <a:spcPct val="110000"/>
              </a:lnSpc>
              <a:buFont typeface="Wingdings" panose="05000000000000000000" pitchFamily="2" charset="2"/>
              <a:buChar char="§"/>
            </a:pPr>
            <a:r>
              <a:rPr lang="tr-TR" sz="2800" dirty="0">
                <a:solidFill>
                  <a:srgbClr val="002060"/>
                </a:solidFill>
                <a:ea typeface="Open Sans" panose="020B0604020202020204" charset="0"/>
                <a:cs typeface="Open Sans" panose="020B0604020202020204" charset="0"/>
              </a:rPr>
              <a:t>İhtiyaç duyulan veya zorunlu olan dış ve iç </a:t>
            </a:r>
            <a:r>
              <a:rPr lang="tr-TR" sz="2800" b="1" dirty="0">
                <a:solidFill>
                  <a:srgbClr val="002060"/>
                </a:solidFill>
                <a:ea typeface="Open Sans" panose="020B0604020202020204" charset="0"/>
                <a:cs typeface="Open Sans" panose="020B0604020202020204" charset="0"/>
              </a:rPr>
              <a:t>web servis entegrasyonlarını </a:t>
            </a:r>
            <a:r>
              <a:rPr lang="tr-TR" sz="2800" dirty="0">
                <a:solidFill>
                  <a:srgbClr val="002060"/>
                </a:solidFill>
                <a:ea typeface="Open Sans" panose="020B0604020202020204" charset="0"/>
                <a:cs typeface="Open Sans" panose="020B0604020202020204" charset="0"/>
              </a:rPr>
              <a:t>merkezi bir sistem üzerinden sağlamak,</a:t>
            </a:r>
          </a:p>
          <a:p>
            <a:pPr marL="342900" indent="-342900" algn="just">
              <a:lnSpc>
                <a:spcPct val="110000"/>
              </a:lnSpc>
              <a:buFont typeface="Wingdings" panose="05000000000000000000" pitchFamily="2" charset="2"/>
              <a:buChar char="§"/>
            </a:pPr>
            <a:r>
              <a:rPr lang="tr-TR" sz="2800" dirty="0">
                <a:solidFill>
                  <a:srgbClr val="002060"/>
                </a:solidFill>
                <a:ea typeface="Open Sans" panose="020B0604020202020204" charset="0"/>
                <a:cs typeface="Open Sans" panose="020B0604020202020204" charset="0"/>
              </a:rPr>
              <a:t>Tüm destekleri </a:t>
            </a:r>
            <a:r>
              <a:rPr lang="tr-TR" sz="2800" b="1" dirty="0">
                <a:solidFill>
                  <a:srgbClr val="002060"/>
                </a:solidFill>
                <a:ea typeface="Open Sans" panose="020B0604020202020204" charset="0"/>
                <a:cs typeface="Open Sans" panose="020B0604020202020204" charset="0"/>
              </a:rPr>
              <a:t>tek yerden raporlamak</a:t>
            </a:r>
            <a:r>
              <a:rPr lang="tr-TR" sz="2800" dirty="0">
                <a:solidFill>
                  <a:srgbClr val="002060"/>
                </a:solidFill>
                <a:ea typeface="Open Sans" panose="020B0604020202020204" charset="0"/>
                <a:cs typeface="Open Sans" panose="020B0604020202020204" charset="0"/>
              </a:rPr>
              <a:t>,</a:t>
            </a:r>
          </a:p>
          <a:p>
            <a:pPr marL="342900" indent="-342900" algn="just">
              <a:lnSpc>
                <a:spcPct val="110000"/>
              </a:lnSpc>
              <a:buFont typeface="Wingdings" panose="05000000000000000000" pitchFamily="2" charset="2"/>
              <a:buChar char="§"/>
            </a:pPr>
            <a:r>
              <a:rPr lang="tr-TR" sz="2800" dirty="0">
                <a:solidFill>
                  <a:srgbClr val="002060"/>
                </a:solidFill>
                <a:ea typeface="Open Sans" panose="020B0604020202020204" charset="0"/>
                <a:cs typeface="Open Sans" panose="020B0604020202020204" charset="0"/>
              </a:rPr>
              <a:t>Yararlanıcıların başvurularını ve  tahakkuk süreçlerini </a:t>
            </a:r>
            <a:r>
              <a:rPr lang="tr-TR" sz="2800" b="1" dirty="0">
                <a:solidFill>
                  <a:srgbClr val="002060"/>
                </a:solidFill>
                <a:ea typeface="Open Sans" panose="020B0604020202020204" charset="0"/>
                <a:cs typeface="Open Sans" panose="020B0604020202020204" charset="0"/>
              </a:rPr>
              <a:t>anlık takip </a:t>
            </a:r>
            <a:r>
              <a:rPr lang="tr-TR" sz="2800" dirty="0">
                <a:solidFill>
                  <a:srgbClr val="002060"/>
                </a:solidFill>
                <a:ea typeface="Open Sans" panose="020B0604020202020204" charset="0"/>
                <a:cs typeface="Open Sans" panose="020B0604020202020204" charset="0"/>
              </a:rPr>
              <a:t>etmesini sağlamak,</a:t>
            </a:r>
          </a:p>
          <a:p>
            <a:pPr marL="342900" indent="-342900" algn="just">
              <a:lnSpc>
                <a:spcPct val="110000"/>
              </a:lnSpc>
              <a:buFont typeface="Wingdings" panose="05000000000000000000" pitchFamily="2" charset="2"/>
              <a:buChar char="§"/>
            </a:pPr>
            <a:r>
              <a:rPr lang="tr-TR" sz="2800" dirty="0">
                <a:solidFill>
                  <a:srgbClr val="002060"/>
                </a:solidFill>
                <a:ea typeface="Open Sans" panose="020B0604020202020204" charset="0"/>
                <a:cs typeface="Open Sans" panose="020B0604020202020204" charset="0"/>
              </a:rPr>
              <a:t>Belgelere uygulanan istisna ve şerh işlemlerinde fiziksel evrakı ortadan kaldırmak.</a:t>
            </a:r>
          </a:p>
        </p:txBody>
      </p:sp>
      <p:sp>
        <p:nvSpPr>
          <p:cNvPr id="3" name="Metin kutusu 2">
            <a:extLst>
              <a:ext uri="{FF2B5EF4-FFF2-40B4-BE49-F238E27FC236}">
                <a16:creationId xmlns:a16="http://schemas.microsoft.com/office/drawing/2014/main" id="{0E1F1117-C962-22A1-3F70-5C3B87540065}"/>
              </a:ext>
            </a:extLst>
          </p:cNvPr>
          <p:cNvSpPr txBox="1"/>
          <p:nvPr/>
        </p:nvSpPr>
        <p:spPr>
          <a:xfrm>
            <a:off x="26164" y="276852"/>
            <a:ext cx="5469761"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DYS Gelişim Süreci - Amaç</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16">
            <a:extLst>
              <a:ext uri="{FF2B5EF4-FFF2-40B4-BE49-F238E27FC236}">
                <a16:creationId xmlns:a16="http://schemas.microsoft.com/office/drawing/2014/main" id="{62BC0EB1-34BE-3E94-8AA4-704C7D9212C4}"/>
              </a:ext>
            </a:extLst>
          </p:cNvPr>
          <p:cNvSpPr txBox="1"/>
          <p:nvPr/>
        </p:nvSpPr>
        <p:spPr>
          <a:xfrm>
            <a:off x="10579270" y="989011"/>
            <a:ext cx="822501" cy="817302"/>
          </a:xfrm>
          <a:prstGeom prst="rect">
            <a:avLst/>
          </a:prstGeom>
        </p:spPr>
        <p:txBody>
          <a:bodyPr lIns="50800" tIns="50800" rIns="50800" bIns="50800" rtlCol="0" anchor="ctr"/>
          <a:lstStyle/>
          <a:p>
            <a:pPr algn="ctr">
              <a:lnSpc>
                <a:spcPts val="3359"/>
              </a:lnSpc>
            </a:pPr>
            <a:endParaRPr/>
          </a:p>
        </p:txBody>
      </p:sp>
      <p:sp>
        <p:nvSpPr>
          <p:cNvPr id="12" name="Freeform 50">
            <a:extLst>
              <a:ext uri="{FF2B5EF4-FFF2-40B4-BE49-F238E27FC236}">
                <a16:creationId xmlns:a16="http://schemas.microsoft.com/office/drawing/2014/main" id="{2B0D09FD-E062-9B98-B955-628EFEFD0D2A}"/>
              </a:ext>
            </a:extLst>
          </p:cNvPr>
          <p:cNvSpPr/>
          <p:nvPr/>
        </p:nvSpPr>
        <p:spPr>
          <a:xfrm>
            <a:off x="10927770" y="1407187"/>
            <a:ext cx="822501" cy="898669"/>
          </a:xfrm>
          <a:custGeom>
            <a:avLst/>
            <a:gdLst/>
            <a:ahLst/>
            <a:cxnLst/>
            <a:rect l="l" t="t" r="r" b="b"/>
            <a:pathLst>
              <a:path w="628532" h="628532">
                <a:moveTo>
                  <a:pt x="0" y="0"/>
                </a:moveTo>
                <a:lnTo>
                  <a:pt x="628532" y="0"/>
                </a:lnTo>
                <a:lnTo>
                  <a:pt x="628532" y="628532"/>
                </a:lnTo>
                <a:lnTo>
                  <a:pt x="0" y="6285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tr-TR"/>
          </a:p>
        </p:txBody>
      </p:sp>
      <p:sp>
        <p:nvSpPr>
          <p:cNvPr id="13" name="Freeform 49">
            <a:extLst>
              <a:ext uri="{FF2B5EF4-FFF2-40B4-BE49-F238E27FC236}">
                <a16:creationId xmlns:a16="http://schemas.microsoft.com/office/drawing/2014/main" id="{E1DEF9B1-F3C9-4221-7A31-394930E66B95}"/>
              </a:ext>
            </a:extLst>
          </p:cNvPr>
          <p:cNvSpPr/>
          <p:nvPr/>
        </p:nvSpPr>
        <p:spPr>
          <a:xfrm>
            <a:off x="10881217" y="3255741"/>
            <a:ext cx="915606" cy="898669"/>
          </a:xfrm>
          <a:custGeom>
            <a:avLst/>
            <a:gdLst/>
            <a:ahLst/>
            <a:cxnLst/>
            <a:rect l="l" t="t" r="r" b="b"/>
            <a:pathLst>
              <a:path w="691599" h="684683">
                <a:moveTo>
                  <a:pt x="0" y="0"/>
                </a:moveTo>
                <a:lnTo>
                  <a:pt x="691599" y="0"/>
                </a:lnTo>
                <a:lnTo>
                  <a:pt x="691599" y="684684"/>
                </a:lnTo>
                <a:lnTo>
                  <a:pt x="0" y="6846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tr-TR"/>
          </a:p>
        </p:txBody>
      </p:sp>
      <p:sp>
        <p:nvSpPr>
          <p:cNvPr id="14" name="Freeform 71">
            <a:extLst>
              <a:ext uri="{FF2B5EF4-FFF2-40B4-BE49-F238E27FC236}">
                <a16:creationId xmlns:a16="http://schemas.microsoft.com/office/drawing/2014/main" id="{E03C8257-0A71-44D8-6CA4-212C306336AD}"/>
              </a:ext>
            </a:extLst>
          </p:cNvPr>
          <p:cNvSpPr/>
          <p:nvPr/>
        </p:nvSpPr>
        <p:spPr>
          <a:xfrm>
            <a:off x="10957417" y="5275040"/>
            <a:ext cx="915606" cy="801909"/>
          </a:xfrm>
          <a:custGeom>
            <a:avLst/>
            <a:gdLst/>
            <a:ahLst/>
            <a:cxnLst/>
            <a:rect l="l" t="t" r="r" b="b"/>
            <a:pathLst>
              <a:path w="607642" h="607642">
                <a:moveTo>
                  <a:pt x="0" y="0"/>
                </a:moveTo>
                <a:lnTo>
                  <a:pt x="607642" y="0"/>
                </a:lnTo>
                <a:lnTo>
                  <a:pt x="607642" y="607642"/>
                </a:lnTo>
                <a:lnTo>
                  <a:pt x="0" y="6076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tr-TR"/>
          </a:p>
        </p:txBody>
      </p:sp>
    </p:spTree>
    <p:extLst>
      <p:ext uri="{BB962C8B-B14F-4D97-AF65-F5344CB8AC3E}">
        <p14:creationId xmlns:p14="http://schemas.microsoft.com/office/powerpoint/2010/main" val="2300101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11623-CA91-07A1-5030-54D6AB5BDFB5}"/>
            </a:ext>
          </a:extLst>
        </p:cNvPr>
        <p:cNvGrpSpPr/>
        <p:nvPr/>
      </p:nvGrpSpPr>
      <p:grpSpPr>
        <a:xfrm>
          <a:off x="0" y="0"/>
          <a:ext cx="0" cy="0"/>
          <a:chOff x="0" y="0"/>
          <a:chExt cx="0" cy="0"/>
        </a:xfrm>
      </p:grpSpPr>
      <p:sp>
        <p:nvSpPr>
          <p:cNvPr id="63" name="Freeform 2">
            <a:extLst>
              <a:ext uri="{FF2B5EF4-FFF2-40B4-BE49-F238E27FC236}">
                <a16:creationId xmlns:a16="http://schemas.microsoft.com/office/drawing/2014/main" id="{957B6464-2867-075E-006D-57DB4BC84286}"/>
              </a:ext>
            </a:extLst>
          </p:cNvPr>
          <p:cNvSpPr/>
          <p:nvPr/>
        </p:nvSpPr>
        <p:spPr>
          <a:xfrm rot="16200000">
            <a:off x="375879" y="2499506"/>
            <a:ext cx="1049298" cy="1174413"/>
          </a:xfrm>
          <a:custGeom>
            <a:avLst/>
            <a:gdLst/>
            <a:ahLst/>
            <a:cxnLst/>
            <a:rect l="l" t="t" r="r" b="b"/>
            <a:pathLst>
              <a:path w="1585945" h="1767069">
                <a:moveTo>
                  <a:pt x="0" y="0"/>
                </a:moveTo>
                <a:lnTo>
                  <a:pt x="1585945" y="0"/>
                </a:lnTo>
                <a:lnTo>
                  <a:pt x="1585945" y="1767069"/>
                </a:lnTo>
                <a:lnTo>
                  <a:pt x="0" y="17670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64" name="Freeform 3">
            <a:extLst>
              <a:ext uri="{FF2B5EF4-FFF2-40B4-BE49-F238E27FC236}">
                <a16:creationId xmlns:a16="http://schemas.microsoft.com/office/drawing/2014/main" id="{AD306B88-D781-6026-72AE-FF5C6AC897E6}"/>
              </a:ext>
            </a:extLst>
          </p:cNvPr>
          <p:cNvSpPr/>
          <p:nvPr/>
        </p:nvSpPr>
        <p:spPr>
          <a:xfrm rot="16200000">
            <a:off x="2654628" y="2499506"/>
            <a:ext cx="1049298" cy="1174413"/>
          </a:xfrm>
          <a:custGeom>
            <a:avLst/>
            <a:gdLst/>
            <a:ahLst/>
            <a:cxnLst/>
            <a:rect l="l" t="t" r="r" b="b"/>
            <a:pathLst>
              <a:path w="1585945" h="1767069">
                <a:moveTo>
                  <a:pt x="0" y="0"/>
                </a:moveTo>
                <a:lnTo>
                  <a:pt x="1585944" y="0"/>
                </a:lnTo>
                <a:lnTo>
                  <a:pt x="1585944" y="1767069"/>
                </a:lnTo>
                <a:lnTo>
                  <a:pt x="0" y="17670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65" name="Freeform 4">
            <a:extLst>
              <a:ext uri="{FF2B5EF4-FFF2-40B4-BE49-F238E27FC236}">
                <a16:creationId xmlns:a16="http://schemas.microsoft.com/office/drawing/2014/main" id="{88421899-FCD1-0B22-8E32-19E1783AF6F1}"/>
              </a:ext>
            </a:extLst>
          </p:cNvPr>
          <p:cNvSpPr/>
          <p:nvPr/>
        </p:nvSpPr>
        <p:spPr>
          <a:xfrm rot="5400000">
            <a:off x="1515254" y="2384140"/>
            <a:ext cx="1049298" cy="1174413"/>
          </a:xfrm>
          <a:custGeom>
            <a:avLst/>
            <a:gdLst/>
            <a:ahLst/>
            <a:cxnLst/>
            <a:rect l="l" t="t" r="r" b="b"/>
            <a:pathLst>
              <a:path w="1585945" h="1767069">
                <a:moveTo>
                  <a:pt x="0" y="0"/>
                </a:moveTo>
                <a:lnTo>
                  <a:pt x="1585944" y="0"/>
                </a:lnTo>
                <a:lnTo>
                  <a:pt x="1585944" y="1767069"/>
                </a:lnTo>
                <a:lnTo>
                  <a:pt x="0" y="176706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66" name="Freeform 5">
            <a:extLst>
              <a:ext uri="{FF2B5EF4-FFF2-40B4-BE49-F238E27FC236}">
                <a16:creationId xmlns:a16="http://schemas.microsoft.com/office/drawing/2014/main" id="{ACFDF834-E59D-A644-93AC-236C5D0DD743}"/>
              </a:ext>
            </a:extLst>
          </p:cNvPr>
          <p:cNvSpPr/>
          <p:nvPr/>
        </p:nvSpPr>
        <p:spPr>
          <a:xfrm rot="5400000">
            <a:off x="3794002" y="2384140"/>
            <a:ext cx="1049298" cy="1174413"/>
          </a:xfrm>
          <a:custGeom>
            <a:avLst/>
            <a:gdLst/>
            <a:ahLst/>
            <a:cxnLst/>
            <a:rect l="l" t="t" r="r" b="b"/>
            <a:pathLst>
              <a:path w="1585945" h="1767069">
                <a:moveTo>
                  <a:pt x="0" y="0"/>
                </a:moveTo>
                <a:lnTo>
                  <a:pt x="1585944" y="0"/>
                </a:lnTo>
                <a:lnTo>
                  <a:pt x="1585944" y="1767069"/>
                </a:lnTo>
                <a:lnTo>
                  <a:pt x="0" y="176706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67" name="Freeform 6">
            <a:extLst>
              <a:ext uri="{FF2B5EF4-FFF2-40B4-BE49-F238E27FC236}">
                <a16:creationId xmlns:a16="http://schemas.microsoft.com/office/drawing/2014/main" id="{95A12B2F-4356-A972-4E58-5444E4030DEF}"/>
              </a:ext>
            </a:extLst>
          </p:cNvPr>
          <p:cNvSpPr/>
          <p:nvPr/>
        </p:nvSpPr>
        <p:spPr>
          <a:xfrm rot="16200000">
            <a:off x="4933377" y="2499506"/>
            <a:ext cx="1049298" cy="1174413"/>
          </a:xfrm>
          <a:custGeom>
            <a:avLst/>
            <a:gdLst/>
            <a:ahLst/>
            <a:cxnLst/>
            <a:rect l="l" t="t" r="r" b="b"/>
            <a:pathLst>
              <a:path w="1585945" h="1767069">
                <a:moveTo>
                  <a:pt x="0" y="0"/>
                </a:moveTo>
                <a:lnTo>
                  <a:pt x="1585944" y="0"/>
                </a:lnTo>
                <a:lnTo>
                  <a:pt x="1585944" y="1767069"/>
                </a:lnTo>
                <a:lnTo>
                  <a:pt x="0" y="176706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68" name="Freeform 7">
            <a:extLst>
              <a:ext uri="{FF2B5EF4-FFF2-40B4-BE49-F238E27FC236}">
                <a16:creationId xmlns:a16="http://schemas.microsoft.com/office/drawing/2014/main" id="{BB2C91F9-AFBB-A875-E43C-BF2D7F068CA1}"/>
              </a:ext>
            </a:extLst>
          </p:cNvPr>
          <p:cNvSpPr/>
          <p:nvPr/>
        </p:nvSpPr>
        <p:spPr>
          <a:xfrm rot="5400000">
            <a:off x="6072751" y="2384140"/>
            <a:ext cx="1049298" cy="1174413"/>
          </a:xfrm>
          <a:custGeom>
            <a:avLst/>
            <a:gdLst/>
            <a:ahLst/>
            <a:cxnLst/>
            <a:rect l="l" t="t" r="r" b="b"/>
            <a:pathLst>
              <a:path w="1585945" h="1767069">
                <a:moveTo>
                  <a:pt x="0" y="0"/>
                </a:moveTo>
                <a:lnTo>
                  <a:pt x="1585944" y="0"/>
                </a:lnTo>
                <a:lnTo>
                  <a:pt x="1585944" y="1767069"/>
                </a:lnTo>
                <a:lnTo>
                  <a:pt x="0" y="176706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69" name="Freeform 8">
            <a:extLst>
              <a:ext uri="{FF2B5EF4-FFF2-40B4-BE49-F238E27FC236}">
                <a16:creationId xmlns:a16="http://schemas.microsoft.com/office/drawing/2014/main" id="{C9EB0AD6-DE50-2557-D627-3E55DAF21E11}"/>
              </a:ext>
            </a:extLst>
          </p:cNvPr>
          <p:cNvSpPr/>
          <p:nvPr/>
        </p:nvSpPr>
        <p:spPr>
          <a:xfrm rot="16200000">
            <a:off x="7212125" y="2499506"/>
            <a:ext cx="1049298" cy="1174413"/>
          </a:xfrm>
          <a:custGeom>
            <a:avLst/>
            <a:gdLst/>
            <a:ahLst/>
            <a:cxnLst/>
            <a:rect l="l" t="t" r="r" b="b"/>
            <a:pathLst>
              <a:path w="1585945" h="1767069">
                <a:moveTo>
                  <a:pt x="0" y="0"/>
                </a:moveTo>
                <a:lnTo>
                  <a:pt x="1585944" y="0"/>
                </a:lnTo>
                <a:lnTo>
                  <a:pt x="1585944" y="1767069"/>
                </a:lnTo>
                <a:lnTo>
                  <a:pt x="0" y="176706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70" name="Freeform 9">
            <a:extLst>
              <a:ext uri="{FF2B5EF4-FFF2-40B4-BE49-F238E27FC236}">
                <a16:creationId xmlns:a16="http://schemas.microsoft.com/office/drawing/2014/main" id="{1DD0F15B-4929-04D9-0EA7-A3B1485AE34D}"/>
              </a:ext>
            </a:extLst>
          </p:cNvPr>
          <p:cNvSpPr/>
          <p:nvPr/>
        </p:nvSpPr>
        <p:spPr>
          <a:xfrm rot="5400000">
            <a:off x="8351499" y="2384140"/>
            <a:ext cx="1049298" cy="1174413"/>
          </a:xfrm>
          <a:custGeom>
            <a:avLst/>
            <a:gdLst/>
            <a:ahLst/>
            <a:cxnLst/>
            <a:rect l="l" t="t" r="r" b="b"/>
            <a:pathLst>
              <a:path w="1585945" h="1767069">
                <a:moveTo>
                  <a:pt x="0" y="0"/>
                </a:moveTo>
                <a:lnTo>
                  <a:pt x="1585944" y="0"/>
                </a:lnTo>
                <a:lnTo>
                  <a:pt x="1585944" y="1767069"/>
                </a:lnTo>
                <a:lnTo>
                  <a:pt x="0" y="1767069"/>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71" name="Freeform 10">
            <a:extLst>
              <a:ext uri="{FF2B5EF4-FFF2-40B4-BE49-F238E27FC236}">
                <a16:creationId xmlns:a16="http://schemas.microsoft.com/office/drawing/2014/main" id="{7A921D19-C17A-0882-2225-29FE7F39CAA3}"/>
              </a:ext>
            </a:extLst>
          </p:cNvPr>
          <p:cNvSpPr/>
          <p:nvPr/>
        </p:nvSpPr>
        <p:spPr>
          <a:xfrm rot="16200000">
            <a:off x="9490874" y="2499506"/>
            <a:ext cx="1049298" cy="1174413"/>
          </a:xfrm>
          <a:custGeom>
            <a:avLst/>
            <a:gdLst/>
            <a:ahLst/>
            <a:cxnLst/>
            <a:rect l="l" t="t" r="r" b="b"/>
            <a:pathLst>
              <a:path w="1585945" h="1767069">
                <a:moveTo>
                  <a:pt x="0" y="0"/>
                </a:moveTo>
                <a:lnTo>
                  <a:pt x="1585944" y="0"/>
                </a:lnTo>
                <a:lnTo>
                  <a:pt x="1585944" y="1767069"/>
                </a:lnTo>
                <a:lnTo>
                  <a:pt x="0" y="1767069"/>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72" name="Freeform 11">
            <a:extLst>
              <a:ext uri="{FF2B5EF4-FFF2-40B4-BE49-F238E27FC236}">
                <a16:creationId xmlns:a16="http://schemas.microsoft.com/office/drawing/2014/main" id="{DEB1E64A-DB38-9127-7814-4B175EEC1617}"/>
              </a:ext>
            </a:extLst>
          </p:cNvPr>
          <p:cNvSpPr/>
          <p:nvPr/>
        </p:nvSpPr>
        <p:spPr>
          <a:xfrm rot="5400000">
            <a:off x="10630248" y="2384140"/>
            <a:ext cx="1049298" cy="1174413"/>
          </a:xfrm>
          <a:custGeom>
            <a:avLst/>
            <a:gdLst/>
            <a:ahLst/>
            <a:cxnLst/>
            <a:rect l="l" t="t" r="r" b="b"/>
            <a:pathLst>
              <a:path w="1585945" h="1767069">
                <a:moveTo>
                  <a:pt x="0" y="0"/>
                </a:moveTo>
                <a:lnTo>
                  <a:pt x="1585945" y="0"/>
                </a:lnTo>
                <a:lnTo>
                  <a:pt x="1585945" y="1767069"/>
                </a:lnTo>
                <a:lnTo>
                  <a:pt x="0" y="1767069"/>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73" name="AutoShape 12">
            <a:extLst>
              <a:ext uri="{FF2B5EF4-FFF2-40B4-BE49-F238E27FC236}">
                <a16:creationId xmlns:a16="http://schemas.microsoft.com/office/drawing/2014/main" id="{1ED46CDB-3FD2-5781-63E3-DFF89FC00FB9}"/>
              </a:ext>
            </a:extLst>
          </p:cNvPr>
          <p:cNvSpPr/>
          <p:nvPr/>
        </p:nvSpPr>
        <p:spPr>
          <a:xfrm>
            <a:off x="2039903" y="890131"/>
            <a:ext cx="0" cy="1556567"/>
          </a:xfrm>
          <a:prstGeom prst="line">
            <a:avLst/>
          </a:prstGeom>
          <a:ln w="9525" cap="flat">
            <a:solidFill>
              <a:srgbClr val="000000">
                <a:alpha val="36863"/>
              </a:srgbClr>
            </a:solidFill>
            <a:prstDash val="solid"/>
            <a:headEnd type="none" w="sm" len="sm"/>
            <a:tailEnd type="none" w="sm" len="sm"/>
          </a:ln>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74" name="AutoShape 13">
            <a:extLst>
              <a:ext uri="{FF2B5EF4-FFF2-40B4-BE49-F238E27FC236}">
                <a16:creationId xmlns:a16="http://schemas.microsoft.com/office/drawing/2014/main" id="{BD66D2B5-6659-E72C-F664-B54E5F2071EB}"/>
              </a:ext>
            </a:extLst>
          </p:cNvPr>
          <p:cNvSpPr/>
          <p:nvPr/>
        </p:nvSpPr>
        <p:spPr>
          <a:xfrm>
            <a:off x="898945" y="3611361"/>
            <a:ext cx="0" cy="1556567"/>
          </a:xfrm>
          <a:prstGeom prst="line">
            <a:avLst/>
          </a:prstGeom>
          <a:ln w="9525" cap="flat">
            <a:solidFill>
              <a:srgbClr val="000000">
                <a:alpha val="36863"/>
              </a:srgbClr>
            </a:solidFill>
            <a:prstDash val="solid"/>
            <a:headEnd type="none" w="sm" len="sm"/>
            <a:tailEnd type="none" w="sm" len="sm"/>
          </a:ln>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75" name="AutoShape 14">
            <a:extLst>
              <a:ext uri="{FF2B5EF4-FFF2-40B4-BE49-F238E27FC236}">
                <a16:creationId xmlns:a16="http://schemas.microsoft.com/office/drawing/2014/main" id="{512070DF-4CC8-D2EB-55EF-02499ECF5F71}"/>
              </a:ext>
            </a:extLst>
          </p:cNvPr>
          <p:cNvSpPr/>
          <p:nvPr/>
        </p:nvSpPr>
        <p:spPr>
          <a:xfrm>
            <a:off x="4315485" y="890131"/>
            <a:ext cx="0" cy="1556567"/>
          </a:xfrm>
          <a:prstGeom prst="line">
            <a:avLst/>
          </a:prstGeom>
          <a:ln w="9525" cap="flat">
            <a:solidFill>
              <a:srgbClr val="000000">
                <a:alpha val="36863"/>
              </a:srgbClr>
            </a:solidFill>
            <a:prstDash val="solid"/>
            <a:headEnd type="none" w="sm" len="sm"/>
            <a:tailEnd type="none" w="sm" len="sm"/>
          </a:ln>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76" name="AutoShape 15">
            <a:extLst>
              <a:ext uri="{FF2B5EF4-FFF2-40B4-BE49-F238E27FC236}">
                <a16:creationId xmlns:a16="http://schemas.microsoft.com/office/drawing/2014/main" id="{81138B62-B01F-4596-F70C-42E8CEFDC34E}"/>
              </a:ext>
            </a:extLst>
          </p:cNvPr>
          <p:cNvSpPr/>
          <p:nvPr/>
        </p:nvSpPr>
        <p:spPr>
          <a:xfrm>
            <a:off x="3174529" y="3611361"/>
            <a:ext cx="0" cy="1556567"/>
          </a:xfrm>
          <a:prstGeom prst="line">
            <a:avLst/>
          </a:prstGeom>
          <a:ln w="9525" cap="flat">
            <a:solidFill>
              <a:srgbClr val="000000">
                <a:alpha val="36863"/>
              </a:srgbClr>
            </a:solidFill>
            <a:prstDash val="solid"/>
            <a:headEnd type="none" w="sm" len="sm"/>
            <a:tailEnd type="none" w="sm" len="sm"/>
          </a:ln>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77" name="AutoShape 16">
            <a:extLst>
              <a:ext uri="{FF2B5EF4-FFF2-40B4-BE49-F238E27FC236}">
                <a16:creationId xmlns:a16="http://schemas.microsoft.com/office/drawing/2014/main" id="{EED51FD1-B79D-B130-0510-6C3C1E61617A}"/>
              </a:ext>
            </a:extLst>
          </p:cNvPr>
          <p:cNvSpPr/>
          <p:nvPr/>
        </p:nvSpPr>
        <p:spPr>
          <a:xfrm>
            <a:off x="6591069" y="890131"/>
            <a:ext cx="0" cy="1556567"/>
          </a:xfrm>
          <a:prstGeom prst="line">
            <a:avLst/>
          </a:prstGeom>
          <a:ln w="9525" cap="flat">
            <a:solidFill>
              <a:srgbClr val="000000">
                <a:alpha val="36863"/>
              </a:srgbClr>
            </a:solidFill>
            <a:prstDash val="solid"/>
            <a:headEnd type="none" w="sm" len="sm"/>
            <a:tailEnd type="none" w="sm" len="sm"/>
          </a:ln>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78" name="AutoShape 17">
            <a:extLst>
              <a:ext uri="{FF2B5EF4-FFF2-40B4-BE49-F238E27FC236}">
                <a16:creationId xmlns:a16="http://schemas.microsoft.com/office/drawing/2014/main" id="{08B811BC-0AB0-F9ED-7AC3-B155C2E3CC8C}"/>
              </a:ext>
            </a:extLst>
          </p:cNvPr>
          <p:cNvSpPr/>
          <p:nvPr/>
        </p:nvSpPr>
        <p:spPr>
          <a:xfrm>
            <a:off x="5450112" y="3611361"/>
            <a:ext cx="0" cy="1556567"/>
          </a:xfrm>
          <a:prstGeom prst="line">
            <a:avLst/>
          </a:prstGeom>
          <a:ln w="9525" cap="flat">
            <a:solidFill>
              <a:srgbClr val="000000">
                <a:alpha val="36863"/>
              </a:srgbClr>
            </a:solidFill>
            <a:prstDash val="solid"/>
            <a:headEnd type="none" w="sm" len="sm"/>
            <a:tailEnd type="none" w="sm" len="sm"/>
          </a:ln>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79" name="AutoShape 18">
            <a:extLst>
              <a:ext uri="{FF2B5EF4-FFF2-40B4-BE49-F238E27FC236}">
                <a16:creationId xmlns:a16="http://schemas.microsoft.com/office/drawing/2014/main" id="{D5E3D0E9-3661-A7E6-C038-ECE10FBE8AE0}"/>
              </a:ext>
            </a:extLst>
          </p:cNvPr>
          <p:cNvSpPr/>
          <p:nvPr/>
        </p:nvSpPr>
        <p:spPr>
          <a:xfrm>
            <a:off x="8866653" y="890131"/>
            <a:ext cx="0" cy="1556567"/>
          </a:xfrm>
          <a:prstGeom prst="line">
            <a:avLst/>
          </a:prstGeom>
          <a:ln w="9525" cap="flat">
            <a:solidFill>
              <a:srgbClr val="000000">
                <a:alpha val="36863"/>
              </a:srgbClr>
            </a:solidFill>
            <a:prstDash val="solid"/>
            <a:headEnd type="none" w="sm" len="sm"/>
            <a:tailEnd type="none" w="sm" len="sm"/>
          </a:ln>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80" name="AutoShape 19">
            <a:extLst>
              <a:ext uri="{FF2B5EF4-FFF2-40B4-BE49-F238E27FC236}">
                <a16:creationId xmlns:a16="http://schemas.microsoft.com/office/drawing/2014/main" id="{E5A80365-B0C7-5E34-AD44-A460D3460D45}"/>
              </a:ext>
            </a:extLst>
          </p:cNvPr>
          <p:cNvSpPr/>
          <p:nvPr/>
        </p:nvSpPr>
        <p:spPr>
          <a:xfrm>
            <a:off x="11151731" y="890131"/>
            <a:ext cx="0" cy="1556567"/>
          </a:xfrm>
          <a:prstGeom prst="line">
            <a:avLst/>
          </a:prstGeom>
          <a:ln w="9525" cap="flat">
            <a:solidFill>
              <a:srgbClr val="000000">
                <a:alpha val="36863"/>
              </a:srgbClr>
            </a:solidFill>
            <a:prstDash val="solid"/>
            <a:headEnd type="none" w="sm" len="sm"/>
            <a:tailEnd type="none" w="sm" len="sm"/>
          </a:ln>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81" name="AutoShape 20">
            <a:extLst>
              <a:ext uri="{FF2B5EF4-FFF2-40B4-BE49-F238E27FC236}">
                <a16:creationId xmlns:a16="http://schemas.microsoft.com/office/drawing/2014/main" id="{F20A5D06-5223-5981-976B-DBB29415C354}"/>
              </a:ext>
            </a:extLst>
          </p:cNvPr>
          <p:cNvSpPr/>
          <p:nvPr/>
        </p:nvSpPr>
        <p:spPr>
          <a:xfrm>
            <a:off x="7725695" y="3611361"/>
            <a:ext cx="0" cy="1556567"/>
          </a:xfrm>
          <a:prstGeom prst="line">
            <a:avLst/>
          </a:prstGeom>
          <a:ln w="9525" cap="flat">
            <a:solidFill>
              <a:srgbClr val="000000">
                <a:alpha val="36863"/>
              </a:srgbClr>
            </a:solidFill>
            <a:prstDash val="solid"/>
            <a:headEnd type="none" w="sm" len="sm"/>
            <a:tailEnd type="none" w="sm" len="sm"/>
          </a:ln>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82" name="AutoShape 21">
            <a:extLst>
              <a:ext uri="{FF2B5EF4-FFF2-40B4-BE49-F238E27FC236}">
                <a16:creationId xmlns:a16="http://schemas.microsoft.com/office/drawing/2014/main" id="{1EC17914-96E9-1F33-90DC-CB953BD8A106}"/>
              </a:ext>
            </a:extLst>
          </p:cNvPr>
          <p:cNvSpPr/>
          <p:nvPr/>
        </p:nvSpPr>
        <p:spPr>
          <a:xfrm>
            <a:off x="10018688" y="3611361"/>
            <a:ext cx="0" cy="1556567"/>
          </a:xfrm>
          <a:prstGeom prst="line">
            <a:avLst/>
          </a:prstGeom>
          <a:ln w="9525" cap="flat">
            <a:solidFill>
              <a:srgbClr val="000000">
                <a:alpha val="36863"/>
              </a:srgbClr>
            </a:solidFill>
            <a:prstDash val="solid"/>
            <a:headEnd type="none" w="sm" len="sm"/>
            <a:tailEnd type="none" w="sm" len="sm"/>
          </a:ln>
        </p:spPr>
        <p:txBody>
          <a:bodyPr/>
          <a:lstStyle/>
          <a:p>
            <a:endParaRPr lang="tr-TR" sz="1100">
              <a:latin typeface="Open Sans" panose="020B0606030504020204" pitchFamily="34" charset="0"/>
              <a:ea typeface="Open Sans" panose="020B0606030504020204" pitchFamily="34" charset="0"/>
              <a:cs typeface="Open Sans" panose="020B0606030504020204" pitchFamily="34" charset="0"/>
            </a:endParaRPr>
          </a:p>
        </p:txBody>
      </p:sp>
      <p:sp>
        <p:nvSpPr>
          <p:cNvPr id="98" name="TextBox 41">
            <a:extLst>
              <a:ext uri="{FF2B5EF4-FFF2-40B4-BE49-F238E27FC236}">
                <a16:creationId xmlns:a16="http://schemas.microsoft.com/office/drawing/2014/main" id="{AD295476-206C-0D31-E512-DCF34F9C201B}"/>
              </a:ext>
            </a:extLst>
          </p:cNvPr>
          <p:cNvSpPr txBox="1"/>
          <p:nvPr/>
        </p:nvSpPr>
        <p:spPr>
          <a:xfrm>
            <a:off x="307321" y="1503219"/>
            <a:ext cx="1243140" cy="751681"/>
          </a:xfrm>
          <a:prstGeom prst="rect">
            <a:avLst/>
          </a:prstGeom>
        </p:spPr>
        <p:txBody>
          <a:bodyPr lIns="0" tIns="0" rIns="0" bIns="0" rtlCol="0" anchor="t">
            <a:spAutoFit/>
          </a:bodyPr>
          <a:lstStyle/>
          <a:p>
            <a:pPr algn="ctr">
              <a:lnSpc>
                <a:spcPts val="1993"/>
              </a:lnSpc>
            </a:pPr>
            <a:r>
              <a:rPr lang="tr-TR" sz="1400" b="1" dirty="0">
                <a:solidFill>
                  <a:srgbClr val="00CAD5"/>
                </a:solidFill>
                <a:latin typeface="Open Sans" panose="020B0606030504020204" pitchFamily="34" charset="0"/>
                <a:ea typeface="Open Sans" panose="020B0606030504020204" pitchFamily="34" charset="0"/>
                <a:cs typeface="Open Sans" panose="020B0606030504020204" pitchFamily="34" charset="0"/>
              </a:rPr>
              <a:t>Yararlanıcı Kayıt İşlemleri</a:t>
            </a:r>
            <a:endParaRPr lang="en-US" sz="1400" b="1" dirty="0">
              <a:solidFill>
                <a:srgbClr val="00CAD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9" name="TextBox 42">
            <a:extLst>
              <a:ext uri="{FF2B5EF4-FFF2-40B4-BE49-F238E27FC236}">
                <a16:creationId xmlns:a16="http://schemas.microsoft.com/office/drawing/2014/main" id="{5A19F098-1672-C810-7FC1-9F3D5FD3A957}"/>
              </a:ext>
            </a:extLst>
          </p:cNvPr>
          <p:cNvSpPr txBox="1"/>
          <p:nvPr/>
        </p:nvSpPr>
        <p:spPr>
          <a:xfrm>
            <a:off x="2349479" y="1486651"/>
            <a:ext cx="1659595" cy="751681"/>
          </a:xfrm>
          <a:prstGeom prst="rect">
            <a:avLst/>
          </a:prstGeom>
        </p:spPr>
        <p:txBody>
          <a:bodyPr lIns="0" tIns="0" rIns="0" bIns="0" rtlCol="0" anchor="t">
            <a:spAutoFit/>
          </a:bodyPr>
          <a:lstStyle/>
          <a:p>
            <a:pPr algn="ctr">
              <a:lnSpc>
                <a:spcPts val="1993"/>
              </a:lnSpc>
            </a:pPr>
            <a:r>
              <a:rPr lang="tr-TR" sz="1400" b="1" dirty="0">
                <a:solidFill>
                  <a:srgbClr val="0075D5"/>
                </a:solidFill>
                <a:latin typeface="Open Sans" panose="020B0606030504020204" pitchFamily="34" charset="0"/>
                <a:ea typeface="Open Sans" panose="020B0606030504020204" pitchFamily="34" charset="0"/>
                <a:cs typeface="Open Sans" panose="020B0606030504020204" pitchFamily="34" charset="0"/>
              </a:rPr>
              <a:t>Hariçte İşleme Rejimi</a:t>
            </a:r>
          </a:p>
          <a:p>
            <a:pPr algn="ctr">
              <a:lnSpc>
                <a:spcPts val="1993"/>
              </a:lnSpc>
            </a:pPr>
            <a:r>
              <a:rPr lang="tr-TR" sz="1400" b="1" dirty="0">
                <a:solidFill>
                  <a:srgbClr val="0075D5"/>
                </a:solidFill>
                <a:latin typeface="Open Sans" panose="020B0606030504020204" pitchFamily="34" charset="0"/>
                <a:ea typeface="Open Sans" panose="020B0606030504020204" pitchFamily="34" charset="0"/>
                <a:cs typeface="Open Sans" panose="020B0606030504020204" pitchFamily="34" charset="0"/>
              </a:rPr>
              <a:t>(HİR)</a:t>
            </a:r>
            <a:endParaRPr lang="en-US" sz="1400" b="1" dirty="0">
              <a:solidFill>
                <a:srgbClr val="0075D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5" name="TextBox 48">
            <a:extLst>
              <a:ext uri="{FF2B5EF4-FFF2-40B4-BE49-F238E27FC236}">
                <a16:creationId xmlns:a16="http://schemas.microsoft.com/office/drawing/2014/main" id="{01F15722-DA8C-68ED-85A3-828A237656E4}"/>
              </a:ext>
            </a:extLst>
          </p:cNvPr>
          <p:cNvSpPr txBox="1"/>
          <p:nvPr/>
        </p:nvSpPr>
        <p:spPr>
          <a:xfrm>
            <a:off x="1238251" y="4378034"/>
            <a:ext cx="1623781" cy="745076"/>
          </a:xfrm>
          <a:prstGeom prst="rect">
            <a:avLst/>
          </a:prstGeom>
        </p:spPr>
        <p:txBody>
          <a:bodyPr wrap="square" lIns="0" tIns="0" rIns="0" bIns="0" rtlCol="0" anchor="t">
            <a:spAutoFit/>
          </a:bodyPr>
          <a:lstStyle/>
          <a:p>
            <a:pPr algn="ctr">
              <a:lnSpc>
                <a:spcPts val="1993"/>
              </a:lnSpc>
            </a:pPr>
            <a:r>
              <a:rPr lang="tr-TR" sz="1400" b="1" dirty="0">
                <a:solidFill>
                  <a:srgbClr val="00A8D5"/>
                </a:solidFill>
                <a:latin typeface="Open Sans" panose="020B0606030504020204" pitchFamily="34" charset="0"/>
                <a:ea typeface="Open Sans" panose="020B0606030504020204" pitchFamily="34" charset="0"/>
                <a:cs typeface="Open Sans" panose="020B0606030504020204" pitchFamily="34" charset="0"/>
              </a:rPr>
              <a:t>Belgesiz</a:t>
            </a:r>
          </a:p>
          <a:p>
            <a:pPr algn="ctr">
              <a:lnSpc>
                <a:spcPts val="1993"/>
              </a:lnSpc>
            </a:pPr>
            <a:r>
              <a:rPr lang="tr-TR" sz="1400" b="1" dirty="0">
                <a:solidFill>
                  <a:srgbClr val="00A8D5"/>
                </a:solidFill>
                <a:latin typeface="Open Sans" panose="020B0606030504020204" pitchFamily="34" charset="0"/>
                <a:ea typeface="Open Sans" panose="020B0606030504020204" pitchFamily="34" charset="0"/>
                <a:cs typeface="Open Sans" panose="020B0606030504020204" pitchFamily="34" charset="0"/>
              </a:rPr>
              <a:t>İhracat Kredileri</a:t>
            </a:r>
          </a:p>
          <a:p>
            <a:pPr algn="ctr">
              <a:lnSpc>
                <a:spcPts val="1993"/>
              </a:lnSpc>
            </a:pPr>
            <a:r>
              <a:rPr lang="tr-TR" sz="1400" b="1" dirty="0">
                <a:solidFill>
                  <a:srgbClr val="00A8D5"/>
                </a:solidFill>
                <a:latin typeface="Open Sans" panose="020B0606030504020204" pitchFamily="34" charset="0"/>
                <a:ea typeface="Open Sans" panose="020B0606030504020204" pitchFamily="34" charset="0"/>
                <a:cs typeface="Open Sans" panose="020B0606030504020204" pitchFamily="34" charset="0"/>
              </a:rPr>
              <a:t>(Beyanname Şerh)</a:t>
            </a:r>
            <a:endParaRPr lang="en-US" sz="1400" b="1" dirty="0">
              <a:solidFill>
                <a:srgbClr val="00A8D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6" name="TextBox 49">
            <a:extLst>
              <a:ext uri="{FF2B5EF4-FFF2-40B4-BE49-F238E27FC236}">
                <a16:creationId xmlns:a16="http://schemas.microsoft.com/office/drawing/2014/main" id="{49FA40A2-9261-B2BD-DF93-F314E23360EB}"/>
              </a:ext>
            </a:extLst>
          </p:cNvPr>
          <p:cNvSpPr txBox="1"/>
          <p:nvPr/>
        </p:nvSpPr>
        <p:spPr>
          <a:xfrm>
            <a:off x="3239856" y="4378034"/>
            <a:ext cx="2156737" cy="745076"/>
          </a:xfrm>
          <a:prstGeom prst="rect">
            <a:avLst/>
          </a:prstGeom>
        </p:spPr>
        <p:txBody>
          <a:bodyPr wrap="square" lIns="0" tIns="0" rIns="0" bIns="0" rtlCol="0" anchor="t">
            <a:spAutoFit/>
          </a:bodyPr>
          <a:lstStyle/>
          <a:p>
            <a:pPr algn="ctr">
              <a:lnSpc>
                <a:spcPts val="1993"/>
              </a:lnSpc>
            </a:pPr>
            <a:r>
              <a:rPr lang="tr-TR" sz="1400" b="1" dirty="0">
                <a:solidFill>
                  <a:srgbClr val="0035D5"/>
                </a:solidFill>
                <a:latin typeface="Open Sans" panose="020B0606030504020204" pitchFamily="34" charset="0"/>
                <a:ea typeface="Open Sans" panose="020B0606030504020204" pitchFamily="34" charset="0"/>
                <a:cs typeface="Open Sans" panose="020B0606030504020204" pitchFamily="34" charset="0"/>
              </a:rPr>
              <a:t>Vergi, Resim, Harç İstisna Belgeleri</a:t>
            </a:r>
          </a:p>
          <a:p>
            <a:pPr algn="ctr">
              <a:lnSpc>
                <a:spcPts val="1993"/>
              </a:lnSpc>
            </a:pPr>
            <a:r>
              <a:rPr lang="tr-TR" sz="1400" b="1" dirty="0">
                <a:solidFill>
                  <a:srgbClr val="0035D5"/>
                </a:solidFill>
                <a:latin typeface="Open Sans" panose="020B0606030504020204" pitchFamily="34" charset="0"/>
                <a:ea typeface="Open Sans" panose="020B0606030504020204" pitchFamily="34" charset="0"/>
                <a:cs typeface="Open Sans" panose="020B0606030504020204" pitchFamily="34" charset="0"/>
              </a:rPr>
              <a:t>(VRHİB)</a:t>
            </a:r>
            <a:endParaRPr lang="en-US" sz="1400" b="1" dirty="0">
              <a:solidFill>
                <a:srgbClr val="0035D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7" name="TextBox 50">
            <a:extLst>
              <a:ext uri="{FF2B5EF4-FFF2-40B4-BE49-F238E27FC236}">
                <a16:creationId xmlns:a16="http://schemas.microsoft.com/office/drawing/2014/main" id="{D479B644-1FB4-B4A0-F5FC-71A1523B3F72}"/>
              </a:ext>
            </a:extLst>
          </p:cNvPr>
          <p:cNvSpPr txBox="1"/>
          <p:nvPr/>
        </p:nvSpPr>
        <p:spPr>
          <a:xfrm>
            <a:off x="5725858" y="4378034"/>
            <a:ext cx="1670862" cy="745076"/>
          </a:xfrm>
          <a:prstGeom prst="rect">
            <a:avLst/>
          </a:prstGeom>
        </p:spPr>
        <p:txBody>
          <a:bodyPr wrap="square" lIns="0" tIns="0" rIns="0" bIns="0" rtlCol="0" anchor="t">
            <a:spAutoFit/>
          </a:bodyPr>
          <a:lstStyle/>
          <a:p>
            <a:pPr algn="ctr">
              <a:lnSpc>
                <a:spcPts val="1993"/>
              </a:lnSpc>
            </a:pPr>
            <a:r>
              <a:rPr lang="tr-TR" sz="1400" b="1" dirty="0">
                <a:solidFill>
                  <a:srgbClr val="7100D5"/>
                </a:solidFill>
                <a:latin typeface="Open Sans" panose="020B0606030504020204" pitchFamily="34" charset="0"/>
                <a:ea typeface="Open Sans" panose="020B0606030504020204" pitchFamily="34" charset="0"/>
                <a:cs typeface="Open Sans" panose="020B0606030504020204" pitchFamily="34" charset="0"/>
              </a:rPr>
              <a:t>Belgeli İhracat Kredileri</a:t>
            </a:r>
          </a:p>
          <a:p>
            <a:pPr algn="ctr">
              <a:lnSpc>
                <a:spcPts val="1993"/>
              </a:lnSpc>
            </a:pPr>
            <a:r>
              <a:rPr lang="tr-TR" sz="1400" b="1" dirty="0">
                <a:solidFill>
                  <a:srgbClr val="7100D5"/>
                </a:solidFill>
                <a:latin typeface="Open Sans" panose="020B0606030504020204" pitchFamily="34" charset="0"/>
                <a:ea typeface="Open Sans" panose="020B0606030504020204" pitchFamily="34" charset="0"/>
                <a:cs typeface="Open Sans" panose="020B0606030504020204" pitchFamily="34" charset="0"/>
              </a:rPr>
              <a:t>(VRHİB İstisnaları)</a:t>
            </a:r>
            <a:endParaRPr lang="en-US" sz="1400" b="1" dirty="0">
              <a:solidFill>
                <a:srgbClr val="7100D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8" name="TextBox 51">
            <a:extLst>
              <a:ext uri="{FF2B5EF4-FFF2-40B4-BE49-F238E27FC236}">
                <a16:creationId xmlns:a16="http://schemas.microsoft.com/office/drawing/2014/main" id="{BEB504FD-DE25-FAB8-92AF-27311873FD93}"/>
              </a:ext>
            </a:extLst>
          </p:cNvPr>
          <p:cNvSpPr txBox="1"/>
          <p:nvPr/>
        </p:nvSpPr>
        <p:spPr>
          <a:xfrm>
            <a:off x="8121345" y="4378034"/>
            <a:ext cx="1522377" cy="495200"/>
          </a:xfrm>
          <a:prstGeom prst="rect">
            <a:avLst/>
          </a:prstGeom>
        </p:spPr>
        <p:txBody>
          <a:bodyPr wrap="square" lIns="0" tIns="0" rIns="0" bIns="0" rtlCol="0" anchor="t">
            <a:spAutoFit/>
          </a:bodyPr>
          <a:lstStyle/>
          <a:p>
            <a:pPr algn="ctr">
              <a:lnSpc>
                <a:spcPts val="1993"/>
              </a:lnSpc>
            </a:pPr>
            <a:r>
              <a:rPr lang="tr-TR" sz="1400" b="1" dirty="0">
                <a:solidFill>
                  <a:srgbClr val="D50099"/>
                </a:solidFill>
                <a:latin typeface="Open Sans" panose="020B0606030504020204" pitchFamily="34" charset="0"/>
                <a:ea typeface="Open Sans" panose="020B0606030504020204" pitchFamily="34" charset="0"/>
                <a:cs typeface="Open Sans" panose="020B0606030504020204" pitchFamily="34" charset="0"/>
              </a:rPr>
              <a:t>TURQUALITY ®</a:t>
            </a:r>
          </a:p>
          <a:p>
            <a:pPr algn="ctr">
              <a:lnSpc>
                <a:spcPts val="1993"/>
              </a:lnSpc>
            </a:pPr>
            <a:r>
              <a:rPr lang="tr-TR" sz="1400" b="1" dirty="0">
                <a:solidFill>
                  <a:srgbClr val="D50099"/>
                </a:solidFill>
                <a:latin typeface="Open Sans" panose="020B0606030504020204" pitchFamily="34" charset="0"/>
                <a:ea typeface="Open Sans" panose="020B0606030504020204" pitchFamily="34" charset="0"/>
                <a:cs typeface="Open Sans" panose="020B0606030504020204" pitchFamily="34" charset="0"/>
              </a:rPr>
              <a:t>Tanıtım Projeleri</a:t>
            </a:r>
            <a:endParaRPr lang="en-US" sz="1400" b="1" dirty="0">
              <a:solidFill>
                <a:srgbClr val="D5009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9" name="TextBox 52">
            <a:extLst>
              <a:ext uri="{FF2B5EF4-FFF2-40B4-BE49-F238E27FC236}">
                <a16:creationId xmlns:a16="http://schemas.microsoft.com/office/drawing/2014/main" id="{56E633C6-7F6E-98E7-1332-1D2C4C5AD3FD}"/>
              </a:ext>
            </a:extLst>
          </p:cNvPr>
          <p:cNvSpPr txBox="1"/>
          <p:nvPr/>
        </p:nvSpPr>
        <p:spPr>
          <a:xfrm>
            <a:off x="10078565" y="4311359"/>
            <a:ext cx="1970559" cy="1770998"/>
          </a:xfrm>
          <a:prstGeom prst="rect">
            <a:avLst/>
          </a:prstGeom>
        </p:spPr>
        <p:txBody>
          <a:bodyPr wrap="square" lIns="0" tIns="0" rIns="0" bIns="0" rtlCol="0" anchor="t">
            <a:spAutoFit/>
          </a:bodyPr>
          <a:lstStyle/>
          <a:p>
            <a:pPr marL="171450" indent="-171450">
              <a:lnSpc>
                <a:spcPts val="1993"/>
              </a:lnSpc>
              <a:buFont typeface="Arial" panose="020B0604020202020204" pitchFamily="34" charset="0"/>
              <a:buChar char="•"/>
            </a:pPr>
            <a:r>
              <a:rPr lang="tr-TR" sz="1200" b="1" dirty="0">
                <a:solidFill>
                  <a:srgbClr val="D55300"/>
                </a:solidFill>
                <a:latin typeface="Open Sans" panose="020B0606030504020204" pitchFamily="34" charset="0"/>
                <a:ea typeface="Open Sans" panose="020B0606030504020204" pitchFamily="34" charset="0"/>
                <a:cs typeface="Open Sans" panose="020B0606030504020204" pitchFamily="34" charset="0"/>
              </a:rPr>
              <a:t>Hizmet Destekleri</a:t>
            </a:r>
          </a:p>
          <a:p>
            <a:pPr marL="171450" indent="-171450">
              <a:lnSpc>
                <a:spcPts val="1993"/>
              </a:lnSpc>
              <a:buFont typeface="Arial" panose="020B0604020202020204" pitchFamily="34" charset="0"/>
              <a:buChar char="•"/>
            </a:pPr>
            <a:r>
              <a:rPr lang="tr-TR" sz="1200" b="1" dirty="0">
                <a:solidFill>
                  <a:srgbClr val="D55300"/>
                </a:solidFill>
                <a:latin typeface="Open Sans" panose="020B0606030504020204" pitchFamily="34" charset="0"/>
                <a:ea typeface="Open Sans" panose="020B0606030504020204" pitchFamily="34" charset="0"/>
                <a:cs typeface="Open Sans" panose="020B0606030504020204" pitchFamily="34" charset="0"/>
              </a:rPr>
              <a:t>E-İhracat Destekleri</a:t>
            </a:r>
          </a:p>
          <a:p>
            <a:pPr marL="171450" indent="-171450">
              <a:lnSpc>
                <a:spcPts val="1993"/>
              </a:lnSpc>
              <a:buFont typeface="Arial" panose="020B0604020202020204" pitchFamily="34" charset="0"/>
              <a:buChar char="•"/>
            </a:pPr>
            <a:r>
              <a:rPr lang="tr-TR" sz="1200" b="1" dirty="0">
                <a:solidFill>
                  <a:srgbClr val="D55300"/>
                </a:solidFill>
                <a:latin typeface="Open Sans" panose="020B0606030504020204" pitchFamily="34" charset="0"/>
                <a:ea typeface="Open Sans" panose="020B0606030504020204" pitchFamily="34" charset="0"/>
                <a:cs typeface="Open Sans" panose="020B0606030504020204" pitchFamily="34" charset="0"/>
              </a:rPr>
              <a:t>Hususi Pasaport</a:t>
            </a:r>
          </a:p>
          <a:p>
            <a:pPr marL="171450" indent="-171450">
              <a:lnSpc>
                <a:spcPts val="1993"/>
              </a:lnSpc>
              <a:buFont typeface="Arial" panose="020B0604020202020204" pitchFamily="34" charset="0"/>
              <a:buChar char="•"/>
            </a:pPr>
            <a:r>
              <a:rPr lang="tr-TR" sz="1200" b="1" dirty="0">
                <a:solidFill>
                  <a:srgbClr val="D55300"/>
                </a:solidFill>
                <a:latin typeface="Open Sans" panose="020B0606030504020204" pitchFamily="34" charset="0"/>
                <a:ea typeface="Open Sans" panose="020B0606030504020204" pitchFamily="34" charset="0"/>
                <a:cs typeface="Open Sans" panose="020B0606030504020204" pitchFamily="34" charset="0"/>
              </a:rPr>
              <a:t>Serbest Bölge Destekleri</a:t>
            </a:r>
          </a:p>
          <a:p>
            <a:pPr marL="171450" indent="-171450">
              <a:lnSpc>
                <a:spcPts val="1993"/>
              </a:lnSpc>
              <a:buFont typeface="Arial" panose="020B0604020202020204" pitchFamily="34" charset="0"/>
              <a:buChar char="•"/>
            </a:pPr>
            <a:r>
              <a:rPr lang="tr-TR" sz="1200" b="1" dirty="0">
                <a:solidFill>
                  <a:srgbClr val="D55300"/>
                </a:solidFill>
                <a:latin typeface="Open Sans" panose="020B0606030504020204" pitchFamily="34" charset="0"/>
                <a:ea typeface="Open Sans" panose="020B0606030504020204" pitchFamily="34" charset="0"/>
                <a:cs typeface="Open Sans" panose="020B0606030504020204" pitchFamily="34" charset="0"/>
              </a:rPr>
              <a:t>Yerli Tedarik Sistemi (YTS)</a:t>
            </a:r>
            <a:endParaRPr lang="en-US" sz="1200" b="1" dirty="0">
              <a:solidFill>
                <a:srgbClr val="D553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0" name="TextBox 53">
            <a:extLst>
              <a:ext uri="{FF2B5EF4-FFF2-40B4-BE49-F238E27FC236}">
                <a16:creationId xmlns:a16="http://schemas.microsoft.com/office/drawing/2014/main" id="{53DD4629-8127-D03C-9800-A10A5830B325}"/>
              </a:ext>
            </a:extLst>
          </p:cNvPr>
          <p:cNvSpPr txBox="1"/>
          <p:nvPr/>
        </p:nvSpPr>
        <p:spPr>
          <a:xfrm>
            <a:off x="4469995" y="1486651"/>
            <a:ext cx="2016735" cy="745076"/>
          </a:xfrm>
          <a:prstGeom prst="rect">
            <a:avLst/>
          </a:prstGeom>
        </p:spPr>
        <p:txBody>
          <a:bodyPr wrap="square" lIns="0" tIns="0" rIns="0" bIns="0" rtlCol="0" anchor="t">
            <a:spAutoFit/>
          </a:bodyPr>
          <a:lstStyle/>
          <a:p>
            <a:pPr marL="171450" indent="-171450" algn="ctr">
              <a:lnSpc>
                <a:spcPts val="1993"/>
              </a:lnSpc>
              <a:buFont typeface="Arial" panose="020B0604020202020204" pitchFamily="34" charset="0"/>
              <a:buChar char="•"/>
            </a:pPr>
            <a:r>
              <a:rPr lang="tr-TR" sz="1400" b="1" dirty="0">
                <a:solidFill>
                  <a:srgbClr val="3700D5"/>
                </a:solidFill>
                <a:latin typeface="Open Sans" panose="020B0606030504020204" pitchFamily="34" charset="0"/>
                <a:ea typeface="Open Sans" panose="020B0606030504020204" pitchFamily="34" charset="0"/>
                <a:cs typeface="Open Sans" panose="020B0606030504020204" pitchFamily="34" charset="0"/>
              </a:rPr>
              <a:t>İhracat Destekleri</a:t>
            </a:r>
          </a:p>
          <a:p>
            <a:pPr marL="171450" indent="-171450" algn="ctr">
              <a:lnSpc>
                <a:spcPts val="1993"/>
              </a:lnSpc>
              <a:buFont typeface="Arial" panose="020B0604020202020204" pitchFamily="34" charset="0"/>
              <a:buChar char="•"/>
            </a:pPr>
            <a:r>
              <a:rPr lang="tr-TR" sz="1400" b="1" dirty="0">
                <a:solidFill>
                  <a:srgbClr val="3700D5"/>
                </a:solidFill>
                <a:latin typeface="Open Sans" panose="020B0606030504020204" pitchFamily="34" charset="0"/>
                <a:ea typeface="Open Sans" panose="020B0606030504020204" pitchFamily="34" charset="0"/>
                <a:cs typeface="Open Sans" panose="020B0606030504020204" pitchFamily="34" charset="0"/>
              </a:rPr>
              <a:t>Tarımsal İadeler</a:t>
            </a:r>
          </a:p>
          <a:p>
            <a:pPr marL="171450" indent="-171450" algn="ctr">
              <a:lnSpc>
                <a:spcPts val="1993"/>
              </a:lnSpc>
              <a:buFont typeface="Arial" panose="020B0604020202020204" pitchFamily="34" charset="0"/>
              <a:buChar char="•"/>
            </a:pPr>
            <a:r>
              <a:rPr lang="tr-TR" sz="1400" b="1" dirty="0">
                <a:solidFill>
                  <a:srgbClr val="3700D5"/>
                </a:solidFill>
                <a:latin typeface="Open Sans" panose="020B0606030504020204" pitchFamily="34" charset="0"/>
                <a:ea typeface="Open Sans" panose="020B0606030504020204" pitchFamily="34" charset="0"/>
                <a:cs typeface="Open Sans" panose="020B0606030504020204" pitchFamily="34" charset="0"/>
              </a:rPr>
              <a:t>Tahakkuk</a:t>
            </a:r>
            <a:endParaRPr lang="en-US" sz="1400" b="1" dirty="0">
              <a:solidFill>
                <a:srgbClr val="3700D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1" name="TextBox 54">
            <a:extLst>
              <a:ext uri="{FF2B5EF4-FFF2-40B4-BE49-F238E27FC236}">
                <a16:creationId xmlns:a16="http://schemas.microsoft.com/office/drawing/2014/main" id="{DA2C16EA-B49C-6C78-E3E9-4424E897541E}"/>
              </a:ext>
            </a:extLst>
          </p:cNvPr>
          <p:cNvSpPr txBox="1"/>
          <p:nvPr/>
        </p:nvSpPr>
        <p:spPr>
          <a:xfrm>
            <a:off x="7115205" y="1486651"/>
            <a:ext cx="1243140" cy="745076"/>
          </a:xfrm>
          <a:prstGeom prst="rect">
            <a:avLst/>
          </a:prstGeom>
        </p:spPr>
        <p:txBody>
          <a:bodyPr lIns="0" tIns="0" rIns="0" bIns="0" rtlCol="0" anchor="t">
            <a:spAutoFit/>
          </a:bodyPr>
          <a:lstStyle/>
          <a:p>
            <a:pPr algn="ctr">
              <a:lnSpc>
                <a:spcPts val="1993"/>
              </a:lnSpc>
            </a:pPr>
            <a:r>
              <a:rPr lang="tr-TR" sz="1400" b="1" dirty="0">
                <a:solidFill>
                  <a:srgbClr val="D50099"/>
                </a:solidFill>
                <a:latin typeface="Open Sans" panose="020B0606030504020204" pitchFamily="34" charset="0"/>
                <a:ea typeface="Open Sans" panose="020B0606030504020204" pitchFamily="34" charset="0"/>
                <a:cs typeface="Open Sans" panose="020B0606030504020204" pitchFamily="34" charset="0"/>
              </a:rPr>
              <a:t>Dahilde İşleme Rejimi</a:t>
            </a:r>
          </a:p>
          <a:p>
            <a:pPr algn="ctr">
              <a:lnSpc>
                <a:spcPts val="1993"/>
              </a:lnSpc>
            </a:pPr>
            <a:r>
              <a:rPr lang="tr-TR" sz="1400" b="1" dirty="0">
                <a:solidFill>
                  <a:srgbClr val="D50099"/>
                </a:solidFill>
                <a:latin typeface="Open Sans" panose="020B0606030504020204" pitchFamily="34" charset="0"/>
                <a:ea typeface="Open Sans" panose="020B0606030504020204" pitchFamily="34" charset="0"/>
                <a:cs typeface="Open Sans" panose="020B0606030504020204" pitchFamily="34" charset="0"/>
              </a:rPr>
              <a:t>(DİR)</a:t>
            </a:r>
            <a:endParaRPr lang="en-US" sz="1400" b="1" dirty="0">
              <a:solidFill>
                <a:srgbClr val="D5009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2" name="TextBox 55">
            <a:extLst>
              <a:ext uri="{FF2B5EF4-FFF2-40B4-BE49-F238E27FC236}">
                <a16:creationId xmlns:a16="http://schemas.microsoft.com/office/drawing/2014/main" id="{16F28865-8536-E719-9B12-53CBC9519BA3}"/>
              </a:ext>
            </a:extLst>
          </p:cNvPr>
          <p:cNvSpPr txBox="1"/>
          <p:nvPr/>
        </p:nvSpPr>
        <p:spPr>
          <a:xfrm>
            <a:off x="9191578" y="1486651"/>
            <a:ext cx="1694461" cy="751681"/>
          </a:xfrm>
          <a:prstGeom prst="rect">
            <a:avLst/>
          </a:prstGeom>
        </p:spPr>
        <p:txBody>
          <a:bodyPr wrap="square" lIns="0" tIns="0" rIns="0" bIns="0" rtlCol="0" anchor="t">
            <a:spAutoFit/>
          </a:bodyPr>
          <a:lstStyle/>
          <a:p>
            <a:pPr algn="ctr">
              <a:lnSpc>
                <a:spcPts val="1993"/>
              </a:lnSpc>
            </a:pPr>
            <a:r>
              <a:rPr lang="tr-TR" sz="1400" b="1" dirty="0">
                <a:solidFill>
                  <a:srgbClr val="D5003A"/>
                </a:solidFill>
                <a:latin typeface="Open Sans" panose="020B0606030504020204" pitchFamily="34" charset="0"/>
                <a:ea typeface="Open Sans" panose="020B0606030504020204" pitchFamily="34" charset="0"/>
                <a:cs typeface="Open Sans" panose="020B0606030504020204" pitchFamily="34" charset="0"/>
              </a:rPr>
              <a:t>Marka ve TURQUALITY ®</a:t>
            </a:r>
          </a:p>
          <a:p>
            <a:pPr algn="ctr">
              <a:lnSpc>
                <a:spcPts val="1993"/>
              </a:lnSpc>
            </a:pPr>
            <a:r>
              <a:rPr lang="tr-TR" sz="1400" b="1" dirty="0">
                <a:solidFill>
                  <a:srgbClr val="D5003A"/>
                </a:solidFill>
                <a:latin typeface="Open Sans" panose="020B0606030504020204" pitchFamily="34" charset="0"/>
                <a:ea typeface="Open Sans" panose="020B0606030504020204" pitchFamily="34" charset="0"/>
                <a:cs typeface="Open Sans" panose="020B0606030504020204" pitchFamily="34" charset="0"/>
              </a:rPr>
              <a:t>Programı</a:t>
            </a:r>
            <a:endParaRPr lang="en-US" sz="1400" b="1" dirty="0">
              <a:solidFill>
                <a:srgbClr val="D5003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3" name="TextBox 56">
            <a:extLst>
              <a:ext uri="{FF2B5EF4-FFF2-40B4-BE49-F238E27FC236}">
                <a16:creationId xmlns:a16="http://schemas.microsoft.com/office/drawing/2014/main" id="{D0946EEE-BAD1-D26F-3657-C4D09BC7FDAB}"/>
              </a:ext>
            </a:extLst>
          </p:cNvPr>
          <p:cNvSpPr txBox="1"/>
          <p:nvPr/>
        </p:nvSpPr>
        <p:spPr>
          <a:xfrm>
            <a:off x="209377" y="868677"/>
            <a:ext cx="1444509" cy="444352"/>
          </a:xfrm>
          <a:prstGeom prst="rect">
            <a:avLst/>
          </a:prstGeom>
        </p:spPr>
        <p:txBody>
          <a:bodyPr wrap="square" lIns="0" tIns="0" rIns="0" bIns="0" rtlCol="0" anchor="t">
            <a:spAutoFit/>
          </a:bodyPr>
          <a:lstStyle/>
          <a:p>
            <a:pPr algn="ctr">
              <a:lnSpc>
                <a:spcPts val="3987"/>
              </a:lnSpc>
            </a:pPr>
            <a:r>
              <a:rPr lang="en-US" dirty="0">
                <a:solidFill>
                  <a:srgbClr val="231F20"/>
                </a:solidFill>
                <a:latin typeface="Open Sans" panose="020B0606030504020204" pitchFamily="34" charset="0"/>
                <a:ea typeface="Open Sans" panose="020B0606030504020204" pitchFamily="34" charset="0"/>
                <a:cs typeface="Open Sans" panose="020B0606030504020204" pitchFamily="34" charset="0"/>
              </a:rPr>
              <a:t>1</a:t>
            </a:r>
            <a:r>
              <a:rPr lang="tr-TR" dirty="0">
                <a:solidFill>
                  <a:srgbClr val="231F20"/>
                </a:solidFill>
                <a:latin typeface="Open Sans" panose="020B0606030504020204" pitchFamily="34" charset="0"/>
                <a:ea typeface="Open Sans" panose="020B0606030504020204" pitchFamily="34" charset="0"/>
                <a:cs typeface="Open Sans" panose="020B0606030504020204" pitchFamily="34" charset="0"/>
              </a:rPr>
              <a:t> Ocak </a:t>
            </a:r>
            <a:r>
              <a:rPr lang="tr-TR" b="1" dirty="0">
                <a:solidFill>
                  <a:srgbClr val="231F20"/>
                </a:solidFill>
                <a:latin typeface="Open Sans" panose="020B0606030504020204" pitchFamily="34" charset="0"/>
                <a:ea typeface="Open Sans" panose="020B0606030504020204" pitchFamily="34" charset="0"/>
                <a:cs typeface="Open Sans" panose="020B0606030504020204" pitchFamily="34" charset="0"/>
              </a:rPr>
              <a:t>2020</a:t>
            </a:r>
            <a:endParaRPr lang="en-US" b="1" dirty="0">
              <a:solidFill>
                <a:srgbClr val="231F2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TextBox 57">
            <a:extLst>
              <a:ext uri="{FF2B5EF4-FFF2-40B4-BE49-F238E27FC236}">
                <a16:creationId xmlns:a16="http://schemas.microsoft.com/office/drawing/2014/main" id="{F0C73C0D-D330-9ADA-776B-AA99A6397C28}"/>
              </a:ext>
            </a:extLst>
          </p:cNvPr>
          <p:cNvSpPr txBox="1"/>
          <p:nvPr/>
        </p:nvSpPr>
        <p:spPr>
          <a:xfrm>
            <a:off x="1266981" y="3750004"/>
            <a:ext cx="1547427" cy="444352"/>
          </a:xfrm>
          <a:prstGeom prst="rect">
            <a:avLst/>
          </a:prstGeom>
        </p:spPr>
        <p:txBody>
          <a:bodyPr wrap="square" lIns="0" tIns="0" rIns="0" bIns="0" rtlCol="0" anchor="t">
            <a:spAutoFit/>
          </a:bodyPr>
          <a:lstStyle/>
          <a:p>
            <a:pPr algn="ctr">
              <a:lnSpc>
                <a:spcPts val="3987"/>
              </a:lnSpc>
            </a:pPr>
            <a:r>
              <a:rPr lang="tr-TR" dirty="0">
                <a:solidFill>
                  <a:srgbClr val="231F20"/>
                </a:solidFill>
                <a:latin typeface="Open Sans" panose="020B0606030504020204" pitchFamily="34" charset="0"/>
                <a:ea typeface="Open Sans" panose="020B0606030504020204" pitchFamily="34" charset="0"/>
                <a:cs typeface="Open Sans" panose="020B0606030504020204" pitchFamily="34" charset="0"/>
              </a:rPr>
              <a:t>1 Ocak </a:t>
            </a:r>
            <a:r>
              <a:rPr lang="tr-TR" b="1" dirty="0">
                <a:solidFill>
                  <a:srgbClr val="231F20"/>
                </a:solidFill>
                <a:latin typeface="Open Sans" panose="020B0606030504020204" pitchFamily="34" charset="0"/>
                <a:ea typeface="Open Sans" panose="020B0606030504020204" pitchFamily="34" charset="0"/>
                <a:cs typeface="Open Sans" panose="020B0606030504020204" pitchFamily="34" charset="0"/>
              </a:rPr>
              <a:t>2020</a:t>
            </a:r>
            <a:endParaRPr lang="en-US" b="1" dirty="0">
              <a:solidFill>
                <a:srgbClr val="231F2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TextBox 58">
            <a:extLst>
              <a:ext uri="{FF2B5EF4-FFF2-40B4-BE49-F238E27FC236}">
                <a16:creationId xmlns:a16="http://schemas.microsoft.com/office/drawing/2014/main" id="{586FABDB-3BCE-288A-B6EE-CE752378CF8E}"/>
              </a:ext>
            </a:extLst>
          </p:cNvPr>
          <p:cNvSpPr txBox="1"/>
          <p:nvPr/>
        </p:nvSpPr>
        <p:spPr>
          <a:xfrm>
            <a:off x="3239562" y="3750004"/>
            <a:ext cx="2161109" cy="443135"/>
          </a:xfrm>
          <a:prstGeom prst="rect">
            <a:avLst/>
          </a:prstGeom>
        </p:spPr>
        <p:txBody>
          <a:bodyPr wrap="square" lIns="0" tIns="0" rIns="0" bIns="0" rtlCol="0" anchor="t">
            <a:spAutoFit/>
          </a:bodyPr>
          <a:lstStyle/>
          <a:p>
            <a:pPr algn="ctr">
              <a:lnSpc>
                <a:spcPts val="3987"/>
              </a:lnSpc>
            </a:pPr>
            <a:r>
              <a:rPr lang="tr-TR" dirty="0">
                <a:solidFill>
                  <a:srgbClr val="231F20"/>
                </a:solidFill>
                <a:latin typeface="Open Sans" panose="020B0606030504020204" pitchFamily="34" charset="0"/>
                <a:ea typeface="Open Sans" panose="020B0606030504020204" pitchFamily="34" charset="0"/>
                <a:cs typeface="Open Sans" panose="020B0606030504020204" pitchFamily="34" charset="0"/>
              </a:rPr>
              <a:t>1 Aralık </a:t>
            </a:r>
            <a:r>
              <a:rPr lang="tr-TR" b="1" dirty="0">
                <a:solidFill>
                  <a:srgbClr val="231F20"/>
                </a:solidFill>
                <a:latin typeface="Open Sans" panose="020B0606030504020204" pitchFamily="34" charset="0"/>
                <a:ea typeface="Open Sans" panose="020B0606030504020204" pitchFamily="34" charset="0"/>
                <a:cs typeface="Open Sans" panose="020B0606030504020204" pitchFamily="34" charset="0"/>
              </a:rPr>
              <a:t>2020</a:t>
            </a:r>
            <a:endParaRPr lang="en-US" b="1" dirty="0">
              <a:solidFill>
                <a:srgbClr val="231F2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6" name="TextBox 59">
            <a:extLst>
              <a:ext uri="{FF2B5EF4-FFF2-40B4-BE49-F238E27FC236}">
                <a16:creationId xmlns:a16="http://schemas.microsoft.com/office/drawing/2014/main" id="{50FE5E39-D2E0-1659-38D2-ECF151E619D3}"/>
              </a:ext>
            </a:extLst>
          </p:cNvPr>
          <p:cNvSpPr txBox="1"/>
          <p:nvPr/>
        </p:nvSpPr>
        <p:spPr>
          <a:xfrm>
            <a:off x="2400617" y="858621"/>
            <a:ext cx="1548328" cy="444352"/>
          </a:xfrm>
          <a:prstGeom prst="rect">
            <a:avLst/>
          </a:prstGeom>
        </p:spPr>
        <p:txBody>
          <a:bodyPr wrap="square" lIns="0" tIns="0" rIns="0" bIns="0" rtlCol="0" anchor="t">
            <a:spAutoFit/>
          </a:bodyPr>
          <a:lstStyle/>
          <a:p>
            <a:pPr algn="ctr">
              <a:lnSpc>
                <a:spcPts val="3987"/>
              </a:lnSpc>
            </a:pPr>
            <a:r>
              <a:rPr lang="tr-TR" dirty="0">
                <a:solidFill>
                  <a:srgbClr val="231F20"/>
                </a:solidFill>
                <a:latin typeface="Open Sans" panose="020B0606030504020204" pitchFamily="34" charset="0"/>
                <a:ea typeface="Open Sans" panose="020B0606030504020204" pitchFamily="34" charset="0"/>
                <a:cs typeface="Open Sans" panose="020B0606030504020204" pitchFamily="34" charset="0"/>
              </a:rPr>
              <a:t>1 Ekim </a:t>
            </a:r>
            <a:r>
              <a:rPr lang="tr-TR" b="1" dirty="0">
                <a:solidFill>
                  <a:srgbClr val="231F20"/>
                </a:solidFill>
                <a:latin typeface="Open Sans" panose="020B0606030504020204" pitchFamily="34" charset="0"/>
                <a:ea typeface="Open Sans" panose="020B0606030504020204" pitchFamily="34" charset="0"/>
                <a:cs typeface="Open Sans" panose="020B0606030504020204" pitchFamily="34" charset="0"/>
              </a:rPr>
              <a:t>2020</a:t>
            </a:r>
            <a:endParaRPr lang="en-US" b="1" dirty="0">
              <a:solidFill>
                <a:srgbClr val="231F2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7" name="TextBox 60">
            <a:extLst>
              <a:ext uri="{FF2B5EF4-FFF2-40B4-BE49-F238E27FC236}">
                <a16:creationId xmlns:a16="http://schemas.microsoft.com/office/drawing/2014/main" id="{BE9C7037-0615-57A5-59EB-95AF2618F8CE}"/>
              </a:ext>
            </a:extLst>
          </p:cNvPr>
          <p:cNvSpPr txBox="1"/>
          <p:nvPr/>
        </p:nvSpPr>
        <p:spPr>
          <a:xfrm>
            <a:off x="4698416" y="858621"/>
            <a:ext cx="1548328" cy="443135"/>
          </a:xfrm>
          <a:prstGeom prst="rect">
            <a:avLst/>
          </a:prstGeom>
        </p:spPr>
        <p:txBody>
          <a:bodyPr wrap="square" lIns="0" tIns="0" rIns="0" bIns="0" rtlCol="0" anchor="t">
            <a:spAutoFit/>
          </a:bodyPr>
          <a:lstStyle/>
          <a:p>
            <a:pPr algn="ctr">
              <a:lnSpc>
                <a:spcPts val="3987"/>
              </a:lnSpc>
            </a:pPr>
            <a:r>
              <a:rPr lang="tr-TR" dirty="0">
                <a:solidFill>
                  <a:srgbClr val="231F20"/>
                </a:solidFill>
                <a:latin typeface="Open Sans" panose="020B0606030504020204" pitchFamily="34" charset="0"/>
                <a:ea typeface="Open Sans" panose="020B0606030504020204" pitchFamily="34" charset="0"/>
                <a:cs typeface="Open Sans" panose="020B0606030504020204" pitchFamily="34" charset="0"/>
              </a:rPr>
              <a:t>1 Ocak </a:t>
            </a:r>
            <a:r>
              <a:rPr lang="tr-TR" b="1" dirty="0">
                <a:solidFill>
                  <a:srgbClr val="231F20"/>
                </a:solidFill>
                <a:latin typeface="Open Sans" panose="020B0606030504020204" pitchFamily="34" charset="0"/>
                <a:ea typeface="Open Sans" panose="020B0606030504020204" pitchFamily="34" charset="0"/>
                <a:cs typeface="Open Sans" panose="020B0606030504020204" pitchFamily="34" charset="0"/>
              </a:rPr>
              <a:t>2021</a:t>
            </a:r>
            <a:endParaRPr lang="en-US" b="1" dirty="0">
              <a:solidFill>
                <a:srgbClr val="231F2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8" name="TextBox 61">
            <a:extLst>
              <a:ext uri="{FF2B5EF4-FFF2-40B4-BE49-F238E27FC236}">
                <a16:creationId xmlns:a16="http://schemas.microsoft.com/office/drawing/2014/main" id="{1B4C34A5-F950-CEAD-AE40-5BF9B98E068C}"/>
              </a:ext>
            </a:extLst>
          </p:cNvPr>
          <p:cNvSpPr txBox="1"/>
          <p:nvPr/>
        </p:nvSpPr>
        <p:spPr>
          <a:xfrm>
            <a:off x="6785078" y="858621"/>
            <a:ext cx="1898491" cy="444352"/>
          </a:xfrm>
          <a:prstGeom prst="rect">
            <a:avLst/>
          </a:prstGeom>
        </p:spPr>
        <p:txBody>
          <a:bodyPr wrap="square" lIns="0" tIns="0" rIns="0" bIns="0" rtlCol="0" anchor="t">
            <a:spAutoFit/>
          </a:bodyPr>
          <a:lstStyle/>
          <a:p>
            <a:pPr algn="ctr">
              <a:lnSpc>
                <a:spcPts val="3987"/>
              </a:lnSpc>
            </a:pPr>
            <a:r>
              <a:rPr lang="tr-TR" dirty="0">
                <a:solidFill>
                  <a:srgbClr val="231F20"/>
                </a:solidFill>
                <a:latin typeface="Open Sans" panose="020B0606030504020204" pitchFamily="34" charset="0"/>
                <a:ea typeface="Open Sans" panose="020B0606030504020204" pitchFamily="34" charset="0"/>
                <a:cs typeface="Open Sans" panose="020B0606030504020204" pitchFamily="34" charset="0"/>
              </a:rPr>
              <a:t>19 Eylül </a:t>
            </a:r>
            <a:r>
              <a:rPr lang="tr-TR" b="1" dirty="0">
                <a:solidFill>
                  <a:srgbClr val="231F20"/>
                </a:solidFill>
                <a:latin typeface="Open Sans" panose="020B0606030504020204" pitchFamily="34" charset="0"/>
                <a:ea typeface="Open Sans" panose="020B0606030504020204" pitchFamily="34" charset="0"/>
                <a:cs typeface="Open Sans" panose="020B0606030504020204" pitchFamily="34" charset="0"/>
              </a:rPr>
              <a:t>2022</a:t>
            </a:r>
            <a:endParaRPr lang="en-US" b="1" dirty="0">
              <a:solidFill>
                <a:srgbClr val="231F2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9" name="TextBox 62">
            <a:extLst>
              <a:ext uri="{FF2B5EF4-FFF2-40B4-BE49-F238E27FC236}">
                <a16:creationId xmlns:a16="http://schemas.microsoft.com/office/drawing/2014/main" id="{1342EEBB-3A1B-4C3C-25D2-0B4E95255B15}"/>
              </a:ext>
            </a:extLst>
          </p:cNvPr>
          <p:cNvSpPr txBox="1"/>
          <p:nvPr/>
        </p:nvSpPr>
        <p:spPr>
          <a:xfrm>
            <a:off x="9246389" y="858621"/>
            <a:ext cx="1548328" cy="443135"/>
          </a:xfrm>
          <a:prstGeom prst="rect">
            <a:avLst/>
          </a:prstGeom>
        </p:spPr>
        <p:txBody>
          <a:bodyPr wrap="square" lIns="0" tIns="0" rIns="0" bIns="0" rtlCol="0" anchor="t">
            <a:spAutoFit/>
          </a:bodyPr>
          <a:lstStyle/>
          <a:p>
            <a:pPr algn="ctr">
              <a:lnSpc>
                <a:spcPts val="3987"/>
              </a:lnSpc>
            </a:pPr>
            <a:r>
              <a:rPr lang="tr-TR" dirty="0">
                <a:solidFill>
                  <a:srgbClr val="231F20"/>
                </a:solidFill>
                <a:latin typeface="Open Sans" panose="020B0606030504020204" pitchFamily="34" charset="0"/>
                <a:ea typeface="Open Sans" panose="020B0606030504020204" pitchFamily="34" charset="0"/>
                <a:cs typeface="Open Sans" panose="020B0606030504020204" pitchFamily="34" charset="0"/>
              </a:rPr>
              <a:t>1 Mart </a:t>
            </a:r>
            <a:r>
              <a:rPr lang="tr-TR" b="1" dirty="0">
                <a:solidFill>
                  <a:srgbClr val="231F20"/>
                </a:solidFill>
                <a:latin typeface="Open Sans" panose="020B0606030504020204" pitchFamily="34" charset="0"/>
                <a:ea typeface="Open Sans" panose="020B0606030504020204" pitchFamily="34" charset="0"/>
                <a:cs typeface="Open Sans" panose="020B0606030504020204" pitchFamily="34" charset="0"/>
              </a:rPr>
              <a:t>2024</a:t>
            </a:r>
            <a:endParaRPr lang="en-US" b="1" dirty="0">
              <a:solidFill>
                <a:srgbClr val="231F2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0" name="TextBox 63">
            <a:extLst>
              <a:ext uri="{FF2B5EF4-FFF2-40B4-BE49-F238E27FC236}">
                <a16:creationId xmlns:a16="http://schemas.microsoft.com/office/drawing/2014/main" id="{E1DE427D-B150-0C65-335D-6E3ECF06B6CF}"/>
              </a:ext>
            </a:extLst>
          </p:cNvPr>
          <p:cNvSpPr txBox="1"/>
          <p:nvPr/>
        </p:nvSpPr>
        <p:spPr>
          <a:xfrm>
            <a:off x="5518310" y="3750004"/>
            <a:ext cx="2161109" cy="443135"/>
          </a:xfrm>
          <a:prstGeom prst="rect">
            <a:avLst/>
          </a:prstGeom>
        </p:spPr>
        <p:txBody>
          <a:bodyPr wrap="square" lIns="0" tIns="0" rIns="0" bIns="0" rtlCol="0" anchor="t">
            <a:spAutoFit/>
          </a:bodyPr>
          <a:lstStyle/>
          <a:p>
            <a:pPr algn="ctr">
              <a:lnSpc>
                <a:spcPts val="3987"/>
              </a:lnSpc>
            </a:pPr>
            <a:r>
              <a:rPr lang="tr-TR" dirty="0">
                <a:solidFill>
                  <a:srgbClr val="231F20"/>
                </a:solidFill>
                <a:latin typeface="Open Sans" panose="020B0606030504020204" pitchFamily="34" charset="0"/>
                <a:ea typeface="Open Sans" panose="020B0606030504020204" pitchFamily="34" charset="0"/>
                <a:cs typeface="Open Sans" panose="020B0606030504020204" pitchFamily="34" charset="0"/>
              </a:rPr>
              <a:t>25 Nisan </a:t>
            </a:r>
            <a:r>
              <a:rPr lang="tr-TR" b="1" dirty="0">
                <a:solidFill>
                  <a:srgbClr val="231F20"/>
                </a:solidFill>
                <a:latin typeface="Open Sans" panose="020B0606030504020204" pitchFamily="34" charset="0"/>
                <a:ea typeface="Open Sans" panose="020B0606030504020204" pitchFamily="34" charset="0"/>
                <a:cs typeface="Open Sans" panose="020B0606030504020204" pitchFamily="34" charset="0"/>
              </a:rPr>
              <a:t>2022</a:t>
            </a:r>
            <a:endParaRPr lang="en-US" b="1" dirty="0">
              <a:solidFill>
                <a:srgbClr val="231F2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1" name="TextBox 64">
            <a:extLst>
              <a:ext uri="{FF2B5EF4-FFF2-40B4-BE49-F238E27FC236}">
                <a16:creationId xmlns:a16="http://schemas.microsoft.com/office/drawing/2014/main" id="{A2A22128-C7AF-074D-7AD3-38F03C2DB1B0}"/>
              </a:ext>
            </a:extLst>
          </p:cNvPr>
          <p:cNvSpPr txBox="1"/>
          <p:nvPr/>
        </p:nvSpPr>
        <p:spPr>
          <a:xfrm>
            <a:off x="7970093" y="3750004"/>
            <a:ext cx="1810951" cy="444352"/>
          </a:xfrm>
          <a:prstGeom prst="rect">
            <a:avLst/>
          </a:prstGeom>
        </p:spPr>
        <p:txBody>
          <a:bodyPr wrap="square" lIns="0" tIns="0" rIns="0" bIns="0" rtlCol="0" anchor="t">
            <a:spAutoFit/>
          </a:bodyPr>
          <a:lstStyle/>
          <a:p>
            <a:pPr algn="ctr">
              <a:lnSpc>
                <a:spcPts val="3987"/>
              </a:lnSpc>
            </a:pPr>
            <a:r>
              <a:rPr lang="tr-TR" dirty="0">
                <a:solidFill>
                  <a:srgbClr val="231F20"/>
                </a:solidFill>
                <a:latin typeface="Open Sans" panose="020B0606030504020204" pitchFamily="34" charset="0"/>
                <a:ea typeface="Open Sans" panose="020B0606030504020204" pitchFamily="34" charset="0"/>
                <a:cs typeface="Open Sans" panose="020B0606030504020204" pitchFamily="34" charset="0"/>
              </a:rPr>
              <a:t>1 Kasım </a:t>
            </a:r>
            <a:r>
              <a:rPr lang="tr-TR" b="1" dirty="0">
                <a:solidFill>
                  <a:srgbClr val="231F20"/>
                </a:solidFill>
                <a:latin typeface="Open Sans" panose="020B0606030504020204" pitchFamily="34" charset="0"/>
                <a:ea typeface="Open Sans" panose="020B0606030504020204" pitchFamily="34" charset="0"/>
                <a:cs typeface="Open Sans" panose="020B0606030504020204" pitchFamily="34" charset="0"/>
              </a:rPr>
              <a:t>2023</a:t>
            </a:r>
            <a:endParaRPr lang="en-US" b="1" dirty="0">
              <a:solidFill>
                <a:srgbClr val="231F2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2" name="TextBox 65">
            <a:extLst>
              <a:ext uri="{FF2B5EF4-FFF2-40B4-BE49-F238E27FC236}">
                <a16:creationId xmlns:a16="http://schemas.microsoft.com/office/drawing/2014/main" id="{3640B497-3985-0C0B-011B-FECFB08E01F6}"/>
              </a:ext>
            </a:extLst>
          </p:cNvPr>
          <p:cNvSpPr txBox="1"/>
          <p:nvPr/>
        </p:nvSpPr>
        <p:spPr>
          <a:xfrm>
            <a:off x="10395287" y="3750004"/>
            <a:ext cx="1548328" cy="443135"/>
          </a:xfrm>
          <a:prstGeom prst="rect">
            <a:avLst/>
          </a:prstGeom>
        </p:spPr>
        <p:txBody>
          <a:bodyPr wrap="square" lIns="0" tIns="0" rIns="0" bIns="0" rtlCol="0" anchor="t">
            <a:spAutoFit/>
          </a:bodyPr>
          <a:lstStyle/>
          <a:p>
            <a:pPr algn="ctr">
              <a:lnSpc>
                <a:spcPts val="3987"/>
              </a:lnSpc>
            </a:pPr>
            <a:r>
              <a:rPr lang="tr-TR" b="1" dirty="0">
                <a:latin typeface="Open Sans" panose="020B0606030504020204" pitchFamily="34" charset="0"/>
                <a:ea typeface="Open Sans" panose="020B0606030504020204" pitchFamily="34" charset="0"/>
                <a:cs typeface="Open Sans" panose="020B0606030504020204" pitchFamily="34" charset="0"/>
              </a:rPr>
              <a:t>2025</a:t>
            </a:r>
            <a:endParaRPr lang="en-US" b="1" dirty="0">
              <a:latin typeface="Open Sans" panose="020B0606030504020204" pitchFamily="34" charset="0"/>
              <a:ea typeface="Open Sans" panose="020B0606030504020204" pitchFamily="34" charset="0"/>
              <a:cs typeface="Open Sans" panose="020B0606030504020204" pitchFamily="34" charset="0"/>
            </a:endParaRPr>
          </a:p>
        </p:txBody>
      </p:sp>
      <p:sp>
        <p:nvSpPr>
          <p:cNvPr id="124" name="Ok: Köşeli Çift Ayraç 123">
            <a:extLst>
              <a:ext uri="{FF2B5EF4-FFF2-40B4-BE49-F238E27FC236}">
                <a16:creationId xmlns:a16="http://schemas.microsoft.com/office/drawing/2014/main" id="{A18607F0-2371-BC2A-393C-63A6F7947FD6}"/>
              </a:ext>
            </a:extLst>
          </p:cNvPr>
          <p:cNvSpPr/>
          <p:nvPr/>
        </p:nvSpPr>
        <p:spPr>
          <a:xfrm rot="16200000">
            <a:off x="800100" y="2891454"/>
            <a:ext cx="219074" cy="266700"/>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26" name="Ok: Köşeli Çift Ayraç 125">
            <a:extLst>
              <a:ext uri="{FF2B5EF4-FFF2-40B4-BE49-F238E27FC236}">
                <a16:creationId xmlns:a16="http://schemas.microsoft.com/office/drawing/2014/main" id="{2035F20B-6CDD-FD01-90D7-EB21AF39A0B5}"/>
              </a:ext>
            </a:extLst>
          </p:cNvPr>
          <p:cNvSpPr/>
          <p:nvPr/>
        </p:nvSpPr>
        <p:spPr>
          <a:xfrm rot="5400000">
            <a:off x="1930366" y="2891454"/>
            <a:ext cx="219074" cy="266700"/>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27" name="Ok: Köşeli Çift Ayraç 126">
            <a:extLst>
              <a:ext uri="{FF2B5EF4-FFF2-40B4-BE49-F238E27FC236}">
                <a16:creationId xmlns:a16="http://schemas.microsoft.com/office/drawing/2014/main" id="{B444B098-C8D9-AA0F-CC19-C639949EA732}"/>
              </a:ext>
            </a:extLst>
          </p:cNvPr>
          <p:cNvSpPr/>
          <p:nvPr/>
        </p:nvSpPr>
        <p:spPr>
          <a:xfrm rot="16200000">
            <a:off x="3096626" y="2891454"/>
            <a:ext cx="219074" cy="266700"/>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28" name="Ok: Köşeli Çift Ayraç 127">
            <a:extLst>
              <a:ext uri="{FF2B5EF4-FFF2-40B4-BE49-F238E27FC236}">
                <a16:creationId xmlns:a16="http://schemas.microsoft.com/office/drawing/2014/main" id="{5F7459DA-39E5-FD9A-6819-C19A82ECE720}"/>
              </a:ext>
            </a:extLst>
          </p:cNvPr>
          <p:cNvSpPr/>
          <p:nvPr/>
        </p:nvSpPr>
        <p:spPr>
          <a:xfrm rot="5400000">
            <a:off x="4230135" y="2875050"/>
            <a:ext cx="219074" cy="266700"/>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29" name="Ok: Köşeli Çift Ayraç 128">
            <a:extLst>
              <a:ext uri="{FF2B5EF4-FFF2-40B4-BE49-F238E27FC236}">
                <a16:creationId xmlns:a16="http://schemas.microsoft.com/office/drawing/2014/main" id="{5AEB8112-5D1E-E818-1CBF-FC903CF4A8C6}"/>
              </a:ext>
            </a:extLst>
          </p:cNvPr>
          <p:cNvSpPr/>
          <p:nvPr/>
        </p:nvSpPr>
        <p:spPr>
          <a:xfrm rot="16200000">
            <a:off x="5348488" y="2891454"/>
            <a:ext cx="219074" cy="266700"/>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30" name="Ok: Köşeli Çift Ayraç 129">
            <a:extLst>
              <a:ext uri="{FF2B5EF4-FFF2-40B4-BE49-F238E27FC236}">
                <a16:creationId xmlns:a16="http://schemas.microsoft.com/office/drawing/2014/main" id="{3B682981-2E0D-0458-10F3-C5B29759B9A5}"/>
              </a:ext>
            </a:extLst>
          </p:cNvPr>
          <p:cNvSpPr/>
          <p:nvPr/>
        </p:nvSpPr>
        <p:spPr>
          <a:xfrm rot="5400000">
            <a:off x="6487863" y="2884575"/>
            <a:ext cx="219074" cy="266700"/>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31" name="Ok: Köşeli Çift Ayraç 130">
            <a:extLst>
              <a:ext uri="{FF2B5EF4-FFF2-40B4-BE49-F238E27FC236}">
                <a16:creationId xmlns:a16="http://schemas.microsoft.com/office/drawing/2014/main" id="{4775F6E9-C280-9F5E-4F7A-D8F5A3A5DF1E}"/>
              </a:ext>
            </a:extLst>
          </p:cNvPr>
          <p:cNvSpPr/>
          <p:nvPr/>
        </p:nvSpPr>
        <p:spPr>
          <a:xfrm rot="16200000">
            <a:off x="7634311" y="2891454"/>
            <a:ext cx="219074" cy="266700"/>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32" name="Ok: Köşeli Çift Ayraç 131">
            <a:extLst>
              <a:ext uri="{FF2B5EF4-FFF2-40B4-BE49-F238E27FC236}">
                <a16:creationId xmlns:a16="http://schemas.microsoft.com/office/drawing/2014/main" id="{BF726333-3DA3-7C33-DB89-5D93E6F55AE2}"/>
              </a:ext>
            </a:extLst>
          </p:cNvPr>
          <p:cNvSpPr/>
          <p:nvPr/>
        </p:nvSpPr>
        <p:spPr>
          <a:xfrm rot="5400000">
            <a:off x="8784131" y="2875050"/>
            <a:ext cx="219074" cy="266700"/>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33" name="Ok: Köşeli Çift Ayraç 132">
            <a:extLst>
              <a:ext uri="{FF2B5EF4-FFF2-40B4-BE49-F238E27FC236}">
                <a16:creationId xmlns:a16="http://schemas.microsoft.com/office/drawing/2014/main" id="{49002185-012B-BC8D-F8BE-A5B238738939}"/>
              </a:ext>
            </a:extLst>
          </p:cNvPr>
          <p:cNvSpPr/>
          <p:nvPr/>
        </p:nvSpPr>
        <p:spPr>
          <a:xfrm rot="16200000">
            <a:off x="9920541" y="2891454"/>
            <a:ext cx="219074" cy="266700"/>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34" name="Ok: Köşeli Çift Ayraç 133">
            <a:extLst>
              <a:ext uri="{FF2B5EF4-FFF2-40B4-BE49-F238E27FC236}">
                <a16:creationId xmlns:a16="http://schemas.microsoft.com/office/drawing/2014/main" id="{5A6CF803-F2EB-30A9-7593-75C2EA613C72}"/>
              </a:ext>
            </a:extLst>
          </p:cNvPr>
          <p:cNvSpPr/>
          <p:nvPr/>
        </p:nvSpPr>
        <p:spPr>
          <a:xfrm rot="5400000">
            <a:off x="11042194" y="2875050"/>
            <a:ext cx="219074" cy="266700"/>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 name="Metin kutusu 1">
            <a:extLst>
              <a:ext uri="{FF2B5EF4-FFF2-40B4-BE49-F238E27FC236}">
                <a16:creationId xmlns:a16="http://schemas.microsoft.com/office/drawing/2014/main" id="{0B65C865-3522-59EF-A5BF-0E7671F1E066}"/>
              </a:ext>
            </a:extLst>
          </p:cNvPr>
          <p:cNvSpPr txBox="1"/>
          <p:nvPr/>
        </p:nvSpPr>
        <p:spPr>
          <a:xfrm>
            <a:off x="26164" y="276852"/>
            <a:ext cx="5469761"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Destek Bileşenleri</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3" name="Metin kutusu 52">
            <a:extLst>
              <a:ext uri="{FF2B5EF4-FFF2-40B4-BE49-F238E27FC236}">
                <a16:creationId xmlns:a16="http://schemas.microsoft.com/office/drawing/2014/main" id="{DB24F999-0758-4DDF-B2D2-FEBF7D6BD87B}"/>
              </a:ext>
            </a:extLst>
          </p:cNvPr>
          <p:cNvSpPr txBox="1"/>
          <p:nvPr/>
        </p:nvSpPr>
        <p:spPr>
          <a:xfrm>
            <a:off x="658698" y="5966480"/>
            <a:ext cx="3744000" cy="338554"/>
          </a:xfrm>
          <a:prstGeom prst="rect">
            <a:avLst/>
          </a:prstGeom>
          <a:gradFill>
            <a:gsLst>
              <a:gs pos="0">
                <a:srgbClr val="32ACF8"/>
              </a:gs>
              <a:gs pos="100000">
                <a:srgbClr val="C00000"/>
              </a:gs>
            </a:gsLst>
            <a:lin ang="16200000" scaled="0"/>
          </a:gradFill>
        </p:spPr>
        <p:txBody>
          <a:bodyPr wrap="square" rtlCol="0">
            <a:spAutoFit/>
          </a:bodyPr>
          <a:lstStyle/>
          <a:p>
            <a:pPr algn="ctr"/>
            <a:r>
              <a:rPr lang="tr-TR" sz="1600" dirty="0">
                <a:solidFill>
                  <a:schemeClr val="bg1"/>
                </a:solidFill>
                <a:latin typeface="Open Sans" panose="020B0604020202020204" charset="0"/>
                <a:ea typeface="Open Sans" panose="020B0604020202020204" charset="0"/>
                <a:cs typeface="Open Sans" panose="020B0604020202020204" charset="0"/>
              </a:rPr>
              <a:t>Kayıtlı Yararlanıcı Sayısı (2025)</a:t>
            </a:r>
          </a:p>
        </p:txBody>
      </p:sp>
      <p:sp>
        <p:nvSpPr>
          <p:cNvPr id="54" name="Dikdörtgen 53">
            <a:extLst>
              <a:ext uri="{FF2B5EF4-FFF2-40B4-BE49-F238E27FC236}">
                <a16:creationId xmlns:a16="http://schemas.microsoft.com/office/drawing/2014/main" id="{54420947-95E4-4389-8BEA-9EFBA3EB3DAA}"/>
              </a:ext>
            </a:extLst>
          </p:cNvPr>
          <p:cNvSpPr/>
          <p:nvPr/>
        </p:nvSpPr>
        <p:spPr>
          <a:xfrm>
            <a:off x="4469995" y="5582920"/>
            <a:ext cx="3744000" cy="1080000"/>
          </a:xfrm>
          <a:prstGeom prst="rect">
            <a:avLst/>
          </a:prstGeom>
          <a:solidFill>
            <a:schemeClr val="bg1">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5" name="Metin kutusu 54">
            <a:extLst>
              <a:ext uri="{FF2B5EF4-FFF2-40B4-BE49-F238E27FC236}">
                <a16:creationId xmlns:a16="http://schemas.microsoft.com/office/drawing/2014/main" id="{3ED89474-A8DC-48D3-AB41-B44118648692}"/>
              </a:ext>
            </a:extLst>
          </p:cNvPr>
          <p:cNvSpPr txBox="1"/>
          <p:nvPr/>
        </p:nvSpPr>
        <p:spPr>
          <a:xfrm>
            <a:off x="6468217" y="5597148"/>
            <a:ext cx="1656000" cy="707886"/>
          </a:xfrm>
          <a:prstGeom prst="rect">
            <a:avLst/>
          </a:prstGeom>
          <a:noFill/>
        </p:spPr>
        <p:txBody>
          <a:bodyPr wrap="square" rtlCol="0">
            <a:spAutoFit/>
          </a:bodyPr>
          <a:lstStyle/>
          <a:p>
            <a:pPr algn="ctr"/>
            <a:r>
              <a:rPr lang="tr-TR" sz="4000" b="1" dirty="0">
                <a:solidFill>
                  <a:schemeClr val="tx1"/>
                </a:solidFill>
                <a:latin typeface="Open Sans" panose="020B0604020202020204" charset="0"/>
                <a:ea typeface="Open Sans" panose="020B0604020202020204" charset="0"/>
                <a:cs typeface="Open Sans" panose="020B0604020202020204" charset="0"/>
              </a:rPr>
              <a:t>265</a:t>
            </a:r>
          </a:p>
        </p:txBody>
      </p:sp>
      <p:sp>
        <p:nvSpPr>
          <p:cNvPr id="56" name="Metin kutusu 55">
            <a:extLst>
              <a:ext uri="{FF2B5EF4-FFF2-40B4-BE49-F238E27FC236}">
                <a16:creationId xmlns:a16="http://schemas.microsoft.com/office/drawing/2014/main" id="{5ECA8897-854B-4506-9E5E-AE1B8840602B}"/>
              </a:ext>
            </a:extLst>
          </p:cNvPr>
          <p:cNvSpPr txBox="1"/>
          <p:nvPr/>
        </p:nvSpPr>
        <p:spPr>
          <a:xfrm>
            <a:off x="6468217" y="6333290"/>
            <a:ext cx="1650527" cy="276999"/>
          </a:xfrm>
          <a:prstGeom prst="rect">
            <a:avLst/>
          </a:prstGeom>
          <a:noFill/>
        </p:spPr>
        <p:txBody>
          <a:bodyPr wrap="square" rtlCol="0">
            <a:spAutoFit/>
          </a:bodyPr>
          <a:lstStyle/>
          <a:p>
            <a:pPr algn="ctr"/>
            <a:r>
              <a:rPr lang="tr-TR" sz="1200" dirty="0">
                <a:solidFill>
                  <a:srgbClr val="002060"/>
                </a:solidFill>
                <a:latin typeface="Open Sans" panose="020B0604020202020204" charset="0"/>
                <a:ea typeface="Open Sans" panose="020B0604020202020204" charset="0"/>
                <a:cs typeface="Open Sans" panose="020B0604020202020204" charset="0"/>
              </a:rPr>
              <a:t>İşbirliği Kuruluşu</a:t>
            </a:r>
          </a:p>
        </p:txBody>
      </p:sp>
      <p:sp>
        <p:nvSpPr>
          <p:cNvPr id="57" name="Metin kutusu 56">
            <a:extLst>
              <a:ext uri="{FF2B5EF4-FFF2-40B4-BE49-F238E27FC236}">
                <a16:creationId xmlns:a16="http://schemas.microsoft.com/office/drawing/2014/main" id="{CECD7B3E-487A-4CD5-BC58-E3B4F9A0A4D2}"/>
              </a:ext>
            </a:extLst>
          </p:cNvPr>
          <p:cNvSpPr txBox="1"/>
          <p:nvPr/>
        </p:nvSpPr>
        <p:spPr>
          <a:xfrm>
            <a:off x="4566374" y="5597148"/>
            <a:ext cx="1656000" cy="707886"/>
          </a:xfrm>
          <a:prstGeom prst="rect">
            <a:avLst/>
          </a:prstGeom>
          <a:noFill/>
        </p:spPr>
        <p:txBody>
          <a:bodyPr wrap="square" rtlCol="0">
            <a:spAutoFit/>
          </a:bodyPr>
          <a:lstStyle/>
          <a:p>
            <a:pPr algn="ctr"/>
            <a:r>
              <a:rPr lang="tr-TR" sz="4000" b="1" dirty="0">
                <a:solidFill>
                  <a:schemeClr val="tx1"/>
                </a:solidFill>
                <a:latin typeface="Open Sans" panose="020B0604020202020204" charset="0"/>
                <a:ea typeface="Open Sans" panose="020B0604020202020204" charset="0"/>
                <a:cs typeface="Open Sans" panose="020B0604020202020204" charset="0"/>
              </a:rPr>
              <a:t>50</a:t>
            </a:r>
            <a:r>
              <a:rPr lang="tr-TR" sz="2000" b="1" dirty="0">
                <a:solidFill>
                  <a:schemeClr val="tx1"/>
                </a:solidFill>
                <a:latin typeface="Open Sans" panose="020B0604020202020204" charset="0"/>
                <a:ea typeface="Open Sans" panose="020B0604020202020204" charset="0"/>
                <a:cs typeface="Open Sans" panose="020B0604020202020204" charset="0"/>
              </a:rPr>
              <a:t>Bin</a:t>
            </a:r>
          </a:p>
        </p:txBody>
      </p:sp>
      <p:cxnSp>
        <p:nvCxnSpPr>
          <p:cNvPr id="58" name="Düz Bağlayıcı 57">
            <a:extLst>
              <a:ext uri="{FF2B5EF4-FFF2-40B4-BE49-F238E27FC236}">
                <a16:creationId xmlns:a16="http://schemas.microsoft.com/office/drawing/2014/main" id="{EC0630D0-0A11-47F3-90FB-E9914288EBFA}"/>
              </a:ext>
            </a:extLst>
          </p:cNvPr>
          <p:cNvCxnSpPr/>
          <p:nvPr/>
        </p:nvCxnSpPr>
        <p:spPr>
          <a:xfrm>
            <a:off x="6333622" y="5722866"/>
            <a:ext cx="0" cy="609600"/>
          </a:xfrm>
          <a:prstGeom prst="line">
            <a:avLst/>
          </a:prstGeom>
          <a:blipFill>
            <a:blip r:embed="rId23"/>
            <a:stretch>
              <a:fillRect/>
            </a:stretch>
          </a:blipFill>
          <a:ln>
            <a:solidFill>
              <a:srgbClr val="0070C0"/>
            </a:solidFill>
          </a:ln>
        </p:spPr>
        <p:style>
          <a:lnRef idx="1">
            <a:schemeClr val="accent1"/>
          </a:lnRef>
          <a:fillRef idx="0">
            <a:schemeClr val="accent1"/>
          </a:fillRef>
          <a:effectRef idx="0">
            <a:schemeClr val="accent1"/>
          </a:effectRef>
          <a:fontRef idx="minor">
            <a:schemeClr val="tx1"/>
          </a:fontRef>
        </p:style>
      </p:cxnSp>
      <p:sp>
        <p:nvSpPr>
          <p:cNvPr id="59" name="Metin kutusu 58">
            <a:extLst>
              <a:ext uri="{FF2B5EF4-FFF2-40B4-BE49-F238E27FC236}">
                <a16:creationId xmlns:a16="http://schemas.microsoft.com/office/drawing/2014/main" id="{EBF0EF0A-94CE-48B2-9452-3A3F7E6784E6}"/>
              </a:ext>
            </a:extLst>
          </p:cNvPr>
          <p:cNvSpPr txBox="1"/>
          <p:nvPr/>
        </p:nvSpPr>
        <p:spPr>
          <a:xfrm>
            <a:off x="4566374" y="6333290"/>
            <a:ext cx="1656001" cy="276999"/>
          </a:xfrm>
          <a:prstGeom prst="rect">
            <a:avLst/>
          </a:prstGeom>
          <a:noFill/>
        </p:spPr>
        <p:txBody>
          <a:bodyPr wrap="square" rtlCol="0">
            <a:spAutoFit/>
          </a:bodyPr>
          <a:lstStyle/>
          <a:p>
            <a:pPr algn="ctr"/>
            <a:r>
              <a:rPr lang="tr-TR" sz="1200" dirty="0">
                <a:solidFill>
                  <a:srgbClr val="002060"/>
                </a:solidFill>
                <a:latin typeface="Open Sans" panose="020B0604020202020204" charset="0"/>
                <a:ea typeface="Open Sans" panose="020B0604020202020204" charset="0"/>
                <a:cs typeface="Open Sans" panose="020B0604020202020204" charset="0"/>
              </a:rPr>
              <a:t>Şirket</a:t>
            </a:r>
          </a:p>
        </p:txBody>
      </p:sp>
    </p:spTree>
    <p:extLst>
      <p:ext uri="{BB962C8B-B14F-4D97-AF65-F5344CB8AC3E}">
        <p14:creationId xmlns:p14="http://schemas.microsoft.com/office/powerpoint/2010/main" val="32037508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
          <a:extLst>
            <a:ext uri="{FF2B5EF4-FFF2-40B4-BE49-F238E27FC236}">
              <a16:creationId xmlns:a16="http://schemas.microsoft.com/office/drawing/2014/main" id="{BA60ADC8-CD14-AA2B-9F15-5B74E2F45652}"/>
            </a:ext>
          </a:extLst>
        </p:cNvPr>
        <p:cNvGrpSpPr/>
        <p:nvPr/>
      </p:nvGrpSpPr>
      <p:grpSpPr>
        <a:xfrm>
          <a:off x="0" y="0"/>
          <a:ext cx="0" cy="0"/>
          <a:chOff x="0" y="0"/>
          <a:chExt cx="0" cy="0"/>
        </a:xfrm>
      </p:grpSpPr>
      <p:sp>
        <p:nvSpPr>
          <p:cNvPr id="19" name="Metin kutusu 18">
            <a:extLst>
              <a:ext uri="{FF2B5EF4-FFF2-40B4-BE49-F238E27FC236}">
                <a16:creationId xmlns:a16="http://schemas.microsoft.com/office/drawing/2014/main" id="{4C139E82-78F0-931B-0011-CA39C3036548}"/>
              </a:ext>
            </a:extLst>
          </p:cNvPr>
          <p:cNvSpPr txBox="1"/>
          <p:nvPr/>
        </p:nvSpPr>
        <p:spPr>
          <a:xfrm>
            <a:off x="3706279" y="3911988"/>
            <a:ext cx="4779450" cy="1384995"/>
          </a:xfrm>
          <a:prstGeom prst="rect">
            <a:avLst/>
          </a:prstGeom>
          <a:gradFill>
            <a:gsLst>
              <a:gs pos="0">
                <a:srgbClr val="C00000"/>
              </a:gs>
              <a:gs pos="100000">
                <a:srgbClr val="FF0000">
                  <a:alpha val="50000"/>
                </a:srgbClr>
              </a:gs>
            </a:gsLst>
            <a:lin ang="5400000" scaled="0"/>
          </a:gradFill>
        </p:spPr>
        <p:txBody>
          <a:bodyPr wrap="none" rtlCol="0">
            <a:spAutoFit/>
          </a:bodyPr>
          <a:lstStyle/>
          <a:p>
            <a:pPr algn="ctr"/>
            <a:r>
              <a:rPr lang="tr-TR" sz="2800" b="1" dirty="0">
                <a:solidFill>
                  <a:schemeClr val="bg1"/>
                </a:solidFill>
                <a:latin typeface="Open Sans" panose="020B0604020202020204" charset="0"/>
                <a:ea typeface="Open Sans" panose="020B0604020202020204" charset="0"/>
                <a:cs typeface="Open Sans" panose="020B0604020202020204" charset="0"/>
              </a:rPr>
              <a:t>DYS Mevzuatı</a:t>
            </a:r>
          </a:p>
          <a:p>
            <a:pPr algn="ctr"/>
            <a:r>
              <a:rPr lang="tr-TR" sz="2800" b="1" dirty="0">
                <a:solidFill>
                  <a:schemeClr val="bg1"/>
                </a:solidFill>
                <a:latin typeface="Open Sans" panose="020B0604020202020204" charset="0"/>
                <a:ea typeface="Open Sans" panose="020B0604020202020204" charset="0"/>
                <a:cs typeface="Open Sans" panose="020B0604020202020204" charset="0"/>
              </a:rPr>
              <a:t>Bilgi Kaynakları</a:t>
            </a:r>
          </a:p>
          <a:p>
            <a:pPr algn="ctr"/>
            <a:r>
              <a:rPr lang="tr-TR" sz="2800" b="1" dirty="0">
                <a:solidFill>
                  <a:schemeClr val="bg1"/>
                </a:solidFill>
                <a:latin typeface="Open Sans" panose="020B0604020202020204" charset="0"/>
                <a:ea typeface="Open Sans" panose="020B0604020202020204" charset="0"/>
                <a:cs typeface="Open Sans" panose="020B0604020202020204" charset="0"/>
              </a:rPr>
              <a:t>Yararlanıcı Kayıt İşlemleri</a:t>
            </a:r>
          </a:p>
        </p:txBody>
      </p:sp>
      <p:sp>
        <p:nvSpPr>
          <p:cNvPr id="2" name="Google Shape;73;p16">
            <a:extLst>
              <a:ext uri="{FF2B5EF4-FFF2-40B4-BE49-F238E27FC236}">
                <a16:creationId xmlns:a16="http://schemas.microsoft.com/office/drawing/2014/main" id="{AAC0DCB3-10F9-C7F1-E7E7-F66743101F82}"/>
              </a:ext>
            </a:extLst>
          </p:cNvPr>
          <p:cNvSpPr txBox="1">
            <a:spLocks/>
          </p:cNvSpPr>
          <p:nvPr/>
        </p:nvSpPr>
        <p:spPr>
          <a:xfrm>
            <a:off x="257175" y="2437435"/>
            <a:ext cx="11610971" cy="830998"/>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tr-TR" sz="4800" dirty="0">
                <a:solidFill>
                  <a:srgbClr val="002060"/>
                </a:solidFill>
                <a:latin typeface="Open Sans"/>
                <a:ea typeface="Open Sans"/>
                <a:cs typeface="Open Sans"/>
              </a:rPr>
              <a:t>DESTEK YÖNETİM SİSTEMİ (DYS)</a:t>
            </a:r>
          </a:p>
        </p:txBody>
      </p:sp>
    </p:spTree>
    <p:extLst>
      <p:ext uri="{BB962C8B-B14F-4D97-AF65-F5344CB8AC3E}">
        <p14:creationId xmlns:p14="http://schemas.microsoft.com/office/powerpoint/2010/main" val="3460803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905ACD12-7135-6B8F-0E3E-C0117511AD79}"/>
              </a:ext>
            </a:extLst>
          </p:cNvPr>
          <p:cNvPicPr>
            <a:picLocks noChangeAspect="1"/>
          </p:cNvPicPr>
          <p:nvPr/>
        </p:nvPicPr>
        <p:blipFill>
          <a:blip r:embed="rId3"/>
          <a:stretch>
            <a:fillRect/>
          </a:stretch>
        </p:blipFill>
        <p:spPr>
          <a:xfrm>
            <a:off x="0" y="770259"/>
            <a:ext cx="12192000" cy="5582945"/>
          </a:xfrm>
          <a:prstGeom prst="rect">
            <a:avLst/>
          </a:prstGeom>
        </p:spPr>
      </p:pic>
      <p:sp>
        <p:nvSpPr>
          <p:cNvPr id="14" name="Dikdörtgen: Yuvarlatılmış Köşeler 13">
            <a:extLst>
              <a:ext uri="{FF2B5EF4-FFF2-40B4-BE49-F238E27FC236}">
                <a16:creationId xmlns:a16="http://schemas.microsoft.com/office/drawing/2014/main" id="{4C238191-D52C-488B-9372-827F18781B6D}"/>
              </a:ext>
            </a:extLst>
          </p:cNvPr>
          <p:cNvSpPr/>
          <p:nvPr/>
        </p:nvSpPr>
        <p:spPr>
          <a:xfrm>
            <a:off x="4658302" y="5290319"/>
            <a:ext cx="577931" cy="1050097"/>
          </a:xfrm>
          <a:prstGeom prst="roundRect">
            <a:avLst>
              <a:gd name="adj" fmla="val 12255"/>
            </a:avLst>
          </a:prstGeom>
          <a:noFill/>
          <a:ln w="38100">
            <a:solidFill>
              <a:srgbClr val="00CAD5"/>
            </a:solid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17560" tIns="17560" rIns="17560" bIns="17560" numCol="1" spcCol="38100" rtlCol="0" anchor="ctr">
            <a:spAutoFit/>
          </a:bodyPr>
          <a:lstStyle/>
          <a:p>
            <a:pPr algn="ctr" defTabSz="412750" hangingPunct="0"/>
            <a:endParaRPr lang="tr-TR" sz="1500" dirty="0">
              <a:solidFill>
                <a:srgbClr val="FFFFFF"/>
              </a:solidFill>
              <a:latin typeface="Helvetica Neue Medium"/>
              <a:ea typeface="Helvetica Neue Medium"/>
              <a:cs typeface="Helvetica Neue Medium"/>
              <a:sym typeface="Helvetica Neue Medium"/>
            </a:endParaRPr>
          </a:p>
        </p:txBody>
      </p:sp>
      <p:sp>
        <p:nvSpPr>
          <p:cNvPr id="2" name="Metin kutusu 1">
            <a:extLst>
              <a:ext uri="{FF2B5EF4-FFF2-40B4-BE49-F238E27FC236}">
                <a16:creationId xmlns:a16="http://schemas.microsoft.com/office/drawing/2014/main" id="{D880160C-7745-DA13-AA3B-B71C8A7B74F5}"/>
              </a:ext>
            </a:extLst>
          </p:cNvPr>
          <p:cNvSpPr txBox="1"/>
          <p:nvPr/>
        </p:nvSpPr>
        <p:spPr>
          <a:xfrm>
            <a:off x="26164" y="274155"/>
            <a:ext cx="6547164"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DYS Mevzuatı ve Bilgi Kaynakları </a:t>
            </a:r>
            <a:endParaRPr lang="tr-TR"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Metin kutusu 5">
            <a:extLst>
              <a:ext uri="{FF2B5EF4-FFF2-40B4-BE49-F238E27FC236}">
                <a16:creationId xmlns:a16="http://schemas.microsoft.com/office/drawing/2014/main" id="{150D3A14-AE74-E24E-9BE1-B2E396F0BD34}"/>
              </a:ext>
            </a:extLst>
          </p:cNvPr>
          <p:cNvSpPr txBox="1"/>
          <p:nvPr/>
        </p:nvSpPr>
        <p:spPr>
          <a:xfrm>
            <a:off x="11936" y="6353259"/>
            <a:ext cx="12180064" cy="461665"/>
          </a:xfrm>
          <a:prstGeom prst="rect">
            <a:avLst/>
          </a:prstGeom>
          <a:noFill/>
        </p:spPr>
        <p:txBody>
          <a:bodyPr wrap="square" rtlCol="0">
            <a:spAutoFit/>
          </a:bodyPr>
          <a:lstStyle/>
          <a:p>
            <a:pPr algn="ctr"/>
            <a:r>
              <a:rPr lang="tr-TR"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www.ticaret.gov.tr</a:t>
            </a:r>
            <a:endParaRPr lang="tr-TR"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99547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5E6923D4-A274-506A-1948-B22D75DD81B8}"/>
              </a:ext>
            </a:extLst>
          </p:cNvPr>
          <p:cNvSpPr txBox="1"/>
          <p:nvPr/>
        </p:nvSpPr>
        <p:spPr>
          <a:xfrm>
            <a:off x="26164" y="274155"/>
            <a:ext cx="6547164"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DYS Mevzuatı ve Bilgi Kaynakları </a:t>
            </a:r>
            <a:endParaRPr lang="tr-TR"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Resim 2">
            <a:extLst>
              <a:ext uri="{FF2B5EF4-FFF2-40B4-BE49-F238E27FC236}">
                <a16:creationId xmlns:a16="http://schemas.microsoft.com/office/drawing/2014/main" id="{30C06E01-8C75-B3BF-B3AE-B389298BCE56}"/>
              </a:ext>
            </a:extLst>
          </p:cNvPr>
          <p:cNvPicPr>
            <a:picLocks noChangeAspect="1"/>
          </p:cNvPicPr>
          <p:nvPr/>
        </p:nvPicPr>
        <p:blipFill>
          <a:blip r:embed="rId3"/>
          <a:stretch>
            <a:fillRect/>
          </a:stretch>
        </p:blipFill>
        <p:spPr>
          <a:xfrm>
            <a:off x="184098" y="952500"/>
            <a:ext cx="3864026" cy="5781675"/>
          </a:xfrm>
          <a:prstGeom prst="rect">
            <a:avLst/>
          </a:prstGeom>
          <a:ln>
            <a:solidFill>
              <a:srgbClr val="002060"/>
            </a:solidFill>
          </a:ln>
        </p:spPr>
      </p:pic>
      <p:pic>
        <p:nvPicPr>
          <p:cNvPr id="9" name="Resim 8">
            <a:extLst>
              <a:ext uri="{FF2B5EF4-FFF2-40B4-BE49-F238E27FC236}">
                <a16:creationId xmlns:a16="http://schemas.microsoft.com/office/drawing/2014/main" id="{D1CBDFE7-5CEE-6779-03CE-601AE780935F}"/>
              </a:ext>
            </a:extLst>
          </p:cNvPr>
          <p:cNvPicPr>
            <a:picLocks noChangeAspect="1"/>
          </p:cNvPicPr>
          <p:nvPr/>
        </p:nvPicPr>
        <p:blipFill>
          <a:blip r:embed="rId4"/>
          <a:stretch>
            <a:fillRect/>
          </a:stretch>
        </p:blipFill>
        <p:spPr>
          <a:xfrm>
            <a:off x="8009559" y="952499"/>
            <a:ext cx="3998343" cy="5781675"/>
          </a:xfrm>
          <a:prstGeom prst="rect">
            <a:avLst/>
          </a:prstGeom>
          <a:ln>
            <a:solidFill>
              <a:srgbClr val="002060"/>
            </a:solidFill>
          </a:ln>
        </p:spPr>
      </p:pic>
      <p:pic>
        <p:nvPicPr>
          <p:cNvPr id="11" name="Resim 10">
            <a:extLst>
              <a:ext uri="{FF2B5EF4-FFF2-40B4-BE49-F238E27FC236}">
                <a16:creationId xmlns:a16="http://schemas.microsoft.com/office/drawing/2014/main" id="{8E3B0BF8-1E47-B5C5-E47F-F0473BECCFF7}"/>
              </a:ext>
            </a:extLst>
          </p:cNvPr>
          <p:cNvPicPr>
            <a:picLocks noChangeAspect="1"/>
          </p:cNvPicPr>
          <p:nvPr/>
        </p:nvPicPr>
        <p:blipFill>
          <a:blip r:embed="rId5"/>
          <a:stretch>
            <a:fillRect/>
          </a:stretch>
        </p:blipFill>
        <p:spPr>
          <a:xfrm>
            <a:off x="4114799" y="1114425"/>
            <a:ext cx="3801386" cy="5400674"/>
          </a:xfrm>
          <a:prstGeom prst="rect">
            <a:avLst/>
          </a:prstGeom>
        </p:spPr>
      </p:pic>
      <p:cxnSp>
        <p:nvCxnSpPr>
          <p:cNvPr id="12" name="Bağlayıcı: Dirsek 11">
            <a:extLst>
              <a:ext uri="{FF2B5EF4-FFF2-40B4-BE49-F238E27FC236}">
                <a16:creationId xmlns:a16="http://schemas.microsoft.com/office/drawing/2014/main" id="{7FF0EB9C-7230-F89D-9C00-940D8AD013CF}"/>
              </a:ext>
            </a:extLst>
          </p:cNvPr>
          <p:cNvCxnSpPr>
            <a:cxnSpLocks/>
          </p:cNvCxnSpPr>
          <p:nvPr/>
        </p:nvCxnSpPr>
        <p:spPr>
          <a:xfrm rot="10800000">
            <a:off x="2769897" y="3133726"/>
            <a:ext cx="1419226" cy="142875"/>
          </a:xfrm>
          <a:prstGeom prst="bentConnector3">
            <a:avLst/>
          </a:prstGeom>
          <a:ln w="57150">
            <a:solidFill>
              <a:srgbClr val="00CAD5"/>
            </a:solidFill>
            <a:tailEnd type="triangle"/>
          </a:ln>
        </p:spPr>
        <p:style>
          <a:lnRef idx="1">
            <a:schemeClr val="accent3"/>
          </a:lnRef>
          <a:fillRef idx="0">
            <a:schemeClr val="accent3"/>
          </a:fillRef>
          <a:effectRef idx="0">
            <a:schemeClr val="accent3"/>
          </a:effectRef>
          <a:fontRef idx="minor">
            <a:schemeClr val="tx1"/>
          </a:fontRef>
        </p:style>
      </p:cxnSp>
      <p:cxnSp>
        <p:nvCxnSpPr>
          <p:cNvPr id="15" name="Bağlayıcı: Dirsek 14">
            <a:extLst>
              <a:ext uri="{FF2B5EF4-FFF2-40B4-BE49-F238E27FC236}">
                <a16:creationId xmlns:a16="http://schemas.microsoft.com/office/drawing/2014/main" id="{A940EF6D-BEE0-8B8F-5547-ED5C1D9EA059}"/>
              </a:ext>
            </a:extLst>
          </p:cNvPr>
          <p:cNvCxnSpPr>
            <a:cxnSpLocks/>
          </p:cNvCxnSpPr>
          <p:nvPr/>
        </p:nvCxnSpPr>
        <p:spPr>
          <a:xfrm flipV="1">
            <a:off x="7730448" y="3467100"/>
            <a:ext cx="975402" cy="241695"/>
          </a:xfrm>
          <a:prstGeom prst="bentConnector3">
            <a:avLst/>
          </a:prstGeom>
          <a:ln w="57150">
            <a:solidFill>
              <a:srgbClr val="00CAD5"/>
            </a:solidFill>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0779444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8C689-D60F-00AE-0766-ED9596A929F9}"/>
            </a:ext>
          </a:extLst>
        </p:cNvPr>
        <p:cNvGrpSpPr/>
        <p:nvPr/>
      </p:nvGrpSpPr>
      <p:grpSpPr>
        <a:xfrm>
          <a:off x="0" y="0"/>
          <a:ext cx="0" cy="0"/>
          <a:chOff x="0" y="0"/>
          <a:chExt cx="0" cy="0"/>
        </a:xfrm>
      </p:grpSpPr>
      <p:sp>
        <p:nvSpPr>
          <p:cNvPr id="3" name="Metin kutusu 2">
            <a:extLst>
              <a:ext uri="{FF2B5EF4-FFF2-40B4-BE49-F238E27FC236}">
                <a16:creationId xmlns:a16="http://schemas.microsoft.com/office/drawing/2014/main" id="{90194923-2E19-3C30-50A3-25B5A58BC998}"/>
              </a:ext>
            </a:extLst>
          </p:cNvPr>
          <p:cNvSpPr txBox="1"/>
          <p:nvPr/>
        </p:nvSpPr>
        <p:spPr>
          <a:xfrm>
            <a:off x="26164" y="276852"/>
            <a:ext cx="6069836"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EK A – Taahhütname</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Metin kutusu 34">
            <a:extLst>
              <a:ext uri="{FF2B5EF4-FFF2-40B4-BE49-F238E27FC236}">
                <a16:creationId xmlns:a16="http://schemas.microsoft.com/office/drawing/2014/main" id="{F2FBB2AD-2D93-0D12-0E42-BB48427DCD6F}"/>
              </a:ext>
            </a:extLst>
          </p:cNvPr>
          <p:cNvSpPr txBox="1"/>
          <p:nvPr/>
        </p:nvSpPr>
        <p:spPr>
          <a:xfrm>
            <a:off x="5553073" y="1330726"/>
            <a:ext cx="5886452" cy="4708981"/>
          </a:xfrm>
          <a:prstGeom prst="rect">
            <a:avLst/>
          </a:prstGeom>
          <a:noFill/>
          <a:ln>
            <a:noFill/>
            <a:prstDash val="dash"/>
          </a:ln>
        </p:spPr>
        <p:txBody>
          <a:bodyPr wrap="square" rtlCol="0">
            <a:spAutoFit/>
          </a:bodyPr>
          <a:lstStyle/>
          <a:p>
            <a:pPr marL="324000" indent="-324000" algn="just">
              <a:buFont typeface="Wingdings" panose="05000000000000000000" pitchFamily="2" charset="2"/>
              <a:buChar char="Ø"/>
            </a:pP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Taahhütname, sistem kullanımına ilişkin </a:t>
            </a:r>
            <a:r>
              <a:rPr lang="tr-TR"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beyan ve kabul </a:t>
            </a: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hususlarını içeren belgedir. </a:t>
            </a:r>
          </a:p>
          <a:p>
            <a:pPr marL="324000" indent="-324000" algn="just">
              <a:buFont typeface="Wingdings" panose="05000000000000000000" pitchFamily="2" charset="2"/>
              <a:buChar char="Ø"/>
            </a:pPr>
            <a:endPar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324000" indent="-324000" algn="just">
              <a:buFont typeface="Wingdings" panose="05000000000000000000" pitchFamily="2" charset="2"/>
              <a:buChar char="Ø"/>
            </a:pP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Her destek başvurusunda </a:t>
            </a:r>
            <a:r>
              <a:rPr lang="tr-TR"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tekrar tekrar sunulmayacaktır.</a:t>
            </a:r>
          </a:p>
          <a:p>
            <a:pPr marL="324000" indent="-324000" algn="just">
              <a:buFont typeface="Wingdings" panose="05000000000000000000" pitchFamily="2" charset="2"/>
              <a:buChar char="Ø"/>
            </a:pPr>
            <a:endPar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324000" indent="-324000" algn="just">
              <a:buFont typeface="Wingdings" panose="05000000000000000000" pitchFamily="2" charset="2"/>
              <a:buChar char="Ø"/>
            </a:pP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İmza Sirküleri değiştiğinde </a:t>
            </a:r>
            <a:r>
              <a:rPr lang="tr-TR"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yenilenmelidir</a:t>
            </a: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a:t>
            </a:r>
          </a:p>
          <a:p>
            <a:pPr marL="324000" indent="-324000" algn="just">
              <a:buFont typeface="Wingdings" panose="05000000000000000000" pitchFamily="2" charset="2"/>
              <a:buChar char="Ø"/>
            </a:pPr>
            <a:endPar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324000" indent="-324000" algn="just">
              <a:buFont typeface="Wingdings" panose="05000000000000000000" pitchFamily="2" charset="2"/>
              <a:buChar char="Ø"/>
            </a:pP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Güncel tutulması yararlanıcının sorumluluğundadır.</a:t>
            </a:r>
          </a:p>
          <a:p>
            <a:pPr marL="324000" indent="-324000" algn="just">
              <a:buFont typeface="Wingdings" panose="05000000000000000000" pitchFamily="2" charset="2"/>
              <a:buChar char="Ø"/>
            </a:pPr>
            <a:endPar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324000" indent="-324000" algn="just">
              <a:buFont typeface="Wingdings" panose="05000000000000000000" pitchFamily="2" charset="2"/>
              <a:buChar char="Ø"/>
            </a:pP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Belgede yazan hususlarda</a:t>
            </a:r>
            <a:r>
              <a:rPr lang="tr-TR"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yararlanıcıyı taahhüt altına sokmaya münferit/müşterek yetkisi olan </a:t>
            </a: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kişiler</a:t>
            </a:r>
            <a:r>
              <a:rPr lang="tr-TR"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tarafından imzalanmalıdır.</a:t>
            </a:r>
          </a:p>
        </p:txBody>
      </p:sp>
      <p:pic>
        <p:nvPicPr>
          <p:cNvPr id="6" name="Resim 5">
            <a:extLst>
              <a:ext uri="{FF2B5EF4-FFF2-40B4-BE49-F238E27FC236}">
                <a16:creationId xmlns:a16="http://schemas.microsoft.com/office/drawing/2014/main" id="{B6650F33-6D13-8030-7B62-047AA1EDB8B0}"/>
              </a:ext>
            </a:extLst>
          </p:cNvPr>
          <p:cNvPicPr>
            <a:picLocks noChangeAspect="1"/>
          </p:cNvPicPr>
          <p:nvPr/>
        </p:nvPicPr>
        <p:blipFill>
          <a:blip r:embed="rId3"/>
          <a:stretch>
            <a:fillRect/>
          </a:stretch>
        </p:blipFill>
        <p:spPr>
          <a:xfrm>
            <a:off x="1036307" y="998836"/>
            <a:ext cx="3888118" cy="5639462"/>
          </a:xfrm>
          <a:prstGeom prst="rect">
            <a:avLst/>
          </a:prstGeom>
        </p:spPr>
      </p:pic>
    </p:spTree>
    <p:extLst>
      <p:ext uri="{BB962C8B-B14F-4D97-AF65-F5344CB8AC3E}">
        <p14:creationId xmlns:p14="http://schemas.microsoft.com/office/powerpoint/2010/main" val="21047484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53764-360C-A499-40A3-08C39E34DB6E}"/>
            </a:ext>
          </a:extLst>
        </p:cNvPr>
        <p:cNvGrpSpPr/>
        <p:nvPr/>
      </p:nvGrpSpPr>
      <p:grpSpPr>
        <a:xfrm>
          <a:off x="0" y="0"/>
          <a:ext cx="0" cy="0"/>
          <a:chOff x="0" y="0"/>
          <a:chExt cx="0" cy="0"/>
        </a:xfrm>
      </p:grpSpPr>
      <p:sp>
        <p:nvSpPr>
          <p:cNvPr id="3" name="Metin kutusu 2">
            <a:extLst>
              <a:ext uri="{FF2B5EF4-FFF2-40B4-BE49-F238E27FC236}">
                <a16:creationId xmlns:a16="http://schemas.microsoft.com/office/drawing/2014/main" id="{121E1058-227B-5826-81E5-D248A7EEEA18}"/>
              </a:ext>
            </a:extLst>
          </p:cNvPr>
          <p:cNvSpPr txBox="1"/>
          <p:nvPr/>
        </p:nvSpPr>
        <p:spPr>
          <a:xfrm>
            <a:off x="26164" y="276852"/>
            <a:ext cx="6069836"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EK B – Yararlanıcı Bilgi Formu</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Metin kutusu 34">
            <a:extLst>
              <a:ext uri="{FF2B5EF4-FFF2-40B4-BE49-F238E27FC236}">
                <a16:creationId xmlns:a16="http://schemas.microsoft.com/office/drawing/2014/main" id="{6F3684E0-9C54-0B5E-7253-38CA7F6E29DA}"/>
              </a:ext>
            </a:extLst>
          </p:cNvPr>
          <p:cNvSpPr txBox="1"/>
          <p:nvPr/>
        </p:nvSpPr>
        <p:spPr>
          <a:xfrm>
            <a:off x="4171949" y="1284586"/>
            <a:ext cx="3757651" cy="5016758"/>
          </a:xfrm>
          <a:prstGeom prst="rect">
            <a:avLst/>
          </a:prstGeom>
          <a:noFill/>
          <a:ln>
            <a:noFill/>
            <a:prstDash val="dash"/>
          </a:ln>
        </p:spPr>
        <p:txBody>
          <a:bodyPr wrap="square" rtlCol="0">
            <a:spAutoFit/>
          </a:bodyPr>
          <a:lstStyle/>
          <a:p>
            <a:pPr marL="324000" indent="-324000" algn="just">
              <a:buFont typeface="Wingdings" panose="05000000000000000000" pitchFamily="2" charset="2"/>
              <a:buChar char="Ø"/>
            </a:pP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 künyesinin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oluşmasına esas olan belgedir.</a:t>
            </a:r>
          </a:p>
          <a:p>
            <a:pPr marL="324000" indent="-324000" algn="just">
              <a:buFont typeface="Wingdings" panose="05000000000000000000" pitchFamily="2" charset="2"/>
              <a:buChar char="Ø"/>
            </a:pP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324000" indent="-324000" algn="just">
              <a:buFont typeface="Wingdings" panose="05000000000000000000" pitchFamily="2" charset="2"/>
              <a:buChar char="Ø"/>
            </a:pP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NACE Kodlarının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eksiksiz olması ve </a:t>
            </a:r>
            <a:r>
              <a:rPr lang="tr-TR" sz="16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MERSİS’te</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güncel olması önemlidir.</a:t>
            </a:r>
          </a:p>
          <a:p>
            <a:pPr marL="324000" indent="-324000" algn="just">
              <a:buFont typeface="Wingdings" panose="05000000000000000000" pitchFamily="2" charset="2"/>
              <a:buChar char="Ø"/>
            </a:pP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324000" indent="-324000" algn="just">
              <a:buFont typeface="Wingdings" panose="05000000000000000000" pitchFamily="2" charset="2"/>
              <a:buChar char="Ø"/>
            </a:pP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Veriler MERSİS üzerinden doğrulanır.</a:t>
            </a:r>
          </a:p>
          <a:p>
            <a:pPr marL="324000" indent="-324000" algn="just">
              <a:buFont typeface="Wingdings" panose="05000000000000000000" pitchFamily="2" charset="2"/>
              <a:buChar char="Ø"/>
            </a:pP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324000" indent="-324000" algn="just">
              <a:buFont typeface="Wingdings" panose="05000000000000000000" pitchFamily="2" charset="2"/>
              <a:buChar char="Ø"/>
            </a:pP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Güncel tutulması yararlanıcının sorumluluğundadır.</a:t>
            </a:r>
          </a:p>
          <a:p>
            <a:pPr marL="324000" indent="-324000" algn="just">
              <a:buFont typeface="Wingdings" panose="05000000000000000000" pitchFamily="2" charset="2"/>
              <a:buChar char="Ø"/>
            </a:pP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324000" indent="-324000" algn="just">
              <a:buFont typeface="Wingdings" panose="05000000000000000000" pitchFamily="2" charset="2"/>
              <a:buChar char="Ø"/>
            </a:pP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EK-A’da (Taahhütname) yazan hususlarda</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yararlanıcıyı taahhüt altına sokmaya münferit/müşterek yetkisi olan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kişiler</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tarafından imzalanmalıdır.</a:t>
            </a:r>
          </a:p>
          <a:p>
            <a:pPr marL="324000" indent="-324000" algn="just">
              <a:buFont typeface="Wingdings" panose="05000000000000000000" pitchFamily="2" charset="2"/>
              <a:buChar char="Ø"/>
            </a:pP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324000" indent="-324000" algn="just">
              <a:buFont typeface="Wingdings" panose="05000000000000000000" pitchFamily="2" charset="2"/>
              <a:buChar char="Ø"/>
            </a:pPr>
            <a:r>
              <a:rPr lang="tr-TR" sz="1600"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ŞUBE’lerin</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kayıtları yapılmaz!</a:t>
            </a:r>
          </a:p>
        </p:txBody>
      </p:sp>
      <p:pic>
        <p:nvPicPr>
          <p:cNvPr id="4" name="Resim 3">
            <a:extLst>
              <a:ext uri="{FF2B5EF4-FFF2-40B4-BE49-F238E27FC236}">
                <a16:creationId xmlns:a16="http://schemas.microsoft.com/office/drawing/2014/main" id="{70F40E12-4189-7331-043F-5050388840EF}"/>
              </a:ext>
            </a:extLst>
          </p:cNvPr>
          <p:cNvPicPr>
            <a:picLocks noChangeAspect="1"/>
          </p:cNvPicPr>
          <p:nvPr/>
        </p:nvPicPr>
        <p:blipFill>
          <a:blip r:embed="rId3"/>
          <a:stretch>
            <a:fillRect/>
          </a:stretch>
        </p:blipFill>
        <p:spPr>
          <a:xfrm>
            <a:off x="125149" y="952426"/>
            <a:ext cx="3961076" cy="5753174"/>
          </a:xfrm>
          <a:prstGeom prst="rect">
            <a:avLst/>
          </a:prstGeom>
        </p:spPr>
      </p:pic>
      <p:pic>
        <p:nvPicPr>
          <p:cNvPr id="7" name="Resim 6">
            <a:extLst>
              <a:ext uri="{FF2B5EF4-FFF2-40B4-BE49-F238E27FC236}">
                <a16:creationId xmlns:a16="http://schemas.microsoft.com/office/drawing/2014/main" id="{9BBDC63E-5D0A-4B8E-288C-990D4BF2BE09}"/>
              </a:ext>
            </a:extLst>
          </p:cNvPr>
          <p:cNvPicPr>
            <a:picLocks noChangeAspect="1"/>
          </p:cNvPicPr>
          <p:nvPr/>
        </p:nvPicPr>
        <p:blipFill>
          <a:blip r:embed="rId4"/>
          <a:stretch>
            <a:fillRect/>
          </a:stretch>
        </p:blipFill>
        <p:spPr>
          <a:xfrm>
            <a:off x="8015326" y="943524"/>
            <a:ext cx="3971695" cy="5753174"/>
          </a:xfrm>
          <a:prstGeom prst="rect">
            <a:avLst/>
          </a:prstGeom>
        </p:spPr>
      </p:pic>
    </p:spTree>
    <p:extLst>
      <p:ext uri="{BB962C8B-B14F-4D97-AF65-F5344CB8AC3E}">
        <p14:creationId xmlns:p14="http://schemas.microsoft.com/office/powerpoint/2010/main" val="37254512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5C4B1-D331-55FC-A77E-115DD1A475FF}"/>
            </a:ext>
          </a:extLst>
        </p:cNvPr>
        <p:cNvGrpSpPr/>
        <p:nvPr/>
      </p:nvGrpSpPr>
      <p:grpSpPr>
        <a:xfrm>
          <a:off x="0" y="0"/>
          <a:ext cx="0" cy="0"/>
          <a:chOff x="0" y="0"/>
          <a:chExt cx="0" cy="0"/>
        </a:xfrm>
      </p:grpSpPr>
      <p:pic>
        <p:nvPicPr>
          <p:cNvPr id="5" name="Resim 4">
            <a:extLst>
              <a:ext uri="{FF2B5EF4-FFF2-40B4-BE49-F238E27FC236}">
                <a16:creationId xmlns:a16="http://schemas.microsoft.com/office/drawing/2014/main" id="{AE237304-2961-9F67-1D2C-C63EA52A8350}"/>
              </a:ext>
            </a:extLst>
          </p:cNvPr>
          <p:cNvPicPr>
            <a:picLocks noChangeAspect="1"/>
          </p:cNvPicPr>
          <p:nvPr/>
        </p:nvPicPr>
        <p:blipFill>
          <a:blip r:embed="rId3"/>
          <a:stretch>
            <a:fillRect/>
          </a:stretch>
        </p:blipFill>
        <p:spPr>
          <a:xfrm>
            <a:off x="119582" y="933376"/>
            <a:ext cx="3966829" cy="5753174"/>
          </a:xfrm>
          <a:prstGeom prst="rect">
            <a:avLst/>
          </a:prstGeom>
        </p:spPr>
      </p:pic>
      <p:sp>
        <p:nvSpPr>
          <p:cNvPr id="3" name="Metin kutusu 2">
            <a:extLst>
              <a:ext uri="{FF2B5EF4-FFF2-40B4-BE49-F238E27FC236}">
                <a16:creationId xmlns:a16="http://schemas.microsoft.com/office/drawing/2014/main" id="{37BBF97A-A734-F082-C08E-FA98401E1795}"/>
              </a:ext>
            </a:extLst>
          </p:cNvPr>
          <p:cNvSpPr txBox="1"/>
          <p:nvPr/>
        </p:nvSpPr>
        <p:spPr>
          <a:xfrm>
            <a:off x="26164" y="276852"/>
            <a:ext cx="5736460"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EK C ve D – Yetkilendirme ve Azil</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Metin kutusu 34">
            <a:extLst>
              <a:ext uri="{FF2B5EF4-FFF2-40B4-BE49-F238E27FC236}">
                <a16:creationId xmlns:a16="http://schemas.microsoft.com/office/drawing/2014/main" id="{5D55FAC3-9647-D672-AD42-4B6F40FF4E25}"/>
              </a:ext>
            </a:extLst>
          </p:cNvPr>
          <p:cNvSpPr txBox="1"/>
          <p:nvPr/>
        </p:nvSpPr>
        <p:spPr>
          <a:xfrm>
            <a:off x="4143562" y="1189336"/>
            <a:ext cx="3905063" cy="5244513"/>
          </a:xfrm>
          <a:prstGeom prst="rect">
            <a:avLst/>
          </a:prstGeom>
          <a:noFill/>
          <a:ln>
            <a:noFill/>
            <a:prstDash val="dash"/>
          </a:ln>
        </p:spPr>
        <p:txBody>
          <a:bodyPr wrap="square" rtlCol="0">
            <a:spAutoFit/>
          </a:bodyPr>
          <a:lstStyle/>
          <a:p>
            <a:pPr indent="-324000" algn="just">
              <a:lnSpc>
                <a:spcPct val="90000"/>
              </a:lnSpc>
              <a:buFont typeface="Wingdings" panose="05000000000000000000" pitchFamily="2" charset="2"/>
              <a:buChar char="Ø"/>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Yararlanıcıların kendileri adına sistemi kullanacak ve başvuru işlemlerini gerçekleştirecek kişileri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yetkilendirmesi (EK C)</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veya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azletmesi (EK D)</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gerekir.</a:t>
            </a:r>
          </a:p>
          <a:p>
            <a:pPr indent="-324000" algn="just">
              <a:lnSpc>
                <a:spcPct val="90000"/>
              </a:lnSpc>
              <a:buFont typeface="Wingdings" panose="05000000000000000000" pitchFamily="2" charset="2"/>
              <a:buChar char="Ø"/>
            </a:pPr>
            <a:endPar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indent="-324000" algn="just">
              <a:lnSpc>
                <a:spcPct val="90000"/>
              </a:lnSpc>
              <a:buFont typeface="Wingdings" panose="05000000000000000000" pitchFamily="2" charset="2"/>
              <a:buChar char="Ø"/>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Yetkilendirilmesi talep edilen kişi;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 bünyesinde çalışıyor ise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çalıştığını gösterir son aya ait SGK belgesi sunulması,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 bünyesinde çalışmıyor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ise (danışman </a:t>
            </a:r>
            <a:r>
              <a:rPr lang="tr-TR" sz="12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vb</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EK C’nin noterde onaylatılarak sunulması gerekir.</a:t>
            </a:r>
          </a:p>
          <a:p>
            <a:pPr indent="-324000" algn="just">
              <a:lnSpc>
                <a:spcPct val="90000"/>
              </a:lnSpc>
              <a:buFont typeface="Wingdings" panose="05000000000000000000" pitchFamily="2" charset="2"/>
              <a:buChar char="Ø"/>
            </a:pPr>
            <a:endPar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indent="-324000" algn="just">
              <a:lnSpc>
                <a:spcPct val="90000"/>
              </a:lnSpc>
              <a:buFont typeface="Wingdings" panose="05000000000000000000" pitchFamily="2" charset="2"/>
              <a:buChar char="Ø"/>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EK-A’da yazan hususlarda yararlanıcıyı taahhüt altına sokmaya münferit/müşterek yetkisi olan kişiler tarafından imzalanmalıdır.</a:t>
            </a:r>
          </a:p>
          <a:p>
            <a:pPr indent="-324000" algn="just">
              <a:lnSpc>
                <a:spcPct val="90000"/>
              </a:lnSpc>
              <a:buFont typeface="Wingdings" panose="05000000000000000000" pitchFamily="2" charset="2"/>
              <a:buChar char="Ø"/>
            </a:pPr>
            <a:endPar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indent="-324000" algn="just">
              <a:lnSpc>
                <a:spcPct val="90000"/>
              </a:lnSpc>
              <a:buFont typeface="Wingdings" panose="05000000000000000000" pitchFamily="2" charset="2"/>
              <a:buChar char="Ø"/>
            </a:pPr>
            <a:r>
              <a:rPr lang="tr-TR" sz="12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Yetkilendirilen kişinin kendi isteğiyle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yetkisinin azline dair başvuruda bulunması durumunda formun, yararlanıcıyı temsile yetkili kişilerce imzalanması zorunlu değildir.</a:t>
            </a:r>
          </a:p>
          <a:p>
            <a:pPr indent="-324000" algn="just">
              <a:lnSpc>
                <a:spcPct val="90000"/>
              </a:lnSpc>
              <a:buFont typeface="Wingdings" panose="05000000000000000000" pitchFamily="2" charset="2"/>
              <a:buChar char="Ø"/>
            </a:pPr>
            <a:endPar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indent="-324000" algn="just">
              <a:lnSpc>
                <a:spcPct val="90000"/>
              </a:lnSpc>
              <a:buFont typeface="Wingdings" panose="05000000000000000000" pitchFamily="2" charset="2"/>
              <a:buChar char="Ø"/>
            </a:pPr>
            <a:r>
              <a:rPr lang="tr-TR" sz="12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isteğiyle</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yetki azline dair başvuruda bulunulması durumunda formun, yetkisi azledilen kişilerce imzalanması zorunlu değildir.</a:t>
            </a:r>
          </a:p>
          <a:p>
            <a:pPr indent="-324000" algn="just">
              <a:lnSpc>
                <a:spcPct val="90000"/>
              </a:lnSpc>
              <a:buFont typeface="Wingdings" panose="05000000000000000000" pitchFamily="2" charset="2"/>
              <a:buChar char="Ø"/>
            </a:pPr>
            <a:endPar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indent="-324000" algn="just">
              <a:lnSpc>
                <a:spcPct val="90000"/>
              </a:lnSpc>
              <a:buFont typeface="Wingdings" panose="05000000000000000000" pitchFamily="2" charset="2"/>
              <a:buChar char="Ø"/>
            </a:pP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Kısıtlı Yetkililer,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 adına taslakları oluşturup başvuru içeriklerini yönetebilir, ancak </a:t>
            </a:r>
            <a:r>
              <a:rPr lang="tr-TR" sz="12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başvuruları gönderme yetkisi yoktur</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a:t>
            </a:r>
          </a:p>
          <a:p>
            <a:pPr indent="-324000" algn="just">
              <a:lnSpc>
                <a:spcPct val="90000"/>
              </a:lnSpc>
              <a:buFont typeface="Wingdings" panose="05000000000000000000" pitchFamily="2" charset="2"/>
              <a:buChar char="Ø"/>
            </a:pPr>
            <a:endPar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indent="-324000" algn="just">
              <a:lnSpc>
                <a:spcPct val="90000"/>
              </a:lnSpc>
              <a:buFont typeface="Wingdings" panose="05000000000000000000" pitchFamily="2" charset="2"/>
              <a:buChar char="Ø"/>
            </a:pP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Tam Yetkililer,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 adına taslakları oluşturup başvuru içeriklerini yönetebilir, </a:t>
            </a:r>
            <a:r>
              <a:rPr lang="tr-TR" sz="12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başvuruları gönderme yetkisi vardır.</a:t>
            </a:r>
          </a:p>
        </p:txBody>
      </p:sp>
      <p:pic>
        <p:nvPicPr>
          <p:cNvPr id="10" name="Resim 9">
            <a:extLst>
              <a:ext uri="{FF2B5EF4-FFF2-40B4-BE49-F238E27FC236}">
                <a16:creationId xmlns:a16="http://schemas.microsoft.com/office/drawing/2014/main" id="{0F476719-A3F1-3499-2C47-7CC984BA0802}"/>
              </a:ext>
            </a:extLst>
          </p:cNvPr>
          <p:cNvPicPr>
            <a:picLocks noChangeAspect="1"/>
          </p:cNvPicPr>
          <p:nvPr/>
        </p:nvPicPr>
        <p:blipFill>
          <a:blip r:embed="rId4"/>
          <a:stretch>
            <a:fillRect/>
          </a:stretch>
        </p:blipFill>
        <p:spPr>
          <a:xfrm>
            <a:off x="8115114" y="952426"/>
            <a:ext cx="3966829" cy="5751902"/>
          </a:xfrm>
          <a:prstGeom prst="rect">
            <a:avLst/>
          </a:prstGeom>
        </p:spPr>
      </p:pic>
    </p:spTree>
    <p:extLst>
      <p:ext uri="{BB962C8B-B14F-4D97-AF65-F5344CB8AC3E}">
        <p14:creationId xmlns:p14="http://schemas.microsoft.com/office/powerpoint/2010/main" val="29929661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CDA4E-3F37-08E3-4368-E17BD7295632}"/>
            </a:ext>
          </a:extLst>
        </p:cNvPr>
        <p:cNvGrpSpPr/>
        <p:nvPr/>
      </p:nvGrpSpPr>
      <p:grpSpPr>
        <a:xfrm>
          <a:off x="0" y="0"/>
          <a:ext cx="0" cy="0"/>
          <a:chOff x="0" y="0"/>
          <a:chExt cx="0" cy="0"/>
        </a:xfrm>
      </p:grpSpPr>
      <p:sp>
        <p:nvSpPr>
          <p:cNvPr id="3" name="Metin kutusu 2">
            <a:extLst>
              <a:ext uri="{FF2B5EF4-FFF2-40B4-BE49-F238E27FC236}">
                <a16:creationId xmlns:a16="http://schemas.microsoft.com/office/drawing/2014/main" id="{34B04247-5AF3-B4F4-9198-F21D76606235}"/>
              </a:ext>
            </a:extLst>
          </p:cNvPr>
          <p:cNvSpPr txBox="1"/>
          <p:nvPr/>
        </p:nvSpPr>
        <p:spPr>
          <a:xfrm>
            <a:off x="26164" y="276852"/>
            <a:ext cx="6069836"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EK E – Kayıt Başvuru Merkezleri</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Metin kutusu 34">
            <a:extLst>
              <a:ext uri="{FF2B5EF4-FFF2-40B4-BE49-F238E27FC236}">
                <a16:creationId xmlns:a16="http://schemas.microsoft.com/office/drawing/2014/main" id="{0C0C0583-E37D-6CF3-A743-3982E1772C7A}"/>
              </a:ext>
            </a:extLst>
          </p:cNvPr>
          <p:cNvSpPr txBox="1"/>
          <p:nvPr/>
        </p:nvSpPr>
        <p:spPr>
          <a:xfrm>
            <a:off x="4257675" y="1171575"/>
            <a:ext cx="7686676" cy="5262979"/>
          </a:xfrm>
          <a:prstGeom prst="rect">
            <a:avLst/>
          </a:prstGeom>
          <a:noFill/>
          <a:ln>
            <a:noFill/>
            <a:prstDash val="dash"/>
          </a:ln>
        </p:spPr>
        <p:txBody>
          <a:bodyPr wrap="square" rtlCol="0">
            <a:spAutoFit/>
          </a:bodyPr>
          <a:lstStyle/>
          <a:p>
            <a:pPr marL="324000" indent="-324000" algn="just">
              <a:buFont typeface="Wingdings" panose="05000000000000000000" pitchFamily="2" charset="2"/>
              <a:buChar char="Ø"/>
            </a:pPr>
            <a:r>
              <a:rPr lang="tr-TR" sz="16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İhracatçı Birlikleri kullanıcılarına</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yönelik yararlanıcı ve incelemeci (iç kullanıcı) kayıt işlemleri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DYS Sekretaryası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tarafından, </a:t>
            </a:r>
            <a:r>
              <a:rPr lang="tr-TR" sz="16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diğer tüm işbirliği kuruluşları ve firmalara</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yönelik kayıt işlemleri ise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İhracatçı Birlikleri Genel Sekreterlikleri (İBGS)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tarafından yapılmaktadır.</a:t>
            </a:r>
          </a:p>
          <a:p>
            <a:pPr marL="324000" indent="-324000" algn="just">
              <a:buFont typeface="Wingdings" panose="05000000000000000000" pitchFamily="2" charset="2"/>
              <a:buChar char="Ø"/>
            </a:pP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324000" indent="-324000" algn="just">
              <a:buFont typeface="Wingdings" panose="05000000000000000000" pitchFamily="2" charset="2"/>
              <a:buChar char="Ø"/>
            </a:pPr>
            <a:r>
              <a:rPr lang="tr-TR" sz="16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İBGS’ler</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tarafından yapılacak işlemler için Bakanlığa evrak gönderilmemelidir!</a:t>
            </a:r>
          </a:p>
          <a:p>
            <a:pPr marL="324000" indent="-324000" algn="just">
              <a:buFont typeface="Wingdings" panose="05000000000000000000" pitchFamily="2" charset="2"/>
              <a:buChar char="Ø"/>
            </a:pP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324000" indent="-324000" algn="just">
              <a:buFont typeface="Wingdings" panose="05000000000000000000" pitchFamily="2" charset="2"/>
              <a:buChar char="Ø"/>
            </a:pP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 kayıt/güncelleme başvuruları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Sistem Kullanım Taahhütnamesi (EK A)</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 Bilgi Formu (EK B)</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ve eklerinde yer alan belgelerin asılları ile birlikte şahsen veya KEP aracılığıyla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EK E’de belirtilen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merkezlere yapılır. </a:t>
            </a:r>
          </a:p>
          <a:p>
            <a:pPr marL="324000" indent="-324000" algn="just">
              <a:buFont typeface="Wingdings" panose="05000000000000000000" pitchFamily="2" charset="2"/>
              <a:buChar char="Ø"/>
            </a:pP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324000" indent="-324000" algn="just">
              <a:buFont typeface="Wingdings" panose="05000000000000000000" pitchFamily="2" charset="2"/>
              <a:buChar char="Ø"/>
            </a:pP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Yararlanıcıların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üyesi olduğu İhracatçı Birliğine başvurmaları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gerekir. İhracatçı Birliği üyesi olmayan yararlanıcılar, </a:t>
            </a:r>
            <a:r>
              <a:rPr lang="tr-TR" sz="16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İBGS’lerden</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birine şahsen veya KEP aracılığı ile başvurabilir. Şahsen başvuruyu ileten kişilerde temsil yetkisi aranmaz.</a:t>
            </a:r>
          </a:p>
          <a:p>
            <a:pPr marL="324000" indent="-324000" algn="just">
              <a:buFont typeface="Wingdings" panose="05000000000000000000" pitchFamily="2" charset="2"/>
              <a:buChar char="Ø"/>
            </a:pP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324000" indent="-324000" algn="just">
              <a:buFont typeface="Wingdings" panose="05000000000000000000" pitchFamily="2" charset="2"/>
              <a:buChar char="Ø"/>
            </a:pP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İhracat ve hizmet destekleri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(Teknik Müşavirlik hariç)</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Marka / TURQUALITY ® programı veya DİR / HİR belge işlemleri için başvuracak yararlanıcıların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İhracatçı Birliği kaydı olması zorunludur.</a:t>
            </a:r>
          </a:p>
        </p:txBody>
      </p:sp>
      <p:pic>
        <p:nvPicPr>
          <p:cNvPr id="4" name="Resim 3">
            <a:extLst>
              <a:ext uri="{FF2B5EF4-FFF2-40B4-BE49-F238E27FC236}">
                <a16:creationId xmlns:a16="http://schemas.microsoft.com/office/drawing/2014/main" id="{26DD8FBE-E626-253D-E14C-C6BB118486DF}"/>
              </a:ext>
            </a:extLst>
          </p:cNvPr>
          <p:cNvPicPr>
            <a:picLocks noChangeAspect="1"/>
          </p:cNvPicPr>
          <p:nvPr/>
        </p:nvPicPr>
        <p:blipFill>
          <a:blip r:embed="rId3"/>
          <a:stretch>
            <a:fillRect/>
          </a:stretch>
        </p:blipFill>
        <p:spPr>
          <a:xfrm>
            <a:off x="122465" y="876300"/>
            <a:ext cx="4024618" cy="5838825"/>
          </a:xfrm>
          <a:prstGeom prst="rect">
            <a:avLst/>
          </a:prstGeom>
        </p:spPr>
      </p:pic>
    </p:spTree>
    <p:extLst>
      <p:ext uri="{BB962C8B-B14F-4D97-AF65-F5344CB8AC3E}">
        <p14:creationId xmlns:p14="http://schemas.microsoft.com/office/powerpoint/2010/main" val="775737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237C5-2C70-7296-BE96-9ED3A645FFBB}"/>
            </a:ext>
          </a:extLst>
        </p:cNvPr>
        <p:cNvGrpSpPr/>
        <p:nvPr/>
      </p:nvGrpSpPr>
      <p:grpSpPr>
        <a:xfrm>
          <a:off x="0" y="0"/>
          <a:ext cx="0" cy="0"/>
          <a:chOff x="0" y="0"/>
          <a:chExt cx="0" cy="0"/>
        </a:xfrm>
      </p:grpSpPr>
      <p:sp>
        <p:nvSpPr>
          <p:cNvPr id="3" name="Metin kutusu 2">
            <a:extLst>
              <a:ext uri="{FF2B5EF4-FFF2-40B4-BE49-F238E27FC236}">
                <a16:creationId xmlns:a16="http://schemas.microsoft.com/office/drawing/2014/main" id="{A7472DD8-5A46-AD0F-D5B1-29DC0411E58D}"/>
              </a:ext>
            </a:extLst>
          </p:cNvPr>
          <p:cNvSpPr txBox="1"/>
          <p:nvPr/>
        </p:nvSpPr>
        <p:spPr>
          <a:xfrm>
            <a:off x="26164" y="276852"/>
            <a:ext cx="5679311"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Yararlanıcı Kayıt İşlemleri (Özet)</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Freeform 2">
            <a:extLst>
              <a:ext uri="{FF2B5EF4-FFF2-40B4-BE49-F238E27FC236}">
                <a16:creationId xmlns:a16="http://schemas.microsoft.com/office/drawing/2014/main" id="{978D584A-8D4D-B6F5-DC76-62D571153BF3}"/>
              </a:ext>
            </a:extLst>
          </p:cNvPr>
          <p:cNvSpPr/>
          <p:nvPr/>
        </p:nvSpPr>
        <p:spPr>
          <a:xfrm>
            <a:off x="0" y="771525"/>
            <a:ext cx="5000625" cy="6076950"/>
          </a:xfrm>
          <a:custGeom>
            <a:avLst/>
            <a:gdLst/>
            <a:ahLst/>
            <a:cxnLst/>
            <a:rect l="l" t="t" r="r" b="b"/>
            <a:pathLst>
              <a:path w="8655929" h="8147393">
                <a:moveTo>
                  <a:pt x="0" y="0"/>
                </a:moveTo>
                <a:lnTo>
                  <a:pt x="8655929" y="0"/>
                </a:lnTo>
                <a:lnTo>
                  <a:pt x="8655929" y="8147393"/>
                </a:lnTo>
                <a:lnTo>
                  <a:pt x="0" y="81473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tr-TR">
              <a:latin typeface="Montserrat" panose="00000500000000000000" pitchFamily="2" charset="-94"/>
            </a:endParaRPr>
          </a:p>
        </p:txBody>
      </p:sp>
      <p:sp>
        <p:nvSpPr>
          <p:cNvPr id="5" name="Freeform 4">
            <a:hlinkClick r:id="rId5" action="ppaction://hlinksldjump"/>
            <a:extLst>
              <a:ext uri="{FF2B5EF4-FFF2-40B4-BE49-F238E27FC236}">
                <a16:creationId xmlns:a16="http://schemas.microsoft.com/office/drawing/2014/main" id="{1D9CECE1-A860-DC9E-377F-C45529E9F04E}"/>
              </a:ext>
            </a:extLst>
          </p:cNvPr>
          <p:cNvSpPr/>
          <p:nvPr/>
        </p:nvSpPr>
        <p:spPr>
          <a:xfrm>
            <a:off x="8810622" y="5753683"/>
            <a:ext cx="1977778" cy="707886"/>
          </a:xfrm>
          <a:custGeom>
            <a:avLst/>
            <a:gdLst/>
            <a:ahLst/>
            <a:cxnLst/>
            <a:rect l="l" t="t" r="r" b="b"/>
            <a:pathLst>
              <a:path w="571860" h="143021">
                <a:moveTo>
                  <a:pt x="71510" y="0"/>
                </a:moveTo>
                <a:lnTo>
                  <a:pt x="500349" y="0"/>
                </a:lnTo>
                <a:cubicBezTo>
                  <a:pt x="539843" y="0"/>
                  <a:pt x="571860" y="32016"/>
                  <a:pt x="571860" y="71510"/>
                </a:cubicBezTo>
                <a:lnTo>
                  <a:pt x="571860" y="71510"/>
                </a:lnTo>
                <a:cubicBezTo>
                  <a:pt x="571860" y="90476"/>
                  <a:pt x="564326" y="108665"/>
                  <a:pt x="550915" y="122076"/>
                </a:cubicBezTo>
                <a:cubicBezTo>
                  <a:pt x="537504" y="135487"/>
                  <a:pt x="519315" y="143021"/>
                  <a:pt x="500349" y="143021"/>
                </a:cubicBezTo>
                <a:lnTo>
                  <a:pt x="71510" y="143021"/>
                </a:lnTo>
                <a:cubicBezTo>
                  <a:pt x="32016" y="143021"/>
                  <a:pt x="0" y="111004"/>
                  <a:pt x="0" y="71510"/>
                </a:cubicBezTo>
                <a:lnTo>
                  <a:pt x="0" y="71510"/>
                </a:lnTo>
                <a:cubicBezTo>
                  <a:pt x="0" y="32016"/>
                  <a:pt x="32016" y="0"/>
                  <a:pt x="71510" y="0"/>
                </a:cubicBezTo>
                <a:close/>
              </a:path>
            </a:pathLst>
          </a:custGeom>
          <a:solidFill>
            <a:srgbClr val="9CD401"/>
          </a:solidFill>
        </p:spPr>
        <p:txBody>
          <a:bodyPr/>
          <a:lstStyle/>
          <a:p>
            <a:pPr algn="ctr"/>
            <a:r>
              <a:rPr lang="tr-TR" sz="1400" b="1" dirty="0">
                <a:latin typeface="Open Sans" panose="020B0606030504020204" pitchFamily="34" charset="0"/>
                <a:ea typeface="Open Sans" panose="020B0606030504020204" pitchFamily="34" charset="0"/>
                <a:cs typeface="Open Sans" panose="020B0606030504020204" pitchFamily="34" charset="0"/>
              </a:rPr>
              <a:t>EK A </a:t>
            </a:r>
          </a:p>
          <a:p>
            <a:pPr algn="ctr"/>
            <a:r>
              <a:rPr lang="tr-TR" sz="1400" dirty="0">
                <a:latin typeface="Open Sans" panose="020B0606030504020204" pitchFamily="34" charset="0"/>
                <a:ea typeface="Open Sans" panose="020B0606030504020204" pitchFamily="34" charset="0"/>
                <a:cs typeface="Open Sans" panose="020B0606030504020204" pitchFamily="34" charset="0"/>
              </a:rPr>
              <a:t>Sistem Kullanım</a:t>
            </a:r>
          </a:p>
          <a:p>
            <a:pPr algn="ctr"/>
            <a:r>
              <a:rPr lang="tr-TR" sz="1400" dirty="0">
                <a:latin typeface="Open Sans" panose="020B0606030504020204" pitchFamily="34" charset="0"/>
                <a:ea typeface="Open Sans" panose="020B0606030504020204" pitchFamily="34" charset="0"/>
                <a:cs typeface="Open Sans" panose="020B0606030504020204" pitchFamily="34" charset="0"/>
              </a:rPr>
              <a:t>Taahhütnamesi</a:t>
            </a:r>
          </a:p>
        </p:txBody>
      </p:sp>
      <p:sp>
        <p:nvSpPr>
          <p:cNvPr id="8" name="Freeform 8">
            <a:hlinkClick r:id="rId6" action="ppaction://hlinksldjump"/>
            <a:extLst>
              <a:ext uri="{FF2B5EF4-FFF2-40B4-BE49-F238E27FC236}">
                <a16:creationId xmlns:a16="http://schemas.microsoft.com/office/drawing/2014/main" id="{5D4F9A06-FC7F-BB44-D5D4-5A97290D27B4}"/>
              </a:ext>
            </a:extLst>
          </p:cNvPr>
          <p:cNvSpPr/>
          <p:nvPr/>
        </p:nvSpPr>
        <p:spPr>
          <a:xfrm>
            <a:off x="9363072" y="4236179"/>
            <a:ext cx="1977779" cy="707885"/>
          </a:xfrm>
          <a:custGeom>
            <a:avLst/>
            <a:gdLst/>
            <a:ahLst/>
            <a:cxnLst/>
            <a:rect l="l" t="t" r="r" b="b"/>
            <a:pathLst>
              <a:path w="571860" h="143021">
                <a:moveTo>
                  <a:pt x="71510" y="0"/>
                </a:moveTo>
                <a:lnTo>
                  <a:pt x="500349" y="0"/>
                </a:lnTo>
                <a:cubicBezTo>
                  <a:pt x="539843" y="0"/>
                  <a:pt x="571860" y="32016"/>
                  <a:pt x="571860" y="71510"/>
                </a:cubicBezTo>
                <a:lnTo>
                  <a:pt x="571860" y="71510"/>
                </a:lnTo>
                <a:cubicBezTo>
                  <a:pt x="571860" y="90476"/>
                  <a:pt x="564326" y="108665"/>
                  <a:pt x="550915" y="122076"/>
                </a:cubicBezTo>
                <a:cubicBezTo>
                  <a:pt x="537504" y="135487"/>
                  <a:pt x="519315" y="143021"/>
                  <a:pt x="500349" y="143021"/>
                </a:cubicBezTo>
                <a:lnTo>
                  <a:pt x="71510" y="143021"/>
                </a:lnTo>
                <a:cubicBezTo>
                  <a:pt x="32016" y="143021"/>
                  <a:pt x="0" y="111004"/>
                  <a:pt x="0" y="71510"/>
                </a:cubicBezTo>
                <a:lnTo>
                  <a:pt x="0" y="71510"/>
                </a:lnTo>
                <a:cubicBezTo>
                  <a:pt x="0" y="32016"/>
                  <a:pt x="32016" y="0"/>
                  <a:pt x="71510" y="0"/>
                </a:cubicBezTo>
                <a:close/>
              </a:path>
            </a:pathLst>
          </a:custGeom>
          <a:solidFill>
            <a:srgbClr val="F9B712"/>
          </a:solidFill>
        </p:spPr>
        <p:txBody>
          <a:bodyPr/>
          <a:lstStyle/>
          <a:p>
            <a:pPr algn="ctr"/>
            <a:r>
              <a:rPr lang="tr-TR" sz="1400" b="1" dirty="0">
                <a:latin typeface="Open Sans" panose="020B0606030504020204" pitchFamily="34" charset="0"/>
                <a:ea typeface="Open Sans" panose="020B0606030504020204" pitchFamily="34" charset="0"/>
                <a:cs typeface="Open Sans" panose="020B0606030504020204" pitchFamily="34" charset="0"/>
              </a:rPr>
              <a:t>EK B</a:t>
            </a:r>
          </a:p>
          <a:p>
            <a:pPr algn="ctr"/>
            <a:r>
              <a:rPr lang="tr-TR" sz="1400" dirty="0">
                <a:latin typeface="Open Sans" panose="020B0606030504020204" pitchFamily="34" charset="0"/>
                <a:ea typeface="Open Sans" panose="020B0606030504020204" pitchFamily="34" charset="0"/>
                <a:cs typeface="Open Sans" panose="020B0606030504020204" pitchFamily="34" charset="0"/>
              </a:rPr>
              <a:t>Yararlanıcı</a:t>
            </a:r>
          </a:p>
          <a:p>
            <a:pPr algn="ctr"/>
            <a:r>
              <a:rPr lang="tr-TR" sz="1400" dirty="0">
                <a:latin typeface="Open Sans" panose="020B0606030504020204" pitchFamily="34" charset="0"/>
                <a:ea typeface="Open Sans" panose="020B0606030504020204" pitchFamily="34" charset="0"/>
                <a:cs typeface="Open Sans" panose="020B0606030504020204" pitchFamily="34" charset="0"/>
              </a:rPr>
              <a:t>Bilgi Formu</a:t>
            </a:r>
          </a:p>
          <a:p>
            <a:pPr algn="ctr"/>
            <a:endParaRPr lang="tr-TR" sz="1400" dirty="0">
              <a:latin typeface="Montserrat" panose="00000500000000000000" pitchFamily="2" charset="-94"/>
            </a:endParaRPr>
          </a:p>
        </p:txBody>
      </p:sp>
      <p:sp>
        <p:nvSpPr>
          <p:cNvPr id="11" name="Freeform 12">
            <a:hlinkClick r:id="rId7" action="ppaction://hlinksldjump"/>
            <a:extLst>
              <a:ext uri="{FF2B5EF4-FFF2-40B4-BE49-F238E27FC236}">
                <a16:creationId xmlns:a16="http://schemas.microsoft.com/office/drawing/2014/main" id="{7F6463B6-9DCE-7A0A-5079-F2DBE3764A77}"/>
              </a:ext>
            </a:extLst>
          </p:cNvPr>
          <p:cNvSpPr/>
          <p:nvPr/>
        </p:nvSpPr>
        <p:spPr>
          <a:xfrm>
            <a:off x="9801222" y="2718676"/>
            <a:ext cx="1977779" cy="707884"/>
          </a:xfrm>
          <a:custGeom>
            <a:avLst/>
            <a:gdLst/>
            <a:ahLst/>
            <a:cxnLst/>
            <a:rect l="l" t="t" r="r" b="b"/>
            <a:pathLst>
              <a:path w="571860" h="143021">
                <a:moveTo>
                  <a:pt x="71510" y="0"/>
                </a:moveTo>
                <a:lnTo>
                  <a:pt x="500349" y="0"/>
                </a:lnTo>
                <a:cubicBezTo>
                  <a:pt x="539843" y="0"/>
                  <a:pt x="571860" y="32016"/>
                  <a:pt x="571860" y="71510"/>
                </a:cubicBezTo>
                <a:lnTo>
                  <a:pt x="571860" y="71510"/>
                </a:lnTo>
                <a:cubicBezTo>
                  <a:pt x="571860" y="90476"/>
                  <a:pt x="564326" y="108665"/>
                  <a:pt x="550915" y="122076"/>
                </a:cubicBezTo>
                <a:cubicBezTo>
                  <a:pt x="537504" y="135487"/>
                  <a:pt x="519315" y="143021"/>
                  <a:pt x="500349" y="143021"/>
                </a:cubicBezTo>
                <a:lnTo>
                  <a:pt x="71510" y="143021"/>
                </a:lnTo>
                <a:cubicBezTo>
                  <a:pt x="32016" y="143021"/>
                  <a:pt x="0" y="111004"/>
                  <a:pt x="0" y="71510"/>
                </a:cubicBezTo>
                <a:lnTo>
                  <a:pt x="0" y="71510"/>
                </a:lnTo>
                <a:cubicBezTo>
                  <a:pt x="0" y="32016"/>
                  <a:pt x="32016" y="0"/>
                  <a:pt x="71510" y="0"/>
                </a:cubicBezTo>
                <a:close/>
              </a:path>
            </a:pathLst>
          </a:custGeom>
          <a:solidFill>
            <a:srgbClr val="FF9827"/>
          </a:solidFill>
        </p:spPr>
        <p:txBody>
          <a:bodyPr/>
          <a:lstStyle/>
          <a:p>
            <a:pPr algn="ctr"/>
            <a:r>
              <a:rPr lang="tr-TR" sz="1400" b="1" dirty="0">
                <a:latin typeface="Open Sans" panose="020B0606030504020204" pitchFamily="34" charset="0"/>
                <a:ea typeface="Open Sans" panose="020B0606030504020204" pitchFamily="34" charset="0"/>
                <a:cs typeface="Open Sans" panose="020B0606030504020204" pitchFamily="34" charset="0"/>
              </a:rPr>
              <a:t>EK C</a:t>
            </a:r>
          </a:p>
          <a:p>
            <a:pPr algn="ctr"/>
            <a:r>
              <a:rPr lang="tr-TR" sz="1400" dirty="0">
                <a:latin typeface="Open Sans" panose="020B0606030504020204" pitchFamily="34" charset="0"/>
                <a:ea typeface="Open Sans" panose="020B0606030504020204" pitchFamily="34" charset="0"/>
                <a:cs typeface="Open Sans" panose="020B0606030504020204" pitchFamily="34" charset="0"/>
              </a:rPr>
              <a:t>Kullanıcı Yetkilendirme Formu</a:t>
            </a:r>
          </a:p>
        </p:txBody>
      </p:sp>
      <p:sp>
        <p:nvSpPr>
          <p:cNvPr id="14" name="Freeform 16">
            <a:hlinkClick r:id="rId8" action="ppaction://hlinksldjump"/>
            <a:extLst>
              <a:ext uri="{FF2B5EF4-FFF2-40B4-BE49-F238E27FC236}">
                <a16:creationId xmlns:a16="http://schemas.microsoft.com/office/drawing/2014/main" id="{2B98E0DE-3AEC-44A0-373F-E2BDD42A011D}"/>
              </a:ext>
            </a:extLst>
          </p:cNvPr>
          <p:cNvSpPr/>
          <p:nvPr/>
        </p:nvSpPr>
        <p:spPr>
          <a:xfrm>
            <a:off x="10096497" y="1201173"/>
            <a:ext cx="1977778" cy="707884"/>
          </a:xfrm>
          <a:custGeom>
            <a:avLst/>
            <a:gdLst/>
            <a:ahLst/>
            <a:cxnLst/>
            <a:rect l="l" t="t" r="r" b="b"/>
            <a:pathLst>
              <a:path w="571860" h="143021">
                <a:moveTo>
                  <a:pt x="71510" y="0"/>
                </a:moveTo>
                <a:lnTo>
                  <a:pt x="500349" y="0"/>
                </a:lnTo>
                <a:cubicBezTo>
                  <a:pt x="539843" y="0"/>
                  <a:pt x="571860" y="32016"/>
                  <a:pt x="571860" y="71510"/>
                </a:cubicBezTo>
                <a:lnTo>
                  <a:pt x="571860" y="71510"/>
                </a:lnTo>
                <a:cubicBezTo>
                  <a:pt x="571860" y="90476"/>
                  <a:pt x="564326" y="108665"/>
                  <a:pt x="550915" y="122076"/>
                </a:cubicBezTo>
                <a:cubicBezTo>
                  <a:pt x="537504" y="135487"/>
                  <a:pt x="519315" y="143021"/>
                  <a:pt x="500349" y="143021"/>
                </a:cubicBezTo>
                <a:lnTo>
                  <a:pt x="71510" y="143021"/>
                </a:lnTo>
                <a:cubicBezTo>
                  <a:pt x="32016" y="143021"/>
                  <a:pt x="0" y="111004"/>
                  <a:pt x="0" y="71510"/>
                </a:cubicBezTo>
                <a:lnTo>
                  <a:pt x="0" y="71510"/>
                </a:lnTo>
                <a:cubicBezTo>
                  <a:pt x="0" y="32016"/>
                  <a:pt x="32016" y="0"/>
                  <a:pt x="71510" y="0"/>
                </a:cubicBezTo>
                <a:close/>
              </a:path>
            </a:pathLst>
          </a:custGeom>
          <a:solidFill>
            <a:srgbClr val="F75B4E"/>
          </a:solidFill>
        </p:spPr>
        <p:txBody>
          <a:bodyPr/>
          <a:lstStyle/>
          <a:p>
            <a:pPr algn="ctr"/>
            <a:r>
              <a:rPr lang="tr-TR" sz="1400" b="1" dirty="0">
                <a:latin typeface="Open Sans" panose="020B0606030504020204" pitchFamily="34" charset="0"/>
                <a:ea typeface="Open Sans" panose="020B0606030504020204" pitchFamily="34" charset="0"/>
                <a:cs typeface="Open Sans" panose="020B0606030504020204" pitchFamily="34" charset="0"/>
              </a:rPr>
              <a:t>EK E</a:t>
            </a:r>
          </a:p>
          <a:p>
            <a:pPr algn="ctr"/>
            <a:r>
              <a:rPr lang="tr-TR" sz="1400" dirty="0">
                <a:latin typeface="Open Sans" panose="020B0606030504020204" pitchFamily="34" charset="0"/>
                <a:ea typeface="Open Sans" panose="020B0606030504020204" pitchFamily="34" charset="0"/>
                <a:cs typeface="Open Sans" panose="020B0606030504020204" pitchFamily="34" charset="0"/>
              </a:rPr>
              <a:t>Başvuru</a:t>
            </a:r>
          </a:p>
          <a:p>
            <a:pPr algn="ctr"/>
            <a:r>
              <a:rPr lang="tr-TR" sz="1400" dirty="0">
                <a:latin typeface="Open Sans" panose="020B0606030504020204" pitchFamily="34" charset="0"/>
                <a:ea typeface="Open Sans" panose="020B0606030504020204" pitchFamily="34" charset="0"/>
                <a:cs typeface="Open Sans" panose="020B0606030504020204" pitchFamily="34" charset="0"/>
              </a:rPr>
              <a:t>Merkezleri</a:t>
            </a:r>
          </a:p>
        </p:txBody>
      </p:sp>
      <p:sp>
        <p:nvSpPr>
          <p:cNvPr id="32" name="Metin kutusu 31">
            <a:extLst>
              <a:ext uri="{FF2B5EF4-FFF2-40B4-BE49-F238E27FC236}">
                <a16:creationId xmlns:a16="http://schemas.microsoft.com/office/drawing/2014/main" id="{CA25D5FB-0902-34BE-DF5B-A13A14ABF341}"/>
              </a:ext>
            </a:extLst>
          </p:cNvPr>
          <p:cNvSpPr txBox="1"/>
          <p:nvPr/>
        </p:nvSpPr>
        <p:spPr>
          <a:xfrm>
            <a:off x="3845049" y="5615285"/>
            <a:ext cx="4501901" cy="923330"/>
          </a:xfrm>
          <a:prstGeom prst="rect">
            <a:avLst/>
          </a:prstGeom>
          <a:noFill/>
          <a:ln>
            <a:solidFill>
              <a:srgbClr val="9CD401"/>
            </a:solidFill>
            <a:prstDash val="dash"/>
          </a:ln>
        </p:spPr>
        <p:txBody>
          <a:bodyPr wrap="square" rtlCol="0">
            <a:spAutoFit/>
          </a:bodyPr>
          <a:lstStyle/>
          <a:p>
            <a:pPr algn="ctr"/>
            <a:r>
              <a:rPr lang="tr-TR" b="1" dirty="0">
                <a:solidFill>
                  <a:srgbClr val="002060"/>
                </a:solidFill>
                <a:latin typeface="Open Sans" panose="020B0606030504020204" pitchFamily="34" charset="0"/>
                <a:ea typeface="Open Sans" panose="020B0606030504020204" pitchFamily="34" charset="0"/>
                <a:cs typeface="Open Sans" panose="020B0606030504020204" pitchFamily="34" charset="0"/>
              </a:rPr>
              <a:t>Sistem Kullanım </a:t>
            </a:r>
            <a:r>
              <a:rPr lang="tr-TR"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Taahhütnamesi</a:t>
            </a:r>
            <a:r>
              <a:rPr lang="tr-TR"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’nin</a:t>
            </a:r>
            <a:endParaRPr lang="tr-TR"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algn="ctr"/>
            <a:r>
              <a:rPr lang="tr-TR" dirty="0">
                <a:solidFill>
                  <a:srgbClr val="002060"/>
                </a:solidFill>
                <a:latin typeface="Open Sans" panose="020B0606030504020204" pitchFamily="34" charset="0"/>
                <a:ea typeface="Open Sans" panose="020B0606030504020204" pitchFamily="34" charset="0"/>
                <a:cs typeface="Open Sans" panose="020B0606030504020204" pitchFamily="34" charset="0"/>
              </a:rPr>
              <a:t>okunarak yetkili kişilerce</a:t>
            </a:r>
          </a:p>
          <a:p>
            <a:pPr algn="ctr"/>
            <a:r>
              <a:rPr lang="tr-TR" dirty="0">
                <a:solidFill>
                  <a:srgbClr val="002060"/>
                </a:solidFill>
                <a:latin typeface="Open Sans" panose="020B0606030504020204" pitchFamily="34" charset="0"/>
                <a:ea typeface="Open Sans" panose="020B0606030504020204" pitchFamily="34" charset="0"/>
                <a:cs typeface="Open Sans" panose="020B0606030504020204" pitchFamily="34" charset="0"/>
              </a:rPr>
              <a:t>imzalanması</a:t>
            </a:r>
          </a:p>
        </p:txBody>
      </p:sp>
      <p:sp>
        <p:nvSpPr>
          <p:cNvPr id="33" name="Metin kutusu 32">
            <a:extLst>
              <a:ext uri="{FF2B5EF4-FFF2-40B4-BE49-F238E27FC236}">
                <a16:creationId xmlns:a16="http://schemas.microsoft.com/office/drawing/2014/main" id="{A73BF49D-47BE-F1A6-60A8-C99B7C6C8738}"/>
              </a:ext>
            </a:extLst>
          </p:cNvPr>
          <p:cNvSpPr txBox="1"/>
          <p:nvPr/>
        </p:nvSpPr>
        <p:spPr>
          <a:xfrm>
            <a:off x="4252913" y="4119863"/>
            <a:ext cx="4501901" cy="923330"/>
          </a:xfrm>
          <a:prstGeom prst="rect">
            <a:avLst/>
          </a:prstGeom>
          <a:noFill/>
          <a:ln>
            <a:solidFill>
              <a:srgbClr val="F9B712"/>
            </a:solidFill>
            <a:prstDash val="dash"/>
          </a:ln>
        </p:spPr>
        <p:txBody>
          <a:bodyPr wrap="square" rtlCol="0">
            <a:spAutoFit/>
          </a:bodyPr>
          <a:lstStyle/>
          <a:p>
            <a:pPr algn="ctr"/>
            <a:r>
              <a:rPr lang="tr-TR" b="1"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 Bilgi </a:t>
            </a:r>
            <a:r>
              <a:rPr lang="tr-TR"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Formu</a:t>
            </a:r>
            <a:r>
              <a:rPr lang="tr-TR"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’nun</a:t>
            </a:r>
            <a:r>
              <a:rPr lang="tr-TR" dirty="0">
                <a:solidFill>
                  <a:srgbClr val="002060"/>
                </a:solidFill>
                <a:latin typeface="Open Sans" panose="020B0606030504020204" pitchFamily="34" charset="0"/>
                <a:ea typeface="Open Sans" panose="020B0606030504020204" pitchFamily="34" charset="0"/>
                <a:cs typeface="Open Sans" panose="020B0606030504020204" pitchFamily="34" charset="0"/>
              </a:rPr>
              <a:t> eksiksiz doldurulması, ekinde yer alan belgelerin hazırlanması ve imzalanması</a:t>
            </a:r>
          </a:p>
        </p:txBody>
      </p:sp>
      <p:sp>
        <p:nvSpPr>
          <p:cNvPr id="34" name="Metin kutusu 33">
            <a:extLst>
              <a:ext uri="{FF2B5EF4-FFF2-40B4-BE49-F238E27FC236}">
                <a16:creationId xmlns:a16="http://schemas.microsoft.com/office/drawing/2014/main" id="{8D56A1B5-75CB-4F05-D69E-21C66F64D08F}"/>
              </a:ext>
            </a:extLst>
          </p:cNvPr>
          <p:cNvSpPr txBox="1"/>
          <p:nvPr/>
        </p:nvSpPr>
        <p:spPr>
          <a:xfrm>
            <a:off x="4940426" y="2624441"/>
            <a:ext cx="4501901" cy="923330"/>
          </a:xfrm>
          <a:prstGeom prst="rect">
            <a:avLst/>
          </a:prstGeom>
          <a:noFill/>
          <a:ln>
            <a:solidFill>
              <a:srgbClr val="FF9827"/>
            </a:solidFill>
            <a:prstDash val="dash"/>
          </a:ln>
        </p:spPr>
        <p:txBody>
          <a:bodyPr wrap="square" rtlCol="0">
            <a:spAutoFit/>
          </a:bodyPr>
          <a:lstStyle/>
          <a:p>
            <a:pPr algn="ctr"/>
            <a:r>
              <a:rPr lang="tr-TR" b="1" dirty="0">
                <a:solidFill>
                  <a:srgbClr val="002060"/>
                </a:solidFill>
                <a:latin typeface="Open Sans" panose="020B0606030504020204" pitchFamily="34" charset="0"/>
                <a:ea typeface="Open Sans" panose="020B0606030504020204" pitchFamily="34" charset="0"/>
                <a:cs typeface="Open Sans" panose="020B0606030504020204" pitchFamily="34" charset="0"/>
              </a:rPr>
              <a:t>Kullanıcı Yetkilendirme </a:t>
            </a:r>
            <a:r>
              <a:rPr lang="tr-TR"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Formu</a:t>
            </a:r>
            <a:r>
              <a:rPr lang="tr-TR"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’nun</a:t>
            </a:r>
            <a:r>
              <a:rPr lang="tr-TR" dirty="0">
                <a:solidFill>
                  <a:srgbClr val="002060"/>
                </a:solidFill>
                <a:latin typeface="Open Sans" panose="020B0606030504020204" pitchFamily="34" charset="0"/>
                <a:ea typeface="Open Sans" panose="020B0606030504020204" pitchFamily="34" charset="0"/>
                <a:cs typeface="Open Sans" panose="020B0606030504020204" pitchFamily="34" charset="0"/>
              </a:rPr>
              <a:t> her kullanıcı için ayrı ayrı doldurularak imzalanması</a:t>
            </a:r>
          </a:p>
        </p:txBody>
      </p:sp>
      <p:sp>
        <p:nvSpPr>
          <p:cNvPr id="35" name="Metin kutusu 34">
            <a:extLst>
              <a:ext uri="{FF2B5EF4-FFF2-40B4-BE49-F238E27FC236}">
                <a16:creationId xmlns:a16="http://schemas.microsoft.com/office/drawing/2014/main" id="{84C08285-F51B-6B2D-B967-A5274282886B}"/>
              </a:ext>
            </a:extLst>
          </p:cNvPr>
          <p:cNvSpPr txBox="1"/>
          <p:nvPr/>
        </p:nvSpPr>
        <p:spPr>
          <a:xfrm>
            <a:off x="5292848" y="1129019"/>
            <a:ext cx="4501901" cy="923330"/>
          </a:xfrm>
          <a:prstGeom prst="rect">
            <a:avLst/>
          </a:prstGeom>
          <a:noFill/>
          <a:ln>
            <a:solidFill>
              <a:srgbClr val="F75B4E"/>
            </a:solidFill>
            <a:prstDash val="dash"/>
          </a:ln>
        </p:spPr>
        <p:txBody>
          <a:bodyPr wrap="square" rtlCol="0">
            <a:spAutoFit/>
          </a:bodyPr>
          <a:lstStyle/>
          <a:p>
            <a:pPr algn="ctr"/>
            <a:r>
              <a:rPr lang="tr-TR" dirty="0">
                <a:solidFill>
                  <a:srgbClr val="002060"/>
                </a:solidFill>
                <a:latin typeface="Open Sans" panose="020B0606030504020204" pitchFamily="34" charset="0"/>
                <a:ea typeface="Open Sans" panose="020B0606030504020204" pitchFamily="34" charset="0"/>
                <a:cs typeface="Open Sans" panose="020B0606030504020204" pitchFamily="34" charset="0"/>
              </a:rPr>
              <a:t>Tüm belgelerin ayrı ayrı PDF formatında taranması ve </a:t>
            </a:r>
            <a:r>
              <a:rPr lang="tr-TR" b="1" dirty="0">
                <a:solidFill>
                  <a:srgbClr val="002060"/>
                </a:solidFill>
                <a:latin typeface="Open Sans" panose="020B0606030504020204" pitchFamily="34" charset="0"/>
                <a:ea typeface="Open Sans" panose="020B0606030504020204" pitchFamily="34" charset="0"/>
                <a:cs typeface="Open Sans" panose="020B0606030504020204" pitchFamily="34" charset="0"/>
              </a:rPr>
              <a:t>Başvuru Merkezlerine</a:t>
            </a:r>
            <a:r>
              <a:rPr lang="tr-TR" dirty="0">
                <a:solidFill>
                  <a:srgbClr val="002060"/>
                </a:solidFill>
                <a:latin typeface="Open Sans" panose="020B0606030504020204" pitchFamily="34" charset="0"/>
                <a:ea typeface="Open Sans" panose="020B0606030504020204" pitchFamily="34" charset="0"/>
                <a:cs typeface="Open Sans" panose="020B0606030504020204" pitchFamily="34" charset="0"/>
              </a:rPr>
              <a:t> şahsen veya KEP üzerinden iletilmesi</a:t>
            </a:r>
          </a:p>
        </p:txBody>
      </p:sp>
      <p:sp>
        <p:nvSpPr>
          <p:cNvPr id="36" name="Metin kutusu 35">
            <a:extLst>
              <a:ext uri="{FF2B5EF4-FFF2-40B4-BE49-F238E27FC236}">
                <a16:creationId xmlns:a16="http://schemas.microsoft.com/office/drawing/2014/main" id="{5592CD79-7AAA-2621-1804-A17362C07DF1}"/>
              </a:ext>
            </a:extLst>
          </p:cNvPr>
          <p:cNvSpPr txBox="1"/>
          <p:nvPr/>
        </p:nvSpPr>
        <p:spPr>
          <a:xfrm>
            <a:off x="498724" y="5815340"/>
            <a:ext cx="475878" cy="523220"/>
          </a:xfrm>
          <a:prstGeom prst="rect">
            <a:avLst/>
          </a:prstGeom>
          <a:noFill/>
          <a:ln>
            <a:noFill/>
            <a:prstDash val="dash"/>
          </a:ln>
        </p:spPr>
        <p:txBody>
          <a:bodyPr wrap="square" rtlCol="0">
            <a:spAutoFit/>
          </a:bodyPr>
          <a:lstStyle/>
          <a:p>
            <a:pPr algn="ctr"/>
            <a:r>
              <a:rPr lang="tr-TR"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endParaRPr lang="tr-TR" sz="2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Metin kutusu 36">
            <a:extLst>
              <a:ext uri="{FF2B5EF4-FFF2-40B4-BE49-F238E27FC236}">
                <a16:creationId xmlns:a16="http://schemas.microsoft.com/office/drawing/2014/main" id="{BFE9DB4F-1AAC-9557-0685-2DF28FAE5EBD}"/>
              </a:ext>
            </a:extLst>
          </p:cNvPr>
          <p:cNvSpPr txBox="1"/>
          <p:nvPr/>
        </p:nvSpPr>
        <p:spPr>
          <a:xfrm>
            <a:off x="1322637" y="4590121"/>
            <a:ext cx="475878" cy="523220"/>
          </a:xfrm>
          <a:prstGeom prst="rect">
            <a:avLst/>
          </a:prstGeom>
          <a:noFill/>
          <a:ln>
            <a:noFill/>
            <a:prstDash val="dash"/>
          </a:ln>
        </p:spPr>
        <p:txBody>
          <a:bodyPr wrap="square" rtlCol="0">
            <a:spAutoFit/>
          </a:bodyPr>
          <a:lstStyle/>
          <a:p>
            <a:pPr algn="ctr"/>
            <a:r>
              <a:rPr lang="tr-TR"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endParaRPr lang="tr-TR" sz="2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8" name="Metin kutusu 37">
            <a:extLst>
              <a:ext uri="{FF2B5EF4-FFF2-40B4-BE49-F238E27FC236}">
                <a16:creationId xmlns:a16="http://schemas.microsoft.com/office/drawing/2014/main" id="{40D7F3CB-4FC6-C5C5-6445-ADC01609D757}"/>
              </a:ext>
            </a:extLst>
          </p:cNvPr>
          <p:cNvSpPr txBox="1"/>
          <p:nvPr/>
        </p:nvSpPr>
        <p:spPr>
          <a:xfrm>
            <a:off x="2213224" y="3406581"/>
            <a:ext cx="475878" cy="523220"/>
          </a:xfrm>
          <a:prstGeom prst="rect">
            <a:avLst/>
          </a:prstGeom>
          <a:noFill/>
          <a:ln>
            <a:noFill/>
            <a:prstDash val="dash"/>
          </a:ln>
        </p:spPr>
        <p:txBody>
          <a:bodyPr wrap="square" rtlCol="0">
            <a:spAutoFit/>
          </a:bodyPr>
          <a:lstStyle/>
          <a:p>
            <a:pPr algn="ctr"/>
            <a:r>
              <a:rPr lang="tr-TR"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endParaRPr lang="tr-TR" sz="2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 name="Metin kutusu 38">
            <a:extLst>
              <a:ext uri="{FF2B5EF4-FFF2-40B4-BE49-F238E27FC236}">
                <a16:creationId xmlns:a16="http://schemas.microsoft.com/office/drawing/2014/main" id="{9A7F32F0-70A0-85CE-68ED-295442017CD3}"/>
              </a:ext>
            </a:extLst>
          </p:cNvPr>
          <p:cNvSpPr txBox="1"/>
          <p:nvPr/>
        </p:nvSpPr>
        <p:spPr>
          <a:xfrm>
            <a:off x="3210111" y="1957190"/>
            <a:ext cx="475878" cy="523220"/>
          </a:xfrm>
          <a:prstGeom prst="rect">
            <a:avLst/>
          </a:prstGeom>
          <a:noFill/>
          <a:ln>
            <a:noFill/>
            <a:prstDash val="dash"/>
          </a:ln>
        </p:spPr>
        <p:txBody>
          <a:bodyPr wrap="square" rtlCol="0">
            <a:spAutoFit/>
          </a:bodyPr>
          <a:lstStyle/>
          <a:p>
            <a:pPr algn="ctr"/>
            <a:r>
              <a:rPr lang="tr-TR"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endParaRPr lang="tr-TR" sz="2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Freeform 63">
            <a:extLst>
              <a:ext uri="{FF2B5EF4-FFF2-40B4-BE49-F238E27FC236}">
                <a16:creationId xmlns:a16="http://schemas.microsoft.com/office/drawing/2014/main" id="{39279ABE-E578-C80D-3F70-1FCCC40986BD}"/>
              </a:ext>
            </a:extLst>
          </p:cNvPr>
          <p:cNvSpPr/>
          <p:nvPr/>
        </p:nvSpPr>
        <p:spPr>
          <a:xfrm flipH="1">
            <a:off x="2689102" y="4699283"/>
            <a:ext cx="1241554" cy="2108799"/>
          </a:xfrm>
          <a:custGeom>
            <a:avLst/>
            <a:gdLst/>
            <a:ahLst/>
            <a:cxnLst/>
            <a:rect l="l" t="t" r="r" b="b"/>
            <a:pathLst>
              <a:path w="2949253" h="6878723">
                <a:moveTo>
                  <a:pt x="2949253" y="0"/>
                </a:moveTo>
                <a:lnTo>
                  <a:pt x="0" y="0"/>
                </a:lnTo>
                <a:lnTo>
                  <a:pt x="0" y="6878723"/>
                </a:lnTo>
                <a:lnTo>
                  <a:pt x="2949253" y="6878723"/>
                </a:lnTo>
                <a:lnTo>
                  <a:pt x="2949253"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tr-TR"/>
          </a:p>
        </p:txBody>
      </p:sp>
    </p:spTree>
    <p:extLst>
      <p:ext uri="{BB962C8B-B14F-4D97-AF65-F5344CB8AC3E}">
        <p14:creationId xmlns:p14="http://schemas.microsoft.com/office/powerpoint/2010/main" val="2090444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8">
          <a:extLst>
            <a:ext uri="{FF2B5EF4-FFF2-40B4-BE49-F238E27FC236}">
              <a16:creationId xmlns:a16="http://schemas.microsoft.com/office/drawing/2014/main" id="{7E740DED-59EC-F349-4720-3E96D6F76650}"/>
            </a:ext>
          </a:extLst>
        </p:cNvPr>
        <p:cNvGrpSpPr/>
        <p:nvPr/>
      </p:nvGrpSpPr>
      <p:grpSpPr>
        <a:xfrm>
          <a:off x="0" y="0"/>
          <a:ext cx="0" cy="0"/>
          <a:chOff x="0" y="0"/>
          <a:chExt cx="0" cy="0"/>
        </a:xfrm>
      </p:grpSpPr>
      <p:sp>
        <p:nvSpPr>
          <p:cNvPr id="5" name="Metin kutusu 4">
            <a:extLst>
              <a:ext uri="{FF2B5EF4-FFF2-40B4-BE49-F238E27FC236}">
                <a16:creationId xmlns:a16="http://schemas.microsoft.com/office/drawing/2014/main" id="{3FB2307C-EB37-956D-D20E-41EE9FF30913}"/>
              </a:ext>
            </a:extLst>
          </p:cNvPr>
          <p:cNvSpPr txBox="1"/>
          <p:nvPr/>
        </p:nvSpPr>
        <p:spPr>
          <a:xfrm>
            <a:off x="4744507" y="3915459"/>
            <a:ext cx="2702984" cy="954107"/>
          </a:xfrm>
          <a:prstGeom prst="rect">
            <a:avLst/>
          </a:prstGeom>
          <a:gradFill>
            <a:gsLst>
              <a:gs pos="0">
                <a:srgbClr val="C00000"/>
              </a:gs>
              <a:gs pos="100000">
                <a:srgbClr val="FF0000">
                  <a:alpha val="50000"/>
                </a:srgbClr>
              </a:gs>
            </a:gsLst>
            <a:lin ang="5400000" scaled="0"/>
          </a:gradFill>
        </p:spPr>
        <p:txBody>
          <a:bodyPr wrap="none" rtlCol="0">
            <a:spAutoFit/>
          </a:bodyPr>
          <a:lstStyle/>
          <a:p>
            <a:pPr algn="ctr"/>
            <a:r>
              <a:rPr lang="tr-TR" sz="2800" b="1" dirty="0">
                <a:solidFill>
                  <a:schemeClr val="bg1"/>
                </a:solidFill>
                <a:latin typeface="Open Sans" panose="020B0604020202020204" charset="0"/>
                <a:ea typeface="Open Sans" panose="020B0604020202020204" charset="0"/>
                <a:cs typeface="Open Sans" panose="020B0604020202020204" charset="0"/>
              </a:rPr>
              <a:t>Sistem Erişimi</a:t>
            </a:r>
          </a:p>
          <a:p>
            <a:pPr algn="ctr"/>
            <a:r>
              <a:rPr lang="tr-TR" sz="2800" b="1" dirty="0">
                <a:solidFill>
                  <a:schemeClr val="bg1"/>
                </a:solidFill>
                <a:latin typeface="Open Sans" panose="020B0604020202020204" charset="0"/>
                <a:ea typeface="Open Sans" panose="020B0604020202020204" charset="0"/>
                <a:cs typeface="Open Sans" panose="020B0604020202020204" charset="0"/>
              </a:rPr>
              <a:t>DYS Arayüzü</a:t>
            </a:r>
          </a:p>
        </p:txBody>
      </p:sp>
      <p:sp>
        <p:nvSpPr>
          <p:cNvPr id="8" name="Google Shape;73;p16">
            <a:extLst>
              <a:ext uri="{FF2B5EF4-FFF2-40B4-BE49-F238E27FC236}">
                <a16:creationId xmlns:a16="http://schemas.microsoft.com/office/drawing/2014/main" id="{D320515D-61EB-FC06-A515-0EB23493C255}"/>
              </a:ext>
            </a:extLst>
          </p:cNvPr>
          <p:cNvSpPr txBox="1">
            <a:spLocks/>
          </p:cNvSpPr>
          <p:nvPr/>
        </p:nvSpPr>
        <p:spPr>
          <a:xfrm>
            <a:off x="257175" y="2437435"/>
            <a:ext cx="11610971" cy="830998"/>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tr-TR" sz="4800" dirty="0">
                <a:solidFill>
                  <a:srgbClr val="002060"/>
                </a:solidFill>
                <a:latin typeface="Open Sans"/>
                <a:ea typeface="Open Sans"/>
                <a:cs typeface="Open Sans"/>
              </a:rPr>
              <a:t>DESTEK YÖNETİM SİSTEMİ (DYS)</a:t>
            </a:r>
          </a:p>
        </p:txBody>
      </p:sp>
    </p:spTree>
    <p:extLst>
      <p:ext uri="{BB962C8B-B14F-4D97-AF65-F5344CB8AC3E}">
        <p14:creationId xmlns:p14="http://schemas.microsoft.com/office/powerpoint/2010/main" val="40611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D9D67755-3C10-40E4-BED7-A0971B34040D}"/>
              </a:ext>
            </a:extLst>
          </p:cNvPr>
          <p:cNvSpPr/>
          <p:nvPr/>
        </p:nvSpPr>
        <p:spPr>
          <a:xfrm>
            <a:off x="1278462" y="6217672"/>
            <a:ext cx="4288658" cy="646331"/>
          </a:xfrm>
          <a:prstGeom prst="rect">
            <a:avLst/>
          </a:prstGeom>
        </p:spPr>
        <p:txBody>
          <a:bodyPr wrap="square">
            <a:spAutoFit/>
          </a:bodyPr>
          <a:lstStyle/>
          <a:p>
            <a:pPr marL="285750" indent="-285750" algn="just">
              <a:buFont typeface="Wingdings" panose="05000000000000000000" pitchFamily="2" charset="2"/>
              <a:buChar char="Ø"/>
            </a:pPr>
            <a:endParaRPr lang="tr-TR" b="1" dirty="0">
              <a:solidFill>
                <a:schemeClr val="bg1"/>
              </a:solidFill>
              <a:latin typeface="Myriad Pro Cond"/>
            </a:endParaRPr>
          </a:p>
          <a:p>
            <a:pPr marL="285750" indent="-285750" algn="just">
              <a:buFont typeface="Wingdings" panose="05000000000000000000" pitchFamily="2" charset="2"/>
              <a:buChar char="Ø"/>
            </a:pPr>
            <a:endParaRPr lang="tr-TR" b="1" dirty="0">
              <a:solidFill>
                <a:schemeClr val="bg1"/>
              </a:solidFill>
              <a:latin typeface="Myriad Pro Cond"/>
            </a:endParaRPr>
          </a:p>
        </p:txBody>
      </p:sp>
      <p:sp>
        <p:nvSpPr>
          <p:cNvPr id="2" name="Metin kutusu 1">
            <a:extLst>
              <a:ext uri="{FF2B5EF4-FFF2-40B4-BE49-F238E27FC236}">
                <a16:creationId xmlns:a16="http://schemas.microsoft.com/office/drawing/2014/main" id="{DA955F46-C1D2-F893-71A6-8D482ED3CC14}"/>
              </a:ext>
            </a:extLst>
          </p:cNvPr>
          <p:cNvSpPr txBox="1"/>
          <p:nvPr/>
        </p:nvSpPr>
        <p:spPr>
          <a:xfrm>
            <a:off x="26164" y="276852"/>
            <a:ext cx="6069836"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Sistem Erişimi (Login)</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2" name="Resim 11">
            <a:extLst>
              <a:ext uri="{FF2B5EF4-FFF2-40B4-BE49-F238E27FC236}">
                <a16:creationId xmlns:a16="http://schemas.microsoft.com/office/drawing/2014/main" id="{025B638A-2C8F-4E5A-C3AA-7737D202F380}"/>
              </a:ext>
            </a:extLst>
          </p:cNvPr>
          <p:cNvPicPr>
            <a:picLocks noChangeAspect="1"/>
          </p:cNvPicPr>
          <p:nvPr/>
        </p:nvPicPr>
        <p:blipFill>
          <a:blip r:embed="rId3"/>
          <a:stretch>
            <a:fillRect/>
          </a:stretch>
        </p:blipFill>
        <p:spPr>
          <a:xfrm>
            <a:off x="1864729" y="2577564"/>
            <a:ext cx="3618751" cy="2171251"/>
          </a:xfrm>
          <a:prstGeom prst="rect">
            <a:avLst/>
          </a:prstGeom>
        </p:spPr>
      </p:pic>
      <p:sp>
        <p:nvSpPr>
          <p:cNvPr id="16" name="Metin kutusu 15">
            <a:extLst>
              <a:ext uri="{FF2B5EF4-FFF2-40B4-BE49-F238E27FC236}">
                <a16:creationId xmlns:a16="http://schemas.microsoft.com/office/drawing/2014/main" id="{7A8CA655-E5AC-06BB-F7BE-8827872D22D1}"/>
              </a:ext>
            </a:extLst>
          </p:cNvPr>
          <p:cNvSpPr txBox="1"/>
          <p:nvPr/>
        </p:nvSpPr>
        <p:spPr>
          <a:xfrm>
            <a:off x="193107" y="975980"/>
            <a:ext cx="6192114" cy="307777"/>
          </a:xfrm>
          <a:prstGeom prst="rect">
            <a:avLst/>
          </a:prstGeom>
          <a:noFill/>
          <a:ln>
            <a:solidFill>
              <a:schemeClr val="tx1"/>
            </a:solidFill>
            <a:prstDash val="sysDash"/>
          </a:ln>
        </p:spPr>
        <p:txBody>
          <a:bodyPr wrap="square" rtlCol="0">
            <a:spAutoFit/>
          </a:bodyPr>
          <a:lstStyle/>
          <a:p>
            <a:pPr marL="342900" indent="-342900" algn="ctr">
              <a:buFont typeface="Wingdings" panose="05000000000000000000" pitchFamily="2" charset="2"/>
              <a:buChar char="v"/>
            </a:pPr>
            <a:r>
              <a:rPr lang="tr-TR" sz="1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dys.ticaret.gov.tr</a:t>
            </a:r>
            <a:endParaRPr lang="tr-TR" sz="14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8" name="Resim 17">
            <a:extLst>
              <a:ext uri="{FF2B5EF4-FFF2-40B4-BE49-F238E27FC236}">
                <a16:creationId xmlns:a16="http://schemas.microsoft.com/office/drawing/2014/main" id="{9FAB1D5B-3F20-049F-9206-D7AAA127EAEB}"/>
              </a:ext>
            </a:extLst>
          </p:cNvPr>
          <p:cNvPicPr>
            <a:picLocks noChangeAspect="1"/>
          </p:cNvPicPr>
          <p:nvPr/>
        </p:nvPicPr>
        <p:blipFill>
          <a:blip r:embed="rId4"/>
          <a:stretch>
            <a:fillRect/>
          </a:stretch>
        </p:blipFill>
        <p:spPr>
          <a:xfrm>
            <a:off x="193107" y="1349511"/>
            <a:ext cx="6244432" cy="322988"/>
          </a:xfrm>
          <a:prstGeom prst="rect">
            <a:avLst/>
          </a:prstGeom>
        </p:spPr>
      </p:pic>
      <p:sp>
        <p:nvSpPr>
          <p:cNvPr id="22" name="Metin kutusu 21">
            <a:extLst>
              <a:ext uri="{FF2B5EF4-FFF2-40B4-BE49-F238E27FC236}">
                <a16:creationId xmlns:a16="http://schemas.microsoft.com/office/drawing/2014/main" id="{2FD2E292-22DC-E11A-96FC-31DB89182BC8}"/>
              </a:ext>
            </a:extLst>
          </p:cNvPr>
          <p:cNvSpPr txBox="1"/>
          <p:nvPr/>
        </p:nvSpPr>
        <p:spPr>
          <a:xfrm>
            <a:off x="193107" y="2172639"/>
            <a:ext cx="6192113" cy="307777"/>
          </a:xfrm>
          <a:prstGeom prst="rect">
            <a:avLst/>
          </a:prstGeom>
          <a:noFill/>
          <a:ln>
            <a:solidFill>
              <a:schemeClr val="tx1"/>
            </a:solidFill>
            <a:prstDash val="sysDash"/>
          </a:ln>
        </p:spPr>
        <p:txBody>
          <a:bodyPr wrap="square" rtlCol="0">
            <a:spAutoFit/>
          </a:bodyPr>
          <a:lstStyle/>
          <a:p>
            <a:pPr marL="342900" indent="-342900" algn="ctr">
              <a:buFont typeface="Wingdings" panose="05000000000000000000" pitchFamily="2" charset="2"/>
              <a:buChar char="v"/>
            </a:pPr>
            <a:r>
              <a:rPr lang="tr-TR" sz="1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www.turkiye.gov.tr</a:t>
            </a:r>
            <a:endParaRPr lang="tr-TR" sz="14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Sağ Ayraç 22">
            <a:extLst>
              <a:ext uri="{FF2B5EF4-FFF2-40B4-BE49-F238E27FC236}">
                <a16:creationId xmlns:a16="http://schemas.microsoft.com/office/drawing/2014/main" id="{402D780F-123D-C152-D25A-697D8CF104A2}"/>
              </a:ext>
            </a:extLst>
          </p:cNvPr>
          <p:cNvSpPr/>
          <p:nvPr/>
        </p:nvSpPr>
        <p:spPr>
          <a:xfrm>
            <a:off x="6599464" y="914400"/>
            <a:ext cx="420463" cy="5733423"/>
          </a:xfrm>
          <a:prstGeom prst="rightBrace">
            <a:avLst>
              <a:gd name="adj1" fmla="val 8333"/>
              <a:gd name="adj2" fmla="val 59229"/>
            </a:avLst>
          </a:prstGeom>
          <a:ln w="19050">
            <a:solidFill>
              <a:srgbClr val="C0000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24" name="Metin kutusu 23">
            <a:extLst>
              <a:ext uri="{FF2B5EF4-FFF2-40B4-BE49-F238E27FC236}">
                <a16:creationId xmlns:a16="http://schemas.microsoft.com/office/drawing/2014/main" id="{A16F1B5E-1ED7-9A81-2D8D-9F517F6F3036}"/>
              </a:ext>
            </a:extLst>
          </p:cNvPr>
          <p:cNvSpPr txBox="1"/>
          <p:nvPr/>
        </p:nvSpPr>
        <p:spPr>
          <a:xfrm>
            <a:off x="288358" y="5145929"/>
            <a:ext cx="6096862" cy="307777"/>
          </a:xfrm>
          <a:prstGeom prst="rect">
            <a:avLst/>
          </a:prstGeom>
          <a:noFill/>
          <a:ln>
            <a:solidFill>
              <a:schemeClr val="tx1"/>
            </a:solidFill>
            <a:prstDash val="sysDash"/>
          </a:ln>
        </p:spPr>
        <p:txBody>
          <a:bodyPr wrap="square" rtlCol="0">
            <a:spAutoFit/>
          </a:bodyPr>
          <a:lstStyle/>
          <a:p>
            <a:pPr marL="285750" indent="-285750" algn="ctr">
              <a:buFont typeface="Wingdings" panose="05000000000000000000" pitchFamily="2" charset="2"/>
              <a:buChar char="v"/>
            </a:pPr>
            <a:r>
              <a:rPr lang="tr-TR" sz="1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eortak.dtm.gov.tr</a:t>
            </a:r>
            <a:endParaRPr lang="tr-TR" sz="14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6" name="Resim 25">
            <a:extLst>
              <a:ext uri="{FF2B5EF4-FFF2-40B4-BE49-F238E27FC236}">
                <a16:creationId xmlns:a16="http://schemas.microsoft.com/office/drawing/2014/main" id="{FA448CAD-83D1-0802-7E8D-22A0C95FE29F}"/>
              </a:ext>
            </a:extLst>
          </p:cNvPr>
          <p:cNvPicPr>
            <a:picLocks noChangeAspect="1"/>
          </p:cNvPicPr>
          <p:nvPr/>
        </p:nvPicPr>
        <p:blipFill>
          <a:blip r:embed="rId5"/>
          <a:stretch>
            <a:fillRect/>
          </a:stretch>
        </p:blipFill>
        <p:spPr>
          <a:xfrm>
            <a:off x="1306170" y="5588311"/>
            <a:ext cx="4169591" cy="1010302"/>
          </a:xfrm>
          <a:prstGeom prst="rect">
            <a:avLst/>
          </a:prstGeom>
        </p:spPr>
      </p:pic>
      <p:pic>
        <p:nvPicPr>
          <p:cNvPr id="34" name="Resim 33">
            <a:extLst>
              <a:ext uri="{FF2B5EF4-FFF2-40B4-BE49-F238E27FC236}">
                <a16:creationId xmlns:a16="http://schemas.microsoft.com/office/drawing/2014/main" id="{F1003C56-C685-FC96-A0F1-3529F66B6D53}"/>
              </a:ext>
            </a:extLst>
          </p:cNvPr>
          <p:cNvPicPr>
            <a:picLocks noChangeAspect="1"/>
          </p:cNvPicPr>
          <p:nvPr/>
        </p:nvPicPr>
        <p:blipFill>
          <a:blip r:embed="rId6"/>
          <a:stretch>
            <a:fillRect/>
          </a:stretch>
        </p:blipFill>
        <p:spPr>
          <a:xfrm>
            <a:off x="7211694" y="1406224"/>
            <a:ext cx="2132961" cy="2163504"/>
          </a:xfrm>
          <a:prstGeom prst="rect">
            <a:avLst/>
          </a:prstGeom>
        </p:spPr>
      </p:pic>
      <p:pic>
        <p:nvPicPr>
          <p:cNvPr id="36" name="Resim 35">
            <a:extLst>
              <a:ext uri="{FF2B5EF4-FFF2-40B4-BE49-F238E27FC236}">
                <a16:creationId xmlns:a16="http://schemas.microsoft.com/office/drawing/2014/main" id="{A5E644D3-F258-87E8-E845-A762F6812068}"/>
              </a:ext>
            </a:extLst>
          </p:cNvPr>
          <p:cNvPicPr>
            <a:picLocks noChangeAspect="1"/>
          </p:cNvPicPr>
          <p:nvPr/>
        </p:nvPicPr>
        <p:blipFill>
          <a:blip r:embed="rId7"/>
          <a:stretch>
            <a:fillRect/>
          </a:stretch>
        </p:blipFill>
        <p:spPr>
          <a:xfrm>
            <a:off x="9536422" y="1584181"/>
            <a:ext cx="2465076" cy="1870058"/>
          </a:xfrm>
          <a:prstGeom prst="rect">
            <a:avLst/>
          </a:prstGeom>
        </p:spPr>
      </p:pic>
      <p:sp>
        <p:nvSpPr>
          <p:cNvPr id="37" name="Metin kutusu 36">
            <a:extLst>
              <a:ext uri="{FF2B5EF4-FFF2-40B4-BE49-F238E27FC236}">
                <a16:creationId xmlns:a16="http://schemas.microsoft.com/office/drawing/2014/main" id="{44B16F82-B57F-ED62-EC56-F2F2DC195408}"/>
              </a:ext>
            </a:extLst>
          </p:cNvPr>
          <p:cNvSpPr txBox="1"/>
          <p:nvPr/>
        </p:nvSpPr>
        <p:spPr>
          <a:xfrm>
            <a:off x="7288924" y="958124"/>
            <a:ext cx="1978503" cy="307777"/>
          </a:xfrm>
          <a:prstGeom prst="rect">
            <a:avLst/>
          </a:prstGeom>
          <a:gradFill>
            <a:gsLst>
              <a:gs pos="0">
                <a:srgbClr val="013349"/>
              </a:gs>
              <a:gs pos="100000">
                <a:srgbClr val="C00000"/>
              </a:gs>
            </a:gsLst>
            <a:lin ang="16200000" scaled="0"/>
          </a:gradFill>
          <a:ln>
            <a:solidFill>
              <a:schemeClr val="tx1"/>
            </a:solidFill>
            <a:prstDash val="sysDash"/>
          </a:ln>
        </p:spPr>
        <p:txBody>
          <a:bodyPr wrap="square" rtlCol="0">
            <a:spAutoFit/>
          </a:bodyPr>
          <a:lstStyle/>
          <a:p>
            <a:pPr algn="ctr"/>
            <a:r>
              <a:rPr lang="tr-TR"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E-imza ile giriş</a:t>
            </a:r>
            <a:endParaRPr lang="tr-TR"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8" name="Metin kutusu 37">
            <a:extLst>
              <a:ext uri="{FF2B5EF4-FFF2-40B4-BE49-F238E27FC236}">
                <a16:creationId xmlns:a16="http://schemas.microsoft.com/office/drawing/2014/main" id="{3E196AC1-CCE6-B816-728E-4BBA8FEFB53F}"/>
              </a:ext>
            </a:extLst>
          </p:cNvPr>
          <p:cNvSpPr txBox="1"/>
          <p:nvPr/>
        </p:nvSpPr>
        <p:spPr>
          <a:xfrm>
            <a:off x="9754000" y="958123"/>
            <a:ext cx="1978503" cy="307777"/>
          </a:xfrm>
          <a:prstGeom prst="rect">
            <a:avLst/>
          </a:prstGeom>
          <a:gradFill>
            <a:gsLst>
              <a:gs pos="0">
                <a:srgbClr val="013349"/>
              </a:gs>
              <a:gs pos="100000">
                <a:srgbClr val="C00000"/>
              </a:gs>
            </a:gsLst>
            <a:lin ang="16200000" scaled="0"/>
          </a:gradFill>
          <a:ln>
            <a:solidFill>
              <a:schemeClr val="tx1"/>
            </a:solidFill>
            <a:prstDash val="sysDash"/>
          </a:ln>
        </p:spPr>
        <p:txBody>
          <a:bodyPr wrap="square" rtlCol="0">
            <a:spAutoFit/>
          </a:bodyPr>
          <a:lstStyle/>
          <a:p>
            <a:pPr algn="ctr"/>
            <a:r>
              <a:rPr lang="tr-TR"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E-devlet ile giriş</a:t>
            </a:r>
            <a:endParaRPr lang="tr-TR"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 name="Dikdörtgen: Yuvarlatılmış Köşeler 13">
            <a:extLst>
              <a:ext uri="{FF2B5EF4-FFF2-40B4-BE49-F238E27FC236}">
                <a16:creationId xmlns:a16="http://schemas.microsoft.com/office/drawing/2014/main" id="{FB91338C-8118-59D5-F846-C5A9C32BB528}"/>
              </a:ext>
            </a:extLst>
          </p:cNvPr>
          <p:cNvSpPr/>
          <p:nvPr/>
        </p:nvSpPr>
        <p:spPr>
          <a:xfrm>
            <a:off x="1141216" y="6165358"/>
            <a:ext cx="1607603" cy="246342"/>
          </a:xfrm>
          <a:prstGeom prst="roundRect">
            <a:avLst>
              <a:gd name="adj" fmla="val 12255"/>
            </a:avLst>
          </a:prstGeom>
          <a:noFill/>
          <a:ln w="38100">
            <a:solidFill>
              <a:srgbClr val="00CAD5"/>
            </a:solidFill>
          </a:ln>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17560" tIns="17560" rIns="17560" bIns="17560" numCol="1" spcCol="38100" rtlCol="0" anchor="ctr">
            <a:spAutoFit/>
          </a:bodyPr>
          <a:lstStyle/>
          <a:p>
            <a:pPr algn="ctr" defTabSz="412750" hangingPunct="0"/>
            <a:endParaRPr lang="tr-TR" sz="1500" dirty="0">
              <a:solidFill>
                <a:srgbClr val="FFFFFF"/>
              </a:solidFill>
              <a:latin typeface="Helvetica Neue Medium"/>
              <a:ea typeface="Helvetica Neue Medium"/>
              <a:cs typeface="Helvetica Neue Medium"/>
              <a:sym typeface="Helvetica Neue Medium"/>
            </a:endParaRPr>
          </a:p>
        </p:txBody>
      </p:sp>
      <p:pic>
        <p:nvPicPr>
          <p:cNvPr id="41" name="Resim 40">
            <a:extLst>
              <a:ext uri="{FF2B5EF4-FFF2-40B4-BE49-F238E27FC236}">
                <a16:creationId xmlns:a16="http://schemas.microsoft.com/office/drawing/2014/main" id="{72428E20-C55C-6079-B4BC-F1A8DA228E0A}"/>
              </a:ext>
            </a:extLst>
          </p:cNvPr>
          <p:cNvPicPr>
            <a:picLocks noChangeAspect="1"/>
          </p:cNvPicPr>
          <p:nvPr/>
        </p:nvPicPr>
        <p:blipFill>
          <a:blip r:embed="rId8"/>
          <a:stretch>
            <a:fillRect/>
          </a:stretch>
        </p:blipFill>
        <p:spPr>
          <a:xfrm>
            <a:off x="7134101" y="5111127"/>
            <a:ext cx="4857827" cy="1535880"/>
          </a:xfrm>
          <a:prstGeom prst="rect">
            <a:avLst/>
          </a:prstGeom>
        </p:spPr>
      </p:pic>
      <p:sp>
        <p:nvSpPr>
          <p:cNvPr id="3" name="Metin kutusu 2">
            <a:extLst>
              <a:ext uri="{FF2B5EF4-FFF2-40B4-BE49-F238E27FC236}">
                <a16:creationId xmlns:a16="http://schemas.microsoft.com/office/drawing/2014/main" id="{311D4837-73E3-1A18-77AA-6FF8F0B2E218}"/>
              </a:ext>
            </a:extLst>
          </p:cNvPr>
          <p:cNvSpPr txBox="1"/>
          <p:nvPr/>
        </p:nvSpPr>
        <p:spPr>
          <a:xfrm>
            <a:off x="7192644" y="3652104"/>
            <a:ext cx="4789804" cy="1384995"/>
          </a:xfrm>
          <a:prstGeom prst="rect">
            <a:avLst/>
          </a:prstGeom>
          <a:noFill/>
          <a:ln>
            <a:solidFill>
              <a:schemeClr val="tx1"/>
            </a:solidFill>
            <a:prstDash val="sysDash"/>
          </a:ln>
        </p:spPr>
        <p:txBody>
          <a:bodyPr wrap="square" rtlCol="0">
            <a:spAutoFit/>
          </a:bodyPr>
          <a:lstStyle/>
          <a:p>
            <a:pPr algn="ctr"/>
            <a:r>
              <a:rPr lang="tr-TR" sz="1400" dirty="0">
                <a:solidFill>
                  <a:srgbClr val="002060"/>
                </a:solidFill>
                <a:latin typeface="Open Sans" panose="020B0606030504020204" pitchFamily="34" charset="0"/>
                <a:ea typeface="Open Sans" panose="020B0606030504020204" pitchFamily="34" charset="0"/>
                <a:cs typeface="Open Sans" panose="020B0606030504020204" pitchFamily="34" charset="0"/>
              </a:rPr>
              <a:t>Sol bölümde yer alan bağlantılardan biri ile uygulama sayfasına erişim yapıldıktan sonra, </a:t>
            </a:r>
            <a:r>
              <a:rPr lang="tr-TR" sz="1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E-imza veya E-devlet seçeneklerinden biri</a:t>
            </a:r>
            <a:r>
              <a:rPr lang="tr-TR" sz="1400" dirty="0">
                <a:solidFill>
                  <a:srgbClr val="002060"/>
                </a:solidFill>
                <a:latin typeface="Open Sans" panose="020B0606030504020204" pitchFamily="34" charset="0"/>
                <a:ea typeface="Open Sans" panose="020B0606030504020204" pitchFamily="34" charset="0"/>
                <a:cs typeface="Open Sans" panose="020B0606030504020204" pitchFamily="34" charset="0"/>
              </a:rPr>
              <a:t> ile login olabilirsiniz. </a:t>
            </a:r>
            <a:r>
              <a:rPr lang="tr-TR" sz="14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Kaydınız yapılmış ise </a:t>
            </a:r>
            <a:r>
              <a:rPr lang="tr-TR" sz="1400" dirty="0">
                <a:solidFill>
                  <a:srgbClr val="002060"/>
                </a:solidFill>
                <a:latin typeface="Open Sans" panose="020B0606030504020204" pitchFamily="34" charset="0"/>
                <a:ea typeface="Open Sans" panose="020B0606030504020204" pitchFamily="34" charset="0"/>
                <a:cs typeface="Open Sans" panose="020B0606030504020204" pitchFamily="34" charset="0"/>
              </a:rPr>
              <a:t>uygulama seçme sayfasında aşağıda görüldüğü şekilde DYS listede gelecektir. </a:t>
            </a:r>
            <a:r>
              <a:rPr lang="tr-TR" sz="1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SEÇ</a:t>
            </a:r>
            <a:r>
              <a:rPr lang="tr-TR" sz="1400" dirty="0">
                <a:solidFill>
                  <a:srgbClr val="002060"/>
                </a:solidFill>
                <a:latin typeface="Open Sans" panose="020B0606030504020204" pitchFamily="34" charset="0"/>
                <a:ea typeface="Open Sans" panose="020B0606030504020204" pitchFamily="34" charset="0"/>
                <a:cs typeface="Open Sans" panose="020B0606030504020204" pitchFamily="34" charset="0"/>
              </a:rPr>
              <a:t> butonu ile giriş yapabilirsiniz.</a:t>
            </a:r>
          </a:p>
        </p:txBody>
      </p:sp>
    </p:spTree>
    <p:extLst>
      <p:ext uri="{BB962C8B-B14F-4D97-AF65-F5344CB8AC3E}">
        <p14:creationId xmlns:p14="http://schemas.microsoft.com/office/powerpoint/2010/main" val="10600978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77086FCF-79FC-824D-264E-D9929E8D106D}"/>
              </a:ext>
            </a:extLst>
          </p:cNvPr>
          <p:cNvSpPr txBox="1"/>
          <p:nvPr/>
        </p:nvSpPr>
        <p:spPr>
          <a:xfrm>
            <a:off x="26164" y="276852"/>
            <a:ext cx="6069836"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Görev Seçimi</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Resim 4">
            <a:extLst>
              <a:ext uri="{FF2B5EF4-FFF2-40B4-BE49-F238E27FC236}">
                <a16:creationId xmlns:a16="http://schemas.microsoft.com/office/drawing/2014/main" id="{48FF23AB-54A7-D9CF-0DCF-8CFF6D95E431}"/>
              </a:ext>
            </a:extLst>
          </p:cNvPr>
          <p:cNvPicPr>
            <a:picLocks noChangeAspect="1"/>
          </p:cNvPicPr>
          <p:nvPr/>
        </p:nvPicPr>
        <p:blipFill>
          <a:blip r:embed="rId3"/>
          <a:stretch>
            <a:fillRect/>
          </a:stretch>
        </p:blipFill>
        <p:spPr>
          <a:xfrm>
            <a:off x="0" y="766799"/>
            <a:ext cx="12192000" cy="6091201"/>
          </a:xfrm>
          <a:prstGeom prst="rect">
            <a:avLst/>
          </a:prstGeom>
        </p:spPr>
      </p:pic>
      <p:sp>
        <p:nvSpPr>
          <p:cNvPr id="6" name="Metin kutusu 5">
            <a:extLst>
              <a:ext uri="{FF2B5EF4-FFF2-40B4-BE49-F238E27FC236}">
                <a16:creationId xmlns:a16="http://schemas.microsoft.com/office/drawing/2014/main" id="{C615A93D-C898-BD6B-13DA-C53668F676F3}"/>
              </a:ext>
            </a:extLst>
          </p:cNvPr>
          <p:cNvSpPr txBox="1"/>
          <p:nvPr/>
        </p:nvSpPr>
        <p:spPr>
          <a:xfrm>
            <a:off x="257175" y="5464869"/>
            <a:ext cx="11677650" cy="1015663"/>
          </a:xfrm>
          <a:prstGeom prst="rect">
            <a:avLst/>
          </a:prstGeom>
          <a:noFill/>
          <a:ln>
            <a:noFill/>
            <a:prstDash val="sysDash"/>
          </a:ln>
        </p:spPr>
        <p:txBody>
          <a:bodyPr wrap="square" rtlCol="0">
            <a:spAutoFit/>
          </a:bodyPr>
          <a:lstStyle/>
          <a:p>
            <a:pPr marL="342900" indent="-342900" algn="ctr">
              <a:buFont typeface="Wingdings" panose="05000000000000000000" pitchFamily="2" charset="2"/>
              <a:buChar char="§"/>
            </a:pPr>
            <a:r>
              <a:rPr lang="tr-TR" sz="20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Sisteme giriş yapıldığında, kullanıcının yetkilendirildiği </a:t>
            </a:r>
            <a:r>
              <a:rPr lang="tr-TR" sz="2000" dirty="0">
                <a:solidFill>
                  <a:srgbClr val="00CAD5"/>
                </a:solidFill>
                <a:latin typeface="Open Sans" panose="020B0606030504020204" pitchFamily="34" charset="0"/>
                <a:ea typeface="Open Sans" panose="020B0606030504020204" pitchFamily="34" charset="0"/>
                <a:cs typeface="Open Sans" panose="020B0606030504020204" pitchFamily="34" charset="0"/>
              </a:rPr>
              <a:t>aktif görevler </a:t>
            </a:r>
            <a:r>
              <a:rPr lang="tr-TR" sz="20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listelenir.</a:t>
            </a:r>
          </a:p>
          <a:p>
            <a:pPr marL="342900" indent="-342900" algn="ctr">
              <a:buFont typeface="Wingdings" panose="05000000000000000000" pitchFamily="2" charset="2"/>
              <a:buChar char="§"/>
            </a:pPr>
            <a:r>
              <a:rPr lang="tr-TR" sz="20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Kullanıcı bu görevlerden </a:t>
            </a:r>
            <a:r>
              <a:rPr lang="tr-TR" sz="2000" dirty="0">
                <a:solidFill>
                  <a:srgbClr val="00CAD5"/>
                </a:solidFill>
                <a:latin typeface="Open Sans" panose="020B0606030504020204" pitchFamily="34" charset="0"/>
                <a:ea typeface="Open Sans" panose="020B0606030504020204" pitchFamily="34" charset="0"/>
                <a:cs typeface="Open Sans" panose="020B0606030504020204" pitchFamily="34" charset="0"/>
              </a:rPr>
              <a:t>birini seçerek </a:t>
            </a:r>
            <a:r>
              <a:rPr lang="tr-TR" sz="20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işlemlerine devam edebilir.</a:t>
            </a:r>
          </a:p>
          <a:p>
            <a:pPr marL="342900" indent="-342900" algn="ctr">
              <a:buFont typeface="Wingdings" panose="05000000000000000000" pitchFamily="2" charset="2"/>
              <a:buChar char="§"/>
            </a:pPr>
            <a:r>
              <a:rPr lang="tr-TR" sz="20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Birden fazla görevi olan kullanıcılar, sistem açıldıktan sonra </a:t>
            </a:r>
            <a:r>
              <a:rPr lang="tr-TR" sz="2000" dirty="0">
                <a:solidFill>
                  <a:srgbClr val="00CAD5"/>
                </a:solidFill>
                <a:latin typeface="Open Sans" panose="020B0606030504020204" pitchFamily="34" charset="0"/>
                <a:ea typeface="Open Sans" panose="020B0606030504020204" pitchFamily="34" charset="0"/>
                <a:cs typeface="Open Sans" panose="020B0606030504020204" pitchFamily="34" charset="0"/>
              </a:rPr>
              <a:t>diğer görevlere geçiş yapabilir</a:t>
            </a:r>
            <a:r>
              <a:rPr lang="tr-TR" sz="20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endParaRPr lang="tr-TR" sz="16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4" name="Bağlayıcı: Dirsek 13">
            <a:extLst>
              <a:ext uri="{FF2B5EF4-FFF2-40B4-BE49-F238E27FC236}">
                <a16:creationId xmlns:a16="http://schemas.microsoft.com/office/drawing/2014/main" id="{9286FEB9-ADB2-5226-A354-24D4F8332903}"/>
              </a:ext>
            </a:extLst>
          </p:cNvPr>
          <p:cNvCxnSpPr>
            <a:cxnSpLocks/>
          </p:cNvCxnSpPr>
          <p:nvPr/>
        </p:nvCxnSpPr>
        <p:spPr>
          <a:xfrm rot="16200000" flipV="1">
            <a:off x="8197504" y="3613497"/>
            <a:ext cx="1959669" cy="1533525"/>
          </a:xfrm>
          <a:prstGeom prst="bentConnector3">
            <a:avLst/>
          </a:prstGeom>
          <a:ln w="38100">
            <a:solidFill>
              <a:srgbClr val="00CAD5"/>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7" name="Resim 16">
            <a:extLst>
              <a:ext uri="{FF2B5EF4-FFF2-40B4-BE49-F238E27FC236}">
                <a16:creationId xmlns:a16="http://schemas.microsoft.com/office/drawing/2014/main" id="{252FCA32-DDAD-3D5D-9325-E8B657FB15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175" y="928766"/>
            <a:ext cx="3924300" cy="416740"/>
          </a:xfrm>
          <a:prstGeom prst="rect">
            <a:avLst/>
          </a:prstGeom>
        </p:spPr>
      </p:pic>
    </p:spTree>
    <p:extLst>
      <p:ext uri="{BB962C8B-B14F-4D97-AF65-F5344CB8AC3E}">
        <p14:creationId xmlns:p14="http://schemas.microsoft.com/office/powerpoint/2010/main" val="159986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76A17-3F30-DC51-FF9B-6EFADAF23CF5}"/>
            </a:ext>
          </a:extLst>
        </p:cNvPr>
        <p:cNvGrpSpPr/>
        <p:nvPr/>
      </p:nvGrpSpPr>
      <p:grpSpPr>
        <a:xfrm>
          <a:off x="0" y="0"/>
          <a:ext cx="0" cy="0"/>
          <a:chOff x="0" y="0"/>
          <a:chExt cx="0" cy="0"/>
        </a:xfrm>
      </p:grpSpPr>
      <p:sp>
        <p:nvSpPr>
          <p:cNvPr id="2" name="Metin kutusu 1">
            <a:extLst>
              <a:ext uri="{FF2B5EF4-FFF2-40B4-BE49-F238E27FC236}">
                <a16:creationId xmlns:a16="http://schemas.microsoft.com/office/drawing/2014/main" id="{AFE2EB13-076B-921B-78ED-2A78278782CF}"/>
              </a:ext>
            </a:extLst>
          </p:cNvPr>
          <p:cNvSpPr txBox="1"/>
          <p:nvPr/>
        </p:nvSpPr>
        <p:spPr>
          <a:xfrm>
            <a:off x="26164" y="276852"/>
            <a:ext cx="6069836"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Ana Sayfa</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Resim 4">
            <a:extLst>
              <a:ext uri="{FF2B5EF4-FFF2-40B4-BE49-F238E27FC236}">
                <a16:creationId xmlns:a16="http://schemas.microsoft.com/office/drawing/2014/main" id="{7A10E1C2-2058-9B91-BBAB-7859BB5C80A8}"/>
              </a:ext>
            </a:extLst>
          </p:cNvPr>
          <p:cNvPicPr>
            <a:picLocks noChangeAspect="1"/>
          </p:cNvPicPr>
          <p:nvPr/>
        </p:nvPicPr>
        <p:blipFill>
          <a:blip r:embed="rId3"/>
          <a:stretch>
            <a:fillRect/>
          </a:stretch>
        </p:blipFill>
        <p:spPr>
          <a:xfrm>
            <a:off x="0" y="768415"/>
            <a:ext cx="12192000" cy="6089585"/>
          </a:xfrm>
          <a:prstGeom prst="rect">
            <a:avLst/>
          </a:prstGeom>
        </p:spPr>
      </p:pic>
      <p:sp>
        <p:nvSpPr>
          <p:cNvPr id="6" name="Metin kutusu 5">
            <a:extLst>
              <a:ext uri="{FF2B5EF4-FFF2-40B4-BE49-F238E27FC236}">
                <a16:creationId xmlns:a16="http://schemas.microsoft.com/office/drawing/2014/main" id="{B9EE3B8F-90A0-842E-B124-94523E305C85}"/>
              </a:ext>
            </a:extLst>
          </p:cNvPr>
          <p:cNvSpPr txBox="1"/>
          <p:nvPr/>
        </p:nvSpPr>
        <p:spPr>
          <a:xfrm>
            <a:off x="1666876" y="5417244"/>
            <a:ext cx="2476499" cy="1200329"/>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dirty="0">
                <a:solidFill>
                  <a:schemeClr val="bg1"/>
                </a:solidFill>
                <a:latin typeface="Open Sans" panose="020B0606030504020204" pitchFamily="34" charset="0"/>
                <a:ea typeface="Open Sans" panose="020B0606030504020204" pitchFamily="34" charset="0"/>
                <a:cs typeface="Open Sans" panose="020B0606030504020204" pitchFamily="34" charset="0"/>
              </a:rPr>
              <a:t>Yararlanıcıları ilgilendiren genel duyuru ve bilgilendirmeler</a:t>
            </a:r>
            <a:endParaRPr lang="tr-TR"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Metin kutusu 6">
            <a:extLst>
              <a:ext uri="{FF2B5EF4-FFF2-40B4-BE49-F238E27FC236}">
                <a16:creationId xmlns:a16="http://schemas.microsoft.com/office/drawing/2014/main" id="{06323C90-5E8C-8F51-6946-D05BC9938D54}"/>
              </a:ext>
            </a:extLst>
          </p:cNvPr>
          <p:cNvSpPr txBox="1"/>
          <p:nvPr/>
        </p:nvSpPr>
        <p:spPr>
          <a:xfrm>
            <a:off x="5371705" y="5417244"/>
            <a:ext cx="2476499" cy="1200329"/>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dirty="0">
                <a:solidFill>
                  <a:schemeClr val="bg1"/>
                </a:solidFill>
                <a:latin typeface="Open Sans" panose="020B0606030504020204" pitchFamily="34" charset="0"/>
                <a:ea typeface="Open Sans" panose="020B0606030504020204" pitchFamily="34" charset="0"/>
                <a:cs typeface="Open Sans" panose="020B0606030504020204" pitchFamily="34" charset="0"/>
              </a:rPr>
              <a:t>Desteklerin uygulanmasına yönelik bilgi ve yönlendirmeler</a:t>
            </a:r>
            <a:endParaRPr lang="tr-TR"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Metin kutusu 7">
            <a:extLst>
              <a:ext uri="{FF2B5EF4-FFF2-40B4-BE49-F238E27FC236}">
                <a16:creationId xmlns:a16="http://schemas.microsoft.com/office/drawing/2014/main" id="{4639008E-1041-6C78-A9F1-A627D115287A}"/>
              </a:ext>
            </a:extLst>
          </p:cNvPr>
          <p:cNvSpPr txBox="1"/>
          <p:nvPr/>
        </p:nvSpPr>
        <p:spPr>
          <a:xfrm>
            <a:off x="9076534" y="5417244"/>
            <a:ext cx="2476499" cy="1200329"/>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dirty="0">
                <a:solidFill>
                  <a:schemeClr val="bg1"/>
                </a:solidFill>
                <a:latin typeface="Open Sans" panose="020B0606030504020204" pitchFamily="34" charset="0"/>
                <a:ea typeface="Open Sans" panose="020B0606030504020204" pitchFamily="34" charset="0"/>
                <a:cs typeface="Open Sans" panose="020B0606030504020204" pitchFamily="34" charset="0"/>
              </a:rPr>
              <a:t>İletilen başvuruların güncel durumu hakkında yapılan e-posta bildirimleri</a:t>
            </a:r>
            <a:endParaRPr lang="tr-TR"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Metin kutusu 8">
            <a:extLst>
              <a:ext uri="{FF2B5EF4-FFF2-40B4-BE49-F238E27FC236}">
                <a16:creationId xmlns:a16="http://schemas.microsoft.com/office/drawing/2014/main" id="{BE0A4C08-0DB2-2054-F5C9-421727701A3D}"/>
              </a:ext>
            </a:extLst>
          </p:cNvPr>
          <p:cNvSpPr txBox="1"/>
          <p:nvPr/>
        </p:nvSpPr>
        <p:spPr>
          <a:xfrm>
            <a:off x="109491" y="4828867"/>
            <a:ext cx="861467" cy="600164"/>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Yetki verilen bileşenler</a:t>
            </a:r>
            <a:endParaRPr lang="tr-TR"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1" name="Düz Ok Bağlayıcısı 10">
            <a:extLst>
              <a:ext uri="{FF2B5EF4-FFF2-40B4-BE49-F238E27FC236}">
                <a16:creationId xmlns:a16="http://schemas.microsoft.com/office/drawing/2014/main" id="{5612125E-E983-AFE5-D6EF-4606822395F0}"/>
              </a:ext>
            </a:extLst>
          </p:cNvPr>
          <p:cNvCxnSpPr/>
          <p:nvPr/>
        </p:nvCxnSpPr>
        <p:spPr>
          <a:xfrm flipV="1">
            <a:off x="523875" y="4124325"/>
            <a:ext cx="0" cy="571500"/>
          </a:xfrm>
          <a:prstGeom prst="straightConnector1">
            <a:avLst/>
          </a:prstGeom>
          <a:ln w="38100">
            <a:solidFill>
              <a:srgbClr val="00CAD5"/>
            </a:solidFill>
            <a:tailEnd type="triangle"/>
          </a:ln>
        </p:spPr>
        <p:style>
          <a:lnRef idx="1">
            <a:schemeClr val="accent1"/>
          </a:lnRef>
          <a:fillRef idx="0">
            <a:schemeClr val="accent1"/>
          </a:fillRef>
          <a:effectRef idx="0">
            <a:schemeClr val="accent1"/>
          </a:effectRef>
          <a:fontRef idx="minor">
            <a:schemeClr val="tx1"/>
          </a:fontRef>
        </p:style>
      </p:cxnSp>
      <p:sp>
        <p:nvSpPr>
          <p:cNvPr id="12" name="Metin kutusu 11">
            <a:extLst>
              <a:ext uri="{FF2B5EF4-FFF2-40B4-BE49-F238E27FC236}">
                <a16:creationId xmlns:a16="http://schemas.microsoft.com/office/drawing/2014/main" id="{19F674DD-F27A-7EC3-ED8A-0C972F39A7E4}"/>
              </a:ext>
            </a:extLst>
          </p:cNvPr>
          <p:cNvSpPr txBox="1"/>
          <p:nvPr/>
        </p:nvSpPr>
        <p:spPr>
          <a:xfrm>
            <a:off x="4976766" y="854448"/>
            <a:ext cx="1766934" cy="261610"/>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Yetki verilen görevler</a:t>
            </a:r>
            <a:endParaRPr lang="tr-TR"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3" name="Düz Ok Bağlayıcısı 12">
            <a:extLst>
              <a:ext uri="{FF2B5EF4-FFF2-40B4-BE49-F238E27FC236}">
                <a16:creationId xmlns:a16="http://schemas.microsoft.com/office/drawing/2014/main" id="{84B2F486-337B-9F68-F38E-661B7420277D}"/>
              </a:ext>
            </a:extLst>
          </p:cNvPr>
          <p:cNvCxnSpPr>
            <a:cxnSpLocks/>
          </p:cNvCxnSpPr>
          <p:nvPr/>
        </p:nvCxnSpPr>
        <p:spPr>
          <a:xfrm flipH="1">
            <a:off x="4352925" y="959223"/>
            <a:ext cx="514350" cy="0"/>
          </a:xfrm>
          <a:prstGeom prst="straightConnector1">
            <a:avLst/>
          </a:prstGeom>
          <a:ln w="38100">
            <a:solidFill>
              <a:srgbClr val="00CAD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8579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F975D-ADAF-0F3B-E0FA-A4EDB61C376D}"/>
            </a:ext>
          </a:extLst>
        </p:cNvPr>
        <p:cNvGrpSpPr/>
        <p:nvPr/>
      </p:nvGrpSpPr>
      <p:grpSpPr>
        <a:xfrm>
          <a:off x="0" y="0"/>
          <a:ext cx="0" cy="0"/>
          <a:chOff x="0" y="0"/>
          <a:chExt cx="0" cy="0"/>
        </a:xfrm>
      </p:grpSpPr>
      <p:pic>
        <p:nvPicPr>
          <p:cNvPr id="12" name="Resim 11" descr="metin, ekran görüntüsü, yazı tipi, marka içeren bir resim&#10;&#10;Açıklama otomatik olarak oluşturuldu">
            <a:extLst>
              <a:ext uri="{FF2B5EF4-FFF2-40B4-BE49-F238E27FC236}">
                <a16:creationId xmlns:a16="http://schemas.microsoft.com/office/drawing/2014/main" id="{216C174B-6EE7-D903-19DE-94608DC239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0062" y="763200"/>
            <a:ext cx="3571875" cy="647700"/>
          </a:xfrm>
          <a:prstGeom prst="rect">
            <a:avLst/>
          </a:prstGeom>
        </p:spPr>
      </p:pic>
      <p:sp>
        <p:nvSpPr>
          <p:cNvPr id="5" name="Metin kutusu 4">
            <a:extLst>
              <a:ext uri="{FF2B5EF4-FFF2-40B4-BE49-F238E27FC236}">
                <a16:creationId xmlns:a16="http://schemas.microsoft.com/office/drawing/2014/main" id="{3B634ADD-44FB-BD75-1759-F6F6EACCAD21}"/>
              </a:ext>
            </a:extLst>
          </p:cNvPr>
          <p:cNvSpPr txBox="1"/>
          <p:nvPr/>
        </p:nvSpPr>
        <p:spPr>
          <a:xfrm>
            <a:off x="2690765" y="1990127"/>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temel kimlik bilgileri</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MERSİS verileri ve sahip olduğu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statüler</a:t>
            </a:r>
            <a:endParaRPr lang="tr-TR" sz="105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Metin kutusu 5">
            <a:extLst>
              <a:ext uri="{FF2B5EF4-FFF2-40B4-BE49-F238E27FC236}">
                <a16:creationId xmlns:a16="http://schemas.microsoft.com/office/drawing/2014/main" id="{47DF662C-E61C-FD4D-0DAF-2ED25BFBE92E}"/>
              </a:ext>
            </a:extLst>
          </p:cNvPr>
          <p:cNvSpPr txBox="1"/>
          <p:nvPr/>
        </p:nvSpPr>
        <p:spPr>
          <a:xfrm>
            <a:off x="2690765" y="2297870"/>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adres ve iletişim bilgileri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(E-posta, Telefon, Adres)</a:t>
            </a:r>
            <a:endParaRPr lang="tr-TR" sz="105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Metin kutusu 6">
            <a:extLst>
              <a:ext uri="{FF2B5EF4-FFF2-40B4-BE49-F238E27FC236}">
                <a16:creationId xmlns:a16="http://schemas.microsoft.com/office/drawing/2014/main" id="{C192ED7A-27D2-D80F-8B0C-2CFBD9D4D10F}"/>
              </a:ext>
            </a:extLst>
          </p:cNvPr>
          <p:cNvSpPr txBox="1"/>
          <p:nvPr/>
        </p:nvSpPr>
        <p:spPr>
          <a:xfrm>
            <a:off x="2690765" y="2605613"/>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faaliyet gösterdiği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sektörler</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sahip olduğu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markalar</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 ve satışa konu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ürünleri</a:t>
            </a:r>
            <a:endParaRPr lang="tr-TR" sz="105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Metin kutusu 8">
            <a:extLst>
              <a:ext uri="{FF2B5EF4-FFF2-40B4-BE49-F238E27FC236}">
                <a16:creationId xmlns:a16="http://schemas.microsoft.com/office/drawing/2014/main" id="{2E55C300-9EE0-3308-1824-0F5945F548DE}"/>
              </a:ext>
            </a:extLst>
          </p:cNvPr>
          <p:cNvSpPr txBox="1"/>
          <p:nvPr/>
        </p:nvSpPr>
        <p:spPr>
          <a:xfrm>
            <a:off x="2690765" y="2913356"/>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sahip olduğu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markalara ait tescil bilgileri</a:t>
            </a:r>
            <a:endParaRPr lang="tr-TR" sz="105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Metin kutusu 9">
            <a:extLst>
              <a:ext uri="{FF2B5EF4-FFF2-40B4-BE49-F238E27FC236}">
                <a16:creationId xmlns:a16="http://schemas.microsoft.com/office/drawing/2014/main" id="{B596C8C9-F4B7-B80F-E2DD-C02782D6346A}"/>
              </a:ext>
            </a:extLst>
          </p:cNvPr>
          <p:cNvSpPr txBox="1"/>
          <p:nvPr/>
        </p:nvSpPr>
        <p:spPr>
          <a:xfrm>
            <a:off x="2690765" y="3221099"/>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ortaklık yapısı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(MERSİS) ile unvan ve VKN kaynaklı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kimlik değişimleri</a:t>
            </a:r>
            <a:endParaRPr lang="tr-TR" sz="105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Metin kutusu 10">
            <a:extLst>
              <a:ext uri="{FF2B5EF4-FFF2-40B4-BE49-F238E27FC236}">
                <a16:creationId xmlns:a16="http://schemas.microsoft.com/office/drawing/2014/main" id="{3CA41E5F-62CB-0A11-E1A0-2BB773B1132E}"/>
              </a:ext>
            </a:extLst>
          </p:cNvPr>
          <p:cNvSpPr txBox="1"/>
          <p:nvPr/>
        </p:nvSpPr>
        <p:spPr>
          <a:xfrm>
            <a:off x="2690765" y="3528842"/>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kendisi ile birlikte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organik bağı olan veya harcama yetkilisi olarak belirlenmiş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tüzel kişilikler</a:t>
            </a:r>
            <a:endParaRPr lang="tr-TR" sz="105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Metin kutusu 12">
            <a:extLst>
              <a:ext uri="{FF2B5EF4-FFF2-40B4-BE49-F238E27FC236}">
                <a16:creationId xmlns:a16="http://schemas.microsoft.com/office/drawing/2014/main" id="{F8B53981-1DBB-9657-9E8F-D9783D984FD2}"/>
              </a:ext>
            </a:extLst>
          </p:cNvPr>
          <p:cNvSpPr txBox="1"/>
          <p:nvPr/>
        </p:nvSpPr>
        <p:spPr>
          <a:xfrm>
            <a:off x="2690765" y="3836585"/>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KOSGEB’de kayıtlı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güncel ölçek bilgileri</a:t>
            </a:r>
            <a:endParaRPr lang="tr-TR" sz="105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Metin kutusu 13">
            <a:extLst>
              <a:ext uri="{FF2B5EF4-FFF2-40B4-BE49-F238E27FC236}">
                <a16:creationId xmlns:a16="http://schemas.microsoft.com/office/drawing/2014/main" id="{9ADB6A87-E538-3982-95AE-097E0EA70619}"/>
              </a:ext>
            </a:extLst>
          </p:cNvPr>
          <p:cNvSpPr txBox="1"/>
          <p:nvPr/>
        </p:nvSpPr>
        <p:spPr>
          <a:xfrm>
            <a:off x="2690764" y="4144328"/>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üye olduğu kuruluşlar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(İhracatçı Birlikleri, Odalar vb.)</a:t>
            </a:r>
            <a:endParaRPr lang="tr-TR" sz="105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Metin kutusu 14">
            <a:extLst>
              <a:ext uri="{FF2B5EF4-FFF2-40B4-BE49-F238E27FC236}">
                <a16:creationId xmlns:a16="http://schemas.microsoft.com/office/drawing/2014/main" id="{3C2A6A0A-9D60-9AE7-B95B-037C6E397A4F}"/>
              </a:ext>
            </a:extLst>
          </p:cNvPr>
          <p:cNvSpPr txBox="1"/>
          <p:nvPr/>
        </p:nvSpPr>
        <p:spPr>
          <a:xfrm>
            <a:off x="2690763" y="4452071"/>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yurt dışında bulunan birimleri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(ofis, mağaza, depo vb.)</a:t>
            </a:r>
            <a:endParaRPr lang="tr-TR" sz="105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Metin kutusu 15">
            <a:extLst>
              <a:ext uri="{FF2B5EF4-FFF2-40B4-BE49-F238E27FC236}">
                <a16:creationId xmlns:a16="http://schemas.microsoft.com/office/drawing/2014/main" id="{03A09D56-9471-A4CA-3925-7064DCFE9FEF}"/>
              </a:ext>
            </a:extLst>
          </p:cNvPr>
          <p:cNvSpPr txBox="1"/>
          <p:nvPr/>
        </p:nvSpPr>
        <p:spPr>
          <a:xfrm>
            <a:off x="2690763" y="4759814"/>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yetki talep ettiği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kullanıcılar</a:t>
            </a:r>
            <a:endParaRPr lang="tr-TR" sz="105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Metin kutusu 16">
            <a:extLst>
              <a:ext uri="{FF2B5EF4-FFF2-40B4-BE49-F238E27FC236}">
                <a16:creationId xmlns:a16="http://schemas.microsoft.com/office/drawing/2014/main" id="{DEEE740F-35AD-A1C4-8502-CD1811684D8B}"/>
              </a:ext>
            </a:extLst>
          </p:cNvPr>
          <p:cNvSpPr txBox="1"/>
          <p:nvPr/>
        </p:nvSpPr>
        <p:spPr>
          <a:xfrm>
            <a:off x="2690762" y="5067557"/>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ibraz etmesi gereken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zorunlu belgeler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ile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sürekli kullandığı evraka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erişim için hazırlanmış belge havuzu</a:t>
            </a:r>
            <a:endParaRPr lang="tr-TR" sz="105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Metin kutusu 17">
            <a:extLst>
              <a:ext uri="{FF2B5EF4-FFF2-40B4-BE49-F238E27FC236}">
                <a16:creationId xmlns:a16="http://schemas.microsoft.com/office/drawing/2014/main" id="{CD349233-9114-36CA-38BD-D94219985658}"/>
              </a:ext>
            </a:extLst>
          </p:cNvPr>
          <p:cNvSpPr txBox="1"/>
          <p:nvPr/>
        </p:nvSpPr>
        <p:spPr>
          <a:xfrm>
            <a:off x="2690762" y="5375300"/>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ihracatına aracılık eden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tüzel kişilikler</a:t>
            </a:r>
            <a:endParaRPr lang="tr-TR" sz="105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Metin kutusu 18">
            <a:extLst>
              <a:ext uri="{FF2B5EF4-FFF2-40B4-BE49-F238E27FC236}">
                <a16:creationId xmlns:a16="http://schemas.microsoft.com/office/drawing/2014/main" id="{A13BFEAD-241F-1570-7964-C2C210194EC7}"/>
              </a:ext>
            </a:extLst>
          </p:cNvPr>
          <p:cNvSpPr txBox="1"/>
          <p:nvPr/>
        </p:nvSpPr>
        <p:spPr>
          <a:xfrm>
            <a:off x="2690762" y="5683043"/>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mal ihracatı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verileri</a:t>
            </a:r>
            <a:endParaRPr lang="tr-TR" sz="105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Metin kutusu 19">
            <a:extLst>
              <a:ext uri="{FF2B5EF4-FFF2-40B4-BE49-F238E27FC236}">
                <a16:creationId xmlns:a16="http://schemas.microsoft.com/office/drawing/2014/main" id="{7327FCC3-9EFF-9ED3-B4F9-46DCE682712A}"/>
              </a:ext>
            </a:extLst>
          </p:cNvPr>
          <p:cNvSpPr txBox="1"/>
          <p:nvPr/>
        </p:nvSpPr>
        <p:spPr>
          <a:xfrm>
            <a:off x="2690762" y="5990789"/>
            <a:ext cx="9072610" cy="276999"/>
          </a:xfrm>
          <a:prstGeom prst="rect">
            <a:avLst/>
          </a:prstGeom>
          <a:solidFill>
            <a:srgbClr val="0070C0">
              <a:alpha val="10000"/>
            </a:srgbClr>
          </a:solidFill>
          <a:ln>
            <a:noFill/>
            <a:prstDash val="sysDash"/>
          </a:ln>
        </p:spPr>
        <p:txBody>
          <a:bodyPr wrap="square" rtlCol="0">
            <a:spAutoFit/>
          </a:bodyPr>
          <a:lstStyle/>
          <a:p>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Yararlanıcının </a:t>
            </a: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hizmet ihracatı </a:t>
            </a: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verileri</a:t>
            </a:r>
            <a:endParaRPr lang="tr-TR" sz="105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2" name="Resim 21" descr="metin, ekran görüntüsü, yazı tipi, sayı, numara içeren bir resim&#10;&#10;Açıklama otomatik olarak oluşturuldu">
            <a:extLst>
              <a:ext uri="{FF2B5EF4-FFF2-40B4-BE49-F238E27FC236}">
                <a16:creationId xmlns:a16="http://schemas.microsoft.com/office/drawing/2014/main" id="{1B202539-989B-99D7-D3AC-9CFF3578EC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712" y="1924388"/>
            <a:ext cx="2305050" cy="4343400"/>
          </a:xfrm>
          <a:prstGeom prst="rect">
            <a:avLst/>
          </a:prstGeom>
        </p:spPr>
      </p:pic>
      <p:sp>
        <p:nvSpPr>
          <p:cNvPr id="23" name="Metin kutusu 22">
            <a:extLst>
              <a:ext uri="{FF2B5EF4-FFF2-40B4-BE49-F238E27FC236}">
                <a16:creationId xmlns:a16="http://schemas.microsoft.com/office/drawing/2014/main" id="{A4B62F92-2EEF-8A6E-D24F-6B0315417522}"/>
              </a:ext>
            </a:extLst>
          </p:cNvPr>
          <p:cNvSpPr txBox="1"/>
          <p:nvPr/>
        </p:nvSpPr>
        <p:spPr>
          <a:xfrm>
            <a:off x="26164" y="276852"/>
            <a:ext cx="6069836"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Yararlanıcı Künye Bileşenleri</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320396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E1BD2B6-4554-2220-7F9B-08BF48E58B75}"/>
              </a:ext>
            </a:extLst>
          </p:cNvPr>
          <p:cNvSpPr txBox="1"/>
          <p:nvPr/>
        </p:nvSpPr>
        <p:spPr>
          <a:xfrm>
            <a:off x="26164" y="276852"/>
            <a:ext cx="6641336"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Sektör ve Markalar</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Resim 13" descr="metin, ekran görüntüsü, yazılım, sayı, numara içeren bir resim&#10;&#10;Açıklama otomatik olarak oluşturuldu">
            <a:extLst>
              <a:ext uri="{FF2B5EF4-FFF2-40B4-BE49-F238E27FC236}">
                <a16:creationId xmlns:a16="http://schemas.microsoft.com/office/drawing/2014/main" id="{A1FF9819-02DF-FEDA-3AEC-CE98DC1D12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9687"/>
            <a:ext cx="12192000" cy="6032405"/>
          </a:xfrm>
          <a:prstGeom prst="rect">
            <a:avLst/>
          </a:prstGeom>
        </p:spPr>
      </p:pic>
    </p:spTree>
    <p:extLst>
      <p:ext uri="{BB962C8B-B14F-4D97-AF65-F5344CB8AC3E}">
        <p14:creationId xmlns:p14="http://schemas.microsoft.com/office/powerpoint/2010/main" val="20036935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F9431-2F89-C519-E15E-575FD2130C9E}"/>
            </a:ext>
          </a:extLst>
        </p:cNvPr>
        <p:cNvGrpSpPr/>
        <p:nvPr/>
      </p:nvGrpSpPr>
      <p:grpSpPr>
        <a:xfrm>
          <a:off x="0" y="0"/>
          <a:ext cx="0" cy="0"/>
          <a:chOff x="0" y="0"/>
          <a:chExt cx="0" cy="0"/>
        </a:xfrm>
      </p:grpSpPr>
      <p:sp>
        <p:nvSpPr>
          <p:cNvPr id="3" name="Metin kutusu 2">
            <a:extLst>
              <a:ext uri="{FF2B5EF4-FFF2-40B4-BE49-F238E27FC236}">
                <a16:creationId xmlns:a16="http://schemas.microsoft.com/office/drawing/2014/main" id="{9C652C81-126D-311B-CAEF-CBEEBDE777FE}"/>
              </a:ext>
            </a:extLst>
          </p:cNvPr>
          <p:cNvSpPr txBox="1"/>
          <p:nvPr/>
        </p:nvSpPr>
        <p:spPr>
          <a:xfrm>
            <a:off x="26164" y="276852"/>
            <a:ext cx="5603111"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Yararlanıcı Evrak Havuzları</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1" name="Resim 10">
            <a:extLst>
              <a:ext uri="{FF2B5EF4-FFF2-40B4-BE49-F238E27FC236}">
                <a16:creationId xmlns:a16="http://schemas.microsoft.com/office/drawing/2014/main" id="{BADF7968-CC08-5827-5F1E-ECFE8D2CB4A1}"/>
              </a:ext>
            </a:extLst>
          </p:cNvPr>
          <p:cNvPicPr>
            <a:picLocks noChangeAspect="1"/>
          </p:cNvPicPr>
          <p:nvPr/>
        </p:nvPicPr>
        <p:blipFill>
          <a:blip r:embed="rId3"/>
          <a:stretch>
            <a:fillRect/>
          </a:stretch>
        </p:blipFill>
        <p:spPr>
          <a:xfrm>
            <a:off x="6123660" y="1999720"/>
            <a:ext cx="2880000" cy="1920704"/>
          </a:xfrm>
          <a:prstGeom prst="rect">
            <a:avLst/>
          </a:prstGeom>
        </p:spPr>
      </p:pic>
      <p:pic>
        <p:nvPicPr>
          <p:cNvPr id="13" name="Resim 12">
            <a:extLst>
              <a:ext uri="{FF2B5EF4-FFF2-40B4-BE49-F238E27FC236}">
                <a16:creationId xmlns:a16="http://schemas.microsoft.com/office/drawing/2014/main" id="{BA078029-328C-F647-38FB-DC2FBE4CA326}"/>
              </a:ext>
            </a:extLst>
          </p:cNvPr>
          <p:cNvPicPr>
            <a:picLocks noChangeAspect="1"/>
          </p:cNvPicPr>
          <p:nvPr/>
        </p:nvPicPr>
        <p:blipFill>
          <a:blip r:embed="rId4"/>
          <a:stretch>
            <a:fillRect/>
          </a:stretch>
        </p:blipFill>
        <p:spPr>
          <a:xfrm>
            <a:off x="9069421" y="1997220"/>
            <a:ext cx="2880000" cy="1923203"/>
          </a:xfrm>
          <a:prstGeom prst="rect">
            <a:avLst/>
          </a:prstGeom>
        </p:spPr>
      </p:pic>
      <p:pic>
        <p:nvPicPr>
          <p:cNvPr id="15" name="Resim 14">
            <a:extLst>
              <a:ext uri="{FF2B5EF4-FFF2-40B4-BE49-F238E27FC236}">
                <a16:creationId xmlns:a16="http://schemas.microsoft.com/office/drawing/2014/main" id="{0CDC8E4C-E805-7EA9-5B8D-B59613406B40}"/>
              </a:ext>
            </a:extLst>
          </p:cNvPr>
          <p:cNvPicPr>
            <a:picLocks noChangeAspect="1"/>
          </p:cNvPicPr>
          <p:nvPr/>
        </p:nvPicPr>
        <p:blipFill>
          <a:blip r:embed="rId5"/>
          <a:stretch>
            <a:fillRect/>
          </a:stretch>
        </p:blipFill>
        <p:spPr>
          <a:xfrm>
            <a:off x="236740" y="891189"/>
            <a:ext cx="11798406" cy="523528"/>
          </a:xfrm>
          <a:prstGeom prst="rect">
            <a:avLst/>
          </a:prstGeom>
        </p:spPr>
      </p:pic>
      <p:sp>
        <p:nvSpPr>
          <p:cNvPr id="18" name="Metin kutusu 17">
            <a:extLst>
              <a:ext uri="{FF2B5EF4-FFF2-40B4-BE49-F238E27FC236}">
                <a16:creationId xmlns:a16="http://schemas.microsoft.com/office/drawing/2014/main" id="{AEA68A95-4D6C-6DC8-7B14-33EC65D16454}"/>
              </a:ext>
            </a:extLst>
          </p:cNvPr>
          <p:cNvSpPr txBox="1"/>
          <p:nvPr/>
        </p:nvSpPr>
        <p:spPr>
          <a:xfrm>
            <a:off x="373776" y="3339067"/>
            <a:ext cx="5487166" cy="3046988"/>
          </a:xfrm>
          <a:prstGeom prst="rect">
            <a:avLst/>
          </a:prstGeom>
          <a:noFill/>
        </p:spPr>
        <p:txBody>
          <a:bodyPr wrap="square">
            <a:spAutoFit/>
          </a:bodyPr>
          <a:lstStyle/>
          <a:p>
            <a:pPr algn="just"/>
            <a:r>
              <a:rPr lang="tr-TR" sz="1600" b="1" i="0" dirty="0">
                <a:solidFill>
                  <a:srgbClr val="00B050"/>
                </a:solidFill>
                <a:effectLst/>
                <a:latin typeface="Open Sans" panose="020B0606030504020204" pitchFamily="34" charset="0"/>
                <a:ea typeface="Open Sans" panose="020B0606030504020204" pitchFamily="34" charset="0"/>
                <a:cs typeface="Open Sans" panose="020B0606030504020204" pitchFamily="34" charset="0"/>
              </a:rPr>
              <a:t>Evrak Havuzu, Sözleşmeler, Faturalar </a:t>
            </a:r>
            <a:r>
              <a:rPr lang="tr-TR" sz="1600"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ve</a:t>
            </a:r>
            <a:r>
              <a:rPr lang="tr-TR" sz="1600" b="1"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 </a:t>
            </a:r>
            <a:r>
              <a:rPr lang="tr-TR" sz="1600" b="1" i="0" dirty="0">
                <a:solidFill>
                  <a:srgbClr val="00B050"/>
                </a:solidFill>
                <a:effectLst/>
                <a:latin typeface="Open Sans" panose="020B0606030504020204" pitchFamily="34" charset="0"/>
                <a:ea typeface="Open Sans" panose="020B0606030504020204" pitchFamily="34" charset="0"/>
                <a:cs typeface="Open Sans" panose="020B0606030504020204" pitchFamily="34" charset="0"/>
              </a:rPr>
              <a:t>Ödeme Belgeleri</a:t>
            </a:r>
            <a:r>
              <a:rPr lang="tr-TR" sz="1600" b="1"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 </a:t>
            </a:r>
            <a:r>
              <a:rPr lang="tr-TR" sz="1600" b="0"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listeleri, </a:t>
            </a:r>
            <a:r>
              <a:rPr lang="tr-TR" sz="1600" b="1"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sık ihtiyaç duyulan evraka kolay erişim sağlanabilmesi </a:t>
            </a:r>
            <a:r>
              <a:rPr lang="tr-TR" sz="1600"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ve</a:t>
            </a:r>
            <a:r>
              <a:rPr lang="tr-TR" sz="1600" b="1"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 belgelerin sistemde kullanıldığı desteklerin takip edilebilmesi için</a:t>
            </a:r>
            <a:r>
              <a:rPr lang="tr-TR" sz="1600" b="0"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 oluşturulmuş özel belge havuzlarıdır.</a:t>
            </a:r>
          </a:p>
          <a:p>
            <a:pPr algn="just"/>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algn="just"/>
            <a:r>
              <a:rPr lang="tr-TR" sz="1600" b="1" i="0" dirty="0">
                <a:solidFill>
                  <a:srgbClr val="00B050"/>
                </a:solidFill>
                <a:effectLst/>
                <a:latin typeface="Open Sans" panose="020B0606030504020204" pitchFamily="34" charset="0"/>
                <a:ea typeface="Open Sans" panose="020B0606030504020204" pitchFamily="34" charset="0"/>
                <a:cs typeface="Open Sans" panose="020B0606030504020204" pitchFamily="34" charset="0"/>
              </a:rPr>
              <a:t>Evrakın bu listelere yüklenmesi başvuruların değerlendirilmesi için yeterli değildir.</a:t>
            </a:r>
            <a:r>
              <a:rPr lang="tr-TR" sz="1600" b="0" i="0" dirty="0">
                <a:solidFill>
                  <a:srgbClr val="00B050"/>
                </a:solidFill>
                <a:effectLst/>
                <a:latin typeface="Open Sans" panose="020B0606030504020204" pitchFamily="34" charset="0"/>
                <a:ea typeface="Open Sans" panose="020B0606030504020204" pitchFamily="34" charset="0"/>
                <a:cs typeface="Open Sans" panose="020B0606030504020204" pitchFamily="34" charset="0"/>
              </a:rPr>
              <a:t> </a:t>
            </a:r>
            <a:r>
              <a:rPr lang="tr-TR" sz="1600" b="0"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Bu listelerde yer alan evrak, başvurular sırasında veya eksik belge talep edildiğinde, başvuru dosyasına ait </a:t>
            </a:r>
            <a:r>
              <a:rPr lang="tr-TR" sz="1600" b="1"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HARCAMA BİLGİLERİ </a:t>
            </a:r>
            <a:r>
              <a:rPr lang="tr-TR" sz="1600" b="0"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veya </a:t>
            </a:r>
            <a:r>
              <a:rPr lang="tr-TR" sz="1600" b="1"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BAŞVURU EVRAKI </a:t>
            </a:r>
            <a:r>
              <a:rPr lang="tr-TR" sz="1600"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alanlarına</a:t>
            </a:r>
            <a:r>
              <a:rPr lang="tr-TR" sz="1600" b="0" i="0" dirty="0">
                <a:solidFill>
                  <a:srgbClr val="002060"/>
                </a:solidFill>
                <a:effectLst/>
                <a:latin typeface="Open Sans" panose="020B0606030504020204" pitchFamily="34" charset="0"/>
                <a:ea typeface="Open Sans" panose="020B0606030504020204" pitchFamily="34" charset="0"/>
                <a:cs typeface="Open Sans" panose="020B0606030504020204" pitchFamily="34" charset="0"/>
              </a:rPr>
              <a:t> yüklenmelidir.</a:t>
            </a: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Metin kutusu 18">
            <a:extLst>
              <a:ext uri="{FF2B5EF4-FFF2-40B4-BE49-F238E27FC236}">
                <a16:creationId xmlns:a16="http://schemas.microsoft.com/office/drawing/2014/main" id="{DCB1D18E-638E-7559-E3FE-59ECAE429456}"/>
              </a:ext>
            </a:extLst>
          </p:cNvPr>
          <p:cNvSpPr txBox="1"/>
          <p:nvPr/>
        </p:nvSpPr>
        <p:spPr>
          <a:xfrm>
            <a:off x="6123660" y="1690997"/>
            <a:ext cx="2880000" cy="276999"/>
          </a:xfrm>
          <a:prstGeom prst="rect">
            <a:avLst/>
          </a:prstGeom>
          <a:noFill/>
          <a:ln>
            <a:solidFill>
              <a:srgbClr val="002060"/>
            </a:solidFill>
            <a:prstDash val="sysDash"/>
          </a:ln>
        </p:spPr>
        <p:txBody>
          <a:bodyPr wrap="square" rtlCol="0">
            <a:spAutoFit/>
          </a:bodyPr>
          <a:lstStyle/>
          <a:p>
            <a:pPr algn="ct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Yeni Evrak</a:t>
            </a:r>
            <a:endParaRPr lang="tr-TR" sz="105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Metin kutusu 19">
            <a:extLst>
              <a:ext uri="{FF2B5EF4-FFF2-40B4-BE49-F238E27FC236}">
                <a16:creationId xmlns:a16="http://schemas.microsoft.com/office/drawing/2014/main" id="{610F153A-AF10-E05B-A8D8-E7290465E4B4}"/>
              </a:ext>
            </a:extLst>
          </p:cNvPr>
          <p:cNvSpPr txBox="1"/>
          <p:nvPr/>
        </p:nvSpPr>
        <p:spPr>
          <a:xfrm>
            <a:off x="9069421" y="1690997"/>
            <a:ext cx="2880000" cy="276999"/>
          </a:xfrm>
          <a:prstGeom prst="rect">
            <a:avLst/>
          </a:prstGeom>
          <a:noFill/>
          <a:ln>
            <a:solidFill>
              <a:srgbClr val="002060"/>
            </a:solidFill>
            <a:prstDash val="sysDash"/>
          </a:ln>
        </p:spPr>
        <p:txBody>
          <a:bodyPr wrap="square" rtlCol="0">
            <a:spAutoFit/>
          </a:bodyPr>
          <a:lstStyle/>
          <a:p>
            <a:pPr algn="ct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Yeni Sözleşme</a:t>
            </a:r>
            <a:endParaRPr lang="tr-TR" sz="105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Resim 3">
            <a:extLst>
              <a:ext uri="{FF2B5EF4-FFF2-40B4-BE49-F238E27FC236}">
                <a16:creationId xmlns:a16="http://schemas.microsoft.com/office/drawing/2014/main" id="{616D7101-3A3A-E068-9F99-E7415B8A864C}"/>
              </a:ext>
            </a:extLst>
          </p:cNvPr>
          <p:cNvPicPr>
            <a:picLocks noChangeAspect="1"/>
          </p:cNvPicPr>
          <p:nvPr/>
        </p:nvPicPr>
        <p:blipFill>
          <a:blip r:embed="rId6"/>
          <a:stretch>
            <a:fillRect/>
          </a:stretch>
        </p:blipFill>
        <p:spPr>
          <a:xfrm>
            <a:off x="373776" y="1786247"/>
            <a:ext cx="5487166" cy="1362265"/>
          </a:xfrm>
          <a:prstGeom prst="rect">
            <a:avLst/>
          </a:prstGeom>
        </p:spPr>
      </p:pic>
      <p:pic>
        <p:nvPicPr>
          <p:cNvPr id="5" name="Resim 4">
            <a:extLst>
              <a:ext uri="{FF2B5EF4-FFF2-40B4-BE49-F238E27FC236}">
                <a16:creationId xmlns:a16="http://schemas.microsoft.com/office/drawing/2014/main" id="{875A5C09-3F9C-6693-0E46-04B542A8BD39}"/>
              </a:ext>
            </a:extLst>
          </p:cNvPr>
          <p:cNvPicPr>
            <a:picLocks noChangeAspect="1"/>
          </p:cNvPicPr>
          <p:nvPr/>
        </p:nvPicPr>
        <p:blipFill>
          <a:blip r:embed="rId7"/>
          <a:stretch>
            <a:fillRect/>
          </a:stretch>
        </p:blipFill>
        <p:spPr>
          <a:xfrm>
            <a:off x="6123660" y="4248743"/>
            <a:ext cx="2880000" cy="1937143"/>
          </a:xfrm>
          <a:prstGeom prst="rect">
            <a:avLst/>
          </a:prstGeom>
        </p:spPr>
      </p:pic>
      <p:pic>
        <p:nvPicPr>
          <p:cNvPr id="6" name="Resim 5">
            <a:extLst>
              <a:ext uri="{FF2B5EF4-FFF2-40B4-BE49-F238E27FC236}">
                <a16:creationId xmlns:a16="http://schemas.microsoft.com/office/drawing/2014/main" id="{BC400C51-3292-8E7F-5242-1BC35917D788}"/>
              </a:ext>
            </a:extLst>
          </p:cNvPr>
          <p:cNvPicPr>
            <a:picLocks noChangeAspect="1"/>
          </p:cNvPicPr>
          <p:nvPr/>
        </p:nvPicPr>
        <p:blipFill>
          <a:blip r:embed="rId8"/>
          <a:stretch>
            <a:fillRect/>
          </a:stretch>
        </p:blipFill>
        <p:spPr>
          <a:xfrm>
            <a:off x="9069420" y="4262683"/>
            <a:ext cx="2880000" cy="1923203"/>
          </a:xfrm>
          <a:prstGeom prst="rect">
            <a:avLst/>
          </a:prstGeom>
        </p:spPr>
      </p:pic>
      <p:sp>
        <p:nvSpPr>
          <p:cNvPr id="7" name="Metin kutusu 6">
            <a:extLst>
              <a:ext uri="{FF2B5EF4-FFF2-40B4-BE49-F238E27FC236}">
                <a16:creationId xmlns:a16="http://schemas.microsoft.com/office/drawing/2014/main" id="{1A47375F-ED02-5AF1-909B-A3994758F362}"/>
              </a:ext>
            </a:extLst>
          </p:cNvPr>
          <p:cNvSpPr txBox="1"/>
          <p:nvPr/>
        </p:nvSpPr>
        <p:spPr>
          <a:xfrm>
            <a:off x="6123660" y="6213885"/>
            <a:ext cx="2880000" cy="276999"/>
          </a:xfrm>
          <a:prstGeom prst="rect">
            <a:avLst/>
          </a:prstGeom>
          <a:noFill/>
          <a:ln>
            <a:solidFill>
              <a:srgbClr val="002060"/>
            </a:solidFill>
            <a:prstDash val="sysDash"/>
          </a:ln>
        </p:spPr>
        <p:txBody>
          <a:bodyPr wrap="square" rtlCol="0">
            <a:spAutoFit/>
          </a:bodyPr>
          <a:lstStyle/>
          <a:p>
            <a:pPr algn="ct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Yeni Fatura</a:t>
            </a:r>
            <a:endParaRPr lang="tr-TR" sz="105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Metin kutusu 7">
            <a:extLst>
              <a:ext uri="{FF2B5EF4-FFF2-40B4-BE49-F238E27FC236}">
                <a16:creationId xmlns:a16="http://schemas.microsoft.com/office/drawing/2014/main" id="{03F3557E-24A6-D663-8E84-DA2A1A000E4D}"/>
              </a:ext>
            </a:extLst>
          </p:cNvPr>
          <p:cNvSpPr txBox="1"/>
          <p:nvPr/>
        </p:nvSpPr>
        <p:spPr>
          <a:xfrm>
            <a:off x="9069421" y="6213885"/>
            <a:ext cx="2880000" cy="276999"/>
          </a:xfrm>
          <a:prstGeom prst="rect">
            <a:avLst/>
          </a:prstGeom>
          <a:noFill/>
          <a:ln>
            <a:solidFill>
              <a:srgbClr val="002060"/>
            </a:solidFill>
            <a:prstDash val="sysDash"/>
          </a:ln>
        </p:spPr>
        <p:txBody>
          <a:bodyPr wrap="square" rtlCol="0">
            <a:spAutoFit/>
          </a:bodyPr>
          <a:lstStyle/>
          <a:p>
            <a:pPr algn="ctr"/>
            <a:r>
              <a:rPr lang="tr-TR" sz="12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Yeni Ödeme Belgesi</a:t>
            </a:r>
            <a:endParaRPr lang="tr-TR" sz="105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706067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8">
          <a:extLst>
            <a:ext uri="{FF2B5EF4-FFF2-40B4-BE49-F238E27FC236}">
              <a16:creationId xmlns:a16="http://schemas.microsoft.com/office/drawing/2014/main" id="{9EF75B5A-5ED2-0B83-B933-B3B2B90C52D6}"/>
            </a:ext>
          </a:extLst>
        </p:cNvPr>
        <p:cNvGrpSpPr/>
        <p:nvPr/>
      </p:nvGrpSpPr>
      <p:grpSpPr>
        <a:xfrm>
          <a:off x="0" y="0"/>
          <a:ext cx="0" cy="0"/>
          <a:chOff x="0" y="0"/>
          <a:chExt cx="0" cy="0"/>
        </a:xfrm>
      </p:grpSpPr>
      <p:sp>
        <p:nvSpPr>
          <p:cNvPr id="5" name="Metin kutusu 4">
            <a:extLst>
              <a:ext uri="{FF2B5EF4-FFF2-40B4-BE49-F238E27FC236}">
                <a16:creationId xmlns:a16="http://schemas.microsoft.com/office/drawing/2014/main" id="{6D64AAFC-04AB-4F9D-301B-A8269A4E9B16}"/>
              </a:ext>
            </a:extLst>
          </p:cNvPr>
          <p:cNvSpPr txBox="1"/>
          <p:nvPr/>
        </p:nvSpPr>
        <p:spPr>
          <a:xfrm>
            <a:off x="4298075" y="3915459"/>
            <a:ext cx="3595856" cy="523220"/>
          </a:xfrm>
          <a:prstGeom prst="rect">
            <a:avLst/>
          </a:prstGeom>
          <a:gradFill>
            <a:gsLst>
              <a:gs pos="0">
                <a:srgbClr val="C00000"/>
              </a:gs>
              <a:gs pos="100000">
                <a:srgbClr val="FF0000">
                  <a:alpha val="50000"/>
                </a:srgbClr>
              </a:gs>
            </a:gsLst>
            <a:lin ang="5400000" scaled="0"/>
          </a:gradFill>
        </p:spPr>
        <p:txBody>
          <a:bodyPr wrap="none" rtlCol="0">
            <a:spAutoFit/>
          </a:bodyPr>
          <a:lstStyle/>
          <a:p>
            <a:pPr algn="ctr"/>
            <a:r>
              <a:rPr lang="tr-TR" sz="2800" b="1" dirty="0">
                <a:solidFill>
                  <a:schemeClr val="bg1"/>
                </a:solidFill>
                <a:latin typeface="Open Sans" panose="020B0604020202020204" charset="0"/>
                <a:ea typeface="Open Sans" panose="020B0604020202020204" charset="0"/>
                <a:cs typeface="Open Sans" panose="020B0604020202020204" charset="0"/>
              </a:rPr>
              <a:t>Destek Başvuruları</a:t>
            </a:r>
          </a:p>
        </p:txBody>
      </p:sp>
      <p:sp>
        <p:nvSpPr>
          <p:cNvPr id="8" name="Google Shape;73;p16">
            <a:extLst>
              <a:ext uri="{FF2B5EF4-FFF2-40B4-BE49-F238E27FC236}">
                <a16:creationId xmlns:a16="http://schemas.microsoft.com/office/drawing/2014/main" id="{B301D638-8B88-0978-1DC9-C270F138546E}"/>
              </a:ext>
            </a:extLst>
          </p:cNvPr>
          <p:cNvSpPr txBox="1">
            <a:spLocks/>
          </p:cNvSpPr>
          <p:nvPr/>
        </p:nvSpPr>
        <p:spPr>
          <a:xfrm>
            <a:off x="257175" y="2437435"/>
            <a:ext cx="11610971" cy="830998"/>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tr-TR" sz="4800" dirty="0">
                <a:solidFill>
                  <a:srgbClr val="002060"/>
                </a:solidFill>
                <a:latin typeface="Open Sans"/>
                <a:ea typeface="Open Sans"/>
                <a:cs typeface="Open Sans"/>
              </a:rPr>
              <a:t>DESTEK YÖNETİM SİSTEMİ (DYS)</a:t>
            </a:r>
          </a:p>
        </p:txBody>
      </p:sp>
    </p:spTree>
    <p:extLst>
      <p:ext uri="{BB962C8B-B14F-4D97-AF65-F5344CB8AC3E}">
        <p14:creationId xmlns:p14="http://schemas.microsoft.com/office/powerpoint/2010/main" val="3614980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591310B4-CDCE-5ED8-4F18-4AD7EB790858}"/>
              </a:ext>
            </a:extLst>
          </p:cNvPr>
          <p:cNvPicPr>
            <a:picLocks noChangeAspect="1"/>
          </p:cNvPicPr>
          <p:nvPr/>
        </p:nvPicPr>
        <p:blipFill>
          <a:blip r:embed="rId3"/>
          <a:stretch>
            <a:fillRect/>
          </a:stretch>
        </p:blipFill>
        <p:spPr>
          <a:xfrm>
            <a:off x="296177" y="1158948"/>
            <a:ext cx="2985531" cy="5550195"/>
          </a:xfrm>
          <a:prstGeom prst="rect">
            <a:avLst/>
          </a:prstGeom>
        </p:spPr>
      </p:pic>
      <p:pic>
        <p:nvPicPr>
          <p:cNvPr id="8" name="Resim 7">
            <a:extLst>
              <a:ext uri="{FF2B5EF4-FFF2-40B4-BE49-F238E27FC236}">
                <a16:creationId xmlns:a16="http://schemas.microsoft.com/office/drawing/2014/main" id="{9F4339D3-8BDF-6D1C-8A80-C05428BB0A92}"/>
              </a:ext>
            </a:extLst>
          </p:cNvPr>
          <p:cNvPicPr>
            <a:picLocks noChangeAspect="1"/>
          </p:cNvPicPr>
          <p:nvPr/>
        </p:nvPicPr>
        <p:blipFill>
          <a:blip r:embed="rId4"/>
          <a:stretch>
            <a:fillRect/>
          </a:stretch>
        </p:blipFill>
        <p:spPr>
          <a:xfrm>
            <a:off x="3579425" y="1137682"/>
            <a:ext cx="2978610" cy="2545214"/>
          </a:xfrm>
          <a:prstGeom prst="rect">
            <a:avLst/>
          </a:prstGeom>
        </p:spPr>
      </p:pic>
      <p:pic>
        <p:nvPicPr>
          <p:cNvPr id="10" name="Resim 9">
            <a:extLst>
              <a:ext uri="{FF2B5EF4-FFF2-40B4-BE49-F238E27FC236}">
                <a16:creationId xmlns:a16="http://schemas.microsoft.com/office/drawing/2014/main" id="{B7520B9A-BCD1-5D91-CBF9-68BBFD0EFAAC}"/>
              </a:ext>
            </a:extLst>
          </p:cNvPr>
          <p:cNvPicPr>
            <a:picLocks noChangeAspect="1"/>
          </p:cNvPicPr>
          <p:nvPr/>
        </p:nvPicPr>
        <p:blipFill>
          <a:blip r:embed="rId5"/>
          <a:stretch>
            <a:fillRect/>
          </a:stretch>
        </p:blipFill>
        <p:spPr>
          <a:xfrm>
            <a:off x="3572503" y="4027514"/>
            <a:ext cx="2985531" cy="2594379"/>
          </a:xfrm>
          <a:prstGeom prst="rect">
            <a:avLst/>
          </a:prstGeom>
        </p:spPr>
      </p:pic>
      <p:pic>
        <p:nvPicPr>
          <p:cNvPr id="14" name="Resim 13">
            <a:extLst>
              <a:ext uri="{FF2B5EF4-FFF2-40B4-BE49-F238E27FC236}">
                <a16:creationId xmlns:a16="http://schemas.microsoft.com/office/drawing/2014/main" id="{81F8B626-9B31-3C15-C4FF-3B417517075B}"/>
              </a:ext>
            </a:extLst>
          </p:cNvPr>
          <p:cNvPicPr>
            <a:picLocks noChangeAspect="1"/>
          </p:cNvPicPr>
          <p:nvPr/>
        </p:nvPicPr>
        <p:blipFill>
          <a:blip r:embed="rId6"/>
          <a:stretch>
            <a:fillRect/>
          </a:stretch>
        </p:blipFill>
        <p:spPr>
          <a:xfrm>
            <a:off x="6920920" y="1137682"/>
            <a:ext cx="5046636" cy="4029736"/>
          </a:xfrm>
          <a:prstGeom prst="rect">
            <a:avLst/>
          </a:prstGeom>
        </p:spPr>
      </p:pic>
      <p:sp>
        <p:nvSpPr>
          <p:cNvPr id="15" name="Metin kutusu 14">
            <a:extLst>
              <a:ext uri="{FF2B5EF4-FFF2-40B4-BE49-F238E27FC236}">
                <a16:creationId xmlns:a16="http://schemas.microsoft.com/office/drawing/2014/main" id="{65117CC5-2758-F3DB-BAA1-0FCF3A9E27DD}"/>
              </a:ext>
            </a:extLst>
          </p:cNvPr>
          <p:cNvSpPr txBox="1"/>
          <p:nvPr/>
        </p:nvSpPr>
        <p:spPr>
          <a:xfrm>
            <a:off x="296177" y="862923"/>
            <a:ext cx="2985531" cy="276999"/>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İhracat Destekleri</a:t>
            </a:r>
            <a:endParaRPr lang="tr-TR" sz="105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Metin kutusu 16">
            <a:extLst>
              <a:ext uri="{FF2B5EF4-FFF2-40B4-BE49-F238E27FC236}">
                <a16:creationId xmlns:a16="http://schemas.microsoft.com/office/drawing/2014/main" id="{CFD6D203-8DF1-5BAF-5A06-0C8A92864B4E}"/>
              </a:ext>
            </a:extLst>
          </p:cNvPr>
          <p:cNvSpPr txBox="1"/>
          <p:nvPr/>
        </p:nvSpPr>
        <p:spPr>
          <a:xfrm>
            <a:off x="3572504" y="862923"/>
            <a:ext cx="2985531" cy="276999"/>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 İ R</a:t>
            </a:r>
            <a:endParaRPr lang="tr-TR" sz="105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Metin kutusu 18">
            <a:extLst>
              <a:ext uri="{FF2B5EF4-FFF2-40B4-BE49-F238E27FC236}">
                <a16:creationId xmlns:a16="http://schemas.microsoft.com/office/drawing/2014/main" id="{6428B1B0-36D6-DCD3-100B-0092C64594AD}"/>
              </a:ext>
            </a:extLst>
          </p:cNvPr>
          <p:cNvSpPr txBox="1"/>
          <p:nvPr/>
        </p:nvSpPr>
        <p:spPr>
          <a:xfrm>
            <a:off x="3572503" y="3755140"/>
            <a:ext cx="2985531" cy="276999"/>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H İ R</a:t>
            </a:r>
            <a:endParaRPr lang="tr-TR" sz="105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Metin kutusu 19">
            <a:extLst>
              <a:ext uri="{FF2B5EF4-FFF2-40B4-BE49-F238E27FC236}">
                <a16:creationId xmlns:a16="http://schemas.microsoft.com/office/drawing/2014/main" id="{56435C06-4E72-5567-AC0B-FF41B8DF6A5F}"/>
              </a:ext>
            </a:extLst>
          </p:cNvPr>
          <p:cNvSpPr txBox="1"/>
          <p:nvPr/>
        </p:nvSpPr>
        <p:spPr>
          <a:xfrm>
            <a:off x="6920920" y="860683"/>
            <a:ext cx="5046636" cy="276999"/>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Vergi, Resim, Harç İstisna Belgeleri</a:t>
            </a:r>
            <a:endParaRPr lang="tr-TR" sz="105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Metin kutusu 20">
            <a:extLst>
              <a:ext uri="{FF2B5EF4-FFF2-40B4-BE49-F238E27FC236}">
                <a16:creationId xmlns:a16="http://schemas.microsoft.com/office/drawing/2014/main" id="{0205DD20-A0BD-139E-9DB1-411DEBF6E709}"/>
              </a:ext>
            </a:extLst>
          </p:cNvPr>
          <p:cNvSpPr txBox="1"/>
          <p:nvPr/>
        </p:nvSpPr>
        <p:spPr>
          <a:xfrm>
            <a:off x="6920920" y="5326993"/>
            <a:ext cx="5046636" cy="1200329"/>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dirty="0">
                <a:solidFill>
                  <a:srgbClr val="002060"/>
                </a:solidFill>
                <a:latin typeface="Open Sans" panose="020B0606030504020204" pitchFamily="34" charset="0"/>
                <a:ea typeface="Open Sans" panose="020B0606030504020204" pitchFamily="34" charset="0"/>
                <a:cs typeface="Open Sans" panose="020B0606030504020204" pitchFamily="34" charset="0"/>
              </a:rPr>
              <a:t>Kullanıcılar kendilerine tanımlanmış modül yetkileri dahilinde </a:t>
            </a:r>
            <a:r>
              <a:rPr lang="tr-TR" b="1" dirty="0">
                <a:solidFill>
                  <a:srgbClr val="002060"/>
                </a:solidFill>
                <a:latin typeface="Open Sans" panose="020B0606030504020204" pitchFamily="34" charset="0"/>
                <a:ea typeface="Open Sans" panose="020B0606030504020204" pitchFamily="34" charset="0"/>
                <a:cs typeface="Open Sans" panose="020B0606030504020204" pitchFamily="34" charset="0"/>
              </a:rPr>
              <a:t>sol menüde açık olan destek bileşenleri içerisinden</a:t>
            </a:r>
            <a:r>
              <a:rPr lang="tr-TR" dirty="0">
                <a:solidFill>
                  <a:srgbClr val="002060"/>
                </a:solidFill>
                <a:latin typeface="Open Sans" panose="020B0606030504020204" pitchFamily="34" charset="0"/>
                <a:ea typeface="Open Sans" panose="020B0606030504020204" pitchFamily="34" charset="0"/>
                <a:cs typeface="Open Sans" panose="020B0606030504020204" pitchFamily="34" charset="0"/>
              </a:rPr>
              <a:t> yeni başvuru linklerine erişim sağlayabilir.</a:t>
            </a:r>
            <a:endParaRPr lang="tr-TR" sz="14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Metin kutusu 21">
            <a:extLst>
              <a:ext uri="{FF2B5EF4-FFF2-40B4-BE49-F238E27FC236}">
                <a16:creationId xmlns:a16="http://schemas.microsoft.com/office/drawing/2014/main" id="{688B513A-2F21-9B68-A7A6-1C2375B93DC1}"/>
              </a:ext>
            </a:extLst>
          </p:cNvPr>
          <p:cNvSpPr txBox="1"/>
          <p:nvPr/>
        </p:nvSpPr>
        <p:spPr>
          <a:xfrm>
            <a:off x="26164" y="276852"/>
            <a:ext cx="5422136"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Yeni Başvuru Ağaçları</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445874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pageCurlDouble"/>
      </p:transition>
    </mc:Choice>
    <mc:Fallback xmlns="">
      <p:transition spd="slow" advTm="3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B3A22897-9145-BEA1-EF6B-47B585CC6AAE}"/>
              </a:ext>
            </a:extLst>
          </p:cNvPr>
          <p:cNvPicPr>
            <a:picLocks noChangeAspect="1"/>
          </p:cNvPicPr>
          <p:nvPr/>
        </p:nvPicPr>
        <p:blipFill>
          <a:blip r:embed="rId3"/>
          <a:stretch>
            <a:fillRect/>
          </a:stretch>
        </p:blipFill>
        <p:spPr>
          <a:xfrm>
            <a:off x="203609" y="1699446"/>
            <a:ext cx="11784784" cy="2037300"/>
          </a:xfrm>
          <a:prstGeom prst="rect">
            <a:avLst/>
          </a:prstGeom>
        </p:spPr>
      </p:pic>
      <p:sp>
        <p:nvSpPr>
          <p:cNvPr id="54" name="Metin kutusu 53">
            <a:extLst>
              <a:ext uri="{FF2B5EF4-FFF2-40B4-BE49-F238E27FC236}">
                <a16:creationId xmlns:a16="http://schemas.microsoft.com/office/drawing/2014/main" id="{4A973F12-5782-8A30-2B6B-3ADD8B5AD2B0}"/>
              </a:ext>
            </a:extLst>
          </p:cNvPr>
          <p:cNvSpPr txBox="1"/>
          <p:nvPr/>
        </p:nvSpPr>
        <p:spPr>
          <a:xfrm>
            <a:off x="110684" y="5609724"/>
            <a:ext cx="775136" cy="307777"/>
          </a:xfrm>
          <a:prstGeom prst="rect">
            <a:avLst/>
          </a:prstGeom>
          <a:noFill/>
        </p:spPr>
        <p:txBody>
          <a:bodyPr wrap="square" rtlCol="0">
            <a:spAutoFit/>
          </a:bodyPr>
          <a:lstStyle/>
          <a:p>
            <a:pPr algn="ctr"/>
            <a:r>
              <a:rPr lang="tr-TR" sz="1400" dirty="0">
                <a:solidFill>
                  <a:srgbClr val="002060"/>
                </a:solidFill>
                <a:latin typeface="Open Sans" panose="020B0606030504020204" pitchFamily="34" charset="0"/>
                <a:ea typeface="Open Sans" panose="020B0606030504020204" pitchFamily="34" charset="0"/>
                <a:cs typeface="Open Sans" panose="020B0606030504020204" pitchFamily="34" charset="0"/>
              </a:rPr>
              <a:t>Gelen</a:t>
            </a:r>
          </a:p>
        </p:txBody>
      </p:sp>
      <p:sp>
        <p:nvSpPr>
          <p:cNvPr id="55" name="Metin kutusu 54">
            <a:extLst>
              <a:ext uri="{FF2B5EF4-FFF2-40B4-BE49-F238E27FC236}">
                <a16:creationId xmlns:a16="http://schemas.microsoft.com/office/drawing/2014/main" id="{F9D0898A-F341-D59B-7ED7-DF4CDEC78424}"/>
              </a:ext>
            </a:extLst>
          </p:cNvPr>
          <p:cNvSpPr txBox="1"/>
          <p:nvPr/>
        </p:nvSpPr>
        <p:spPr>
          <a:xfrm>
            <a:off x="762000" y="4437693"/>
            <a:ext cx="1075112" cy="523220"/>
          </a:xfrm>
          <a:prstGeom prst="rect">
            <a:avLst/>
          </a:prstGeom>
          <a:noFill/>
        </p:spPr>
        <p:txBody>
          <a:bodyPr wrap="square" rtlCol="0">
            <a:spAutoFit/>
          </a:bodyPr>
          <a:lstStyle/>
          <a:p>
            <a:pPr algn="ctr"/>
            <a:r>
              <a:rPr lang="tr-TR" sz="1400" dirty="0">
                <a:solidFill>
                  <a:srgbClr val="7030A0"/>
                </a:solidFill>
                <a:latin typeface="Open Sans" panose="020B0606030504020204" pitchFamily="34" charset="0"/>
                <a:ea typeface="Open Sans" panose="020B0606030504020204" pitchFamily="34" charset="0"/>
                <a:cs typeface="Open Sans" panose="020B0606030504020204" pitchFamily="34" charset="0"/>
              </a:rPr>
              <a:t>Onay</a:t>
            </a:r>
          </a:p>
          <a:p>
            <a:pPr algn="ctr"/>
            <a:r>
              <a:rPr lang="tr-TR" sz="1400" dirty="0">
                <a:solidFill>
                  <a:srgbClr val="7030A0"/>
                </a:solidFill>
                <a:latin typeface="Open Sans" panose="020B0606030504020204" pitchFamily="34" charset="0"/>
                <a:ea typeface="Open Sans" panose="020B0606030504020204" pitchFamily="34" charset="0"/>
                <a:cs typeface="Open Sans" panose="020B0606030504020204" pitchFamily="34" charset="0"/>
              </a:rPr>
              <a:t>Bekleyen</a:t>
            </a:r>
          </a:p>
        </p:txBody>
      </p:sp>
      <p:sp>
        <p:nvSpPr>
          <p:cNvPr id="56" name="Metin kutusu 55">
            <a:extLst>
              <a:ext uri="{FF2B5EF4-FFF2-40B4-BE49-F238E27FC236}">
                <a16:creationId xmlns:a16="http://schemas.microsoft.com/office/drawing/2014/main" id="{1F1A5097-60EB-4295-CBF8-F55BFB9CAD13}"/>
              </a:ext>
            </a:extLst>
          </p:cNvPr>
          <p:cNvSpPr txBox="1"/>
          <p:nvPr/>
        </p:nvSpPr>
        <p:spPr>
          <a:xfrm>
            <a:off x="1647832" y="5596378"/>
            <a:ext cx="951490" cy="307777"/>
          </a:xfrm>
          <a:prstGeom prst="rect">
            <a:avLst/>
          </a:prstGeom>
          <a:noFill/>
        </p:spPr>
        <p:txBody>
          <a:bodyPr wrap="square" rtlCol="0">
            <a:spAutoFit/>
          </a:bodyPr>
          <a:lstStyle/>
          <a:p>
            <a:pPr algn="ctr"/>
            <a:r>
              <a:rPr lang="tr-TR" sz="1400" dirty="0">
                <a:solidFill>
                  <a:srgbClr val="00B050"/>
                </a:solidFill>
                <a:latin typeface="Open Sans" panose="020B0606030504020204" pitchFamily="34" charset="0"/>
                <a:ea typeface="Open Sans" panose="020B0606030504020204" pitchFamily="34" charset="0"/>
                <a:cs typeface="Open Sans" panose="020B0606030504020204" pitchFamily="34" charset="0"/>
              </a:rPr>
              <a:t>Giden</a:t>
            </a:r>
          </a:p>
        </p:txBody>
      </p:sp>
      <p:sp>
        <p:nvSpPr>
          <p:cNvPr id="16" name="Metin kutusu 15">
            <a:extLst>
              <a:ext uri="{FF2B5EF4-FFF2-40B4-BE49-F238E27FC236}">
                <a16:creationId xmlns:a16="http://schemas.microsoft.com/office/drawing/2014/main" id="{0A53AAE4-B8C5-4B30-9231-8BE214202751}"/>
              </a:ext>
            </a:extLst>
          </p:cNvPr>
          <p:cNvSpPr txBox="1"/>
          <p:nvPr/>
        </p:nvSpPr>
        <p:spPr>
          <a:xfrm>
            <a:off x="2761044" y="4960913"/>
            <a:ext cx="9227338" cy="1548822"/>
          </a:xfrm>
          <a:prstGeom prst="rect">
            <a:avLst/>
          </a:prstGeom>
          <a:noFill/>
          <a:ln>
            <a:solidFill>
              <a:srgbClr val="002060"/>
            </a:solidFill>
            <a:prstDash val="sysDash"/>
          </a:ln>
        </p:spPr>
        <p:txBody>
          <a:bodyPr wrap="square" rtlCol="0">
            <a:spAutoFit/>
          </a:bodyPr>
          <a:lstStyle/>
          <a:p>
            <a:pPr marL="342900" indent="-342900" algn="just">
              <a:lnSpc>
                <a:spcPct val="120000"/>
              </a:lnSpc>
              <a:buFont typeface="Arial" panose="020B0604020202020204" pitchFamily="34" charset="0"/>
              <a:buChar char="•"/>
            </a:pP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Gelen</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listesinde, </a:t>
            </a:r>
            <a:r>
              <a:rPr lang="tr-TR" sz="16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yararlanıcılar için</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kendilerinden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eksik</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tamamlanması beklenen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başvurular, </a:t>
            </a:r>
            <a:r>
              <a:rPr lang="tr-TR" sz="16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incelemeciler için ise</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yeni</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gelen başvurular ile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eksikleri tamamlanan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başvurular listelenir.</a:t>
            </a:r>
          </a:p>
          <a:p>
            <a:pPr marL="342900" indent="-342900" algn="just">
              <a:lnSpc>
                <a:spcPct val="120000"/>
              </a:lnSpc>
              <a:buFont typeface="Arial" panose="020B0604020202020204" pitchFamily="34" charset="0"/>
              <a:buChar char="•"/>
            </a:pP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Onay Bekleyen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listesi kendisinden imza beklenen </a:t>
            </a:r>
            <a:r>
              <a:rPr lang="tr-TR" sz="16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incelemeci kullanıcılar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içindir!</a:t>
            </a:r>
          </a:p>
          <a:p>
            <a:pPr marL="342900" indent="-342900" algn="just">
              <a:lnSpc>
                <a:spcPct val="120000"/>
              </a:lnSpc>
              <a:buFont typeface="Arial" panose="020B0604020202020204" pitchFamily="34" charset="0"/>
              <a:buChar char="•"/>
            </a:pP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Parantez içerisinde verilen değerler,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hangi listede kaç başvurunun yer aldığını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gösterir.</a:t>
            </a:r>
          </a:p>
        </p:txBody>
      </p:sp>
      <p:cxnSp>
        <p:nvCxnSpPr>
          <p:cNvPr id="40" name="Bağlayıcı: Dirsek 39">
            <a:extLst>
              <a:ext uri="{FF2B5EF4-FFF2-40B4-BE49-F238E27FC236}">
                <a16:creationId xmlns:a16="http://schemas.microsoft.com/office/drawing/2014/main" id="{93B26857-490D-1728-F409-6E042A003CCE}"/>
              </a:ext>
            </a:extLst>
          </p:cNvPr>
          <p:cNvCxnSpPr>
            <a:cxnSpLocks/>
          </p:cNvCxnSpPr>
          <p:nvPr/>
        </p:nvCxnSpPr>
        <p:spPr>
          <a:xfrm rot="16200000" flipH="1">
            <a:off x="-1280747" y="3816222"/>
            <a:ext cx="3541259" cy="3"/>
          </a:xfrm>
          <a:prstGeom prst="bentConnector3">
            <a:avLst/>
          </a:prstGeom>
          <a:ln w="19050">
            <a:solidFill>
              <a:srgbClr val="00CAD5"/>
            </a:solidFill>
            <a:tailEnd type="triangle"/>
          </a:ln>
        </p:spPr>
        <p:style>
          <a:lnRef idx="1">
            <a:schemeClr val="accent3"/>
          </a:lnRef>
          <a:fillRef idx="0">
            <a:schemeClr val="accent3"/>
          </a:fillRef>
          <a:effectRef idx="0">
            <a:schemeClr val="accent3"/>
          </a:effectRef>
          <a:fontRef idx="minor">
            <a:schemeClr val="tx1"/>
          </a:fontRef>
        </p:style>
      </p:cxnSp>
      <p:sp>
        <p:nvSpPr>
          <p:cNvPr id="7" name="Metin kutusu 6">
            <a:extLst>
              <a:ext uri="{FF2B5EF4-FFF2-40B4-BE49-F238E27FC236}">
                <a16:creationId xmlns:a16="http://schemas.microsoft.com/office/drawing/2014/main" id="{221E6E4E-A883-0A0C-9C75-5954BE298DA3}"/>
              </a:ext>
            </a:extLst>
          </p:cNvPr>
          <p:cNvSpPr txBox="1"/>
          <p:nvPr/>
        </p:nvSpPr>
        <p:spPr>
          <a:xfrm>
            <a:off x="203608" y="884370"/>
            <a:ext cx="11784784" cy="646331"/>
          </a:xfrm>
          <a:prstGeom prst="rect">
            <a:avLst/>
          </a:prstGeom>
          <a:noFill/>
          <a:ln>
            <a:solidFill>
              <a:srgbClr val="002060"/>
            </a:solidFill>
            <a:prstDash val="sysDash"/>
          </a:ln>
        </p:spPr>
        <p:txBody>
          <a:bodyPr wrap="square" rtlCol="0">
            <a:spAutoFit/>
          </a:bodyPr>
          <a:lstStyle/>
          <a:p>
            <a:pPr algn="ctr"/>
            <a:r>
              <a:rPr lang="tr-TR" sz="1800" dirty="0">
                <a:solidFill>
                  <a:srgbClr val="002060"/>
                </a:solidFill>
                <a:latin typeface="Open Sans" panose="020B0606030504020204" pitchFamily="34" charset="0"/>
                <a:ea typeface="Open Sans" panose="020B0606030504020204" pitchFamily="34" charset="0"/>
                <a:cs typeface="Open Sans" panose="020B0606030504020204" pitchFamily="34" charset="0"/>
              </a:rPr>
              <a:t>İş Akışlarım Listesi </a:t>
            </a:r>
            <a:r>
              <a:rPr lang="tr-TR" sz="18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kişiye özeldir</a:t>
            </a:r>
            <a:r>
              <a:rPr lang="tr-TR" sz="1800" dirty="0">
                <a:solidFill>
                  <a:srgbClr val="002060"/>
                </a:solidFill>
                <a:latin typeface="Open Sans" panose="020B0606030504020204" pitchFamily="34" charset="0"/>
                <a:ea typeface="Open Sans" panose="020B0606030504020204" pitchFamily="34" charset="0"/>
                <a:cs typeface="Open Sans" panose="020B0606030504020204" pitchFamily="34" charset="0"/>
              </a:rPr>
              <a:t>. Bu sayfada sadece kullanıcı tarafından başlatılan, kullanıcıya atanan veya kullanıcının paraf/imzasını bekleyen kayıtlar yer alır.</a:t>
            </a:r>
          </a:p>
        </p:txBody>
      </p:sp>
      <p:cxnSp>
        <p:nvCxnSpPr>
          <p:cNvPr id="8" name="Bağlayıcı: Dirsek 7">
            <a:extLst>
              <a:ext uri="{FF2B5EF4-FFF2-40B4-BE49-F238E27FC236}">
                <a16:creationId xmlns:a16="http://schemas.microsoft.com/office/drawing/2014/main" id="{15FBE413-0F8A-633E-57C8-31BBC62FA4BD}"/>
              </a:ext>
            </a:extLst>
          </p:cNvPr>
          <p:cNvCxnSpPr>
            <a:cxnSpLocks/>
          </p:cNvCxnSpPr>
          <p:nvPr/>
        </p:nvCxnSpPr>
        <p:spPr>
          <a:xfrm rot="16200000" flipH="1">
            <a:off x="165558" y="3260871"/>
            <a:ext cx="2268000" cy="3"/>
          </a:xfrm>
          <a:prstGeom prst="bentConnector3">
            <a:avLst/>
          </a:prstGeom>
          <a:ln w="19050">
            <a:solidFill>
              <a:srgbClr val="7030A0"/>
            </a:solidFill>
            <a:tailEnd type="triangle"/>
          </a:ln>
        </p:spPr>
        <p:style>
          <a:lnRef idx="1">
            <a:schemeClr val="accent3"/>
          </a:lnRef>
          <a:fillRef idx="0">
            <a:schemeClr val="accent3"/>
          </a:fillRef>
          <a:effectRef idx="0">
            <a:schemeClr val="accent3"/>
          </a:effectRef>
          <a:fontRef idx="minor">
            <a:schemeClr val="tx1"/>
          </a:fontRef>
        </p:style>
      </p:cxnSp>
      <p:cxnSp>
        <p:nvCxnSpPr>
          <p:cNvPr id="9" name="Bağlayıcı: Dirsek 8">
            <a:extLst>
              <a:ext uri="{FF2B5EF4-FFF2-40B4-BE49-F238E27FC236}">
                <a16:creationId xmlns:a16="http://schemas.microsoft.com/office/drawing/2014/main" id="{A0CFD6AF-66B7-618F-E651-40F545356EF8}"/>
              </a:ext>
            </a:extLst>
          </p:cNvPr>
          <p:cNvCxnSpPr>
            <a:cxnSpLocks/>
          </p:cNvCxnSpPr>
          <p:nvPr/>
        </p:nvCxnSpPr>
        <p:spPr>
          <a:xfrm rot="16200000" flipH="1">
            <a:off x="336760" y="3829568"/>
            <a:ext cx="3541259" cy="3"/>
          </a:xfrm>
          <a:prstGeom prst="bentConnector3">
            <a:avLst/>
          </a:prstGeom>
          <a:ln w="19050">
            <a:solidFill>
              <a:srgbClr val="00B050"/>
            </a:solidFill>
            <a:tailEnd type="triangle"/>
          </a:ln>
        </p:spPr>
        <p:style>
          <a:lnRef idx="1">
            <a:schemeClr val="accent3"/>
          </a:lnRef>
          <a:fillRef idx="0">
            <a:schemeClr val="accent3"/>
          </a:fillRef>
          <a:effectRef idx="0">
            <a:schemeClr val="accent3"/>
          </a:effectRef>
          <a:fontRef idx="minor">
            <a:schemeClr val="tx1"/>
          </a:fontRef>
        </p:style>
      </p:cxnSp>
      <p:pic>
        <p:nvPicPr>
          <p:cNvPr id="12" name="Resim 11">
            <a:extLst>
              <a:ext uri="{FF2B5EF4-FFF2-40B4-BE49-F238E27FC236}">
                <a16:creationId xmlns:a16="http://schemas.microsoft.com/office/drawing/2014/main" id="{22CA0239-ACB5-2082-A82E-092292F33C0C}"/>
              </a:ext>
            </a:extLst>
          </p:cNvPr>
          <p:cNvPicPr>
            <a:picLocks noChangeAspect="1"/>
          </p:cNvPicPr>
          <p:nvPr/>
        </p:nvPicPr>
        <p:blipFill>
          <a:blip r:embed="rId4"/>
          <a:stretch>
            <a:fillRect/>
          </a:stretch>
        </p:blipFill>
        <p:spPr>
          <a:xfrm>
            <a:off x="5876382" y="4099144"/>
            <a:ext cx="3200847" cy="600159"/>
          </a:xfrm>
          <a:prstGeom prst="rect">
            <a:avLst/>
          </a:prstGeom>
        </p:spPr>
      </p:pic>
      <p:sp>
        <p:nvSpPr>
          <p:cNvPr id="13" name="Metin kutusu 12">
            <a:extLst>
              <a:ext uri="{FF2B5EF4-FFF2-40B4-BE49-F238E27FC236}">
                <a16:creationId xmlns:a16="http://schemas.microsoft.com/office/drawing/2014/main" id="{3C9CF028-B720-4D98-F71C-0A1D5628F941}"/>
              </a:ext>
            </a:extLst>
          </p:cNvPr>
          <p:cNvSpPr txBox="1"/>
          <p:nvPr/>
        </p:nvSpPr>
        <p:spPr>
          <a:xfrm>
            <a:off x="26164" y="276852"/>
            <a:ext cx="5450711"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İş Akışlarım</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12268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280247" y="908079"/>
            <a:ext cx="11658679" cy="338554"/>
          </a:xfrm>
          <a:prstGeom prst="rect">
            <a:avLst/>
          </a:prstGeom>
          <a:noFill/>
          <a:ln>
            <a:solidFill>
              <a:srgbClr val="002060"/>
            </a:solidFill>
            <a:prstDash val="sysDash"/>
          </a:ln>
        </p:spPr>
        <p:txBody>
          <a:bodyPr wrap="square">
            <a:spAutoFit/>
          </a:bodyPr>
          <a:lstStyle/>
          <a:p>
            <a:pPr algn="ct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Her destek modülünün, yapılan başvuruların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güncel aşamalarını gösteren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kendine özel başvuru listesi bulunmaktadır</a:t>
            </a:r>
          </a:p>
        </p:txBody>
      </p:sp>
      <p:sp>
        <p:nvSpPr>
          <p:cNvPr id="11" name="Metin kutusu 10">
            <a:extLst>
              <a:ext uri="{FF2B5EF4-FFF2-40B4-BE49-F238E27FC236}">
                <a16:creationId xmlns:a16="http://schemas.microsoft.com/office/drawing/2014/main" id="{BF264F32-CB02-867F-5C64-84C11D440627}"/>
              </a:ext>
            </a:extLst>
          </p:cNvPr>
          <p:cNvSpPr txBox="1"/>
          <p:nvPr/>
        </p:nvSpPr>
        <p:spPr>
          <a:xfrm>
            <a:off x="270850" y="3491823"/>
            <a:ext cx="2772000" cy="276999"/>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İhracat Destekleri</a:t>
            </a:r>
            <a:endParaRPr lang="tr-TR" sz="105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Metin kutusu 11">
            <a:extLst>
              <a:ext uri="{FF2B5EF4-FFF2-40B4-BE49-F238E27FC236}">
                <a16:creationId xmlns:a16="http://schemas.microsoft.com/office/drawing/2014/main" id="{3B441FF9-112B-228E-0C2F-C2758317847C}"/>
              </a:ext>
            </a:extLst>
          </p:cNvPr>
          <p:cNvSpPr txBox="1"/>
          <p:nvPr/>
        </p:nvSpPr>
        <p:spPr>
          <a:xfrm>
            <a:off x="3083809" y="3491823"/>
            <a:ext cx="2772000" cy="276999"/>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 İ R</a:t>
            </a:r>
            <a:endParaRPr lang="tr-TR" sz="105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Metin kutusu 12">
            <a:extLst>
              <a:ext uri="{FF2B5EF4-FFF2-40B4-BE49-F238E27FC236}">
                <a16:creationId xmlns:a16="http://schemas.microsoft.com/office/drawing/2014/main" id="{51487C73-4B53-9500-0605-4665FAE20A6E}"/>
              </a:ext>
            </a:extLst>
          </p:cNvPr>
          <p:cNvSpPr txBox="1"/>
          <p:nvPr/>
        </p:nvSpPr>
        <p:spPr>
          <a:xfrm>
            <a:off x="270849" y="5282541"/>
            <a:ext cx="2772000" cy="276999"/>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H İ R</a:t>
            </a:r>
            <a:endParaRPr lang="tr-TR" sz="105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Dikdörtgen 14">
            <a:extLst>
              <a:ext uri="{FF2B5EF4-FFF2-40B4-BE49-F238E27FC236}">
                <a16:creationId xmlns:a16="http://schemas.microsoft.com/office/drawing/2014/main" id="{AD4F6EE7-6A76-9329-AC75-030479E93B3F}"/>
              </a:ext>
            </a:extLst>
          </p:cNvPr>
          <p:cNvSpPr/>
          <p:nvPr/>
        </p:nvSpPr>
        <p:spPr>
          <a:xfrm>
            <a:off x="270849" y="3878905"/>
            <a:ext cx="2872529" cy="830997"/>
          </a:xfrm>
          <a:prstGeom prst="rect">
            <a:avLst/>
          </a:prstGeom>
        </p:spPr>
        <p:txBody>
          <a:bodyPr wrap="square">
            <a:spAutoFit/>
          </a:bodyPr>
          <a:lstStyle/>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İhracat  Başvuru Listesi</a:t>
            </a:r>
          </a:p>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Fuar Başvuru Listesi</a:t>
            </a:r>
          </a:p>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TQ / M Başvuru Listesi</a:t>
            </a:r>
          </a:p>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TQ / M Hedef Pazar Başvuru Listesi</a:t>
            </a:r>
          </a:p>
        </p:txBody>
      </p:sp>
      <p:sp>
        <p:nvSpPr>
          <p:cNvPr id="16" name="Dikdörtgen 15">
            <a:extLst>
              <a:ext uri="{FF2B5EF4-FFF2-40B4-BE49-F238E27FC236}">
                <a16:creationId xmlns:a16="http://schemas.microsoft.com/office/drawing/2014/main" id="{4ECE23FA-4474-A441-0DDD-E463A1A9AA5B}"/>
              </a:ext>
            </a:extLst>
          </p:cNvPr>
          <p:cNvSpPr/>
          <p:nvPr/>
        </p:nvSpPr>
        <p:spPr>
          <a:xfrm>
            <a:off x="3455284" y="3878905"/>
            <a:ext cx="2107444" cy="1015663"/>
          </a:xfrm>
          <a:prstGeom prst="rect">
            <a:avLst/>
          </a:prstGeom>
        </p:spPr>
        <p:txBody>
          <a:bodyPr wrap="square">
            <a:spAutoFit/>
          </a:bodyPr>
          <a:lstStyle/>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Belge  Başvuru Listesi</a:t>
            </a:r>
          </a:p>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Revize Başvuru Listesi</a:t>
            </a:r>
          </a:p>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İptal Başvuru Listesi</a:t>
            </a:r>
          </a:p>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Kapatma Başvuru Listesi</a:t>
            </a:r>
          </a:p>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Devir Başvuru Listesi</a:t>
            </a:r>
          </a:p>
        </p:txBody>
      </p:sp>
      <p:sp>
        <p:nvSpPr>
          <p:cNvPr id="17" name="Metin kutusu 16">
            <a:extLst>
              <a:ext uri="{FF2B5EF4-FFF2-40B4-BE49-F238E27FC236}">
                <a16:creationId xmlns:a16="http://schemas.microsoft.com/office/drawing/2014/main" id="{B414FC57-6AD7-CA80-3018-AD086782BFC5}"/>
              </a:ext>
            </a:extLst>
          </p:cNvPr>
          <p:cNvSpPr txBox="1"/>
          <p:nvPr/>
        </p:nvSpPr>
        <p:spPr>
          <a:xfrm>
            <a:off x="3083807" y="5282541"/>
            <a:ext cx="2772000" cy="276999"/>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V R H İ B</a:t>
            </a:r>
          </a:p>
        </p:txBody>
      </p:sp>
      <p:sp>
        <p:nvSpPr>
          <p:cNvPr id="18" name="Dikdörtgen 17">
            <a:extLst>
              <a:ext uri="{FF2B5EF4-FFF2-40B4-BE49-F238E27FC236}">
                <a16:creationId xmlns:a16="http://schemas.microsoft.com/office/drawing/2014/main" id="{68A1D51B-AC56-8D9A-CDE7-D1D8B432C536}"/>
              </a:ext>
            </a:extLst>
          </p:cNvPr>
          <p:cNvSpPr/>
          <p:nvPr/>
        </p:nvSpPr>
        <p:spPr>
          <a:xfrm>
            <a:off x="651848" y="5669624"/>
            <a:ext cx="2107444" cy="830997"/>
          </a:xfrm>
          <a:prstGeom prst="rect">
            <a:avLst/>
          </a:prstGeom>
        </p:spPr>
        <p:txBody>
          <a:bodyPr wrap="square">
            <a:spAutoFit/>
          </a:bodyPr>
          <a:lstStyle/>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Belge  Başvuru Listesi</a:t>
            </a:r>
          </a:p>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Revize Başvuru Listesi</a:t>
            </a:r>
          </a:p>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İptal Başvuru Listesi</a:t>
            </a:r>
          </a:p>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Kapatma Başvuru Listesi</a:t>
            </a:r>
          </a:p>
        </p:txBody>
      </p:sp>
      <p:sp>
        <p:nvSpPr>
          <p:cNvPr id="19" name="Dikdörtgen 18">
            <a:extLst>
              <a:ext uri="{FF2B5EF4-FFF2-40B4-BE49-F238E27FC236}">
                <a16:creationId xmlns:a16="http://schemas.microsoft.com/office/drawing/2014/main" id="{27058A23-7CD6-A271-547F-617F82F00600}"/>
              </a:ext>
            </a:extLst>
          </p:cNvPr>
          <p:cNvSpPr/>
          <p:nvPr/>
        </p:nvSpPr>
        <p:spPr>
          <a:xfrm>
            <a:off x="3455281" y="5669624"/>
            <a:ext cx="2196528" cy="830997"/>
          </a:xfrm>
          <a:prstGeom prst="rect">
            <a:avLst/>
          </a:prstGeom>
        </p:spPr>
        <p:txBody>
          <a:bodyPr wrap="square">
            <a:spAutoFit/>
          </a:bodyPr>
          <a:lstStyle/>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Belge  Başvuru Listesi</a:t>
            </a:r>
          </a:p>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Revize Başvuru Listesi</a:t>
            </a:r>
          </a:p>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İptal Başvuru Listesi</a:t>
            </a:r>
          </a:p>
          <a:p>
            <a:pPr marL="144000" indent="-144000" algn="just">
              <a:buFont typeface="Wingdings" panose="05000000000000000000" pitchFamily="2" charset="2"/>
              <a:buChar char="§"/>
            </a:pPr>
            <a:r>
              <a:rPr lang="tr-TR" sz="1200" dirty="0">
                <a:solidFill>
                  <a:srgbClr val="002060"/>
                </a:solidFill>
                <a:latin typeface="Open Sans" panose="020B0606030504020204" pitchFamily="34" charset="0"/>
                <a:ea typeface="Open Sans" panose="020B0606030504020204" pitchFamily="34" charset="0"/>
                <a:cs typeface="Open Sans" panose="020B0606030504020204" pitchFamily="34" charset="0"/>
              </a:rPr>
              <a:t>Kapatma Başvuru Listesi</a:t>
            </a:r>
          </a:p>
        </p:txBody>
      </p:sp>
      <p:pic>
        <p:nvPicPr>
          <p:cNvPr id="21" name="Resim 20">
            <a:extLst>
              <a:ext uri="{FF2B5EF4-FFF2-40B4-BE49-F238E27FC236}">
                <a16:creationId xmlns:a16="http://schemas.microsoft.com/office/drawing/2014/main" id="{84D0048F-9B42-8664-165B-F13CF2666D4A}"/>
              </a:ext>
            </a:extLst>
          </p:cNvPr>
          <p:cNvPicPr>
            <a:picLocks noChangeAspect="1"/>
          </p:cNvPicPr>
          <p:nvPr/>
        </p:nvPicPr>
        <p:blipFill>
          <a:blip r:embed="rId3"/>
          <a:stretch>
            <a:fillRect/>
          </a:stretch>
        </p:blipFill>
        <p:spPr>
          <a:xfrm>
            <a:off x="270849" y="1359673"/>
            <a:ext cx="11668078" cy="2027168"/>
          </a:xfrm>
          <a:prstGeom prst="rect">
            <a:avLst/>
          </a:prstGeom>
        </p:spPr>
      </p:pic>
      <p:sp>
        <p:nvSpPr>
          <p:cNvPr id="23" name="Metin kutusu 22">
            <a:extLst>
              <a:ext uri="{FF2B5EF4-FFF2-40B4-BE49-F238E27FC236}">
                <a16:creationId xmlns:a16="http://schemas.microsoft.com/office/drawing/2014/main" id="{4E2BE1DD-A416-DAB8-7E6A-D17C9277FBFA}"/>
              </a:ext>
            </a:extLst>
          </p:cNvPr>
          <p:cNvSpPr txBox="1"/>
          <p:nvPr/>
        </p:nvSpPr>
        <p:spPr>
          <a:xfrm>
            <a:off x="26164" y="276852"/>
            <a:ext cx="5625645"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Başvuru Listeleri ve Aşamalar</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30" name="Tablo 29">
            <a:extLst>
              <a:ext uri="{FF2B5EF4-FFF2-40B4-BE49-F238E27FC236}">
                <a16:creationId xmlns:a16="http://schemas.microsoft.com/office/drawing/2014/main" id="{FFD1ABFC-4E99-9AF5-5F0F-95560574C65B}"/>
              </a:ext>
            </a:extLst>
          </p:cNvPr>
          <p:cNvGraphicFramePr>
            <a:graphicFrameLocks noGrp="1"/>
          </p:cNvGraphicFramePr>
          <p:nvPr>
            <p:extLst>
              <p:ext uri="{D42A27DB-BD31-4B8C-83A1-F6EECF244321}">
                <p14:modId xmlns:p14="http://schemas.microsoft.com/office/powerpoint/2010/main" val="3694959708"/>
              </p:ext>
            </p:extLst>
          </p:nvPr>
        </p:nvGraphicFramePr>
        <p:xfrm>
          <a:off x="5901541" y="3491823"/>
          <a:ext cx="6019609" cy="3108960"/>
        </p:xfrm>
        <a:graphic>
          <a:graphicData uri="http://schemas.openxmlformats.org/drawingml/2006/table">
            <a:tbl>
              <a:tblPr firstRow="1" bandRow="1">
                <a:tableStyleId>{0660B408-B3CF-4A94-85FC-2B1E0A45F4A2}</a:tableStyleId>
              </a:tblPr>
              <a:tblGrid>
                <a:gridCol w="1062667">
                  <a:extLst>
                    <a:ext uri="{9D8B030D-6E8A-4147-A177-3AD203B41FA5}">
                      <a16:colId xmlns:a16="http://schemas.microsoft.com/office/drawing/2014/main" val="4015531987"/>
                    </a:ext>
                  </a:extLst>
                </a:gridCol>
                <a:gridCol w="1547830">
                  <a:extLst>
                    <a:ext uri="{9D8B030D-6E8A-4147-A177-3AD203B41FA5}">
                      <a16:colId xmlns:a16="http://schemas.microsoft.com/office/drawing/2014/main" val="2950658060"/>
                    </a:ext>
                  </a:extLst>
                </a:gridCol>
                <a:gridCol w="3409112">
                  <a:extLst>
                    <a:ext uri="{9D8B030D-6E8A-4147-A177-3AD203B41FA5}">
                      <a16:colId xmlns:a16="http://schemas.microsoft.com/office/drawing/2014/main" val="3137668770"/>
                    </a:ext>
                  </a:extLst>
                </a:gridCol>
              </a:tblGrid>
              <a:tr h="126958">
                <a:tc>
                  <a:txBody>
                    <a:bodyPr/>
                    <a:lstStyle/>
                    <a:p>
                      <a:pPr algn="ctr"/>
                      <a:r>
                        <a:rPr lang="tr-TR" sz="1100" dirty="0">
                          <a:latin typeface="Open Sans" panose="020B0606030504020204" pitchFamily="34" charset="0"/>
                          <a:ea typeface="Open Sans" panose="020B0606030504020204" pitchFamily="34" charset="0"/>
                          <a:cs typeface="Open Sans" panose="020B0606030504020204" pitchFamily="34" charset="0"/>
                        </a:rPr>
                        <a:t>Aşama</a:t>
                      </a:r>
                    </a:p>
                  </a:txBody>
                  <a:tcPr/>
                </a:tc>
                <a:tc>
                  <a:txBody>
                    <a:bodyPr/>
                    <a:lstStyle/>
                    <a:p>
                      <a:pPr algn="ctr"/>
                      <a:r>
                        <a:rPr lang="tr-TR" sz="1100" dirty="0">
                          <a:latin typeface="Open Sans" panose="020B0606030504020204" pitchFamily="34" charset="0"/>
                          <a:ea typeface="Open Sans" panose="020B0606030504020204" pitchFamily="34" charset="0"/>
                          <a:cs typeface="Open Sans" panose="020B0606030504020204" pitchFamily="34" charset="0"/>
                        </a:rPr>
                        <a:t>Aşama Detay</a:t>
                      </a:r>
                    </a:p>
                  </a:txBody>
                  <a:tcPr/>
                </a:tc>
                <a:tc>
                  <a:txBody>
                    <a:bodyPr/>
                    <a:lstStyle/>
                    <a:p>
                      <a:pPr algn="ctr"/>
                      <a:r>
                        <a:rPr lang="tr-TR" sz="1100" dirty="0">
                          <a:latin typeface="Open Sans" panose="020B0606030504020204" pitchFamily="34" charset="0"/>
                          <a:ea typeface="Open Sans" panose="020B0606030504020204" pitchFamily="34" charset="0"/>
                          <a:cs typeface="Open Sans" panose="020B0606030504020204" pitchFamily="34" charset="0"/>
                        </a:rPr>
                        <a:t>Anlamı</a:t>
                      </a:r>
                    </a:p>
                  </a:txBody>
                  <a:tcPr/>
                </a:tc>
                <a:extLst>
                  <a:ext uri="{0D108BD9-81ED-4DB2-BD59-A6C34878D82A}">
                    <a16:rowId xmlns:a16="http://schemas.microsoft.com/office/drawing/2014/main" val="2449499139"/>
                  </a:ext>
                </a:extLst>
              </a:tr>
              <a:tr h="126958">
                <a:tc>
                  <a:txBody>
                    <a:bodyPr/>
                    <a:lstStyle/>
                    <a:p>
                      <a:r>
                        <a:rPr lang="tr-TR" sz="1100" dirty="0">
                          <a:latin typeface="Open Sans" panose="020B0606030504020204" pitchFamily="34" charset="0"/>
                          <a:ea typeface="Open Sans" panose="020B0606030504020204" pitchFamily="34" charset="0"/>
                          <a:cs typeface="Open Sans" panose="020B0606030504020204" pitchFamily="34" charset="0"/>
                        </a:rPr>
                        <a:t>Başvuru</a:t>
                      </a:r>
                    </a:p>
                  </a:txBody>
                  <a:tcPr/>
                </a:tc>
                <a:tc>
                  <a:txBody>
                    <a:bodyPr/>
                    <a:lstStyle/>
                    <a:p>
                      <a:r>
                        <a:rPr lang="tr-TR" sz="1100" dirty="0">
                          <a:latin typeface="Open Sans" panose="020B0606030504020204" pitchFamily="34" charset="0"/>
                          <a:ea typeface="Open Sans" panose="020B0606030504020204" pitchFamily="34" charset="0"/>
                          <a:cs typeface="Open Sans" panose="020B0606030504020204" pitchFamily="34" charset="0"/>
                        </a:rPr>
                        <a:t>Taslak</a:t>
                      </a:r>
                    </a:p>
                  </a:txBody>
                  <a:tcPr/>
                </a:tc>
                <a:tc>
                  <a:txBody>
                    <a:bodyPr/>
                    <a:lstStyle/>
                    <a:p>
                      <a:r>
                        <a:rPr lang="tr-TR" sz="1050" dirty="0">
                          <a:latin typeface="Open Sans" panose="020B0606030504020204" pitchFamily="34" charset="0"/>
                          <a:ea typeface="Open Sans" panose="020B0606030504020204" pitchFamily="34" charset="0"/>
                          <a:cs typeface="Open Sans" panose="020B0606030504020204" pitchFamily="34" charset="0"/>
                        </a:rPr>
                        <a:t>Başvuru henüz gönderilmedi, </a:t>
                      </a:r>
                      <a:r>
                        <a:rPr lang="tr-TR" sz="1050" b="1" dirty="0">
                          <a:latin typeface="Open Sans" panose="020B0606030504020204" pitchFamily="34" charset="0"/>
                          <a:ea typeface="Open Sans" panose="020B0606030504020204" pitchFamily="34" charset="0"/>
                          <a:cs typeface="Open Sans" panose="020B0606030504020204" pitchFamily="34" charset="0"/>
                        </a:rPr>
                        <a:t>hazırlanıyor</a:t>
                      </a:r>
                    </a:p>
                  </a:txBody>
                  <a:tcPr/>
                </a:tc>
                <a:extLst>
                  <a:ext uri="{0D108BD9-81ED-4DB2-BD59-A6C34878D82A}">
                    <a16:rowId xmlns:a16="http://schemas.microsoft.com/office/drawing/2014/main" val="2773878245"/>
                  </a:ext>
                </a:extLst>
              </a:tr>
              <a:tr h="126958">
                <a:tc>
                  <a:txBody>
                    <a:bodyPr/>
                    <a:lstStyle/>
                    <a:p>
                      <a:r>
                        <a:rPr lang="tr-TR" sz="1100" dirty="0">
                          <a:latin typeface="Open Sans" panose="020B0606030504020204" pitchFamily="34" charset="0"/>
                          <a:ea typeface="Open Sans" panose="020B0606030504020204" pitchFamily="34" charset="0"/>
                          <a:cs typeface="Open Sans" panose="020B0606030504020204" pitchFamily="34" charset="0"/>
                        </a:rPr>
                        <a:t>Başvuru</a:t>
                      </a:r>
                    </a:p>
                  </a:txBody>
                  <a:tcPr/>
                </a:tc>
                <a:tc>
                  <a:txBody>
                    <a:bodyPr/>
                    <a:lstStyle/>
                    <a:p>
                      <a:r>
                        <a:rPr lang="tr-TR" sz="1100" dirty="0">
                          <a:latin typeface="Open Sans" panose="020B0606030504020204" pitchFamily="34" charset="0"/>
                          <a:ea typeface="Open Sans" panose="020B0606030504020204" pitchFamily="34" charset="0"/>
                          <a:cs typeface="Open Sans" panose="020B0606030504020204" pitchFamily="34" charset="0"/>
                        </a:rPr>
                        <a:t>Yeni</a:t>
                      </a:r>
                    </a:p>
                  </a:txBody>
                  <a:tcPr/>
                </a:tc>
                <a:tc>
                  <a:txBody>
                    <a:bodyPr/>
                    <a:lstStyle/>
                    <a:p>
                      <a:r>
                        <a:rPr lang="tr-TR" sz="1050" dirty="0">
                          <a:latin typeface="Open Sans" panose="020B0606030504020204" pitchFamily="34" charset="0"/>
                          <a:ea typeface="Open Sans" panose="020B0606030504020204" pitchFamily="34" charset="0"/>
                          <a:cs typeface="Open Sans" panose="020B0606030504020204" pitchFamily="34" charset="0"/>
                        </a:rPr>
                        <a:t>Başvuru incelemeci birime </a:t>
                      </a:r>
                      <a:r>
                        <a:rPr lang="tr-TR" sz="1050" b="1" dirty="0">
                          <a:latin typeface="Open Sans" panose="020B0606030504020204" pitchFamily="34" charset="0"/>
                          <a:ea typeface="Open Sans" panose="020B0606030504020204" pitchFamily="34" charset="0"/>
                          <a:cs typeface="Open Sans" panose="020B0606030504020204" pitchFamily="34" charset="0"/>
                        </a:rPr>
                        <a:t>iletildi</a:t>
                      </a:r>
                    </a:p>
                  </a:txBody>
                  <a:tcPr/>
                </a:tc>
                <a:extLst>
                  <a:ext uri="{0D108BD9-81ED-4DB2-BD59-A6C34878D82A}">
                    <a16:rowId xmlns:a16="http://schemas.microsoft.com/office/drawing/2014/main" val="3774806112"/>
                  </a:ext>
                </a:extLst>
              </a:tr>
              <a:tr h="126958">
                <a:tc>
                  <a:txBody>
                    <a:bodyPr/>
                    <a:lstStyle/>
                    <a:p>
                      <a:r>
                        <a:rPr lang="tr-TR" sz="1100" dirty="0">
                          <a:latin typeface="Open Sans" panose="020B0606030504020204" pitchFamily="34" charset="0"/>
                          <a:ea typeface="Open Sans" panose="020B0606030504020204" pitchFamily="34" charset="0"/>
                          <a:cs typeface="Open Sans" panose="020B0606030504020204" pitchFamily="34" charset="0"/>
                        </a:rPr>
                        <a:t>İnceleme</a:t>
                      </a:r>
                    </a:p>
                  </a:txBody>
                  <a:tcPr/>
                </a:tc>
                <a:tc>
                  <a:txBody>
                    <a:bodyPr/>
                    <a:lstStyle/>
                    <a:p>
                      <a:r>
                        <a:rPr lang="tr-TR" sz="1100" dirty="0">
                          <a:solidFill>
                            <a:srgbClr val="0070C0"/>
                          </a:solidFill>
                          <a:latin typeface="Open Sans" panose="020B0606030504020204" pitchFamily="34" charset="0"/>
                          <a:ea typeface="Open Sans" panose="020B0606030504020204" pitchFamily="34" charset="0"/>
                          <a:cs typeface="Open Sans" panose="020B0606030504020204" pitchFamily="34" charset="0"/>
                        </a:rPr>
                        <a:t>İnceleme</a:t>
                      </a:r>
                    </a:p>
                  </a:txBody>
                  <a:tcPr/>
                </a:tc>
                <a:tc>
                  <a:txBody>
                    <a:bodyPr/>
                    <a:lstStyle/>
                    <a:p>
                      <a:r>
                        <a:rPr lang="tr-TR" sz="1050" dirty="0">
                          <a:latin typeface="Open Sans" panose="020B0606030504020204" pitchFamily="34" charset="0"/>
                          <a:ea typeface="Open Sans" panose="020B0606030504020204" pitchFamily="34" charset="0"/>
                          <a:cs typeface="Open Sans" panose="020B0606030504020204" pitchFamily="34" charset="0"/>
                        </a:rPr>
                        <a:t>Başvuru </a:t>
                      </a:r>
                      <a:r>
                        <a:rPr lang="tr-TR" sz="1050" b="1" dirty="0">
                          <a:latin typeface="Open Sans" panose="020B0606030504020204" pitchFamily="34" charset="0"/>
                          <a:ea typeface="Open Sans" panose="020B0606030504020204" pitchFamily="34" charset="0"/>
                          <a:cs typeface="Open Sans" panose="020B0606030504020204" pitchFamily="34" charset="0"/>
                        </a:rPr>
                        <a:t>incelemeye</a:t>
                      </a:r>
                      <a:r>
                        <a:rPr lang="tr-TR" sz="1050" dirty="0">
                          <a:latin typeface="Open Sans" panose="020B0606030504020204" pitchFamily="34" charset="0"/>
                          <a:ea typeface="Open Sans" panose="020B0606030504020204" pitchFamily="34" charset="0"/>
                          <a:cs typeface="Open Sans" panose="020B0606030504020204" pitchFamily="34" charset="0"/>
                        </a:rPr>
                        <a:t> alındı, kontrol ediliyor</a:t>
                      </a:r>
                    </a:p>
                  </a:txBody>
                  <a:tcPr/>
                </a:tc>
                <a:extLst>
                  <a:ext uri="{0D108BD9-81ED-4DB2-BD59-A6C34878D82A}">
                    <a16:rowId xmlns:a16="http://schemas.microsoft.com/office/drawing/2014/main" val="2346550385"/>
                  </a:ext>
                </a:extLst>
              </a:tr>
              <a:tr h="126958">
                <a:tc>
                  <a:txBody>
                    <a:bodyPr/>
                    <a:lstStyle/>
                    <a:p>
                      <a:r>
                        <a:rPr lang="tr-TR" sz="1100" dirty="0">
                          <a:latin typeface="Open Sans" panose="020B0606030504020204" pitchFamily="34" charset="0"/>
                          <a:ea typeface="Open Sans" panose="020B0606030504020204" pitchFamily="34" charset="0"/>
                          <a:cs typeface="Open Sans" panose="020B0606030504020204" pitchFamily="34" charset="0"/>
                        </a:rPr>
                        <a:t>Eksik Belge</a:t>
                      </a:r>
                    </a:p>
                  </a:txBody>
                  <a:tcPr/>
                </a:tc>
                <a:tc>
                  <a:txBody>
                    <a:bodyPr/>
                    <a:lstStyle/>
                    <a:p>
                      <a:r>
                        <a:rPr lang="tr-TR" sz="1100" dirty="0">
                          <a:solidFill>
                            <a:srgbClr val="FF9900"/>
                          </a:solidFill>
                          <a:latin typeface="Open Sans" panose="020B0606030504020204" pitchFamily="34" charset="0"/>
                          <a:ea typeface="Open Sans" panose="020B0606030504020204" pitchFamily="34" charset="0"/>
                          <a:cs typeface="Open Sans" panose="020B0606030504020204" pitchFamily="34" charset="0"/>
                        </a:rPr>
                        <a:t>Belge Bekleyen</a:t>
                      </a:r>
                    </a:p>
                  </a:txBody>
                  <a:tcPr/>
                </a:tc>
                <a:tc>
                  <a:txBody>
                    <a:bodyPr/>
                    <a:lstStyle/>
                    <a:p>
                      <a:r>
                        <a:rPr lang="tr-TR" sz="1050" dirty="0">
                          <a:latin typeface="Open Sans" panose="020B0606030504020204" pitchFamily="34" charset="0"/>
                          <a:ea typeface="Open Sans" panose="020B0606030504020204" pitchFamily="34" charset="0"/>
                          <a:cs typeface="Open Sans" panose="020B0606030504020204" pitchFamily="34" charset="0"/>
                        </a:rPr>
                        <a:t>Sadece </a:t>
                      </a:r>
                      <a:r>
                        <a:rPr lang="tr-TR" sz="1050" b="1" dirty="0">
                          <a:latin typeface="Open Sans" panose="020B0606030504020204" pitchFamily="34" charset="0"/>
                          <a:ea typeface="Open Sans" panose="020B0606030504020204" pitchFamily="34" charset="0"/>
                          <a:cs typeface="Open Sans" panose="020B0606030504020204" pitchFamily="34" charset="0"/>
                        </a:rPr>
                        <a:t>evrak</a:t>
                      </a:r>
                      <a:r>
                        <a:rPr lang="tr-TR" sz="1050" dirty="0">
                          <a:latin typeface="Open Sans" panose="020B0606030504020204" pitchFamily="34" charset="0"/>
                          <a:ea typeface="Open Sans" panose="020B0606030504020204" pitchFamily="34" charset="0"/>
                          <a:cs typeface="Open Sans" panose="020B0606030504020204" pitchFamily="34" charset="0"/>
                        </a:rPr>
                        <a:t> eksiği tespit edildi</a:t>
                      </a:r>
                    </a:p>
                  </a:txBody>
                  <a:tcPr/>
                </a:tc>
                <a:extLst>
                  <a:ext uri="{0D108BD9-81ED-4DB2-BD59-A6C34878D82A}">
                    <a16:rowId xmlns:a16="http://schemas.microsoft.com/office/drawing/2014/main" val="915110688"/>
                  </a:ext>
                </a:extLst>
              </a:tr>
              <a:tr h="1269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dirty="0">
                          <a:latin typeface="Open Sans" panose="020B0606030504020204" pitchFamily="34" charset="0"/>
                          <a:ea typeface="Open Sans" panose="020B0606030504020204" pitchFamily="34" charset="0"/>
                          <a:cs typeface="Open Sans" panose="020B0606030504020204" pitchFamily="34" charset="0"/>
                        </a:rPr>
                        <a:t>Eksik Belge</a:t>
                      </a:r>
                    </a:p>
                  </a:txBody>
                  <a:tcPr/>
                </a:tc>
                <a:tc>
                  <a:txBody>
                    <a:bodyPr/>
                    <a:lstStyle/>
                    <a:p>
                      <a:r>
                        <a:rPr lang="tr-TR" sz="1100" dirty="0">
                          <a:solidFill>
                            <a:srgbClr val="FF9900"/>
                          </a:solidFill>
                          <a:latin typeface="Open Sans" panose="020B0606030504020204" pitchFamily="34" charset="0"/>
                          <a:ea typeface="Open Sans" panose="020B0606030504020204" pitchFamily="34" charset="0"/>
                          <a:cs typeface="Open Sans" panose="020B0606030504020204" pitchFamily="34" charset="0"/>
                        </a:rPr>
                        <a:t>Belge Tamamlanan</a:t>
                      </a:r>
                    </a:p>
                  </a:txBody>
                  <a:tcPr/>
                </a:tc>
                <a:tc>
                  <a:txBody>
                    <a:bodyPr/>
                    <a:lstStyle/>
                    <a:p>
                      <a:r>
                        <a:rPr lang="tr-TR" sz="1050" b="1" dirty="0">
                          <a:latin typeface="Open Sans" panose="020B0606030504020204" pitchFamily="34" charset="0"/>
                          <a:ea typeface="Open Sans" panose="020B0606030504020204" pitchFamily="34" charset="0"/>
                          <a:cs typeface="Open Sans" panose="020B0606030504020204" pitchFamily="34" charset="0"/>
                        </a:rPr>
                        <a:t>Evrak</a:t>
                      </a:r>
                      <a:r>
                        <a:rPr lang="tr-TR" sz="1050" dirty="0">
                          <a:latin typeface="Open Sans" panose="020B0606030504020204" pitchFamily="34" charset="0"/>
                          <a:ea typeface="Open Sans" panose="020B0606030504020204" pitchFamily="34" charset="0"/>
                          <a:cs typeface="Open Sans" panose="020B0606030504020204" pitchFamily="34" charset="0"/>
                        </a:rPr>
                        <a:t> eksiği incelemeci birime iletildi</a:t>
                      </a:r>
                    </a:p>
                  </a:txBody>
                  <a:tcPr/>
                </a:tc>
                <a:extLst>
                  <a:ext uri="{0D108BD9-81ED-4DB2-BD59-A6C34878D82A}">
                    <a16:rowId xmlns:a16="http://schemas.microsoft.com/office/drawing/2014/main" val="2744809135"/>
                  </a:ext>
                </a:extLst>
              </a:tr>
              <a:tr h="1269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dirty="0">
                          <a:latin typeface="Open Sans" panose="020B0606030504020204" pitchFamily="34" charset="0"/>
                          <a:ea typeface="Open Sans" panose="020B0606030504020204" pitchFamily="34" charset="0"/>
                          <a:cs typeface="Open Sans" panose="020B0606030504020204" pitchFamily="34" charset="0"/>
                        </a:rPr>
                        <a:t>Eksik Bilgi</a:t>
                      </a:r>
                    </a:p>
                  </a:txBody>
                  <a:tcPr/>
                </a:tc>
                <a:tc>
                  <a:txBody>
                    <a:bodyPr/>
                    <a:lstStyle/>
                    <a:p>
                      <a:r>
                        <a:rPr lang="tr-TR" sz="1100" dirty="0">
                          <a:solidFill>
                            <a:srgbClr val="FF9900"/>
                          </a:solidFill>
                          <a:latin typeface="Open Sans" panose="020B0606030504020204" pitchFamily="34" charset="0"/>
                          <a:ea typeface="Open Sans" panose="020B0606030504020204" pitchFamily="34" charset="0"/>
                          <a:cs typeface="Open Sans" panose="020B0606030504020204" pitchFamily="34" charset="0"/>
                        </a:rPr>
                        <a:t>Bilgi Bekleyen</a:t>
                      </a:r>
                    </a:p>
                  </a:txBody>
                  <a:tcPr/>
                </a:tc>
                <a:tc>
                  <a:txBody>
                    <a:bodyPr/>
                    <a:lstStyle/>
                    <a:p>
                      <a:r>
                        <a:rPr lang="tr-TR" sz="1050" b="1" dirty="0">
                          <a:latin typeface="Open Sans" panose="020B0606030504020204" pitchFamily="34" charset="0"/>
                          <a:ea typeface="Open Sans" panose="020B0606030504020204" pitchFamily="34" charset="0"/>
                          <a:cs typeface="Open Sans" panose="020B0606030504020204" pitchFamily="34" charset="0"/>
                        </a:rPr>
                        <a:t>Bilgi ve/veya evrak </a:t>
                      </a:r>
                      <a:r>
                        <a:rPr lang="tr-TR" sz="1050" dirty="0">
                          <a:latin typeface="Open Sans" panose="020B0606030504020204" pitchFamily="34" charset="0"/>
                          <a:ea typeface="Open Sans" panose="020B0606030504020204" pitchFamily="34" charset="0"/>
                          <a:cs typeface="Open Sans" panose="020B0606030504020204" pitchFamily="34" charset="0"/>
                        </a:rPr>
                        <a:t>eksiği talep edildi</a:t>
                      </a:r>
                    </a:p>
                  </a:txBody>
                  <a:tcPr/>
                </a:tc>
                <a:extLst>
                  <a:ext uri="{0D108BD9-81ED-4DB2-BD59-A6C34878D82A}">
                    <a16:rowId xmlns:a16="http://schemas.microsoft.com/office/drawing/2014/main" val="376895516"/>
                  </a:ext>
                </a:extLst>
              </a:tr>
              <a:tr h="1269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100" dirty="0">
                          <a:latin typeface="Open Sans" panose="020B0606030504020204" pitchFamily="34" charset="0"/>
                          <a:ea typeface="Open Sans" panose="020B0606030504020204" pitchFamily="34" charset="0"/>
                          <a:cs typeface="Open Sans" panose="020B0606030504020204" pitchFamily="34" charset="0"/>
                        </a:rPr>
                        <a:t>Eksik Bilgi</a:t>
                      </a:r>
                    </a:p>
                  </a:txBody>
                  <a:tcPr/>
                </a:tc>
                <a:tc>
                  <a:txBody>
                    <a:bodyPr/>
                    <a:lstStyle/>
                    <a:p>
                      <a:r>
                        <a:rPr lang="tr-TR" sz="1100" dirty="0">
                          <a:solidFill>
                            <a:srgbClr val="FF9900"/>
                          </a:solidFill>
                          <a:latin typeface="Open Sans" panose="020B0606030504020204" pitchFamily="34" charset="0"/>
                          <a:ea typeface="Open Sans" panose="020B0606030504020204" pitchFamily="34" charset="0"/>
                          <a:cs typeface="Open Sans" panose="020B0606030504020204" pitchFamily="34" charset="0"/>
                        </a:rPr>
                        <a:t>Bilgi Tamamlanan</a:t>
                      </a:r>
                    </a:p>
                  </a:txBody>
                  <a:tcPr/>
                </a:tc>
                <a:tc>
                  <a:txBody>
                    <a:bodyPr/>
                    <a:lstStyle/>
                    <a:p>
                      <a:r>
                        <a:rPr lang="tr-TR" sz="1050" b="1" dirty="0">
                          <a:latin typeface="Open Sans" panose="020B0606030504020204" pitchFamily="34" charset="0"/>
                          <a:ea typeface="Open Sans" panose="020B0606030504020204" pitchFamily="34" charset="0"/>
                          <a:cs typeface="Open Sans" panose="020B0606030504020204" pitchFamily="34" charset="0"/>
                        </a:rPr>
                        <a:t>Bilgi ve/veya evrak </a:t>
                      </a:r>
                      <a:r>
                        <a:rPr lang="tr-TR" sz="1050" dirty="0">
                          <a:latin typeface="Open Sans" panose="020B0606030504020204" pitchFamily="34" charset="0"/>
                          <a:ea typeface="Open Sans" panose="020B0606030504020204" pitchFamily="34" charset="0"/>
                          <a:cs typeface="Open Sans" panose="020B0606030504020204" pitchFamily="34" charset="0"/>
                        </a:rPr>
                        <a:t>eksiği incelemeci birime iletildi</a:t>
                      </a:r>
                    </a:p>
                  </a:txBody>
                  <a:tcPr/>
                </a:tc>
                <a:extLst>
                  <a:ext uri="{0D108BD9-81ED-4DB2-BD59-A6C34878D82A}">
                    <a16:rowId xmlns:a16="http://schemas.microsoft.com/office/drawing/2014/main" val="2400138239"/>
                  </a:ext>
                </a:extLst>
              </a:tr>
              <a:tr h="126958">
                <a:tc>
                  <a:txBody>
                    <a:bodyPr/>
                    <a:lstStyle/>
                    <a:p>
                      <a:r>
                        <a:rPr lang="tr-TR" sz="1100" dirty="0">
                          <a:latin typeface="Open Sans" panose="020B0606030504020204" pitchFamily="34" charset="0"/>
                          <a:ea typeface="Open Sans" panose="020B0606030504020204" pitchFamily="34" charset="0"/>
                          <a:cs typeface="Open Sans" panose="020B0606030504020204" pitchFamily="34" charset="0"/>
                        </a:rPr>
                        <a:t>Görüş</a:t>
                      </a:r>
                    </a:p>
                  </a:txBody>
                  <a:tcPr/>
                </a:tc>
                <a:tc>
                  <a:txBody>
                    <a:bodyPr/>
                    <a:lstStyle/>
                    <a:p>
                      <a:r>
                        <a:rPr lang="tr-TR" sz="1100" dirty="0">
                          <a:solidFill>
                            <a:srgbClr val="7030A0"/>
                          </a:solidFill>
                          <a:latin typeface="Open Sans" panose="020B0606030504020204" pitchFamily="34" charset="0"/>
                          <a:ea typeface="Open Sans" panose="020B0606030504020204" pitchFamily="34" charset="0"/>
                          <a:cs typeface="Open Sans" panose="020B0606030504020204" pitchFamily="34" charset="0"/>
                        </a:rPr>
                        <a:t>Görüş Bekleyen</a:t>
                      </a:r>
                    </a:p>
                  </a:txBody>
                  <a:tcPr/>
                </a:tc>
                <a:tc>
                  <a:txBody>
                    <a:bodyPr/>
                    <a:lstStyle/>
                    <a:p>
                      <a:r>
                        <a:rPr lang="tr-TR" sz="1050" dirty="0">
                          <a:latin typeface="Open Sans" panose="020B0606030504020204" pitchFamily="34" charset="0"/>
                          <a:ea typeface="Open Sans" panose="020B0606030504020204" pitchFamily="34" charset="0"/>
                          <a:cs typeface="Open Sans" panose="020B0606030504020204" pitchFamily="34" charset="0"/>
                        </a:rPr>
                        <a:t>Başvuru farklı birime </a:t>
                      </a:r>
                      <a:r>
                        <a:rPr lang="tr-TR" sz="1050" b="1" dirty="0">
                          <a:latin typeface="Open Sans" panose="020B0606030504020204" pitchFamily="34" charset="0"/>
                          <a:ea typeface="Open Sans" panose="020B0606030504020204" pitchFamily="34" charset="0"/>
                          <a:cs typeface="Open Sans" panose="020B0606030504020204" pitchFamily="34" charset="0"/>
                        </a:rPr>
                        <a:t>görüş</a:t>
                      </a:r>
                      <a:r>
                        <a:rPr lang="tr-TR" sz="1050" dirty="0">
                          <a:latin typeface="Open Sans" panose="020B0606030504020204" pitchFamily="34" charset="0"/>
                          <a:ea typeface="Open Sans" panose="020B0606030504020204" pitchFamily="34" charset="0"/>
                          <a:cs typeface="Open Sans" panose="020B0606030504020204" pitchFamily="34" charset="0"/>
                        </a:rPr>
                        <a:t> için gönderildi</a:t>
                      </a:r>
                    </a:p>
                  </a:txBody>
                  <a:tcPr/>
                </a:tc>
                <a:extLst>
                  <a:ext uri="{0D108BD9-81ED-4DB2-BD59-A6C34878D82A}">
                    <a16:rowId xmlns:a16="http://schemas.microsoft.com/office/drawing/2014/main" val="2153019622"/>
                  </a:ext>
                </a:extLst>
              </a:tr>
              <a:tr h="126958">
                <a:tc>
                  <a:txBody>
                    <a:bodyPr/>
                    <a:lstStyle/>
                    <a:p>
                      <a:r>
                        <a:rPr lang="tr-TR" sz="1100" dirty="0">
                          <a:latin typeface="Open Sans" panose="020B0606030504020204" pitchFamily="34" charset="0"/>
                          <a:ea typeface="Open Sans" panose="020B0606030504020204" pitchFamily="34" charset="0"/>
                          <a:cs typeface="Open Sans" panose="020B0606030504020204" pitchFamily="34" charset="0"/>
                        </a:rPr>
                        <a:t>Görüş</a:t>
                      </a:r>
                    </a:p>
                  </a:txBody>
                  <a:tcPr/>
                </a:tc>
                <a:tc>
                  <a:txBody>
                    <a:bodyPr/>
                    <a:lstStyle/>
                    <a:p>
                      <a:r>
                        <a:rPr lang="tr-TR" sz="1100" dirty="0">
                          <a:solidFill>
                            <a:srgbClr val="7030A0"/>
                          </a:solidFill>
                          <a:latin typeface="Open Sans" panose="020B0606030504020204" pitchFamily="34" charset="0"/>
                          <a:ea typeface="Open Sans" panose="020B0606030504020204" pitchFamily="34" charset="0"/>
                          <a:cs typeface="Open Sans" panose="020B0606030504020204" pitchFamily="34" charset="0"/>
                        </a:rPr>
                        <a:t>Görüş Tamamlanan</a:t>
                      </a:r>
                    </a:p>
                  </a:txBody>
                  <a:tcPr/>
                </a:tc>
                <a:tc>
                  <a:txBody>
                    <a:bodyPr/>
                    <a:lstStyle/>
                    <a:p>
                      <a:r>
                        <a:rPr lang="tr-TR" sz="1050" b="1" dirty="0">
                          <a:latin typeface="Open Sans" panose="020B0606030504020204" pitchFamily="34" charset="0"/>
                          <a:ea typeface="Open Sans" panose="020B0606030504020204" pitchFamily="34" charset="0"/>
                          <a:cs typeface="Open Sans" panose="020B0606030504020204" pitchFamily="34" charset="0"/>
                        </a:rPr>
                        <a:t>Görüş talep sonucu </a:t>
                      </a:r>
                      <a:r>
                        <a:rPr lang="tr-TR" sz="1050" dirty="0">
                          <a:latin typeface="Open Sans" panose="020B0606030504020204" pitchFamily="34" charset="0"/>
                          <a:ea typeface="Open Sans" panose="020B0606030504020204" pitchFamily="34" charset="0"/>
                          <a:cs typeface="Open Sans" panose="020B0606030504020204" pitchFamily="34" charset="0"/>
                        </a:rPr>
                        <a:t>incelemeci birime iletildi</a:t>
                      </a:r>
                    </a:p>
                  </a:txBody>
                  <a:tcPr/>
                </a:tc>
                <a:extLst>
                  <a:ext uri="{0D108BD9-81ED-4DB2-BD59-A6C34878D82A}">
                    <a16:rowId xmlns:a16="http://schemas.microsoft.com/office/drawing/2014/main" val="435528379"/>
                  </a:ext>
                </a:extLst>
              </a:tr>
              <a:tr h="126958">
                <a:tc>
                  <a:txBody>
                    <a:bodyPr/>
                    <a:lstStyle/>
                    <a:p>
                      <a:r>
                        <a:rPr lang="tr-TR" sz="1100" dirty="0">
                          <a:latin typeface="Open Sans" panose="020B0606030504020204" pitchFamily="34" charset="0"/>
                          <a:ea typeface="Open Sans" panose="020B0606030504020204" pitchFamily="34" charset="0"/>
                          <a:cs typeface="Open Sans" panose="020B0606030504020204" pitchFamily="34" charset="0"/>
                        </a:rPr>
                        <a:t>Sonuçlanan</a:t>
                      </a:r>
                    </a:p>
                  </a:txBody>
                  <a:tcPr/>
                </a:tc>
                <a:tc>
                  <a:txBody>
                    <a:bodyPr/>
                    <a:lstStyle/>
                    <a:p>
                      <a:r>
                        <a:rPr lang="tr-TR" sz="1100" dirty="0">
                          <a:solidFill>
                            <a:srgbClr val="00B050"/>
                          </a:solidFill>
                          <a:latin typeface="Open Sans" panose="020B0606030504020204" pitchFamily="34" charset="0"/>
                          <a:ea typeface="Open Sans" panose="020B0606030504020204" pitchFamily="34" charset="0"/>
                          <a:cs typeface="Open Sans" panose="020B0606030504020204" pitchFamily="34" charset="0"/>
                        </a:rPr>
                        <a:t>Onay</a:t>
                      </a:r>
                    </a:p>
                  </a:txBody>
                  <a:tcPr/>
                </a:tc>
                <a:tc>
                  <a:txBody>
                    <a:bodyPr/>
                    <a:lstStyle/>
                    <a:p>
                      <a:r>
                        <a:rPr lang="tr-TR" sz="1050" dirty="0">
                          <a:latin typeface="Open Sans" panose="020B0606030504020204" pitchFamily="34" charset="0"/>
                          <a:ea typeface="Open Sans" panose="020B0606030504020204" pitchFamily="34" charset="0"/>
                          <a:cs typeface="Open Sans" panose="020B0606030504020204" pitchFamily="34" charset="0"/>
                        </a:rPr>
                        <a:t>Başvuru </a:t>
                      </a:r>
                      <a:r>
                        <a:rPr lang="tr-TR" sz="1050" b="1" dirty="0">
                          <a:latin typeface="Open Sans" panose="020B0606030504020204" pitchFamily="34" charset="0"/>
                          <a:ea typeface="Open Sans" panose="020B0606030504020204" pitchFamily="34" charset="0"/>
                          <a:cs typeface="Open Sans" panose="020B0606030504020204" pitchFamily="34" charset="0"/>
                        </a:rPr>
                        <a:t>uygun görülerek </a:t>
                      </a:r>
                      <a:r>
                        <a:rPr lang="tr-TR" sz="1050" dirty="0">
                          <a:latin typeface="Open Sans" panose="020B0606030504020204" pitchFamily="34" charset="0"/>
                          <a:ea typeface="Open Sans" panose="020B0606030504020204" pitchFamily="34" charset="0"/>
                          <a:cs typeface="Open Sans" panose="020B0606030504020204" pitchFamily="34" charset="0"/>
                        </a:rPr>
                        <a:t>sonuçlandırıldı</a:t>
                      </a:r>
                    </a:p>
                  </a:txBody>
                  <a:tcPr/>
                </a:tc>
                <a:extLst>
                  <a:ext uri="{0D108BD9-81ED-4DB2-BD59-A6C34878D82A}">
                    <a16:rowId xmlns:a16="http://schemas.microsoft.com/office/drawing/2014/main" val="2036817251"/>
                  </a:ext>
                </a:extLst>
              </a:tr>
              <a:tr h="126958">
                <a:tc>
                  <a:txBody>
                    <a:bodyPr/>
                    <a:lstStyle/>
                    <a:p>
                      <a:r>
                        <a:rPr lang="tr-TR" sz="1100" dirty="0">
                          <a:latin typeface="Open Sans" panose="020B0606030504020204" pitchFamily="34" charset="0"/>
                          <a:ea typeface="Open Sans" panose="020B0606030504020204" pitchFamily="34" charset="0"/>
                          <a:cs typeface="Open Sans" panose="020B0606030504020204" pitchFamily="34" charset="0"/>
                        </a:rPr>
                        <a:t>Sonuçlanan</a:t>
                      </a:r>
                    </a:p>
                  </a:txBody>
                  <a:tcPr/>
                </a:tc>
                <a:tc>
                  <a:txBody>
                    <a:bodyPr/>
                    <a:lstStyle/>
                    <a:p>
                      <a:r>
                        <a:rPr lang="tr-TR" sz="1100" dirty="0">
                          <a:solidFill>
                            <a:srgbClr val="C00000"/>
                          </a:solidFill>
                          <a:latin typeface="Open Sans" panose="020B0606030504020204" pitchFamily="34" charset="0"/>
                          <a:ea typeface="Open Sans" panose="020B0606030504020204" pitchFamily="34" charset="0"/>
                          <a:cs typeface="Open Sans" panose="020B0606030504020204" pitchFamily="34" charset="0"/>
                        </a:rPr>
                        <a:t>Ret</a:t>
                      </a:r>
                    </a:p>
                  </a:txBody>
                  <a:tcPr/>
                </a:tc>
                <a:tc>
                  <a:txBody>
                    <a:bodyPr/>
                    <a:lstStyle/>
                    <a:p>
                      <a:r>
                        <a:rPr lang="tr-TR" sz="1050" dirty="0">
                          <a:latin typeface="Open Sans" panose="020B0606030504020204" pitchFamily="34" charset="0"/>
                          <a:ea typeface="Open Sans" panose="020B0606030504020204" pitchFamily="34" charset="0"/>
                          <a:cs typeface="Open Sans" panose="020B0606030504020204" pitchFamily="34" charset="0"/>
                        </a:rPr>
                        <a:t>Başvuru </a:t>
                      </a:r>
                      <a:r>
                        <a:rPr lang="tr-TR" sz="1050" b="1" dirty="0">
                          <a:latin typeface="Open Sans" panose="020B0606030504020204" pitchFamily="34" charset="0"/>
                          <a:ea typeface="Open Sans" panose="020B0606030504020204" pitchFamily="34" charset="0"/>
                          <a:cs typeface="Open Sans" panose="020B0606030504020204" pitchFamily="34" charset="0"/>
                        </a:rPr>
                        <a:t>uygun görülmeyerek </a:t>
                      </a:r>
                      <a:r>
                        <a:rPr lang="tr-TR" sz="1050" dirty="0">
                          <a:latin typeface="Open Sans" panose="020B0606030504020204" pitchFamily="34" charset="0"/>
                          <a:ea typeface="Open Sans" panose="020B0606030504020204" pitchFamily="34" charset="0"/>
                          <a:cs typeface="Open Sans" panose="020B0606030504020204" pitchFamily="34" charset="0"/>
                        </a:rPr>
                        <a:t>sonuçlandırıldı</a:t>
                      </a:r>
                    </a:p>
                  </a:txBody>
                  <a:tcPr/>
                </a:tc>
                <a:extLst>
                  <a:ext uri="{0D108BD9-81ED-4DB2-BD59-A6C34878D82A}">
                    <a16:rowId xmlns:a16="http://schemas.microsoft.com/office/drawing/2014/main" val="2547334804"/>
                  </a:ext>
                </a:extLst>
              </a:tr>
            </a:tbl>
          </a:graphicData>
        </a:graphic>
      </p:graphicFrame>
    </p:spTree>
    <p:extLst>
      <p:ext uri="{BB962C8B-B14F-4D97-AF65-F5344CB8AC3E}">
        <p14:creationId xmlns:p14="http://schemas.microsoft.com/office/powerpoint/2010/main" val="3465486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1E013-77CF-AA60-CB03-71B605DAF71F}"/>
            </a:ext>
          </a:extLst>
        </p:cNvPr>
        <p:cNvGrpSpPr/>
        <p:nvPr/>
      </p:nvGrpSpPr>
      <p:grpSpPr>
        <a:xfrm>
          <a:off x="0" y="0"/>
          <a:ext cx="0" cy="0"/>
          <a:chOff x="0" y="0"/>
          <a:chExt cx="0" cy="0"/>
        </a:xfrm>
      </p:grpSpPr>
      <p:sp>
        <p:nvSpPr>
          <p:cNvPr id="23" name="Metin kutusu 22">
            <a:extLst>
              <a:ext uri="{FF2B5EF4-FFF2-40B4-BE49-F238E27FC236}">
                <a16:creationId xmlns:a16="http://schemas.microsoft.com/office/drawing/2014/main" id="{C350AEEE-25FD-1A33-B5DF-7E801DD10A81}"/>
              </a:ext>
            </a:extLst>
          </p:cNvPr>
          <p:cNvSpPr txBox="1"/>
          <p:nvPr/>
        </p:nvSpPr>
        <p:spPr>
          <a:xfrm>
            <a:off x="26164" y="276852"/>
            <a:ext cx="5479286"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Yazışmalar Listesi</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Resim 6">
            <a:extLst>
              <a:ext uri="{FF2B5EF4-FFF2-40B4-BE49-F238E27FC236}">
                <a16:creationId xmlns:a16="http://schemas.microsoft.com/office/drawing/2014/main" id="{1B3703C8-2DC7-CFF0-13E9-4FD43D351D0C}"/>
              </a:ext>
            </a:extLst>
          </p:cNvPr>
          <p:cNvPicPr>
            <a:picLocks noChangeAspect="1"/>
          </p:cNvPicPr>
          <p:nvPr/>
        </p:nvPicPr>
        <p:blipFill>
          <a:blip r:embed="rId3"/>
          <a:stretch>
            <a:fillRect/>
          </a:stretch>
        </p:blipFill>
        <p:spPr>
          <a:xfrm>
            <a:off x="3770725" y="826239"/>
            <a:ext cx="8421275" cy="304843"/>
          </a:xfrm>
          <a:prstGeom prst="rect">
            <a:avLst/>
          </a:prstGeom>
        </p:spPr>
      </p:pic>
      <p:pic>
        <p:nvPicPr>
          <p:cNvPr id="10" name="Resim 9">
            <a:extLst>
              <a:ext uri="{FF2B5EF4-FFF2-40B4-BE49-F238E27FC236}">
                <a16:creationId xmlns:a16="http://schemas.microsoft.com/office/drawing/2014/main" id="{40CFF7B1-C27B-1D29-D85E-06C9C8F78914}"/>
              </a:ext>
            </a:extLst>
          </p:cNvPr>
          <p:cNvPicPr>
            <a:picLocks noChangeAspect="1"/>
          </p:cNvPicPr>
          <p:nvPr/>
        </p:nvPicPr>
        <p:blipFill>
          <a:blip r:embed="rId4"/>
          <a:stretch>
            <a:fillRect/>
          </a:stretch>
        </p:blipFill>
        <p:spPr>
          <a:xfrm>
            <a:off x="9304063" y="1127699"/>
            <a:ext cx="1143160" cy="1247949"/>
          </a:xfrm>
          <a:prstGeom prst="rect">
            <a:avLst/>
          </a:prstGeom>
        </p:spPr>
      </p:pic>
      <p:pic>
        <p:nvPicPr>
          <p:cNvPr id="25" name="Resim 24">
            <a:extLst>
              <a:ext uri="{FF2B5EF4-FFF2-40B4-BE49-F238E27FC236}">
                <a16:creationId xmlns:a16="http://schemas.microsoft.com/office/drawing/2014/main" id="{F5E5481C-2CE9-3D54-526A-AE274FFE2D55}"/>
              </a:ext>
            </a:extLst>
          </p:cNvPr>
          <p:cNvPicPr>
            <a:picLocks noChangeAspect="1"/>
          </p:cNvPicPr>
          <p:nvPr/>
        </p:nvPicPr>
        <p:blipFill>
          <a:blip r:embed="rId5"/>
          <a:stretch>
            <a:fillRect/>
          </a:stretch>
        </p:blipFill>
        <p:spPr>
          <a:xfrm>
            <a:off x="523690" y="1480797"/>
            <a:ext cx="7544449" cy="1623293"/>
          </a:xfrm>
          <a:prstGeom prst="rect">
            <a:avLst/>
          </a:prstGeom>
          <a:ln w="12700">
            <a:solidFill>
              <a:srgbClr val="002060"/>
            </a:solidFill>
          </a:ln>
        </p:spPr>
      </p:pic>
      <p:pic>
        <p:nvPicPr>
          <p:cNvPr id="29" name="Resim 28">
            <a:extLst>
              <a:ext uri="{FF2B5EF4-FFF2-40B4-BE49-F238E27FC236}">
                <a16:creationId xmlns:a16="http://schemas.microsoft.com/office/drawing/2014/main" id="{3A8855E4-89E8-EB02-39E4-9B9A26EEB3BF}"/>
              </a:ext>
            </a:extLst>
          </p:cNvPr>
          <p:cNvPicPr>
            <a:picLocks noChangeAspect="1"/>
          </p:cNvPicPr>
          <p:nvPr/>
        </p:nvPicPr>
        <p:blipFill>
          <a:blip r:embed="rId6"/>
          <a:stretch>
            <a:fillRect/>
          </a:stretch>
        </p:blipFill>
        <p:spPr>
          <a:xfrm>
            <a:off x="523690" y="3802589"/>
            <a:ext cx="5625477" cy="2711884"/>
          </a:xfrm>
          <a:prstGeom prst="rect">
            <a:avLst/>
          </a:prstGeom>
          <a:ln w="12700">
            <a:solidFill>
              <a:srgbClr val="002060"/>
            </a:solidFill>
          </a:ln>
        </p:spPr>
      </p:pic>
      <p:pic>
        <p:nvPicPr>
          <p:cNvPr id="31" name="Resim 30">
            <a:extLst>
              <a:ext uri="{FF2B5EF4-FFF2-40B4-BE49-F238E27FC236}">
                <a16:creationId xmlns:a16="http://schemas.microsoft.com/office/drawing/2014/main" id="{E55B7521-3829-97E1-DA7E-D0D6E177F9C1}"/>
              </a:ext>
            </a:extLst>
          </p:cNvPr>
          <p:cNvPicPr>
            <a:picLocks noChangeAspect="1"/>
          </p:cNvPicPr>
          <p:nvPr/>
        </p:nvPicPr>
        <p:blipFill>
          <a:blip r:embed="rId7"/>
          <a:stretch>
            <a:fillRect/>
          </a:stretch>
        </p:blipFill>
        <p:spPr>
          <a:xfrm>
            <a:off x="7610316" y="5409329"/>
            <a:ext cx="3238818" cy="1267069"/>
          </a:xfrm>
          <a:prstGeom prst="rect">
            <a:avLst/>
          </a:prstGeom>
          <a:ln w="12700">
            <a:solidFill>
              <a:srgbClr val="002060"/>
            </a:solidFill>
          </a:ln>
        </p:spPr>
      </p:pic>
      <p:cxnSp>
        <p:nvCxnSpPr>
          <p:cNvPr id="33" name="Düz Ok Bağlayıcısı 32">
            <a:extLst>
              <a:ext uri="{FF2B5EF4-FFF2-40B4-BE49-F238E27FC236}">
                <a16:creationId xmlns:a16="http://schemas.microsoft.com/office/drawing/2014/main" id="{43096D76-523B-81EA-D2B9-5B08F7A5706E}"/>
              </a:ext>
            </a:extLst>
          </p:cNvPr>
          <p:cNvCxnSpPr>
            <a:cxnSpLocks/>
          </p:cNvCxnSpPr>
          <p:nvPr/>
        </p:nvCxnSpPr>
        <p:spPr>
          <a:xfrm flipH="1">
            <a:off x="8201025" y="1371204"/>
            <a:ext cx="1019175" cy="937768"/>
          </a:xfrm>
          <a:prstGeom prst="straightConnector1">
            <a:avLst/>
          </a:prstGeom>
          <a:ln w="57150">
            <a:solidFill>
              <a:srgbClr val="00CAD5"/>
            </a:solidFill>
            <a:tailEnd type="triangle"/>
          </a:ln>
        </p:spPr>
        <p:style>
          <a:lnRef idx="1">
            <a:schemeClr val="accent1"/>
          </a:lnRef>
          <a:fillRef idx="0">
            <a:schemeClr val="accent1"/>
          </a:fillRef>
          <a:effectRef idx="0">
            <a:schemeClr val="accent1"/>
          </a:effectRef>
          <a:fontRef idx="minor">
            <a:schemeClr val="tx1"/>
          </a:fontRef>
        </p:style>
      </p:cxnSp>
      <p:cxnSp>
        <p:nvCxnSpPr>
          <p:cNvPr id="37" name="Düz Ok Bağlayıcısı 36">
            <a:extLst>
              <a:ext uri="{FF2B5EF4-FFF2-40B4-BE49-F238E27FC236}">
                <a16:creationId xmlns:a16="http://schemas.microsoft.com/office/drawing/2014/main" id="{DE3CF7EF-BDC9-F1F5-DB83-F6BCFF584E7C}"/>
              </a:ext>
            </a:extLst>
          </p:cNvPr>
          <p:cNvCxnSpPr>
            <a:cxnSpLocks/>
          </p:cNvCxnSpPr>
          <p:nvPr/>
        </p:nvCxnSpPr>
        <p:spPr>
          <a:xfrm>
            <a:off x="4267200" y="3286125"/>
            <a:ext cx="0" cy="334429"/>
          </a:xfrm>
          <a:prstGeom prst="straightConnector1">
            <a:avLst/>
          </a:prstGeom>
          <a:ln w="57150">
            <a:solidFill>
              <a:srgbClr val="00CAD5"/>
            </a:solidFill>
            <a:tailEnd type="triangle"/>
          </a:ln>
        </p:spPr>
        <p:style>
          <a:lnRef idx="1">
            <a:schemeClr val="accent1"/>
          </a:lnRef>
          <a:fillRef idx="0">
            <a:schemeClr val="accent1"/>
          </a:fillRef>
          <a:effectRef idx="0">
            <a:schemeClr val="accent1"/>
          </a:effectRef>
          <a:fontRef idx="minor">
            <a:schemeClr val="tx1"/>
          </a:fontRef>
        </p:style>
      </p:cxnSp>
      <p:sp>
        <p:nvSpPr>
          <p:cNvPr id="41" name="Dikdörtgen 40">
            <a:extLst>
              <a:ext uri="{FF2B5EF4-FFF2-40B4-BE49-F238E27FC236}">
                <a16:creationId xmlns:a16="http://schemas.microsoft.com/office/drawing/2014/main" id="{EA2A2A1F-5785-BE6A-7201-E75D5EFE4E65}"/>
              </a:ext>
            </a:extLst>
          </p:cNvPr>
          <p:cNvSpPr/>
          <p:nvPr/>
        </p:nvSpPr>
        <p:spPr>
          <a:xfrm>
            <a:off x="6324581" y="3230036"/>
            <a:ext cx="5625474" cy="2062103"/>
          </a:xfrm>
          <a:prstGeom prst="rect">
            <a:avLst/>
          </a:prstGeom>
          <a:solidFill>
            <a:srgbClr val="00B0F0">
              <a:alpha val="10000"/>
            </a:srgbClr>
          </a:solidFill>
          <a:ln>
            <a:solidFill>
              <a:srgbClr val="002060"/>
            </a:solidFill>
            <a:prstDash val="sysDash"/>
          </a:ln>
        </p:spPr>
        <p:txBody>
          <a:bodyPr wrap="square">
            <a:spAutoFit/>
          </a:bodyPr>
          <a:lstStyle/>
          <a:p>
            <a:pPr marL="285750" indent="-285750" algn="just">
              <a:buFont typeface="Wingdings" panose="05000000000000000000" pitchFamily="2" charset="2"/>
              <a:buChar char="§"/>
            </a:pP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Yazışmalar yararlanıcılar için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resmi dilekçe</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incelemeciler için ise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resmi bildirim yazısı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niteliğindedir. </a:t>
            </a:r>
            <a:r>
              <a:rPr lang="tr-TR" sz="1600" b="1" dirty="0">
                <a:solidFill>
                  <a:srgbClr val="00B050"/>
                </a:solidFill>
                <a:latin typeface="Open Sans" panose="020B0606030504020204" pitchFamily="34" charset="0"/>
                <a:ea typeface="Open Sans" panose="020B0606030504020204" pitchFamily="34" charset="0"/>
                <a:cs typeface="Open Sans" panose="020B0606030504020204" pitchFamily="34" charset="0"/>
              </a:rPr>
              <a:t>Eksiklik bildirimlerinde iletilen talepler bu liste üzerinden takip edilmelidir.</a:t>
            </a:r>
          </a:p>
          <a:p>
            <a:pPr marL="285750" indent="-285750" algn="just">
              <a:buFont typeface="Wingdings" panose="05000000000000000000" pitchFamily="2" charset="2"/>
              <a:buChar char="§"/>
            </a:pP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Wingdings" panose="05000000000000000000" pitchFamily="2" charset="2"/>
              <a:buChar char="§"/>
            </a:pP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Belirtilmesinde fayda görülen bir husus yok ise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başvuru iletilirken yazışma eklenmesi zorunlu değildir</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1087845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etin kutusu 9">
            <a:extLst>
              <a:ext uri="{FF2B5EF4-FFF2-40B4-BE49-F238E27FC236}">
                <a16:creationId xmlns:a16="http://schemas.microsoft.com/office/drawing/2014/main" id="{26080951-F021-C299-6825-C19938498E45}"/>
              </a:ext>
            </a:extLst>
          </p:cNvPr>
          <p:cNvSpPr txBox="1"/>
          <p:nvPr/>
        </p:nvSpPr>
        <p:spPr>
          <a:xfrm>
            <a:off x="26164" y="276852"/>
            <a:ext cx="5526911"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Başvuru İş Akış Tarihçesi</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5" name="Resim 24">
            <a:extLst>
              <a:ext uri="{FF2B5EF4-FFF2-40B4-BE49-F238E27FC236}">
                <a16:creationId xmlns:a16="http://schemas.microsoft.com/office/drawing/2014/main" id="{4735407E-CEB6-3B45-F794-8EDBCA1017FF}"/>
              </a:ext>
            </a:extLst>
          </p:cNvPr>
          <p:cNvPicPr>
            <a:picLocks noChangeAspect="1"/>
          </p:cNvPicPr>
          <p:nvPr/>
        </p:nvPicPr>
        <p:blipFill>
          <a:blip r:embed="rId2"/>
          <a:stretch>
            <a:fillRect/>
          </a:stretch>
        </p:blipFill>
        <p:spPr>
          <a:xfrm>
            <a:off x="365913" y="1466484"/>
            <a:ext cx="11460174" cy="5239481"/>
          </a:xfrm>
          <a:prstGeom prst="rect">
            <a:avLst/>
          </a:prstGeom>
          <a:ln w="12700">
            <a:solidFill>
              <a:schemeClr val="tx1"/>
            </a:solidFill>
          </a:ln>
        </p:spPr>
      </p:pic>
      <p:sp>
        <p:nvSpPr>
          <p:cNvPr id="26" name="Dikdörtgen 25">
            <a:extLst>
              <a:ext uri="{FF2B5EF4-FFF2-40B4-BE49-F238E27FC236}">
                <a16:creationId xmlns:a16="http://schemas.microsoft.com/office/drawing/2014/main" id="{DEFA57ED-BEFF-55D6-14B4-A667FE67F5C6}"/>
              </a:ext>
            </a:extLst>
          </p:cNvPr>
          <p:cNvSpPr/>
          <p:nvPr/>
        </p:nvSpPr>
        <p:spPr>
          <a:xfrm>
            <a:off x="365998" y="955706"/>
            <a:ext cx="11460089" cy="338554"/>
          </a:xfrm>
          <a:prstGeom prst="rect">
            <a:avLst/>
          </a:prstGeom>
          <a:ln>
            <a:solidFill>
              <a:srgbClr val="002060"/>
            </a:solidFill>
            <a:prstDash val="sysDash"/>
          </a:ln>
        </p:spPr>
        <p:txBody>
          <a:bodyPr wrap="square">
            <a:spAutoFit/>
          </a:bodyPr>
          <a:lstStyle/>
          <a:p>
            <a:pPr algn="ct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Başvuru iletildikten sonraki süreçler tarih ve saat bilgileri ile birlikte yararlanıcılar tarafından takip edilebilir</a:t>
            </a: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77090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38">
            <a:extLst>
              <a:ext uri="{FF2B5EF4-FFF2-40B4-BE49-F238E27FC236}">
                <a16:creationId xmlns:a16="http://schemas.microsoft.com/office/drawing/2014/main" id="{40D382EC-ED8F-87EA-C463-B66E2A8BDBFE}"/>
              </a:ext>
            </a:extLst>
          </p:cNvPr>
          <p:cNvSpPr>
            <a:spLocks noChangeAspect="1"/>
          </p:cNvSpPr>
          <p:nvPr/>
        </p:nvSpPr>
        <p:spPr>
          <a:xfrm>
            <a:off x="10858320" y="931544"/>
            <a:ext cx="936000" cy="9360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8E49"/>
          </a:solidFill>
        </p:spPr>
        <p:txBody>
          <a:bodyPr/>
          <a:lstStyle/>
          <a:p>
            <a:endParaRPr lang="tr-TR"/>
          </a:p>
        </p:txBody>
      </p:sp>
      <p:sp>
        <p:nvSpPr>
          <p:cNvPr id="11" name="Dikdörtgen 10">
            <a:extLst>
              <a:ext uri="{FF2B5EF4-FFF2-40B4-BE49-F238E27FC236}">
                <a16:creationId xmlns:a16="http://schemas.microsoft.com/office/drawing/2014/main" id="{5DAEF779-E3EE-44CF-9669-03E2AD038FEA}"/>
              </a:ext>
            </a:extLst>
          </p:cNvPr>
          <p:cNvSpPr/>
          <p:nvPr/>
        </p:nvSpPr>
        <p:spPr>
          <a:xfrm>
            <a:off x="112709" y="5528410"/>
            <a:ext cx="11942009" cy="1015663"/>
          </a:xfrm>
          <a:prstGeom prst="rect">
            <a:avLst/>
          </a:prstGeom>
          <a:solidFill>
            <a:schemeClr val="bg1">
              <a:lumMod val="75000"/>
              <a:alpha val="15000"/>
            </a:schemeClr>
          </a:solidFill>
          <a:ln>
            <a:noFill/>
            <a:prstDash val="sysDash"/>
          </a:ln>
        </p:spPr>
        <p:txBody>
          <a:bodyPr wrap="square">
            <a:spAutoFit/>
          </a:bodyPr>
          <a:lstStyle/>
          <a:p>
            <a:pPr algn="ctr"/>
            <a:r>
              <a:rPr lang="tr-TR"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Onaylanarak sonuçlandırılmış </a:t>
            </a: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destek ödeme başvurularına ait bilgiler tahakkuk süreçlerine aktarılır. Başvuruların tahakkuk ve ödeme süreçleri sol menüde yer alan </a:t>
            </a:r>
            <a:r>
              <a:rPr lang="tr-TR" sz="2000" b="1" dirty="0">
                <a:solidFill>
                  <a:srgbClr val="009900"/>
                </a:solidFill>
                <a:latin typeface="Open Sans" panose="020B0606030504020204" pitchFamily="34" charset="0"/>
                <a:ea typeface="Open Sans" panose="020B0606030504020204" pitchFamily="34" charset="0"/>
                <a:cs typeface="Open Sans" panose="020B0606030504020204" pitchFamily="34" charset="0"/>
              </a:rPr>
              <a:t>DFİF Tahakkuklarım </a:t>
            </a: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sayfası üzerinden yararlanıcılar tarafından anlık takip edilebilir.</a:t>
            </a:r>
          </a:p>
        </p:txBody>
      </p:sp>
      <p:sp>
        <p:nvSpPr>
          <p:cNvPr id="12" name="Dikdörtgen 11">
            <a:extLst>
              <a:ext uri="{FF2B5EF4-FFF2-40B4-BE49-F238E27FC236}">
                <a16:creationId xmlns:a16="http://schemas.microsoft.com/office/drawing/2014/main" id="{E3C65F3A-C469-487D-9623-79A319435105}"/>
              </a:ext>
            </a:extLst>
          </p:cNvPr>
          <p:cNvSpPr/>
          <p:nvPr/>
        </p:nvSpPr>
        <p:spPr>
          <a:xfrm>
            <a:off x="137281" y="1079379"/>
            <a:ext cx="10244969" cy="615553"/>
          </a:xfrm>
          <a:prstGeom prst="rect">
            <a:avLst/>
          </a:prstGeom>
          <a:solidFill>
            <a:schemeClr val="bg1">
              <a:lumMod val="75000"/>
              <a:alpha val="15000"/>
            </a:schemeClr>
          </a:solidFill>
          <a:ln>
            <a:noFill/>
            <a:prstDash val="sysDash"/>
          </a:ln>
        </p:spPr>
        <p:txBody>
          <a:bodyPr wrap="square">
            <a:spAutoFit/>
          </a:bodyPr>
          <a:lstStyle/>
          <a:p>
            <a:pPr algn="ct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Ödeme Süreci Aşamaları:</a:t>
            </a:r>
          </a:p>
          <a:p>
            <a:pPr algn="ctr"/>
            <a:r>
              <a:rPr lang="tr-TR" sz="1600" b="1" dirty="0">
                <a:solidFill>
                  <a:srgbClr val="009900"/>
                </a:solidFill>
                <a:latin typeface="Open Sans" panose="020B0606030504020204" pitchFamily="34" charset="0"/>
                <a:ea typeface="Open Sans" panose="020B0606030504020204" pitchFamily="34" charset="0"/>
                <a:cs typeface="Open Sans" panose="020B0606030504020204" pitchFamily="34" charset="0"/>
              </a:rPr>
              <a:t>Taslak</a:t>
            </a:r>
            <a:r>
              <a:rPr lang="tr-TR" sz="1600" dirty="0">
                <a:solidFill>
                  <a:srgbClr val="009900"/>
                </a:solidFill>
                <a:latin typeface="Open Sans" panose="020B0606030504020204" pitchFamily="34" charset="0"/>
                <a:ea typeface="Open Sans" panose="020B0606030504020204" pitchFamily="34" charset="0"/>
                <a:cs typeface="Open Sans" panose="020B0606030504020204" pitchFamily="34" charset="0"/>
              </a:rPr>
              <a:t> </a:t>
            </a:r>
            <a:r>
              <a:rPr lang="tr-TR" b="1" dirty="0">
                <a:solidFill>
                  <a:srgbClr val="002060"/>
                </a:solidFill>
                <a:latin typeface="Open Sans" panose="020B0606030504020204" pitchFamily="34" charset="0"/>
                <a:ea typeface="Open Sans" panose="020B0606030504020204" pitchFamily="34" charset="0"/>
                <a:cs typeface="Open Sans" panose="020B0606030504020204" pitchFamily="34" charset="0"/>
              </a:rPr>
              <a:t>&gt;</a:t>
            </a:r>
            <a:r>
              <a:rPr lang="tr-TR" sz="1600" dirty="0">
                <a:solidFill>
                  <a:srgbClr val="009900"/>
                </a:solidFill>
                <a:latin typeface="Open Sans" panose="020B0606030504020204" pitchFamily="34" charset="0"/>
                <a:ea typeface="Open Sans" panose="020B0606030504020204" pitchFamily="34" charset="0"/>
                <a:cs typeface="Open Sans" panose="020B0606030504020204" pitchFamily="34" charset="0"/>
              </a:rPr>
              <a:t> Yeni </a:t>
            </a:r>
            <a:r>
              <a:rPr lang="tr-TR" b="1" dirty="0">
                <a:solidFill>
                  <a:srgbClr val="002060"/>
                </a:solidFill>
                <a:latin typeface="Open Sans" panose="020B0606030504020204" pitchFamily="34" charset="0"/>
                <a:ea typeface="Open Sans" panose="020B0606030504020204" pitchFamily="34" charset="0"/>
                <a:cs typeface="Open Sans" panose="020B0606030504020204" pitchFamily="34" charset="0"/>
              </a:rPr>
              <a:t>&gt;</a:t>
            </a:r>
            <a:r>
              <a:rPr lang="tr-TR" b="1" dirty="0">
                <a:solidFill>
                  <a:srgbClr val="009900"/>
                </a:solidFill>
                <a:latin typeface="Open Sans" panose="020B0606030504020204" pitchFamily="34" charset="0"/>
                <a:ea typeface="Open Sans" panose="020B0606030504020204" pitchFamily="34" charset="0"/>
                <a:cs typeface="Open Sans" panose="020B0606030504020204" pitchFamily="34" charset="0"/>
              </a:rPr>
              <a:t> </a:t>
            </a:r>
            <a:r>
              <a:rPr lang="tr-TR" sz="1600" dirty="0">
                <a:solidFill>
                  <a:srgbClr val="009900"/>
                </a:solidFill>
                <a:latin typeface="Open Sans" panose="020B0606030504020204" pitchFamily="34" charset="0"/>
                <a:ea typeface="Open Sans" panose="020B0606030504020204" pitchFamily="34" charset="0"/>
                <a:cs typeface="Open Sans" panose="020B0606030504020204" pitchFamily="34" charset="0"/>
              </a:rPr>
              <a:t>Tahakkuk Paketinde </a:t>
            </a:r>
            <a:r>
              <a:rPr lang="tr-TR" b="1" dirty="0">
                <a:solidFill>
                  <a:srgbClr val="002060"/>
                </a:solidFill>
                <a:latin typeface="Open Sans" panose="020B0606030504020204" pitchFamily="34" charset="0"/>
                <a:ea typeface="Open Sans" panose="020B0606030504020204" pitchFamily="34" charset="0"/>
                <a:cs typeface="Open Sans" panose="020B0606030504020204" pitchFamily="34" charset="0"/>
              </a:rPr>
              <a:t>&gt;</a:t>
            </a:r>
            <a:r>
              <a:rPr lang="tr-TR" sz="1600" dirty="0">
                <a:solidFill>
                  <a:srgbClr val="009900"/>
                </a:solidFill>
                <a:latin typeface="Open Sans" panose="020B0606030504020204" pitchFamily="34" charset="0"/>
                <a:ea typeface="Open Sans" panose="020B0606030504020204" pitchFamily="34" charset="0"/>
                <a:cs typeface="Open Sans" panose="020B0606030504020204" pitchFamily="34" charset="0"/>
              </a:rPr>
              <a:t> Bütçe Şubesinde </a:t>
            </a:r>
            <a:r>
              <a:rPr lang="tr-TR" b="1" dirty="0">
                <a:solidFill>
                  <a:srgbClr val="002060"/>
                </a:solidFill>
                <a:latin typeface="Open Sans" panose="020B0606030504020204" pitchFamily="34" charset="0"/>
                <a:ea typeface="Open Sans" panose="020B0606030504020204" pitchFamily="34" charset="0"/>
                <a:cs typeface="Open Sans" panose="020B0606030504020204" pitchFamily="34" charset="0"/>
              </a:rPr>
              <a:t>&gt;</a:t>
            </a:r>
            <a:r>
              <a:rPr lang="tr-TR" sz="1600" dirty="0">
                <a:solidFill>
                  <a:srgbClr val="009900"/>
                </a:solidFill>
                <a:latin typeface="Open Sans" panose="020B0606030504020204" pitchFamily="34" charset="0"/>
                <a:ea typeface="Open Sans" panose="020B0606030504020204" pitchFamily="34" charset="0"/>
                <a:cs typeface="Open Sans" panose="020B0606030504020204" pitchFamily="34" charset="0"/>
              </a:rPr>
              <a:t> Yetkili Onayında </a:t>
            </a:r>
            <a:r>
              <a:rPr lang="tr-TR" b="1" dirty="0">
                <a:solidFill>
                  <a:srgbClr val="002060"/>
                </a:solidFill>
                <a:latin typeface="Open Sans" panose="020B0606030504020204" pitchFamily="34" charset="0"/>
                <a:ea typeface="Open Sans" panose="020B0606030504020204" pitchFamily="34" charset="0"/>
                <a:cs typeface="Open Sans" panose="020B0606030504020204" pitchFamily="34" charset="0"/>
              </a:rPr>
              <a:t>&gt;</a:t>
            </a:r>
            <a:r>
              <a:rPr lang="tr-TR" sz="1600" dirty="0">
                <a:solidFill>
                  <a:srgbClr val="009900"/>
                </a:solidFill>
                <a:latin typeface="Open Sans" panose="020B0606030504020204" pitchFamily="34" charset="0"/>
                <a:ea typeface="Open Sans" panose="020B0606030504020204" pitchFamily="34" charset="0"/>
                <a:cs typeface="Open Sans" panose="020B0606030504020204" pitchFamily="34" charset="0"/>
              </a:rPr>
              <a:t> Ödenek Bekliyor </a:t>
            </a:r>
            <a:r>
              <a:rPr lang="tr-TR" b="1" dirty="0">
                <a:solidFill>
                  <a:srgbClr val="002060"/>
                </a:solidFill>
                <a:latin typeface="Open Sans" panose="020B0606030504020204" pitchFamily="34" charset="0"/>
                <a:ea typeface="Open Sans" panose="020B0606030504020204" pitchFamily="34" charset="0"/>
                <a:cs typeface="Open Sans" panose="020B0606030504020204" pitchFamily="34" charset="0"/>
              </a:rPr>
              <a:t>&gt;</a:t>
            </a:r>
            <a:r>
              <a:rPr lang="tr-TR" sz="1600" dirty="0">
                <a:solidFill>
                  <a:srgbClr val="009900"/>
                </a:solidFill>
                <a:latin typeface="Open Sans" panose="020B0606030504020204" pitchFamily="34" charset="0"/>
                <a:ea typeface="Open Sans" panose="020B0606030504020204" pitchFamily="34" charset="0"/>
                <a:cs typeface="Open Sans" panose="020B0606030504020204" pitchFamily="34" charset="0"/>
              </a:rPr>
              <a:t> </a:t>
            </a:r>
            <a:r>
              <a:rPr lang="tr-TR" sz="1600" b="1" dirty="0">
                <a:solidFill>
                  <a:srgbClr val="009900"/>
                </a:solidFill>
                <a:latin typeface="Open Sans" panose="020B0606030504020204" pitchFamily="34" charset="0"/>
                <a:ea typeface="Open Sans" panose="020B0606030504020204" pitchFamily="34" charset="0"/>
                <a:cs typeface="Open Sans" panose="020B0606030504020204" pitchFamily="34" charset="0"/>
              </a:rPr>
              <a:t>Ödendi</a:t>
            </a:r>
          </a:p>
        </p:txBody>
      </p:sp>
      <p:sp>
        <p:nvSpPr>
          <p:cNvPr id="9" name="Metin kutusu 8">
            <a:extLst>
              <a:ext uri="{FF2B5EF4-FFF2-40B4-BE49-F238E27FC236}">
                <a16:creationId xmlns:a16="http://schemas.microsoft.com/office/drawing/2014/main" id="{8FB8A5E2-5769-5679-E9AB-95C25B33CDCA}"/>
              </a:ext>
            </a:extLst>
          </p:cNvPr>
          <p:cNvSpPr txBox="1"/>
          <p:nvPr/>
        </p:nvSpPr>
        <p:spPr>
          <a:xfrm>
            <a:off x="26164" y="276852"/>
            <a:ext cx="5431661"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DFİF Tahakkuklarım</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3" name="Resim 12">
            <a:extLst>
              <a:ext uri="{FF2B5EF4-FFF2-40B4-BE49-F238E27FC236}">
                <a16:creationId xmlns:a16="http://schemas.microsoft.com/office/drawing/2014/main" id="{21118BB3-273B-2354-630F-368624AD6D2B}"/>
              </a:ext>
            </a:extLst>
          </p:cNvPr>
          <p:cNvPicPr>
            <a:picLocks noChangeAspect="1"/>
          </p:cNvPicPr>
          <p:nvPr/>
        </p:nvPicPr>
        <p:blipFill>
          <a:blip r:embed="rId3"/>
          <a:stretch>
            <a:fillRect/>
          </a:stretch>
        </p:blipFill>
        <p:spPr>
          <a:xfrm>
            <a:off x="137281" y="2173506"/>
            <a:ext cx="11917438" cy="2981741"/>
          </a:xfrm>
          <a:prstGeom prst="rect">
            <a:avLst/>
          </a:prstGeom>
          <a:ln w="12700">
            <a:solidFill>
              <a:srgbClr val="002060"/>
            </a:solidFill>
          </a:ln>
        </p:spPr>
      </p:pic>
      <p:sp>
        <p:nvSpPr>
          <p:cNvPr id="14" name="Freeform 81">
            <a:extLst>
              <a:ext uri="{FF2B5EF4-FFF2-40B4-BE49-F238E27FC236}">
                <a16:creationId xmlns:a16="http://schemas.microsoft.com/office/drawing/2014/main" id="{9491DF01-F1CE-4B88-B8A2-2B99A3676DDF}"/>
              </a:ext>
            </a:extLst>
          </p:cNvPr>
          <p:cNvSpPr>
            <a:spLocks noChangeAspect="1"/>
          </p:cNvSpPr>
          <p:nvPr/>
        </p:nvSpPr>
        <p:spPr>
          <a:xfrm>
            <a:off x="11087699" y="1157131"/>
            <a:ext cx="475417" cy="504000"/>
          </a:xfrm>
          <a:custGeom>
            <a:avLst/>
            <a:gdLst/>
            <a:ahLst/>
            <a:cxnLst/>
            <a:rect l="l" t="t" r="r" b="b"/>
            <a:pathLst>
              <a:path w="747081" h="774847">
                <a:moveTo>
                  <a:pt x="0" y="0"/>
                </a:moveTo>
                <a:lnTo>
                  <a:pt x="747082" y="0"/>
                </a:lnTo>
                <a:lnTo>
                  <a:pt x="747082" y="774847"/>
                </a:lnTo>
                <a:lnTo>
                  <a:pt x="0" y="7748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tr-TR"/>
          </a:p>
        </p:txBody>
      </p:sp>
    </p:spTree>
    <p:extLst>
      <p:ext uri="{BB962C8B-B14F-4D97-AF65-F5344CB8AC3E}">
        <p14:creationId xmlns:p14="http://schemas.microsoft.com/office/powerpoint/2010/main" val="16555082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8">
          <a:extLst>
            <a:ext uri="{FF2B5EF4-FFF2-40B4-BE49-F238E27FC236}">
              <a16:creationId xmlns:a16="http://schemas.microsoft.com/office/drawing/2014/main" id="{3DC5AB0E-97E2-F14D-DF10-C86D8397A3B0}"/>
            </a:ext>
          </a:extLst>
        </p:cNvPr>
        <p:cNvGrpSpPr/>
        <p:nvPr/>
      </p:nvGrpSpPr>
      <p:grpSpPr>
        <a:xfrm>
          <a:off x="0" y="0"/>
          <a:ext cx="0" cy="0"/>
          <a:chOff x="0" y="0"/>
          <a:chExt cx="0" cy="0"/>
        </a:xfrm>
      </p:grpSpPr>
      <p:sp>
        <p:nvSpPr>
          <p:cNvPr id="5" name="Metin kutusu 4">
            <a:extLst>
              <a:ext uri="{FF2B5EF4-FFF2-40B4-BE49-F238E27FC236}">
                <a16:creationId xmlns:a16="http://schemas.microsoft.com/office/drawing/2014/main" id="{B0EC8D30-1B40-D8AE-CEA6-3FC4982C24B1}"/>
              </a:ext>
            </a:extLst>
          </p:cNvPr>
          <p:cNvSpPr txBox="1"/>
          <p:nvPr/>
        </p:nvSpPr>
        <p:spPr>
          <a:xfrm>
            <a:off x="5266294" y="3915459"/>
            <a:ext cx="1659429" cy="954107"/>
          </a:xfrm>
          <a:prstGeom prst="rect">
            <a:avLst/>
          </a:prstGeom>
          <a:gradFill>
            <a:gsLst>
              <a:gs pos="0">
                <a:srgbClr val="C00000"/>
              </a:gs>
              <a:gs pos="100000">
                <a:srgbClr val="FF0000">
                  <a:alpha val="50000"/>
                </a:srgbClr>
              </a:gs>
            </a:gsLst>
            <a:lin ang="5400000" scaled="0"/>
          </a:gradFill>
        </p:spPr>
        <p:txBody>
          <a:bodyPr wrap="none" rtlCol="0">
            <a:spAutoFit/>
          </a:bodyPr>
          <a:lstStyle/>
          <a:p>
            <a:pPr algn="ctr"/>
            <a:r>
              <a:rPr lang="tr-TR" sz="2800" b="1" dirty="0">
                <a:solidFill>
                  <a:schemeClr val="bg1"/>
                </a:solidFill>
                <a:latin typeface="Open Sans" panose="020B0604020202020204" charset="0"/>
                <a:ea typeface="Open Sans" panose="020B0604020202020204" charset="0"/>
                <a:cs typeface="Open Sans" panose="020B0604020202020204" charset="0"/>
              </a:rPr>
              <a:t>Örnek</a:t>
            </a:r>
          </a:p>
          <a:p>
            <a:pPr algn="ctr"/>
            <a:r>
              <a:rPr lang="tr-TR" sz="2800" b="1" dirty="0">
                <a:solidFill>
                  <a:schemeClr val="bg1"/>
                </a:solidFill>
                <a:latin typeface="Open Sans" panose="020B0604020202020204" charset="0"/>
                <a:ea typeface="Open Sans" panose="020B0604020202020204" charset="0"/>
                <a:cs typeface="Open Sans" panose="020B0604020202020204" charset="0"/>
              </a:rPr>
              <a:t>Başvuru</a:t>
            </a:r>
          </a:p>
        </p:txBody>
      </p:sp>
      <p:sp>
        <p:nvSpPr>
          <p:cNvPr id="8" name="Google Shape;73;p16">
            <a:extLst>
              <a:ext uri="{FF2B5EF4-FFF2-40B4-BE49-F238E27FC236}">
                <a16:creationId xmlns:a16="http://schemas.microsoft.com/office/drawing/2014/main" id="{F39746F1-F875-3E89-E21D-DC6B28AAE9F9}"/>
              </a:ext>
            </a:extLst>
          </p:cNvPr>
          <p:cNvSpPr txBox="1">
            <a:spLocks/>
          </p:cNvSpPr>
          <p:nvPr/>
        </p:nvSpPr>
        <p:spPr>
          <a:xfrm>
            <a:off x="257175" y="2437435"/>
            <a:ext cx="11610971" cy="830998"/>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tr-TR" sz="4800" dirty="0">
                <a:solidFill>
                  <a:srgbClr val="002060"/>
                </a:solidFill>
                <a:latin typeface="Open Sans"/>
                <a:ea typeface="Open Sans"/>
                <a:cs typeface="Open Sans"/>
              </a:rPr>
              <a:t>DESTEK YÖNETİM SİSTEMİ (DYS)</a:t>
            </a:r>
          </a:p>
        </p:txBody>
      </p:sp>
    </p:spTree>
    <p:extLst>
      <p:ext uri="{BB962C8B-B14F-4D97-AF65-F5344CB8AC3E}">
        <p14:creationId xmlns:p14="http://schemas.microsoft.com/office/powerpoint/2010/main" val="3956609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Resim 17">
            <a:extLst>
              <a:ext uri="{FF2B5EF4-FFF2-40B4-BE49-F238E27FC236}">
                <a16:creationId xmlns:a16="http://schemas.microsoft.com/office/drawing/2014/main" id="{9E6A4207-628F-4717-A306-440BE398AB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974" y="873497"/>
            <a:ext cx="11830050" cy="5895975"/>
          </a:xfrm>
          <a:prstGeom prst="rect">
            <a:avLst/>
          </a:prstGeom>
        </p:spPr>
      </p:pic>
      <p:sp>
        <p:nvSpPr>
          <p:cNvPr id="2" name="Metin kutusu 1">
            <a:extLst>
              <a:ext uri="{FF2B5EF4-FFF2-40B4-BE49-F238E27FC236}">
                <a16:creationId xmlns:a16="http://schemas.microsoft.com/office/drawing/2014/main" id="{AB9E8E96-613C-5F1A-0B04-CB4AA63000F2}"/>
              </a:ext>
            </a:extLst>
          </p:cNvPr>
          <p:cNvSpPr txBox="1"/>
          <p:nvPr/>
        </p:nvSpPr>
        <p:spPr>
          <a:xfrm>
            <a:off x="26164" y="276852"/>
            <a:ext cx="5431661"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Başvuru Künyesi</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Metin kutusu 4">
            <a:extLst>
              <a:ext uri="{FF2B5EF4-FFF2-40B4-BE49-F238E27FC236}">
                <a16:creationId xmlns:a16="http://schemas.microsoft.com/office/drawing/2014/main" id="{FABD9BF0-4B65-4AFC-9CAD-857CFA3E1089}"/>
              </a:ext>
            </a:extLst>
          </p:cNvPr>
          <p:cNvSpPr txBox="1"/>
          <p:nvPr/>
        </p:nvSpPr>
        <p:spPr>
          <a:xfrm>
            <a:off x="10472691" y="1971367"/>
            <a:ext cx="861467" cy="600164"/>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Destek Özet Paneli</a:t>
            </a:r>
            <a:endParaRPr lang="tr-TR"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Düz Ok Bağlayıcısı 5">
            <a:extLst>
              <a:ext uri="{FF2B5EF4-FFF2-40B4-BE49-F238E27FC236}">
                <a16:creationId xmlns:a16="http://schemas.microsoft.com/office/drawing/2014/main" id="{D8FB2334-3BE1-4076-AF9A-7671B6335EBA}"/>
              </a:ext>
            </a:extLst>
          </p:cNvPr>
          <p:cNvCxnSpPr>
            <a:cxnSpLocks/>
          </p:cNvCxnSpPr>
          <p:nvPr/>
        </p:nvCxnSpPr>
        <p:spPr>
          <a:xfrm flipH="1">
            <a:off x="9596391" y="2271449"/>
            <a:ext cx="414384" cy="0"/>
          </a:xfrm>
          <a:prstGeom prst="straightConnector1">
            <a:avLst/>
          </a:prstGeom>
          <a:ln w="38100">
            <a:solidFill>
              <a:srgbClr val="00CAD5"/>
            </a:solidFill>
            <a:tailEnd type="triangle"/>
          </a:ln>
        </p:spPr>
        <p:style>
          <a:lnRef idx="1">
            <a:schemeClr val="accent1"/>
          </a:lnRef>
          <a:fillRef idx="0">
            <a:schemeClr val="accent1"/>
          </a:fillRef>
          <a:effectRef idx="0">
            <a:schemeClr val="accent1"/>
          </a:effectRef>
          <a:fontRef idx="minor">
            <a:schemeClr val="tx1"/>
          </a:fontRef>
        </p:style>
      </p:cxnSp>
      <p:sp>
        <p:nvSpPr>
          <p:cNvPr id="8" name="Metin kutusu 7">
            <a:extLst>
              <a:ext uri="{FF2B5EF4-FFF2-40B4-BE49-F238E27FC236}">
                <a16:creationId xmlns:a16="http://schemas.microsoft.com/office/drawing/2014/main" id="{672BC2BF-EE0C-4002-9E48-264B9AB6DA30}"/>
              </a:ext>
            </a:extLst>
          </p:cNvPr>
          <p:cNvSpPr txBox="1"/>
          <p:nvPr/>
        </p:nvSpPr>
        <p:spPr>
          <a:xfrm>
            <a:off x="2100216" y="1107319"/>
            <a:ext cx="861467" cy="430887"/>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İş Akış ve Tarihçe</a:t>
            </a:r>
            <a:endParaRPr lang="tr-TR"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Düz Ok Bağlayıcısı 8">
            <a:extLst>
              <a:ext uri="{FF2B5EF4-FFF2-40B4-BE49-F238E27FC236}">
                <a16:creationId xmlns:a16="http://schemas.microsoft.com/office/drawing/2014/main" id="{02A3BAEC-8CEA-467E-A6D1-C498451DEE78}"/>
              </a:ext>
            </a:extLst>
          </p:cNvPr>
          <p:cNvCxnSpPr>
            <a:cxnSpLocks/>
          </p:cNvCxnSpPr>
          <p:nvPr/>
        </p:nvCxnSpPr>
        <p:spPr>
          <a:xfrm flipH="1">
            <a:off x="1433466" y="1322763"/>
            <a:ext cx="414384" cy="0"/>
          </a:xfrm>
          <a:prstGeom prst="straightConnector1">
            <a:avLst/>
          </a:prstGeom>
          <a:ln w="38100">
            <a:solidFill>
              <a:srgbClr val="00CAD5"/>
            </a:solidFill>
            <a:tailEnd type="triangle"/>
          </a:ln>
        </p:spPr>
        <p:style>
          <a:lnRef idx="1">
            <a:schemeClr val="accent1"/>
          </a:lnRef>
          <a:fillRef idx="0">
            <a:schemeClr val="accent1"/>
          </a:fillRef>
          <a:effectRef idx="0">
            <a:schemeClr val="accent1"/>
          </a:effectRef>
          <a:fontRef idx="minor">
            <a:schemeClr val="tx1"/>
          </a:fontRef>
        </p:style>
      </p:cxnSp>
      <p:sp>
        <p:nvSpPr>
          <p:cNvPr id="10" name="Metin kutusu 9">
            <a:extLst>
              <a:ext uri="{FF2B5EF4-FFF2-40B4-BE49-F238E27FC236}">
                <a16:creationId xmlns:a16="http://schemas.microsoft.com/office/drawing/2014/main" id="{01AAFE4B-97E5-4CCB-B59A-6C8D12F7FB6F}"/>
              </a:ext>
            </a:extLst>
          </p:cNvPr>
          <p:cNvSpPr txBox="1"/>
          <p:nvPr/>
        </p:nvSpPr>
        <p:spPr>
          <a:xfrm>
            <a:off x="5665266" y="873497"/>
            <a:ext cx="861467" cy="430887"/>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Başvuru Detayları</a:t>
            </a:r>
            <a:endParaRPr lang="tr-TR"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1" name="Düz Ok Bağlayıcısı 10">
            <a:extLst>
              <a:ext uri="{FF2B5EF4-FFF2-40B4-BE49-F238E27FC236}">
                <a16:creationId xmlns:a16="http://schemas.microsoft.com/office/drawing/2014/main" id="{1CC19D4F-14B0-43F7-82BF-BB99447E455D}"/>
              </a:ext>
            </a:extLst>
          </p:cNvPr>
          <p:cNvCxnSpPr>
            <a:cxnSpLocks/>
          </p:cNvCxnSpPr>
          <p:nvPr/>
        </p:nvCxnSpPr>
        <p:spPr>
          <a:xfrm>
            <a:off x="6096000" y="1335379"/>
            <a:ext cx="0" cy="202827"/>
          </a:xfrm>
          <a:prstGeom prst="straightConnector1">
            <a:avLst/>
          </a:prstGeom>
          <a:ln w="38100">
            <a:solidFill>
              <a:srgbClr val="00CAD5"/>
            </a:solidFill>
            <a:tailEnd type="triangle"/>
          </a:ln>
        </p:spPr>
        <p:style>
          <a:lnRef idx="1">
            <a:schemeClr val="accent1"/>
          </a:lnRef>
          <a:fillRef idx="0">
            <a:schemeClr val="accent1"/>
          </a:fillRef>
          <a:effectRef idx="0">
            <a:schemeClr val="accent1"/>
          </a:effectRef>
          <a:fontRef idx="minor">
            <a:schemeClr val="tx1"/>
          </a:fontRef>
        </p:style>
      </p:cxnSp>
      <p:sp>
        <p:nvSpPr>
          <p:cNvPr id="13" name="Metin kutusu 12">
            <a:extLst>
              <a:ext uri="{FF2B5EF4-FFF2-40B4-BE49-F238E27FC236}">
                <a16:creationId xmlns:a16="http://schemas.microsoft.com/office/drawing/2014/main" id="{D44B0473-8257-4B17-B282-CB2B6D60D19D}"/>
              </a:ext>
            </a:extLst>
          </p:cNvPr>
          <p:cNvSpPr txBox="1"/>
          <p:nvPr/>
        </p:nvSpPr>
        <p:spPr>
          <a:xfrm>
            <a:off x="540816" y="5266522"/>
            <a:ext cx="861467" cy="430887"/>
          </a:xfrm>
          <a:prstGeom prst="rect">
            <a:avLst/>
          </a:prstGeom>
          <a:gradFill>
            <a:gsLst>
              <a:gs pos="0">
                <a:srgbClr val="00CAD5"/>
              </a:gs>
              <a:gs pos="100000">
                <a:srgbClr val="00B050"/>
              </a:gs>
            </a:gsLst>
            <a:lin ang="16200000" scaled="0"/>
          </a:gradFill>
          <a:ln>
            <a:solidFill>
              <a:schemeClr val="bg1"/>
            </a:solidFill>
            <a:prstDash val="sysDash"/>
          </a:ln>
        </p:spPr>
        <p:txBody>
          <a:bodyPr wrap="square" rtlCol="0">
            <a:spAutoFit/>
          </a:bodyPr>
          <a:lstStyle/>
          <a:p>
            <a:pPr algn="ctr"/>
            <a:r>
              <a:rPr lang="tr-TR"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Başvuru İçeriği</a:t>
            </a:r>
            <a:endParaRPr lang="tr-TR"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4" name="Düz Ok Bağlayıcısı 13">
            <a:extLst>
              <a:ext uri="{FF2B5EF4-FFF2-40B4-BE49-F238E27FC236}">
                <a16:creationId xmlns:a16="http://schemas.microsoft.com/office/drawing/2014/main" id="{DAA9DE0F-4314-410D-BF2C-E121F8E46EF7}"/>
              </a:ext>
            </a:extLst>
          </p:cNvPr>
          <p:cNvCxnSpPr>
            <a:cxnSpLocks/>
          </p:cNvCxnSpPr>
          <p:nvPr/>
        </p:nvCxnSpPr>
        <p:spPr>
          <a:xfrm flipV="1">
            <a:off x="971550" y="4733925"/>
            <a:ext cx="0" cy="317128"/>
          </a:xfrm>
          <a:prstGeom prst="straightConnector1">
            <a:avLst/>
          </a:prstGeom>
          <a:ln w="38100">
            <a:solidFill>
              <a:srgbClr val="00CAD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9933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CA9C695A-B6A7-D236-9F11-C69A3B03A539}"/>
              </a:ext>
            </a:extLst>
          </p:cNvPr>
          <p:cNvSpPr txBox="1"/>
          <p:nvPr/>
        </p:nvSpPr>
        <p:spPr>
          <a:xfrm>
            <a:off x="26164" y="276852"/>
            <a:ext cx="5431661"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Başvuru Evrakı</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9" name="Resim 8">
            <a:extLst>
              <a:ext uri="{FF2B5EF4-FFF2-40B4-BE49-F238E27FC236}">
                <a16:creationId xmlns:a16="http://schemas.microsoft.com/office/drawing/2014/main" id="{F1EF2A7F-2131-5113-B9F4-48442E35C544}"/>
              </a:ext>
            </a:extLst>
          </p:cNvPr>
          <p:cNvPicPr>
            <a:picLocks noChangeAspect="1"/>
          </p:cNvPicPr>
          <p:nvPr/>
        </p:nvPicPr>
        <p:blipFill>
          <a:blip r:embed="rId3"/>
          <a:stretch>
            <a:fillRect/>
          </a:stretch>
        </p:blipFill>
        <p:spPr>
          <a:xfrm>
            <a:off x="161093" y="1178244"/>
            <a:ext cx="11907912" cy="2362530"/>
          </a:xfrm>
          <a:prstGeom prst="rect">
            <a:avLst/>
          </a:prstGeom>
          <a:ln w="12700">
            <a:solidFill>
              <a:srgbClr val="002060"/>
            </a:solidFill>
          </a:ln>
        </p:spPr>
      </p:pic>
      <p:sp>
        <p:nvSpPr>
          <p:cNvPr id="10" name="Dikdörtgen 9">
            <a:extLst>
              <a:ext uri="{FF2B5EF4-FFF2-40B4-BE49-F238E27FC236}">
                <a16:creationId xmlns:a16="http://schemas.microsoft.com/office/drawing/2014/main" id="{3CE415DA-6C30-D245-7BA2-33BFEEEA18C5}"/>
              </a:ext>
            </a:extLst>
          </p:cNvPr>
          <p:cNvSpPr/>
          <p:nvPr/>
        </p:nvSpPr>
        <p:spPr>
          <a:xfrm>
            <a:off x="5551108" y="3890591"/>
            <a:ext cx="1323975" cy="338554"/>
          </a:xfrm>
          <a:prstGeom prst="rect">
            <a:avLst/>
          </a:prstGeom>
          <a:solidFill>
            <a:srgbClr val="0070C0"/>
          </a:solidFill>
          <a:ln>
            <a:solidFill>
              <a:srgbClr val="002060"/>
            </a:solidFill>
            <a:prstDash val="sysDash"/>
          </a:ln>
        </p:spPr>
        <p:txBody>
          <a:bodyPr wrap="square">
            <a:spAutoFit/>
          </a:bodyPr>
          <a:lstStyle/>
          <a:p>
            <a:pPr algn="ctr"/>
            <a:r>
              <a:rPr lang="tr-TR"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ZORUNLU</a:t>
            </a:r>
            <a:endParaRPr lang="tr-TR"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Dikdörtgen 10">
            <a:extLst>
              <a:ext uri="{FF2B5EF4-FFF2-40B4-BE49-F238E27FC236}">
                <a16:creationId xmlns:a16="http://schemas.microsoft.com/office/drawing/2014/main" id="{0689E940-EC86-E205-5B41-9182FBFA8655}"/>
              </a:ext>
            </a:extLst>
          </p:cNvPr>
          <p:cNvSpPr/>
          <p:nvPr/>
        </p:nvSpPr>
        <p:spPr>
          <a:xfrm>
            <a:off x="5551108" y="4755763"/>
            <a:ext cx="1323975" cy="338554"/>
          </a:xfrm>
          <a:prstGeom prst="rect">
            <a:avLst/>
          </a:prstGeom>
          <a:solidFill>
            <a:schemeClr val="accent2"/>
          </a:solidFill>
          <a:ln>
            <a:solidFill>
              <a:srgbClr val="002060"/>
            </a:solidFill>
            <a:prstDash val="sysDash"/>
          </a:ln>
        </p:spPr>
        <p:txBody>
          <a:bodyPr wrap="square">
            <a:spAutoFit/>
          </a:bodyPr>
          <a:lstStyle/>
          <a:p>
            <a:pPr algn="ctr"/>
            <a:r>
              <a:rPr lang="tr-TR"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KOŞULLU</a:t>
            </a:r>
            <a:endParaRPr lang="tr-TR"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Dikdörtgen 11">
            <a:extLst>
              <a:ext uri="{FF2B5EF4-FFF2-40B4-BE49-F238E27FC236}">
                <a16:creationId xmlns:a16="http://schemas.microsoft.com/office/drawing/2014/main" id="{09920394-376D-8A7E-76E3-15BBB13E880A}"/>
              </a:ext>
            </a:extLst>
          </p:cNvPr>
          <p:cNvSpPr/>
          <p:nvPr/>
        </p:nvSpPr>
        <p:spPr>
          <a:xfrm>
            <a:off x="5551108" y="5867156"/>
            <a:ext cx="1323975" cy="338554"/>
          </a:xfrm>
          <a:prstGeom prst="rect">
            <a:avLst/>
          </a:prstGeom>
          <a:solidFill>
            <a:srgbClr val="7030A0"/>
          </a:solidFill>
          <a:ln>
            <a:solidFill>
              <a:srgbClr val="002060"/>
            </a:solidFill>
            <a:prstDash val="sysDash"/>
          </a:ln>
        </p:spPr>
        <p:txBody>
          <a:bodyPr wrap="square">
            <a:spAutoFit/>
          </a:bodyPr>
          <a:lstStyle/>
          <a:p>
            <a:pPr algn="ctr"/>
            <a:r>
              <a:rPr lang="tr-TR"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SERBEST</a:t>
            </a:r>
            <a:endParaRPr lang="tr-TR"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Dikdörtgen 12">
            <a:extLst>
              <a:ext uri="{FF2B5EF4-FFF2-40B4-BE49-F238E27FC236}">
                <a16:creationId xmlns:a16="http://schemas.microsoft.com/office/drawing/2014/main" id="{C43ADDF6-7B0A-7D03-EE4F-BD23CD6D6BAF}"/>
              </a:ext>
            </a:extLst>
          </p:cNvPr>
          <p:cNvSpPr/>
          <p:nvPr/>
        </p:nvSpPr>
        <p:spPr>
          <a:xfrm>
            <a:off x="943010" y="4275552"/>
            <a:ext cx="10540170" cy="338554"/>
          </a:xfrm>
          <a:prstGeom prst="rect">
            <a:avLst/>
          </a:prstGeom>
          <a:ln>
            <a:solidFill>
              <a:srgbClr val="002060"/>
            </a:solidFill>
            <a:prstDash val="sysDash"/>
          </a:ln>
        </p:spPr>
        <p:txBody>
          <a:bodyPr wrap="square">
            <a:spAutoFit/>
          </a:bodyPr>
          <a:lstStyle/>
          <a:p>
            <a:pPr algn="just"/>
            <a:r>
              <a:rPr lang="tr-TR" sz="1600" dirty="0">
                <a:solidFill>
                  <a:srgbClr val="0070C0"/>
                </a:solidFill>
                <a:latin typeface="Open Sans" panose="020B0606030504020204" pitchFamily="34" charset="0"/>
                <a:ea typeface="Open Sans" panose="020B0606030504020204" pitchFamily="34" charset="0"/>
                <a:cs typeface="Open Sans" panose="020B0606030504020204" pitchFamily="34" charset="0"/>
              </a:rPr>
              <a:t>Zorunlu olarak belirtilmiş evrak yüklenmeden başvuru iletilmesine izin verilmez</a:t>
            </a:r>
          </a:p>
        </p:txBody>
      </p:sp>
      <p:sp>
        <p:nvSpPr>
          <p:cNvPr id="14" name="Dikdörtgen 13">
            <a:extLst>
              <a:ext uri="{FF2B5EF4-FFF2-40B4-BE49-F238E27FC236}">
                <a16:creationId xmlns:a16="http://schemas.microsoft.com/office/drawing/2014/main" id="{3FC40A09-4F19-37E6-3A2B-89161125D0F9}"/>
              </a:ext>
            </a:extLst>
          </p:cNvPr>
          <p:cNvSpPr/>
          <p:nvPr/>
        </p:nvSpPr>
        <p:spPr>
          <a:xfrm>
            <a:off x="943010" y="5140724"/>
            <a:ext cx="10540170" cy="584775"/>
          </a:xfrm>
          <a:prstGeom prst="rect">
            <a:avLst/>
          </a:prstGeom>
          <a:ln>
            <a:solidFill>
              <a:srgbClr val="002060"/>
            </a:solidFill>
            <a:prstDash val="sysDash"/>
          </a:ln>
        </p:spPr>
        <p:txBody>
          <a:bodyPr wrap="square">
            <a:spAutoFit/>
          </a:bodyPr>
          <a:lstStyle/>
          <a:p>
            <a:pPr algn="just"/>
            <a:r>
              <a:rPr lang="tr-TR" sz="1600" dirty="0">
                <a:solidFill>
                  <a:schemeClr val="accent2"/>
                </a:solidFill>
                <a:latin typeface="Open Sans" panose="020B0606030504020204" pitchFamily="34" charset="0"/>
                <a:ea typeface="Open Sans" panose="020B0606030504020204" pitchFamily="34" charset="0"/>
                <a:cs typeface="Open Sans" panose="020B0606030504020204" pitchFamily="34" charset="0"/>
              </a:rPr>
              <a:t>KOŞULLU olarak belirtilen evrak, başvurunun türüne ve içeriğine göre, incelemeci birimler tarafından talep edilebilir. Bu evrak varsa, başvuru iletilirken eklenmesi dosyanın sonuçlanma sürecini hızlandıracaktır.</a:t>
            </a:r>
          </a:p>
        </p:txBody>
      </p:sp>
      <p:sp>
        <p:nvSpPr>
          <p:cNvPr id="15" name="Dikdörtgen 14">
            <a:extLst>
              <a:ext uri="{FF2B5EF4-FFF2-40B4-BE49-F238E27FC236}">
                <a16:creationId xmlns:a16="http://schemas.microsoft.com/office/drawing/2014/main" id="{C1F47DF1-A0AF-221D-E359-1943251DF3D0}"/>
              </a:ext>
            </a:extLst>
          </p:cNvPr>
          <p:cNvSpPr/>
          <p:nvPr/>
        </p:nvSpPr>
        <p:spPr>
          <a:xfrm>
            <a:off x="943010" y="6252119"/>
            <a:ext cx="10540170" cy="338554"/>
          </a:xfrm>
          <a:prstGeom prst="rect">
            <a:avLst/>
          </a:prstGeom>
          <a:ln>
            <a:solidFill>
              <a:srgbClr val="002060"/>
            </a:solidFill>
            <a:prstDash val="sysDash"/>
          </a:ln>
        </p:spPr>
        <p:txBody>
          <a:bodyPr wrap="square">
            <a:spAutoFit/>
          </a:bodyPr>
          <a:lstStyle/>
          <a:p>
            <a:pPr algn="just"/>
            <a:r>
              <a:rPr lang="tr-TR" sz="1600" dirty="0">
                <a:solidFill>
                  <a:srgbClr val="7030A0"/>
                </a:solidFill>
                <a:latin typeface="Open Sans" panose="020B0606030504020204" pitchFamily="34" charset="0"/>
                <a:ea typeface="Open Sans" panose="020B0606030504020204" pitchFamily="34" charset="0"/>
                <a:cs typeface="Open Sans" panose="020B0606030504020204" pitchFamily="34" charset="0"/>
              </a:rPr>
              <a:t>Yararlanıcı tercihen veya incelemeci birimlerin talebi üzerine İLAVE EVRAK olarak serbest belge yükleyebilir.</a:t>
            </a:r>
          </a:p>
        </p:txBody>
      </p:sp>
    </p:spTree>
    <p:extLst>
      <p:ext uri="{BB962C8B-B14F-4D97-AF65-F5344CB8AC3E}">
        <p14:creationId xmlns:p14="http://schemas.microsoft.com/office/powerpoint/2010/main" val="10205873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8">
          <a:extLst>
            <a:ext uri="{FF2B5EF4-FFF2-40B4-BE49-F238E27FC236}">
              <a16:creationId xmlns:a16="http://schemas.microsoft.com/office/drawing/2014/main" id="{2578E83D-1160-E0AF-DB88-1835BD5BDF50}"/>
            </a:ext>
          </a:extLst>
        </p:cNvPr>
        <p:cNvGrpSpPr/>
        <p:nvPr/>
      </p:nvGrpSpPr>
      <p:grpSpPr>
        <a:xfrm>
          <a:off x="0" y="0"/>
          <a:ext cx="0" cy="0"/>
          <a:chOff x="0" y="0"/>
          <a:chExt cx="0" cy="0"/>
        </a:xfrm>
      </p:grpSpPr>
      <p:sp>
        <p:nvSpPr>
          <p:cNvPr id="5" name="Metin kutusu 4">
            <a:extLst>
              <a:ext uri="{FF2B5EF4-FFF2-40B4-BE49-F238E27FC236}">
                <a16:creationId xmlns:a16="http://schemas.microsoft.com/office/drawing/2014/main" id="{BC8CB56A-DDE6-AD54-2EC9-06EB86462803}"/>
              </a:ext>
            </a:extLst>
          </p:cNvPr>
          <p:cNvSpPr txBox="1"/>
          <p:nvPr/>
        </p:nvSpPr>
        <p:spPr>
          <a:xfrm>
            <a:off x="4648340" y="3915459"/>
            <a:ext cx="2895344" cy="523220"/>
          </a:xfrm>
          <a:prstGeom prst="rect">
            <a:avLst/>
          </a:prstGeom>
          <a:gradFill>
            <a:gsLst>
              <a:gs pos="0">
                <a:srgbClr val="C00000"/>
              </a:gs>
              <a:gs pos="100000">
                <a:srgbClr val="FF0000">
                  <a:alpha val="50000"/>
                </a:srgbClr>
              </a:gs>
            </a:gsLst>
            <a:lin ang="5400000" scaled="0"/>
          </a:gradFill>
        </p:spPr>
        <p:txBody>
          <a:bodyPr wrap="none" rtlCol="0">
            <a:spAutoFit/>
          </a:bodyPr>
          <a:lstStyle/>
          <a:p>
            <a:pPr algn="ctr"/>
            <a:r>
              <a:rPr lang="tr-TR" sz="2800" b="1" dirty="0">
                <a:solidFill>
                  <a:schemeClr val="bg1"/>
                </a:solidFill>
                <a:latin typeface="Open Sans" panose="020B0604020202020204" charset="0"/>
                <a:ea typeface="Open Sans" panose="020B0604020202020204" charset="0"/>
                <a:cs typeface="Open Sans" panose="020B0604020202020204" charset="0"/>
              </a:rPr>
              <a:t>Genel Hususlar</a:t>
            </a:r>
          </a:p>
        </p:txBody>
      </p:sp>
      <p:sp>
        <p:nvSpPr>
          <p:cNvPr id="8" name="Google Shape;73;p16">
            <a:extLst>
              <a:ext uri="{FF2B5EF4-FFF2-40B4-BE49-F238E27FC236}">
                <a16:creationId xmlns:a16="http://schemas.microsoft.com/office/drawing/2014/main" id="{199F9D7E-CB73-ECF1-F1B4-1E211BB7E58D}"/>
              </a:ext>
            </a:extLst>
          </p:cNvPr>
          <p:cNvSpPr txBox="1">
            <a:spLocks/>
          </p:cNvSpPr>
          <p:nvPr/>
        </p:nvSpPr>
        <p:spPr>
          <a:xfrm>
            <a:off x="257175" y="2437435"/>
            <a:ext cx="11610971" cy="830998"/>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tr-TR" sz="4800" dirty="0">
                <a:solidFill>
                  <a:srgbClr val="002060"/>
                </a:solidFill>
                <a:latin typeface="Open Sans"/>
                <a:ea typeface="Open Sans"/>
                <a:cs typeface="Open Sans"/>
              </a:rPr>
              <a:t>DESTEK YÖNETİM SİSTEMİ (DYS)</a:t>
            </a:r>
          </a:p>
        </p:txBody>
      </p:sp>
    </p:spTree>
    <p:extLst>
      <p:ext uri="{BB962C8B-B14F-4D97-AF65-F5344CB8AC3E}">
        <p14:creationId xmlns:p14="http://schemas.microsoft.com/office/powerpoint/2010/main" val="919778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95A23F31-0F52-438B-9BA3-03FC35739E7E}"/>
              </a:ext>
            </a:extLst>
          </p:cNvPr>
          <p:cNvSpPr txBox="1"/>
          <p:nvPr/>
        </p:nvSpPr>
        <p:spPr>
          <a:xfrm>
            <a:off x="1806371" y="879288"/>
            <a:ext cx="35528" cy="20474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7560" tIns="17560" rIns="17560" bIns="17560" numCol="1" spcCol="38100" rtlCol="0" anchor="ctr">
            <a:spAutoFit/>
          </a:bodyPr>
          <a:lstStyle/>
          <a:p>
            <a:pPr algn="ctr" defTabSz="1219169" hangingPunct="0"/>
            <a:endParaRPr lang="tr-TR" sz="1100" dirty="0">
              <a:solidFill>
                <a:srgbClr val="5E5E5E"/>
              </a:solidFill>
              <a:sym typeface="Helvetica Neue"/>
            </a:endParaRPr>
          </a:p>
        </p:txBody>
      </p:sp>
      <p:sp>
        <p:nvSpPr>
          <p:cNvPr id="3" name="Metin kutusu 2">
            <a:extLst>
              <a:ext uri="{FF2B5EF4-FFF2-40B4-BE49-F238E27FC236}">
                <a16:creationId xmlns:a16="http://schemas.microsoft.com/office/drawing/2014/main" id="{27ED23B1-1D3D-4A33-A9DF-EC5F7A1F9780}"/>
              </a:ext>
            </a:extLst>
          </p:cNvPr>
          <p:cNvSpPr txBox="1"/>
          <p:nvPr/>
        </p:nvSpPr>
        <p:spPr>
          <a:xfrm>
            <a:off x="2231348" y="1265201"/>
            <a:ext cx="9495484" cy="178466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7560" tIns="17560" rIns="17560" bIns="17560" numCol="1" spcCol="38100" rtlCol="0" anchor="ctr">
            <a:spAutoFit/>
          </a:bodyPr>
          <a:lstStyle/>
          <a:p>
            <a:pPr algn="just">
              <a:lnSpc>
                <a:spcPct val="107000"/>
              </a:lnSpc>
              <a:spcAft>
                <a:spcPts val="800"/>
              </a:spcAft>
            </a:pP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DYS üzerinden yapılan başvuruların sistemde yararlanıcılara ait </a:t>
            </a:r>
            <a:r>
              <a:rPr lang="tr-TR"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iş akışları üzerinden </a:t>
            </a: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takip edilmesi esas olup, </a:t>
            </a:r>
            <a:r>
              <a:rPr lang="tr-TR"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takip sorumluluğu yararlanıcıya aittir</a:t>
            </a: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 Başvurulara yönelik olarak DYS üzerinden gönderilen </a:t>
            </a:r>
            <a:r>
              <a:rPr lang="tr-TR" sz="2000" b="1" dirty="0">
                <a:solidFill>
                  <a:srgbClr val="00B050"/>
                </a:solidFill>
                <a:latin typeface="Open Sans" panose="020B0606030504020204" pitchFamily="34" charset="0"/>
                <a:ea typeface="Open Sans" panose="020B0606030504020204" pitchFamily="34" charset="0"/>
                <a:cs typeface="Open Sans" panose="020B0606030504020204" pitchFamily="34" charset="0"/>
              </a:rPr>
              <a:t>yardımcı e-posta ve ana sayfa bildirimlerinin teknik sorunlar veya işlem yoğunluğu nedeniyle geç yapılması veya yapılamaması halinde</a:t>
            </a: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 Bakanlık sorumlu tutulamaz. </a:t>
            </a:r>
            <a:endParaRPr kumimoji="0" lang="tr-TR" b="1" i="0" u="none" strike="noStrike" cap="none" spc="0" normalizeH="0" baseline="0" dirty="0">
              <a:ln>
                <a:noFill/>
              </a:ln>
              <a:solidFill>
                <a:srgbClr val="00B05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endParaRPr>
          </a:p>
        </p:txBody>
      </p:sp>
      <p:sp>
        <p:nvSpPr>
          <p:cNvPr id="5" name="Metin kutusu 4">
            <a:extLst>
              <a:ext uri="{FF2B5EF4-FFF2-40B4-BE49-F238E27FC236}">
                <a16:creationId xmlns:a16="http://schemas.microsoft.com/office/drawing/2014/main" id="{CD17E91A-3DE6-C4BD-6A91-2FE0FFDEF82B}"/>
              </a:ext>
            </a:extLst>
          </p:cNvPr>
          <p:cNvSpPr txBox="1"/>
          <p:nvPr/>
        </p:nvSpPr>
        <p:spPr>
          <a:xfrm>
            <a:off x="26164" y="276852"/>
            <a:ext cx="5527674"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Yararlanıcının Sorumluluğu</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8" name="Group 46">
            <a:extLst>
              <a:ext uri="{FF2B5EF4-FFF2-40B4-BE49-F238E27FC236}">
                <a16:creationId xmlns:a16="http://schemas.microsoft.com/office/drawing/2014/main" id="{8BCF0CC7-23B5-DCCA-2EBC-9BA4B62D3CC4}"/>
              </a:ext>
            </a:extLst>
          </p:cNvPr>
          <p:cNvGrpSpPr/>
          <p:nvPr/>
        </p:nvGrpSpPr>
        <p:grpSpPr>
          <a:xfrm>
            <a:off x="399069" y="1208158"/>
            <a:ext cx="1452355" cy="1452355"/>
            <a:chOff x="0" y="0"/>
            <a:chExt cx="812800" cy="812800"/>
          </a:xfrm>
        </p:grpSpPr>
        <p:sp>
          <p:nvSpPr>
            <p:cNvPr id="9" name="Freeform 47">
              <a:extLst>
                <a:ext uri="{FF2B5EF4-FFF2-40B4-BE49-F238E27FC236}">
                  <a16:creationId xmlns:a16="http://schemas.microsoft.com/office/drawing/2014/main" id="{1B66C2A9-AFF0-30E0-D883-67F802D6767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3838"/>
            </a:solidFill>
          </p:spPr>
          <p:txBody>
            <a:bodyPr/>
            <a:lstStyle/>
            <a:p>
              <a:endParaRPr lang="tr-TR" sz="1400">
                <a:latin typeface="Montserrat" panose="00000500000000000000" pitchFamily="2" charset="-94"/>
              </a:endParaRPr>
            </a:p>
          </p:txBody>
        </p:sp>
        <p:sp>
          <p:nvSpPr>
            <p:cNvPr id="10" name="TextBox 48">
              <a:extLst>
                <a:ext uri="{FF2B5EF4-FFF2-40B4-BE49-F238E27FC236}">
                  <a16:creationId xmlns:a16="http://schemas.microsoft.com/office/drawing/2014/main" id="{235DD74A-5345-D879-586A-5F7BD862C6D1}"/>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sz="1400">
                <a:latin typeface="Montserrat" panose="00000500000000000000" pitchFamily="2" charset="-94"/>
              </a:endParaRPr>
            </a:p>
          </p:txBody>
        </p:sp>
      </p:grpSp>
      <p:grpSp>
        <p:nvGrpSpPr>
          <p:cNvPr id="12" name="Group 13">
            <a:extLst>
              <a:ext uri="{FF2B5EF4-FFF2-40B4-BE49-F238E27FC236}">
                <a16:creationId xmlns:a16="http://schemas.microsoft.com/office/drawing/2014/main" id="{151AE64C-BA9B-48CF-AC36-C232E7E069DB}"/>
              </a:ext>
            </a:extLst>
          </p:cNvPr>
          <p:cNvGrpSpPr/>
          <p:nvPr/>
        </p:nvGrpSpPr>
        <p:grpSpPr>
          <a:xfrm>
            <a:off x="10274477" y="4122759"/>
            <a:ext cx="1548852" cy="1496251"/>
            <a:chOff x="-130204" y="-100766"/>
            <a:chExt cx="866804" cy="837366"/>
          </a:xfrm>
        </p:grpSpPr>
        <p:sp>
          <p:nvSpPr>
            <p:cNvPr id="13" name="Freeform 14">
              <a:extLst>
                <a:ext uri="{FF2B5EF4-FFF2-40B4-BE49-F238E27FC236}">
                  <a16:creationId xmlns:a16="http://schemas.microsoft.com/office/drawing/2014/main" id="{72C5550D-FB60-C6DC-A3E3-B1B6908B9F4E}"/>
                </a:ext>
              </a:extLst>
            </p:cNvPr>
            <p:cNvSpPr/>
            <p:nvPr/>
          </p:nvSpPr>
          <p:spPr>
            <a:xfrm>
              <a:off x="-130204" y="-100766"/>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B00"/>
            </a:solidFill>
          </p:spPr>
          <p:txBody>
            <a:bodyPr/>
            <a:lstStyle/>
            <a:p>
              <a:endParaRPr lang="tr-TR" sz="1400">
                <a:latin typeface="Montserrat" panose="00000500000000000000" pitchFamily="2" charset="-94"/>
              </a:endParaRPr>
            </a:p>
          </p:txBody>
        </p:sp>
        <p:sp>
          <p:nvSpPr>
            <p:cNvPr id="14" name="TextBox 15">
              <a:extLst>
                <a:ext uri="{FF2B5EF4-FFF2-40B4-BE49-F238E27FC236}">
                  <a16:creationId xmlns:a16="http://schemas.microsoft.com/office/drawing/2014/main" id="{123184D3-539D-D476-52DD-C5C96F964046}"/>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sz="1400" dirty="0">
                <a:latin typeface="Montserrat" panose="00000500000000000000" pitchFamily="2" charset="-94"/>
              </a:endParaRPr>
            </a:p>
          </p:txBody>
        </p:sp>
      </p:grpSp>
      <p:sp>
        <p:nvSpPr>
          <p:cNvPr id="15" name="Freeform 86">
            <a:extLst>
              <a:ext uri="{FF2B5EF4-FFF2-40B4-BE49-F238E27FC236}">
                <a16:creationId xmlns:a16="http://schemas.microsoft.com/office/drawing/2014/main" id="{2073477F-C1E5-0106-2AA6-237A70037FA4}"/>
              </a:ext>
            </a:extLst>
          </p:cNvPr>
          <p:cNvSpPr/>
          <p:nvPr/>
        </p:nvSpPr>
        <p:spPr>
          <a:xfrm>
            <a:off x="10606153" y="4406764"/>
            <a:ext cx="789005" cy="789005"/>
          </a:xfrm>
          <a:custGeom>
            <a:avLst/>
            <a:gdLst/>
            <a:ahLst/>
            <a:cxnLst/>
            <a:rect l="l" t="t" r="r" b="b"/>
            <a:pathLst>
              <a:path w="789005" h="789005">
                <a:moveTo>
                  <a:pt x="0" y="0"/>
                </a:moveTo>
                <a:lnTo>
                  <a:pt x="789005" y="0"/>
                </a:lnTo>
                <a:lnTo>
                  <a:pt x="789005" y="789005"/>
                </a:lnTo>
                <a:lnTo>
                  <a:pt x="0" y="7890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tr-TR" sz="1400">
              <a:latin typeface="Montserrat" panose="00000500000000000000" pitchFamily="2" charset="-94"/>
            </a:endParaRPr>
          </a:p>
        </p:txBody>
      </p:sp>
      <p:sp>
        <p:nvSpPr>
          <p:cNvPr id="16" name="Freeform 8">
            <a:extLst>
              <a:ext uri="{FF2B5EF4-FFF2-40B4-BE49-F238E27FC236}">
                <a16:creationId xmlns:a16="http://schemas.microsoft.com/office/drawing/2014/main" id="{FEFC2C22-8579-33D3-AFBC-3B13532C4770}"/>
              </a:ext>
            </a:extLst>
          </p:cNvPr>
          <p:cNvSpPr/>
          <p:nvPr/>
        </p:nvSpPr>
        <p:spPr>
          <a:xfrm>
            <a:off x="612591" y="1548157"/>
            <a:ext cx="1025310" cy="848211"/>
          </a:xfrm>
          <a:custGeom>
            <a:avLst/>
            <a:gdLst/>
            <a:ahLst/>
            <a:cxnLst/>
            <a:rect l="l" t="t" r="r" b="b"/>
            <a:pathLst>
              <a:path w="1025310" h="848211">
                <a:moveTo>
                  <a:pt x="0" y="0"/>
                </a:moveTo>
                <a:lnTo>
                  <a:pt x="1025310" y="0"/>
                </a:lnTo>
                <a:lnTo>
                  <a:pt x="1025310" y="848211"/>
                </a:lnTo>
                <a:lnTo>
                  <a:pt x="0" y="8482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tr-TR">
              <a:latin typeface="Montserrat" panose="00000500000000000000" pitchFamily="2" charset="-94"/>
            </a:endParaRPr>
          </a:p>
        </p:txBody>
      </p:sp>
      <p:sp>
        <p:nvSpPr>
          <p:cNvPr id="17" name="Metin kutusu 16">
            <a:extLst>
              <a:ext uri="{FF2B5EF4-FFF2-40B4-BE49-F238E27FC236}">
                <a16:creationId xmlns:a16="http://schemas.microsoft.com/office/drawing/2014/main" id="{EB324845-D3F6-D4CC-28ED-0653BBCC30B9}"/>
              </a:ext>
            </a:extLst>
          </p:cNvPr>
          <p:cNvSpPr txBox="1"/>
          <p:nvPr/>
        </p:nvSpPr>
        <p:spPr>
          <a:xfrm>
            <a:off x="399069" y="3389162"/>
            <a:ext cx="9543734" cy="297780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7560" tIns="17560" rIns="17560" bIns="17560" numCol="1" spcCol="38100" rtlCol="0" anchor="ctr">
            <a:spAutoFit/>
          </a:bodyPr>
          <a:lstStyle/>
          <a:p>
            <a:pPr algn="just">
              <a:lnSpc>
                <a:spcPct val="107000"/>
              </a:lnSpc>
              <a:spcAft>
                <a:spcPts val="800"/>
              </a:spcAft>
            </a:pP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DYS üzerinden yapılan işlemlerde, başvuru ve eksik tamamlama süresinin son gününün </a:t>
            </a:r>
            <a:r>
              <a:rPr lang="tr-TR"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2429 sayılı Ulusal Bayram ve Genel Tatiller Hakkında Kanunun 2 </a:t>
            </a:r>
            <a:r>
              <a:rPr lang="tr-TR" sz="2000"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nci</a:t>
            </a:r>
            <a:r>
              <a:rPr lang="tr-TR"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maddesinde </a:t>
            </a: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belirtilen genel tatil günlerinden birine rastlaması halinde, süre </a:t>
            </a:r>
            <a:r>
              <a:rPr lang="tr-TR" sz="2000" u="sng" dirty="0">
                <a:solidFill>
                  <a:srgbClr val="002060"/>
                </a:solidFill>
                <a:latin typeface="Open Sans" panose="020B0606030504020204" pitchFamily="34" charset="0"/>
                <a:ea typeface="Open Sans" panose="020B0606030504020204" pitchFamily="34" charset="0"/>
                <a:cs typeface="Open Sans" panose="020B0606030504020204" pitchFamily="34" charset="0"/>
              </a:rPr>
              <a:t>tatili takip eden ilk gün sonunda </a:t>
            </a: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biter. </a:t>
            </a:r>
          </a:p>
          <a:p>
            <a:pPr algn="just">
              <a:lnSpc>
                <a:spcPct val="107000"/>
              </a:lnSpc>
              <a:spcAft>
                <a:spcPts val="800"/>
              </a:spcAft>
            </a:pPr>
            <a:endPar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algn="just">
              <a:lnSpc>
                <a:spcPct val="107000"/>
              </a:lnSpc>
              <a:spcAft>
                <a:spcPts val="800"/>
              </a:spcAft>
            </a:pPr>
            <a:r>
              <a:rPr lang="tr-TR" sz="2000" dirty="0">
                <a:solidFill>
                  <a:srgbClr val="002060"/>
                </a:solidFill>
                <a:latin typeface="Open Sans" panose="020B0606030504020204" pitchFamily="34" charset="0"/>
                <a:ea typeface="Open Sans" panose="020B0606030504020204" pitchFamily="34" charset="0"/>
                <a:cs typeface="Open Sans" panose="020B0606030504020204" pitchFamily="34" charset="0"/>
              </a:rPr>
              <a:t>Elektronik ortamda yapılan işlemlerde süre gün sonunda (23:59) biter. </a:t>
            </a:r>
            <a:r>
              <a:rPr lang="tr-TR" sz="2000" b="1" dirty="0">
                <a:solidFill>
                  <a:srgbClr val="00B050"/>
                </a:solidFill>
                <a:latin typeface="Open Sans" panose="020B0606030504020204" pitchFamily="34" charset="0"/>
                <a:ea typeface="Open Sans" panose="020B0606030504020204" pitchFamily="34" charset="0"/>
                <a:cs typeface="Open Sans" panose="020B0606030504020204" pitchFamily="34" charset="0"/>
              </a:rPr>
              <a:t>Hafta sonu genel tatil günleri içerisinde yer almaz! </a:t>
            </a:r>
            <a:r>
              <a:rPr lang="tr-TR"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Son günü hafta sonuna denk gelen başvuruların hafta sonu gönderilmesi gerekir.</a:t>
            </a:r>
            <a:endParaRPr kumimoji="0" lang="tr-TR" b="1" i="0" u="none" strike="noStrike" cap="none" spc="0" normalizeH="0" baseline="0" dirty="0">
              <a:ln>
                <a:noFill/>
              </a:ln>
              <a:solidFill>
                <a:srgbClr val="002060"/>
              </a:solidFill>
              <a:effectLst/>
              <a:uFillTx/>
              <a:latin typeface="Open Sans" panose="020B0606030504020204" pitchFamily="34" charset="0"/>
              <a:ea typeface="Open Sans" panose="020B0606030504020204" pitchFamily="34" charset="0"/>
              <a:cs typeface="Open Sans" panose="020B0606030504020204" pitchFamily="34" charset="0"/>
              <a:sym typeface="Helvetica Neue"/>
            </a:endParaRPr>
          </a:p>
        </p:txBody>
      </p:sp>
    </p:spTree>
    <p:extLst>
      <p:ext uri="{BB962C8B-B14F-4D97-AF65-F5344CB8AC3E}">
        <p14:creationId xmlns:p14="http://schemas.microsoft.com/office/powerpoint/2010/main" val="12367363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0C89FAC2-D52D-4ABC-A9A4-D2AEB496C6CB}"/>
              </a:ext>
            </a:extLst>
          </p:cNvPr>
          <p:cNvSpPr txBox="1"/>
          <p:nvPr/>
        </p:nvSpPr>
        <p:spPr>
          <a:xfrm>
            <a:off x="6172550" y="1074207"/>
            <a:ext cx="5781761" cy="87716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7560" tIns="17560" rIns="17560" bIns="17560" numCol="1" spcCol="38100" rtlCol="0" anchor="ctr">
            <a:spAutoFit/>
          </a:bodyPr>
          <a:lstStyle/>
          <a:p>
            <a:pPr algn="just">
              <a:lnSpc>
                <a:spcPct val="107000"/>
              </a:lnSpc>
              <a:spcAft>
                <a:spcPts val="400"/>
              </a:spcAft>
            </a:pP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İnternet hattınızdaki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bağlantı yavaşlığı veya sunucudaki yoğunluk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nedeniyle sistemden düştüğünüzde alınan uyarı ekranıdır. Giriş işlemini yenileyebilirsiniz.</a:t>
            </a:r>
          </a:p>
        </p:txBody>
      </p:sp>
      <p:pic>
        <p:nvPicPr>
          <p:cNvPr id="7" name="Resim 6">
            <a:extLst>
              <a:ext uri="{FF2B5EF4-FFF2-40B4-BE49-F238E27FC236}">
                <a16:creationId xmlns:a16="http://schemas.microsoft.com/office/drawing/2014/main" id="{D0C3F10F-27E9-4096-B026-781F56F6A0AB}"/>
              </a:ext>
            </a:extLst>
          </p:cNvPr>
          <p:cNvPicPr>
            <a:picLocks noChangeAspect="1"/>
          </p:cNvPicPr>
          <p:nvPr/>
        </p:nvPicPr>
        <p:blipFill>
          <a:blip r:embed="rId2"/>
          <a:stretch>
            <a:fillRect/>
          </a:stretch>
        </p:blipFill>
        <p:spPr>
          <a:xfrm>
            <a:off x="784918" y="2350377"/>
            <a:ext cx="4651148" cy="572697"/>
          </a:xfrm>
          <a:prstGeom prst="rect">
            <a:avLst/>
          </a:prstGeom>
          <a:ln w="6350">
            <a:solidFill>
              <a:schemeClr val="tx1"/>
            </a:solidFill>
          </a:ln>
        </p:spPr>
      </p:pic>
      <p:sp>
        <p:nvSpPr>
          <p:cNvPr id="8" name="Metin kutusu 7">
            <a:extLst>
              <a:ext uri="{FF2B5EF4-FFF2-40B4-BE49-F238E27FC236}">
                <a16:creationId xmlns:a16="http://schemas.microsoft.com/office/drawing/2014/main" id="{5A59216E-777F-4D42-A283-67F93472917D}"/>
              </a:ext>
            </a:extLst>
          </p:cNvPr>
          <p:cNvSpPr txBox="1"/>
          <p:nvPr/>
        </p:nvSpPr>
        <p:spPr>
          <a:xfrm>
            <a:off x="6172549" y="2239644"/>
            <a:ext cx="5781761" cy="77412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7560" tIns="17560" rIns="17560" bIns="17560" numCol="1" spcCol="38100" rtlCol="0" anchor="ctr">
            <a:spAutoFit/>
          </a:bodyPr>
          <a:lstStyle/>
          <a:p>
            <a:pPr algn="just"/>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BAD REQUEST mesajı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sistemden hatalı çıkış yapıldığında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alınır.  Kullanılan tarayıcının </a:t>
            </a:r>
            <a:r>
              <a:rPr lang="tr-TR" sz="16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cache</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(geçmiş) verileri temizlenerek yeniden giriş yapılabilir. </a:t>
            </a: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sym typeface="Helvetica Neue"/>
            </a:endParaRPr>
          </a:p>
        </p:txBody>
      </p:sp>
      <p:pic>
        <p:nvPicPr>
          <p:cNvPr id="10" name="Resim 9">
            <a:extLst>
              <a:ext uri="{FF2B5EF4-FFF2-40B4-BE49-F238E27FC236}">
                <a16:creationId xmlns:a16="http://schemas.microsoft.com/office/drawing/2014/main" id="{50D11D0F-4AC3-4FA7-86A1-09A06A8D3CA3}"/>
              </a:ext>
            </a:extLst>
          </p:cNvPr>
          <p:cNvPicPr>
            <a:picLocks noChangeAspect="1"/>
          </p:cNvPicPr>
          <p:nvPr/>
        </p:nvPicPr>
        <p:blipFill>
          <a:blip r:embed="rId3"/>
          <a:stretch>
            <a:fillRect/>
          </a:stretch>
        </p:blipFill>
        <p:spPr>
          <a:xfrm>
            <a:off x="784918" y="3119540"/>
            <a:ext cx="4651148" cy="865781"/>
          </a:xfrm>
          <a:prstGeom prst="rect">
            <a:avLst/>
          </a:prstGeom>
          <a:ln w="6350">
            <a:solidFill>
              <a:schemeClr val="tx1"/>
            </a:solidFill>
          </a:ln>
        </p:spPr>
      </p:pic>
      <p:sp>
        <p:nvSpPr>
          <p:cNvPr id="11" name="Metin kutusu 10">
            <a:extLst>
              <a:ext uri="{FF2B5EF4-FFF2-40B4-BE49-F238E27FC236}">
                <a16:creationId xmlns:a16="http://schemas.microsoft.com/office/drawing/2014/main" id="{D5B52C29-201B-44A8-8B0E-73E1EB5C4D9D}"/>
              </a:ext>
            </a:extLst>
          </p:cNvPr>
          <p:cNvSpPr txBox="1"/>
          <p:nvPr/>
        </p:nvSpPr>
        <p:spPr>
          <a:xfrm>
            <a:off x="6172549" y="3099623"/>
            <a:ext cx="5781761" cy="87716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7560" tIns="17560" rIns="17560" bIns="17560" numCol="1" spcCol="38100" rtlCol="0" anchor="ctr">
            <a:spAutoFit/>
          </a:bodyPr>
          <a:lstStyle/>
          <a:p>
            <a:pPr algn="just">
              <a:lnSpc>
                <a:spcPct val="107000"/>
              </a:lnSpc>
              <a:spcAft>
                <a:spcPts val="400"/>
              </a:spcAft>
            </a:pP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Kullanıcının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yetki süresinin bittiği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anlamına gelir. Yeni EK-C formu gönderilmelidir. Yetki süresi takip sorumluluğu yararlanıcıya ve kullanıcıya aittir.</a:t>
            </a: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sym typeface="Helvetica Neue"/>
            </a:endParaRPr>
          </a:p>
        </p:txBody>
      </p:sp>
      <p:sp>
        <p:nvSpPr>
          <p:cNvPr id="23" name="Metin kutusu 22">
            <a:extLst>
              <a:ext uri="{FF2B5EF4-FFF2-40B4-BE49-F238E27FC236}">
                <a16:creationId xmlns:a16="http://schemas.microsoft.com/office/drawing/2014/main" id="{613D1900-6A0E-4B7B-F710-7BEDFABE97C7}"/>
              </a:ext>
            </a:extLst>
          </p:cNvPr>
          <p:cNvSpPr txBox="1"/>
          <p:nvPr/>
        </p:nvSpPr>
        <p:spPr>
          <a:xfrm>
            <a:off x="26164" y="276852"/>
            <a:ext cx="5431661"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Hata ve Uyarı Mesajları</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Resim 5">
            <a:extLst>
              <a:ext uri="{FF2B5EF4-FFF2-40B4-BE49-F238E27FC236}">
                <a16:creationId xmlns:a16="http://schemas.microsoft.com/office/drawing/2014/main" id="{484AFA2F-AEC1-973C-1521-7B520A8BF18B}"/>
              </a:ext>
            </a:extLst>
          </p:cNvPr>
          <p:cNvPicPr>
            <a:picLocks noChangeAspect="1"/>
          </p:cNvPicPr>
          <p:nvPr/>
        </p:nvPicPr>
        <p:blipFill>
          <a:blip r:embed="rId4"/>
          <a:stretch>
            <a:fillRect/>
          </a:stretch>
        </p:blipFill>
        <p:spPr>
          <a:xfrm>
            <a:off x="784918" y="881035"/>
            <a:ext cx="4651148" cy="1246082"/>
          </a:xfrm>
          <a:prstGeom prst="rect">
            <a:avLst/>
          </a:prstGeom>
          <a:ln w="12700">
            <a:solidFill>
              <a:schemeClr val="tx1"/>
            </a:solidFill>
          </a:ln>
        </p:spPr>
      </p:pic>
      <p:pic>
        <p:nvPicPr>
          <p:cNvPr id="12" name="Resim 11">
            <a:extLst>
              <a:ext uri="{FF2B5EF4-FFF2-40B4-BE49-F238E27FC236}">
                <a16:creationId xmlns:a16="http://schemas.microsoft.com/office/drawing/2014/main" id="{D29994C6-0633-F603-F45C-4F6AB573A829}"/>
              </a:ext>
            </a:extLst>
          </p:cNvPr>
          <p:cNvPicPr>
            <a:picLocks noChangeAspect="1"/>
          </p:cNvPicPr>
          <p:nvPr/>
        </p:nvPicPr>
        <p:blipFill>
          <a:blip r:embed="rId5"/>
          <a:stretch>
            <a:fillRect/>
          </a:stretch>
        </p:blipFill>
        <p:spPr>
          <a:xfrm>
            <a:off x="787685" y="4213948"/>
            <a:ext cx="1685866" cy="809215"/>
          </a:xfrm>
          <a:prstGeom prst="rect">
            <a:avLst/>
          </a:prstGeom>
          <a:ln w="12700">
            <a:solidFill>
              <a:schemeClr val="tx1"/>
            </a:solidFill>
          </a:ln>
        </p:spPr>
      </p:pic>
      <p:pic>
        <p:nvPicPr>
          <p:cNvPr id="14" name="Resim 13">
            <a:extLst>
              <a:ext uri="{FF2B5EF4-FFF2-40B4-BE49-F238E27FC236}">
                <a16:creationId xmlns:a16="http://schemas.microsoft.com/office/drawing/2014/main" id="{66A41EE0-3945-7B4A-3384-10EAD9D49F18}"/>
              </a:ext>
            </a:extLst>
          </p:cNvPr>
          <p:cNvPicPr>
            <a:picLocks noChangeAspect="1"/>
          </p:cNvPicPr>
          <p:nvPr/>
        </p:nvPicPr>
        <p:blipFill>
          <a:blip r:embed="rId6"/>
          <a:stretch>
            <a:fillRect/>
          </a:stretch>
        </p:blipFill>
        <p:spPr>
          <a:xfrm>
            <a:off x="4212786" y="4207949"/>
            <a:ext cx="1223280" cy="784586"/>
          </a:xfrm>
          <a:prstGeom prst="rect">
            <a:avLst/>
          </a:prstGeom>
          <a:ln w="12700">
            <a:solidFill>
              <a:schemeClr val="tx1"/>
            </a:solidFill>
          </a:ln>
        </p:spPr>
      </p:pic>
      <p:sp>
        <p:nvSpPr>
          <p:cNvPr id="15" name="Metin kutusu 14">
            <a:extLst>
              <a:ext uri="{FF2B5EF4-FFF2-40B4-BE49-F238E27FC236}">
                <a16:creationId xmlns:a16="http://schemas.microsoft.com/office/drawing/2014/main" id="{75FD4F98-62F6-0A6A-9DBC-48DFF2D45CC1}"/>
              </a:ext>
            </a:extLst>
          </p:cNvPr>
          <p:cNvSpPr txBox="1"/>
          <p:nvPr/>
        </p:nvSpPr>
        <p:spPr>
          <a:xfrm>
            <a:off x="6172549" y="4172054"/>
            <a:ext cx="5781761" cy="87716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7560" tIns="17560" rIns="17560" bIns="17560" numCol="1" spcCol="38100" rtlCol="0" anchor="ctr">
            <a:spAutoFit/>
          </a:bodyPr>
          <a:lstStyle/>
          <a:p>
            <a:pPr algn="just">
              <a:lnSpc>
                <a:spcPct val="107000"/>
              </a:lnSpc>
              <a:spcAft>
                <a:spcPts val="400"/>
              </a:spcAft>
            </a:pP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404, 503 </a:t>
            </a:r>
            <a:r>
              <a:rPr lang="tr-TR" sz="16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vb</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hataların alınması, sistemin güncellemeler nedeniyle geçici olarak kapalı olduğu anlamına gelir. Ortalama 15 dakika içerisinde sistem yeniden açılacaktır.</a:t>
            </a: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sym typeface="Helvetica Neue"/>
            </a:endParaRPr>
          </a:p>
        </p:txBody>
      </p:sp>
      <p:sp>
        <p:nvSpPr>
          <p:cNvPr id="2" name="Ok: Köşeli Çift Ayraç 1">
            <a:extLst>
              <a:ext uri="{FF2B5EF4-FFF2-40B4-BE49-F238E27FC236}">
                <a16:creationId xmlns:a16="http://schemas.microsoft.com/office/drawing/2014/main" id="{4244703F-2F0D-7D98-5675-4197C5E21344}"/>
              </a:ext>
            </a:extLst>
          </p:cNvPr>
          <p:cNvSpPr/>
          <p:nvPr/>
        </p:nvSpPr>
        <p:spPr>
          <a:xfrm>
            <a:off x="5829649" y="1311129"/>
            <a:ext cx="238125" cy="523875"/>
          </a:xfrm>
          <a:prstGeom prst="chevron">
            <a:avLst/>
          </a:prstGeom>
          <a:solidFill>
            <a:srgbClr val="00C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3" name="Ok: Köşeli Çift Ayraç 2">
            <a:extLst>
              <a:ext uri="{FF2B5EF4-FFF2-40B4-BE49-F238E27FC236}">
                <a16:creationId xmlns:a16="http://schemas.microsoft.com/office/drawing/2014/main" id="{EAA482B3-55AC-4C1B-51F6-1BA68070D414}"/>
              </a:ext>
            </a:extLst>
          </p:cNvPr>
          <p:cNvSpPr/>
          <p:nvPr/>
        </p:nvSpPr>
        <p:spPr>
          <a:xfrm>
            <a:off x="5829649" y="2358766"/>
            <a:ext cx="238125" cy="523875"/>
          </a:xfrm>
          <a:prstGeom prst="chevron">
            <a:avLst/>
          </a:prstGeom>
          <a:solidFill>
            <a:srgbClr val="00C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4" name="Ok: Köşeli Çift Ayraç 3">
            <a:extLst>
              <a:ext uri="{FF2B5EF4-FFF2-40B4-BE49-F238E27FC236}">
                <a16:creationId xmlns:a16="http://schemas.microsoft.com/office/drawing/2014/main" id="{4313294E-EBDB-7331-1A47-AB995D8892D0}"/>
              </a:ext>
            </a:extLst>
          </p:cNvPr>
          <p:cNvSpPr/>
          <p:nvPr/>
        </p:nvSpPr>
        <p:spPr>
          <a:xfrm>
            <a:off x="5829650" y="3266744"/>
            <a:ext cx="238125" cy="523875"/>
          </a:xfrm>
          <a:prstGeom prst="chevron">
            <a:avLst/>
          </a:prstGeom>
          <a:solidFill>
            <a:srgbClr val="00C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9" name="Ok: Köşeli Çift Ayraç 8">
            <a:extLst>
              <a:ext uri="{FF2B5EF4-FFF2-40B4-BE49-F238E27FC236}">
                <a16:creationId xmlns:a16="http://schemas.microsoft.com/office/drawing/2014/main" id="{6E4A87BA-AB68-BC3C-151E-B6FDFB492C71}"/>
              </a:ext>
            </a:extLst>
          </p:cNvPr>
          <p:cNvSpPr/>
          <p:nvPr/>
        </p:nvSpPr>
        <p:spPr>
          <a:xfrm>
            <a:off x="5829649" y="4297902"/>
            <a:ext cx="238125" cy="523875"/>
          </a:xfrm>
          <a:prstGeom prst="chevron">
            <a:avLst/>
          </a:prstGeom>
          <a:solidFill>
            <a:srgbClr val="00C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pic>
        <p:nvPicPr>
          <p:cNvPr id="16" name="Resim 15">
            <a:extLst>
              <a:ext uri="{FF2B5EF4-FFF2-40B4-BE49-F238E27FC236}">
                <a16:creationId xmlns:a16="http://schemas.microsoft.com/office/drawing/2014/main" id="{BF044921-229F-47D0-8472-EC1793796F9B}"/>
              </a:ext>
            </a:extLst>
          </p:cNvPr>
          <p:cNvPicPr>
            <a:picLocks noChangeAspect="1"/>
          </p:cNvPicPr>
          <p:nvPr/>
        </p:nvPicPr>
        <p:blipFill>
          <a:blip r:embed="rId7"/>
          <a:stretch>
            <a:fillRect/>
          </a:stretch>
        </p:blipFill>
        <p:spPr>
          <a:xfrm>
            <a:off x="440969" y="5190521"/>
            <a:ext cx="5263232" cy="1426874"/>
          </a:xfrm>
          <a:prstGeom prst="rect">
            <a:avLst/>
          </a:prstGeom>
          <a:ln w="12700">
            <a:solidFill>
              <a:schemeClr val="tx1"/>
            </a:solidFill>
          </a:ln>
        </p:spPr>
      </p:pic>
      <p:sp>
        <p:nvSpPr>
          <p:cNvPr id="18" name="Metin kutusu 17">
            <a:extLst>
              <a:ext uri="{FF2B5EF4-FFF2-40B4-BE49-F238E27FC236}">
                <a16:creationId xmlns:a16="http://schemas.microsoft.com/office/drawing/2014/main" id="{6E7F7932-DA31-45F7-BC3D-E3401E215B81}"/>
              </a:ext>
            </a:extLst>
          </p:cNvPr>
          <p:cNvSpPr txBox="1"/>
          <p:nvPr/>
        </p:nvSpPr>
        <p:spPr>
          <a:xfrm>
            <a:off x="6172549" y="5332525"/>
            <a:ext cx="5781761" cy="114063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7560" tIns="17560" rIns="17560" bIns="17560" numCol="1" spcCol="38100" rtlCol="0" anchor="ctr">
            <a:spAutoFit/>
          </a:bodyPr>
          <a:lstStyle/>
          <a:p>
            <a:pPr algn="just">
              <a:lnSpc>
                <a:spcPct val="107000"/>
              </a:lnSpc>
              <a:spcAft>
                <a:spcPts val="400"/>
              </a:spcAft>
            </a:pP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Bu hata alındığında, Bakanlığın </a:t>
            </a:r>
            <a:r>
              <a:rPr lang="tr-TR"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e-imza uygulamalarına erişimde genel bir sorun olduğu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anlamına gelir. Sorun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hlinkClick r:id="rId8"/>
              </a:rPr>
              <a:t>bilgiguvenligi@ticaret.gov.tr</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ve </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hlinkClick r:id="rId9"/>
              </a:rPr>
              <a:t>sistemadmin@gov.tr</a:t>
            </a:r>
            <a:r>
              <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adreslerine iletilmelidir.</a:t>
            </a:r>
            <a:endParaRPr lang="tr-TR" sz="1600" dirty="0">
              <a:solidFill>
                <a:srgbClr val="002060"/>
              </a:solidFill>
              <a:latin typeface="Open Sans" panose="020B0606030504020204" pitchFamily="34" charset="0"/>
              <a:ea typeface="Open Sans" panose="020B0606030504020204" pitchFamily="34" charset="0"/>
              <a:cs typeface="Open Sans" panose="020B0606030504020204" pitchFamily="34" charset="0"/>
              <a:sym typeface="Helvetica Neue"/>
            </a:endParaRPr>
          </a:p>
        </p:txBody>
      </p:sp>
      <p:sp>
        <p:nvSpPr>
          <p:cNvPr id="19" name="Ok: Köşeli Çift Ayraç 18">
            <a:extLst>
              <a:ext uri="{FF2B5EF4-FFF2-40B4-BE49-F238E27FC236}">
                <a16:creationId xmlns:a16="http://schemas.microsoft.com/office/drawing/2014/main" id="{EE742BC3-BBDC-4EE4-B9E4-D6D437D59624}"/>
              </a:ext>
            </a:extLst>
          </p:cNvPr>
          <p:cNvSpPr/>
          <p:nvPr/>
        </p:nvSpPr>
        <p:spPr>
          <a:xfrm>
            <a:off x="5829649" y="5590107"/>
            <a:ext cx="238125" cy="523875"/>
          </a:xfrm>
          <a:prstGeom prst="chevron">
            <a:avLst/>
          </a:prstGeom>
          <a:solidFill>
            <a:srgbClr val="00C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2733708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etin kutusu 10">
            <a:extLst>
              <a:ext uri="{FF2B5EF4-FFF2-40B4-BE49-F238E27FC236}">
                <a16:creationId xmlns:a16="http://schemas.microsoft.com/office/drawing/2014/main" id="{A419A523-EC65-FD42-E88D-8243DA0753F1}"/>
              </a:ext>
            </a:extLst>
          </p:cNvPr>
          <p:cNvSpPr txBox="1"/>
          <p:nvPr/>
        </p:nvSpPr>
        <p:spPr>
          <a:xfrm>
            <a:off x="26164" y="276852"/>
            <a:ext cx="5641211" cy="461665"/>
          </a:xfrm>
          <a:prstGeom prst="rect">
            <a:avLst/>
          </a:prstGeom>
          <a:noFill/>
        </p:spPr>
        <p:txBody>
          <a:bodyPr wrap="square" rtlCol="0">
            <a:spAutoFit/>
          </a:bodyPr>
          <a:lstStyle/>
          <a:p>
            <a:r>
              <a:rPr lang="tr-TR" sz="2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Kılavuzlar, SSS ve İletişim</a:t>
            </a:r>
            <a:endParaRPr lang="tr-TR"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Resim 2">
            <a:extLst>
              <a:ext uri="{FF2B5EF4-FFF2-40B4-BE49-F238E27FC236}">
                <a16:creationId xmlns:a16="http://schemas.microsoft.com/office/drawing/2014/main" id="{699E50AB-B6D0-1C4D-8800-B3ED5635FDBC}"/>
              </a:ext>
            </a:extLst>
          </p:cNvPr>
          <p:cNvPicPr>
            <a:picLocks noChangeAspect="1"/>
          </p:cNvPicPr>
          <p:nvPr/>
        </p:nvPicPr>
        <p:blipFill>
          <a:blip r:embed="rId2"/>
          <a:stretch>
            <a:fillRect/>
          </a:stretch>
        </p:blipFill>
        <p:spPr>
          <a:xfrm>
            <a:off x="340908" y="852837"/>
            <a:ext cx="6040842" cy="5887628"/>
          </a:xfrm>
          <a:prstGeom prst="rect">
            <a:avLst/>
          </a:prstGeom>
          <a:ln w="12700">
            <a:solidFill>
              <a:schemeClr val="tx1"/>
            </a:solidFill>
          </a:ln>
        </p:spPr>
      </p:pic>
      <p:pic>
        <p:nvPicPr>
          <p:cNvPr id="7" name="Resim 6">
            <a:extLst>
              <a:ext uri="{FF2B5EF4-FFF2-40B4-BE49-F238E27FC236}">
                <a16:creationId xmlns:a16="http://schemas.microsoft.com/office/drawing/2014/main" id="{DA14F56F-5878-28E6-641A-3997458AE922}"/>
              </a:ext>
            </a:extLst>
          </p:cNvPr>
          <p:cNvPicPr>
            <a:picLocks noChangeAspect="1"/>
          </p:cNvPicPr>
          <p:nvPr/>
        </p:nvPicPr>
        <p:blipFill>
          <a:blip r:embed="rId3"/>
          <a:stretch>
            <a:fillRect/>
          </a:stretch>
        </p:blipFill>
        <p:spPr>
          <a:xfrm>
            <a:off x="6610350" y="852837"/>
            <a:ext cx="5200528" cy="5887628"/>
          </a:xfrm>
          <a:prstGeom prst="rect">
            <a:avLst/>
          </a:prstGeom>
          <a:ln w="12700">
            <a:solidFill>
              <a:schemeClr val="tx1"/>
            </a:solidFill>
          </a:ln>
        </p:spPr>
      </p:pic>
    </p:spTree>
    <p:extLst>
      <p:ext uri="{BB962C8B-B14F-4D97-AF65-F5344CB8AC3E}">
        <p14:creationId xmlns:p14="http://schemas.microsoft.com/office/powerpoint/2010/main" val="3390638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FFB6B76A-EFDE-9934-150D-1E6A511B9EFE}"/>
            </a:ext>
          </a:extLst>
        </p:cNvPr>
        <p:cNvGrpSpPr/>
        <p:nvPr/>
      </p:nvGrpSpPr>
      <p:grpSpPr>
        <a:xfrm>
          <a:off x="0" y="0"/>
          <a:ext cx="0" cy="0"/>
          <a:chOff x="0" y="0"/>
          <a:chExt cx="0" cy="0"/>
        </a:xfrm>
      </p:grpSpPr>
      <p:sp>
        <p:nvSpPr>
          <p:cNvPr id="4" name="Metin kutusu 3">
            <a:extLst>
              <a:ext uri="{FF2B5EF4-FFF2-40B4-BE49-F238E27FC236}">
                <a16:creationId xmlns:a16="http://schemas.microsoft.com/office/drawing/2014/main" id="{FCCD5B0C-5843-9A94-3D75-165D7FDF2223}"/>
              </a:ext>
            </a:extLst>
          </p:cNvPr>
          <p:cNvSpPr txBox="1"/>
          <p:nvPr/>
        </p:nvSpPr>
        <p:spPr>
          <a:xfrm>
            <a:off x="4162698" y="4679557"/>
            <a:ext cx="3866603" cy="461665"/>
          </a:xfrm>
          <a:prstGeom prst="rect">
            <a:avLst/>
          </a:prstGeom>
          <a:noFill/>
          <a:ln>
            <a:noFill/>
          </a:ln>
        </p:spPr>
        <p:txBody>
          <a:bodyPr wrap="square" rtlCol="0">
            <a:spAutoFit/>
          </a:bodyPr>
          <a:lstStyle/>
          <a:p>
            <a:pPr algn="ctr"/>
            <a:r>
              <a:rPr lang="tr-TR" sz="2400" dirty="0">
                <a:solidFill>
                  <a:srgbClr val="002060"/>
                </a:solidFill>
                <a:latin typeface="Open Sans" panose="020B0606030504020204" pitchFamily="34" charset="0"/>
                <a:ea typeface="Open Sans" panose="020B0606030504020204" pitchFamily="34" charset="0"/>
                <a:cs typeface="Open Sans" panose="020B0606030504020204" pitchFamily="34" charset="0"/>
              </a:rPr>
              <a:t>DYS SEKRETARYASI</a:t>
            </a:r>
            <a:endParaRPr lang="tr-TR"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Metin kutusu 7">
            <a:extLst>
              <a:ext uri="{FF2B5EF4-FFF2-40B4-BE49-F238E27FC236}">
                <a16:creationId xmlns:a16="http://schemas.microsoft.com/office/drawing/2014/main" id="{8330BE05-4B61-9A02-AC48-995FC9C84260}"/>
              </a:ext>
            </a:extLst>
          </p:cNvPr>
          <p:cNvSpPr txBox="1"/>
          <p:nvPr/>
        </p:nvSpPr>
        <p:spPr>
          <a:xfrm>
            <a:off x="3952873" y="5780782"/>
            <a:ext cx="4286249" cy="1077218"/>
          </a:xfrm>
          <a:prstGeom prst="rect">
            <a:avLst/>
          </a:prstGeom>
          <a:gradFill>
            <a:gsLst>
              <a:gs pos="0">
                <a:srgbClr val="C00000"/>
              </a:gs>
              <a:gs pos="100000">
                <a:srgbClr val="FF0000">
                  <a:alpha val="50000"/>
                </a:srgbClr>
              </a:gs>
            </a:gsLst>
            <a:lin ang="5400000" scaled="1"/>
          </a:gradFill>
          <a:ln>
            <a:noFill/>
          </a:ln>
        </p:spPr>
        <p:txBody>
          <a:bodyPr wrap="square" rtlCol="0">
            <a:spAutoFit/>
          </a:bodyPr>
          <a:lstStyle/>
          <a:p>
            <a:pPr algn="ctr"/>
            <a:r>
              <a:rPr lang="tr-TR" sz="1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destekyonetimsistemi</a:t>
            </a:r>
            <a:r>
              <a:rPr lang="tr-TR"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 ticaret.gov.tr</a:t>
            </a:r>
          </a:p>
          <a:p>
            <a:pPr algn="ctr"/>
            <a:r>
              <a:rPr lang="tr-TR" sz="1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dysturquality</a:t>
            </a:r>
            <a:r>
              <a:rPr lang="tr-TR"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 ticaret.gov.tr</a:t>
            </a:r>
          </a:p>
          <a:p>
            <a:pPr algn="ctr"/>
            <a:r>
              <a:rPr lang="tr-TR" sz="1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dysdahildeisleme</a:t>
            </a:r>
            <a:r>
              <a:rPr lang="tr-TR"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 ticaret.gov.tr</a:t>
            </a:r>
          </a:p>
          <a:p>
            <a:pPr algn="ctr"/>
            <a:endParaRPr lang="tr-TR"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Metin kutusu 10">
            <a:extLst>
              <a:ext uri="{FF2B5EF4-FFF2-40B4-BE49-F238E27FC236}">
                <a16:creationId xmlns:a16="http://schemas.microsoft.com/office/drawing/2014/main" id="{8F5C0ED6-5FC2-1AF6-D127-EA226F67DA37}"/>
              </a:ext>
            </a:extLst>
          </p:cNvPr>
          <p:cNvSpPr txBox="1"/>
          <p:nvPr/>
        </p:nvSpPr>
        <p:spPr>
          <a:xfrm>
            <a:off x="1543049" y="3314700"/>
            <a:ext cx="9105899" cy="923330"/>
          </a:xfrm>
          <a:prstGeom prst="rect">
            <a:avLst/>
          </a:prstGeom>
          <a:noFill/>
          <a:ln>
            <a:noFill/>
          </a:ln>
        </p:spPr>
        <p:txBody>
          <a:bodyPr wrap="square" rtlCol="0">
            <a:spAutoFit/>
          </a:bodyPr>
          <a:lstStyle/>
          <a:p>
            <a:pPr algn="ctr"/>
            <a:r>
              <a:rPr lang="tr-TR" sz="5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TEŞEKKÜRLER</a:t>
            </a:r>
            <a:endParaRPr lang="tr-TR" sz="44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67081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PetekCros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22276</TotalTime>
  <Words>2275</Words>
  <Application>Microsoft Office PowerPoint</Application>
  <PresentationFormat>Geniş ekran</PresentationFormat>
  <Paragraphs>318</Paragraphs>
  <Slides>35</Slides>
  <Notes>31</Notes>
  <HiddenSlides>0</HiddenSlides>
  <MMClips>0</MMClips>
  <ScaleCrop>false</ScaleCrop>
  <HeadingPairs>
    <vt:vector size="4" baseType="variant">
      <vt:variant>
        <vt:lpstr>Tema</vt:lpstr>
      </vt:variant>
      <vt:variant>
        <vt:i4>1</vt:i4>
      </vt:variant>
      <vt:variant>
        <vt:lpstr>Slayt Başlıkları</vt:lpstr>
      </vt:variant>
      <vt:variant>
        <vt:i4>35</vt:i4>
      </vt:variant>
    </vt:vector>
  </HeadingPairs>
  <TitlesOfParts>
    <vt:vector size="36" baseType="lpstr">
      <vt:lpstr>PetekCross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MKY</dc:creator>
  <cp:lastModifiedBy>Eda Nur Kip</cp:lastModifiedBy>
  <cp:revision>2387</cp:revision>
  <cp:lastPrinted>2019-07-17T13:10:34Z</cp:lastPrinted>
  <dcterms:created xsi:type="dcterms:W3CDTF">2019-05-03T19:30:26Z</dcterms:created>
  <dcterms:modified xsi:type="dcterms:W3CDTF">2025-05-22T10:16:52Z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eodilabelclass">
    <vt:lpwstr>id_classification_unclassified=0ef0d4bf-59b8-4ae6-bbc0-fafde041157b</vt:lpwstr>
  </property>
  <property fmtid="{D5CDD505-2E9C-101B-9397-08002B2CF9AE}" pid="3" name="geodilabeluser">
    <vt:lpwstr>user=14092115610</vt:lpwstr>
  </property>
  <property fmtid="{D5CDD505-2E9C-101B-9397-08002B2CF9AE}" pid="4" name="geodilabeltime">
    <vt:lpwstr>datetime=2024-11-18T05:29:00.671Z</vt:lpwstr>
  </property>
</Properties>
</file>