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36"/>
    <p:sldId id="257" r:id="rId37"/>
    <p:sldId id="258" r:id="rId38"/>
    <p:sldId id="259" r:id="rId39"/>
    <p:sldId id="260" r:id="rId40"/>
    <p:sldId id="261" r:id="rId41"/>
    <p:sldId id="262" r:id="rId42"/>
    <p:sldId id="263" r:id="rId43"/>
    <p:sldId id="264" r:id="rId44"/>
    <p:sldId id="265" r:id="rId45"/>
    <p:sldId id="266" r:id="rId46"/>
    <p:sldId id="267" r:id="rId47"/>
    <p:sldId id="268" r:id="rId48"/>
    <p:sldId id="269" r:id="rId49"/>
    <p:sldId id="270" r:id="rId50"/>
    <p:sldId id="271" r:id="rId51"/>
    <p:sldId id="272" r:id="rId52"/>
    <p:sldId id="273" r:id="rId53"/>
    <p:sldId id="274" r:id="rId54"/>
    <p:sldId id="275" r:id="rId55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Arita Buri Bold" charset="1" panose="02020603020101020101"/>
      <p:regular r:id="rId10"/>
    </p:embeddedFont>
    <p:embeddedFont>
      <p:font typeface="Arita Buri Italics" charset="1" panose="02000503000000000000"/>
      <p:regular r:id="rId11"/>
    </p:embeddedFont>
    <p:embeddedFont>
      <p:font typeface="Arita Buri Bold Italics" charset="1" panose="02000803000000000000"/>
      <p:regular r:id="rId12"/>
    </p:embeddedFont>
    <p:embeddedFont>
      <p:font typeface="Arita Buri Thin" charset="1" panose="02020603020101020101"/>
      <p:regular r:id="rId13"/>
    </p:embeddedFont>
    <p:embeddedFont>
      <p:font typeface="Arita Buri Extra-Light Italics" charset="1" panose="02000303000000000000"/>
      <p:regular r:id="rId14"/>
    </p:embeddedFont>
    <p:embeddedFont>
      <p:font typeface="Arita Buri Light" charset="1" panose="02020603020101020101"/>
      <p:regular r:id="rId15"/>
    </p:embeddedFont>
    <p:embeddedFont>
      <p:font typeface="Arita Buri Medium" charset="1" panose="02020603020101020101"/>
      <p:regular r:id="rId16"/>
    </p:embeddedFont>
    <p:embeddedFont>
      <p:font typeface="Arita Buri Medium Italics" charset="1" panose="02000603000000000000"/>
      <p:regular r:id="rId17"/>
    </p:embeddedFont>
    <p:embeddedFont>
      <p:font typeface="Arita Buri Semi-Bold" charset="1" panose="02020603020101020101"/>
      <p:regular r:id="rId18"/>
    </p:embeddedFont>
    <p:embeddedFont>
      <p:font typeface="Arita Buri Semi-Bold Italics" charset="1" panose="02000703000000000000"/>
      <p:regular r:id="rId19"/>
    </p:embeddedFont>
    <p:embeddedFont>
      <p:font typeface="Arita Buri Ultra-Bold" charset="1" panose="02000803000000000000"/>
      <p:regular r:id="rId20"/>
    </p:embeddedFont>
    <p:embeddedFont>
      <p:font typeface="Arita Buri Ultra-Bold Italics" charset="1" panose="02000803000000000000"/>
      <p:regular r:id="rId21"/>
    </p:embeddedFont>
    <p:embeddedFont>
      <p:font typeface="Muli" charset="1" panose="00000500000000000000"/>
      <p:regular r:id="rId22"/>
    </p:embeddedFont>
    <p:embeddedFont>
      <p:font typeface="Muli Bold" charset="1" panose="00000800000000000000"/>
      <p:regular r:id="rId23"/>
    </p:embeddedFont>
    <p:embeddedFont>
      <p:font typeface="Muli Italics" charset="1" panose="00000500000000000000"/>
      <p:regular r:id="rId24"/>
    </p:embeddedFont>
    <p:embeddedFont>
      <p:font typeface="Muli Bold Italics" charset="1" panose="00000800000000000000"/>
      <p:regular r:id="rId25"/>
    </p:embeddedFont>
    <p:embeddedFont>
      <p:font typeface="Muli Extra-Light" charset="1" panose="00000300000000000000"/>
      <p:regular r:id="rId26"/>
    </p:embeddedFont>
    <p:embeddedFont>
      <p:font typeface="Muli Extra-Light Italics" charset="1" panose="00000300000000000000"/>
      <p:regular r:id="rId27"/>
    </p:embeddedFont>
    <p:embeddedFont>
      <p:font typeface="Muli Light" charset="1" panose="00000400000000000000"/>
      <p:regular r:id="rId28"/>
    </p:embeddedFont>
    <p:embeddedFont>
      <p:font typeface="Muli Light Italics" charset="1" panose="00000400000000000000"/>
      <p:regular r:id="rId29"/>
    </p:embeddedFont>
    <p:embeddedFont>
      <p:font typeface="Muli Semi-Bold" charset="1" panose="00000700000000000000"/>
      <p:regular r:id="rId30"/>
    </p:embeddedFont>
    <p:embeddedFont>
      <p:font typeface="Muli Semi-Bold Italics" charset="1" panose="00000700000000000000"/>
      <p:regular r:id="rId31"/>
    </p:embeddedFont>
    <p:embeddedFont>
      <p:font typeface="Muli Ultra-Bold" charset="1" panose="00000900000000000000"/>
      <p:regular r:id="rId32"/>
    </p:embeddedFont>
    <p:embeddedFont>
      <p:font typeface="Muli Ultra-Bold Italics" charset="1" panose="00000900000000000000"/>
      <p:regular r:id="rId33"/>
    </p:embeddedFont>
    <p:embeddedFont>
      <p:font typeface="Muli Heavy" charset="1" panose="00000A00000000000000"/>
      <p:regular r:id="rId34"/>
    </p:embeddedFont>
    <p:embeddedFont>
      <p:font typeface="Muli Heavy Italics" charset="1" panose="00000A0000000000000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slides/slide1.xml" Type="http://schemas.openxmlformats.org/officeDocument/2006/relationships/slide"/><Relationship Id="rId37" Target="slides/slide2.xml" Type="http://schemas.openxmlformats.org/officeDocument/2006/relationships/slide"/><Relationship Id="rId38" Target="slides/slide3.xml" Type="http://schemas.openxmlformats.org/officeDocument/2006/relationships/slide"/><Relationship Id="rId39" Target="slides/slide4.xml" Type="http://schemas.openxmlformats.org/officeDocument/2006/relationships/slide"/><Relationship Id="rId4" Target="theme/theme1.xml" Type="http://schemas.openxmlformats.org/officeDocument/2006/relationships/theme"/><Relationship Id="rId40" Target="slides/slide5.xml" Type="http://schemas.openxmlformats.org/officeDocument/2006/relationships/slide"/><Relationship Id="rId41" Target="slides/slide6.xml" Type="http://schemas.openxmlformats.org/officeDocument/2006/relationships/slide"/><Relationship Id="rId42" Target="slides/slide7.xml" Type="http://schemas.openxmlformats.org/officeDocument/2006/relationships/slide"/><Relationship Id="rId43" Target="slides/slide8.xml" Type="http://schemas.openxmlformats.org/officeDocument/2006/relationships/slide"/><Relationship Id="rId44" Target="slides/slide9.xml" Type="http://schemas.openxmlformats.org/officeDocument/2006/relationships/slide"/><Relationship Id="rId45" Target="slides/slide10.xml" Type="http://schemas.openxmlformats.org/officeDocument/2006/relationships/slide"/><Relationship Id="rId46" Target="slides/slide11.xml" Type="http://schemas.openxmlformats.org/officeDocument/2006/relationships/slide"/><Relationship Id="rId47" Target="slides/slide12.xml" Type="http://schemas.openxmlformats.org/officeDocument/2006/relationships/slide"/><Relationship Id="rId48" Target="slides/slide13.xml" Type="http://schemas.openxmlformats.org/officeDocument/2006/relationships/slide"/><Relationship Id="rId49" Target="slides/slide14.xml" Type="http://schemas.openxmlformats.org/officeDocument/2006/relationships/slide"/><Relationship Id="rId5" Target="tableStyles.xml" Type="http://schemas.openxmlformats.org/officeDocument/2006/relationships/tableStyles"/><Relationship Id="rId50" Target="slides/slide15.xml" Type="http://schemas.openxmlformats.org/officeDocument/2006/relationships/slide"/><Relationship Id="rId51" Target="slides/slide16.xml" Type="http://schemas.openxmlformats.org/officeDocument/2006/relationships/slide"/><Relationship Id="rId52" Target="slides/slide17.xml" Type="http://schemas.openxmlformats.org/officeDocument/2006/relationships/slide"/><Relationship Id="rId53" Target="slides/slide18.xml" Type="http://schemas.openxmlformats.org/officeDocument/2006/relationships/slide"/><Relationship Id="rId54" Target="slides/slide19.xml" Type="http://schemas.openxmlformats.org/officeDocument/2006/relationships/slide"/><Relationship Id="rId55" Target="slides/slide20.xml" Type="http://schemas.openxmlformats.org/officeDocument/2006/relationships/slide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jpe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png" Type="http://schemas.openxmlformats.org/officeDocument/2006/relationships/image"/><Relationship Id="rId11" Target="../media/image36.svg" Type="http://schemas.openxmlformats.org/officeDocument/2006/relationships/image"/><Relationship Id="rId12" Target="../media/image37.png" Type="http://schemas.openxmlformats.org/officeDocument/2006/relationships/image"/><Relationship Id="rId13" Target="../media/image38.svg" Type="http://schemas.openxmlformats.org/officeDocument/2006/relationships/image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Relationship Id="rId8" Target="../media/image33.png" Type="http://schemas.openxmlformats.org/officeDocument/2006/relationships/image"/><Relationship Id="rId9" Target="../media/image34.sv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12" Target="../media/image46.png" Type="http://schemas.openxmlformats.org/officeDocument/2006/relationships/image"/><Relationship Id="rId13" Target="../media/image47.svg" Type="http://schemas.openxmlformats.org/officeDocument/2006/relationships/image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Relationship Id="rId6" Target="../media/image42.png" Type="http://schemas.openxmlformats.org/officeDocument/2006/relationships/image"/><Relationship Id="rId7" Target="../media/image43.sv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48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png" Type="http://schemas.openxmlformats.org/officeDocument/2006/relationships/image"/><Relationship Id="rId3" Target="../media/image50.jpe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png" Type="http://schemas.openxmlformats.org/officeDocument/2006/relationships/image"/><Relationship Id="rId3" Target="../media/image52.svg" Type="http://schemas.openxmlformats.org/officeDocument/2006/relationships/image"/><Relationship Id="rId4" Target="../media/image53.pn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png" Type="http://schemas.openxmlformats.org/officeDocument/2006/relationships/image"/><Relationship Id="rId3" Target="../media/image55.sv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56.png" Type="http://schemas.openxmlformats.org/officeDocument/2006/relationships/image"/><Relationship Id="rId5" Target="../media/image57.png" Type="http://schemas.openxmlformats.org/officeDocument/2006/relationships/image"/><Relationship Id="rId6" Target="../media/image58.sv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56.png" Type="http://schemas.openxmlformats.org/officeDocument/2006/relationships/image"/><Relationship Id="rId5" Target="../media/image59.png" Type="http://schemas.openxmlformats.org/officeDocument/2006/relationships/image"/><Relationship Id="rId6" Target="../media/image60.png" Type="http://schemas.openxmlformats.org/officeDocument/2006/relationships/image"/><Relationship Id="rId7" Target="../media/image61.sv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62.png" Type="http://schemas.openxmlformats.org/officeDocument/2006/relationships/image"/><Relationship Id="rId5" Target="../media/image57.png" Type="http://schemas.openxmlformats.org/officeDocument/2006/relationships/image"/><Relationship Id="rId6" Target="../media/image58.sv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63.png" Type="http://schemas.openxmlformats.org/officeDocument/2006/relationships/image"/><Relationship Id="rId5" Target="../media/image64.pn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65.png" Type="http://schemas.openxmlformats.org/officeDocument/2006/relationships/image"/><Relationship Id="rId5" Target="../media/image66.png" Type="http://schemas.openxmlformats.org/officeDocument/2006/relationships/image"/><Relationship Id="rId6" Target="../media/image67.sv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8.png" Type="http://schemas.openxmlformats.org/officeDocument/2006/relationships/image"/><Relationship Id="rId3" Target="../media/image69.svg" Type="http://schemas.openxmlformats.org/officeDocument/2006/relationships/image"/><Relationship Id="rId4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424865" y="9312557"/>
            <a:ext cx="281823" cy="281823"/>
          </a:xfrm>
          <a:custGeom>
            <a:avLst/>
            <a:gdLst/>
            <a:ahLst/>
            <a:cxnLst/>
            <a:rect r="r" b="b" t="t" l="l"/>
            <a:pathLst>
              <a:path h="281823" w="281823">
                <a:moveTo>
                  <a:pt x="0" y="0"/>
                </a:moveTo>
                <a:lnTo>
                  <a:pt x="281823" y="0"/>
                </a:lnTo>
                <a:lnTo>
                  <a:pt x="281823" y="281823"/>
                </a:lnTo>
                <a:lnTo>
                  <a:pt x="0" y="2818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834950" y="532538"/>
            <a:ext cx="10891711" cy="8332159"/>
          </a:xfrm>
          <a:custGeom>
            <a:avLst/>
            <a:gdLst/>
            <a:ahLst/>
            <a:cxnLst/>
            <a:rect r="r" b="b" t="t" l="l"/>
            <a:pathLst>
              <a:path h="8332159" w="10891711">
                <a:moveTo>
                  <a:pt x="0" y="0"/>
                </a:moveTo>
                <a:lnTo>
                  <a:pt x="10891712" y="0"/>
                </a:lnTo>
                <a:lnTo>
                  <a:pt x="10891712" y="8332159"/>
                </a:lnTo>
                <a:lnTo>
                  <a:pt x="0" y="83321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3065726"/>
            <a:ext cx="6096531" cy="3464312"/>
            <a:chOff x="0" y="0"/>
            <a:chExt cx="8128707" cy="4619083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3205780"/>
              <a:ext cx="8128707" cy="14363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899"/>
                </a:lnSpc>
              </a:pPr>
              <a:r>
                <a:rPr lang="en-US" sz="3499">
                  <a:solidFill>
                    <a:srgbClr val="000000"/>
                  </a:solidFill>
                  <a:latin typeface="Muli"/>
                </a:rPr>
                <a:t>EYÜP SABRİ KUNDAK</a:t>
              </a:r>
            </a:p>
            <a:p>
              <a:pPr>
                <a:lnSpc>
                  <a:spcPts val="3919"/>
                </a:lnSpc>
                <a:spcBef>
                  <a:spcPct val="0"/>
                </a:spcBef>
              </a:pPr>
              <a:r>
                <a:rPr lang="en-US" sz="2799">
                  <a:solidFill>
                    <a:srgbClr val="000000"/>
                  </a:solidFill>
                  <a:latin typeface="Muli Italics"/>
                </a:rPr>
                <a:t>KOBİ Danışmanı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9050"/>
              <a:ext cx="8128707" cy="30166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860"/>
                </a:lnSpc>
              </a:pPr>
              <a:r>
                <a:rPr lang="en-US" sz="7573">
                  <a:solidFill>
                    <a:srgbClr val="0048CD"/>
                  </a:solidFill>
                  <a:latin typeface="Muli Bold"/>
                </a:rPr>
                <a:t>ETKİLİ SATIŞ TEKNİKLERİ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760796" y="7450100"/>
            <a:ext cx="3551381" cy="3551381"/>
          </a:xfrm>
          <a:custGeom>
            <a:avLst/>
            <a:gdLst/>
            <a:ahLst/>
            <a:cxnLst/>
            <a:rect r="r" b="b" t="t" l="l"/>
            <a:pathLst>
              <a:path h="3551381" w="3551381">
                <a:moveTo>
                  <a:pt x="0" y="0"/>
                </a:moveTo>
                <a:lnTo>
                  <a:pt x="3551381" y="0"/>
                </a:lnTo>
                <a:lnTo>
                  <a:pt x="3551381" y="3551381"/>
                </a:lnTo>
                <a:lnTo>
                  <a:pt x="0" y="35513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4E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64732" y="3108418"/>
            <a:ext cx="14973157" cy="6149882"/>
            <a:chOff x="0" y="0"/>
            <a:chExt cx="7072285" cy="290477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072285" cy="2904779"/>
            </a:xfrm>
            <a:custGeom>
              <a:avLst/>
              <a:gdLst/>
              <a:ahLst/>
              <a:cxnLst/>
              <a:rect r="r" b="b" t="t" l="l"/>
              <a:pathLst>
                <a:path h="2904779" w="7072285">
                  <a:moveTo>
                    <a:pt x="0" y="0"/>
                  </a:moveTo>
                  <a:lnTo>
                    <a:pt x="7072285" y="0"/>
                  </a:lnTo>
                  <a:lnTo>
                    <a:pt x="7072285" y="2904779"/>
                  </a:lnTo>
                  <a:lnTo>
                    <a:pt x="0" y="290477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428052" y="1999379"/>
            <a:ext cx="2002410" cy="2002410"/>
          </a:xfrm>
          <a:custGeom>
            <a:avLst/>
            <a:gdLst/>
            <a:ahLst/>
            <a:cxnLst/>
            <a:rect r="r" b="b" t="t" l="l"/>
            <a:pathLst>
              <a:path h="2002410" w="2002410">
                <a:moveTo>
                  <a:pt x="0" y="0"/>
                </a:moveTo>
                <a:lnTo>
                  <a:pt x="2002410" y="0"/>
                </a:lnTo>
                <a:lnTo>
                  <a:pt x="2002410" y="2002409"/>
                </a:lnTo>
                <a:lnTo>
                  <a:pt x="0" y="20024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766102" y="4384423"/>
            <a:ext cx="12210608" cy="587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Muli Bold"/>
              </a:rPr>
              <a:t>SATIŞ NEDİR?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766102" y="5649313"/>
            <a:ext cx="12210608" cy="587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Muli Bold"/>
              </a:rPr>
              <a:t>MÜŞTERİ KİMDİR?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766102" y="6765023"/>
            <a:ext cx="12210608" cy="1206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Muli Bold"/>
              </a:rPr>
              <a:t>SATIŞ TEMSİLCİSİNDE OLMASI GEREKEN ÖZELLİKLER NELERDİR?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428052" y="773375"/>
            <a:ext cx="3434483" cy="3228414"/>
          </a:xfrm>
          <a:custGeom>
            <a:avLst/>
            <a:gdLst/>
            <a:ahLst/>
            <a:cxnLst/>
            <a:rect r="r" b="b" t="t" l="l"/>
            <a:pathLst>
              <a:path h="3228414" w="3434483">
                <a:moveTo>
                  <a:pt x="0" y="0"/>
                </a:moveTo>
                <a:lnTo>
                  <a:pt x="3434483" y="0"/>
                </a:lnTo>
                <a:lnTo>
                  <a:pt x="3434483" y="3228413"/>
                </a:lnTo>
                <a:lnTo>
                  <a:pt x="0" y="32284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939287" y="4411156"/>
            <a:ext cx="498297" cy="622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01"/>
              </a:lnSpc>
            </a:pPr>
            <a:r>
              <a:rPr lang="en-US" sz="4274">
                <a:solidFill>
                  <a:srgbClr val="DB334C"/>
                </a:solidFill>
                <a:latin typeface="Arita Buri Bold"/>
              </a:rPr>
              <a:t>1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29756" y="5674448"/>
            <a:ext cx="498297" cy="622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01"/>
              </a:lnSpc>
            </a:pPr>
            <a:r>
              <a:rPr lang="en-US" sz="4274">
                <a:solidFill>
                  <a:srgbClr val="DB334C"/>
                </a:solidFill>
                <a:latin typeface="Arita Buri Bold"/>
              </a:rPr>
              <a:t>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39287" y="7099034"/>
            <a:ext cx="498297" cy="622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01"/>
              </a:lnSpc>
            </a:pPr>
            <a:r>
              <a:rPr lang="en-US" sz="4274">
                <a:solidFill>
                  <a:srgbClr val="DB334C"/>
                </a:solidFill>
                <a:latin typeface="Arita Buri Bold"/>
              </a:rPr>
              <a:t>3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2605006" y="375400"/>
            <a:ext cx="1306600" cy="1306600"/>
          </a:xfrm>
          <a:custGeom>
            <a:avLst/>
            <a:gdLst/>
            <a:ahLst/>
            <a:cxnLst/>
            <a:rect r="r" b="b" t="t" l="l"/>
            <a:pathLst>
              <a:path h="1306600" w="1306600">
                <a:moveTo>
                  <a:pt x="0" y="0"/>
                </a:moveTo>
                <a:lnTo>
                  <a:pt x="1306600" y="0"/>
                </a:lnTo>
                <a:lnTo>
                  <a:pt x="1306600" y="1306600"/>
                </a:lnTo>
                <a:lnTo>
                  <a:pt x="0" y="1306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970988" y="1190625"/>
            <a:ext cx="8466901" cy="10845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199"/>
              </a:lnSpc>
            </a:pPr>
            <a:r>
              <a:rPr lang="en-US" sz="8199">
                <a:solidFill>
                  <a:srgbClr val="F4F4F4"/>
                </a:solidFill>
                <a:latin typeface="Muli Bold"/>
              </a:rPr>
              <a:t>İÇERİK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-10800000">
            <a:off x="4939693" y="5143500"/>
            <a:ext cx="4129458" cy="144531"/>
          </a:xfrm>
          <a:custGeom>
            <a:avLst/>
            <a:gdLst/>
            <a:ahLst/>
            <a:cxnLst/>
            <a:rect r="r" b="b" t="t" l="l"/>
            <a:pathLst>
              <a:path h="144531" w="4129458">
                <a:moveTo>
                  <a:pt x="0" y="0"/>
                </a:moveTo>
                <a:lnTo>
                  <a:pt x="4129458" y="0"/>
                </a:lnTo>
                <a:lnTo>
                  <a:pt x="4129458" y="144531"/>
                </a:lnTo>
                <a:lnTo>
                  <a:pt x="0" y="1445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0800000">
            <a:off x="1028700" y="5143500"/>
            <a:ext cx="4129458" cy="144531"/>
          </a:xfrm>
          <a:custGeom>
            <a:avLst/>
            <a:gdLst/>
            <a:ahLst/>
            <a:cxnLst/>
            <a:rect r="r" b="b" t="t" l="l"/>
            <a:pathLst>
              <a:path h="144531" w="4129458">
                <a:moveTo>
                  <a:pt x="0" y="0"/>
                </a:moveTo>
                <a:lnTo>
                  <a:pt x="4129458" y="0"/>
                </a:lnTo>
                <a:lnTo>
                  <a:pt x="4129458" y="144531"/>
                </a:lnTo>
                <a:lnTo>
                  <a:pt x="0" y="1445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10800000">
            <a:off x="8871406" y="5143500"/>
            <a:ext cx="4129458" cy="144531"/>
          </a:xfrm>
          <a:custGeom>
            <a:avLst/>
            <a:gdLst/>
            <a:ahLst/>
            <a:cxnLst/>
            <a:rect r="r" b="b" t="t" l="l"/>
            <a:pathLst>
              <a:path h="144531" w="4129458">
                <a:moveTo>
                  <a:pt x="0" y="0"/>
                </a:moveTo>
                <a:lnTo>
                  <a:pt x="4129458" y="0"/>
                </a:lnTo>
                <a:lnTo>
                  <a:pt x="4129458" y="144531"/>
                </a:lnTo>
                <a:lnTo>
                  <a:pt x="0" y="1445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0800000">
            <a:off x="12744462" y="5143500"/>
            <a:ext cx="4129458" cy="144531"/>
          </a:xfrm>
          <a:custGeom>
            <a:avLst/>
            <a:gdLst/>
            <a:ahLst/>
            <a:cxnLst/>
            <a:rect r="r" b="b" t="t" l="l"/>
            <a:pathLst>
              <a:path h="144531" w="4129458">
                <a:moveTo>
                  <a:pt x="0" y="0"/>
                </a:moveTo>
                <a:lnTo>
                  <a:pt x="4129459" y="0"/>
                </a:lnTo>
                <a:lnTo>
                  <a:pt x="4129459" y="144531"/>
                </a:lnTo>
                <a:lnTo>
                  <a:pt x="0" y="1445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028700" y="6611603"/>
            <a:ext cx="15845221" cy="144531"/>
            <a:chOff x="0" y="0"/>
            <a:chExt cx="21126961" cy="192708"/>
          </a:xfrm>
        </p:grpSpPr>
        <p:sp>
          <p:nvSpPr>
            <p:cNvPr name="Freeform 19" id="19"/>
            <p:cNvSpPr/>
            <p:nvPr/>
          </p:nvSpPr>
          <p:spPr>
            <a:xfrm flipH="false" flipV="false" rot="-10800000">
              <a:off x="5214658" y="0"/>
              <a:ext cx="5505944" cy="192708"/>
            </a:xfrm>
            <a:custGeom>
              <a:avLst/>
              <a:gdLst/>
              <a:ahLst/>
              <a:cxnLst/>
              <a:rect r="r" b="b" t="t" l="l"/>
              <a:pathLst>
                <a:path h="192708" w="5505944">
                  <a:moveTo>
                    <a:pt x="0" y="0"/>
                  </a:moveTo>
                  <a:lnTo>
                    <a:pt x="5505944" y="0"/>
                  </a:lnTo>
                  <a:lnTo>
                    <a:pt x="5505944" y="192708"/>
                  </a:lnTo>
                  <a:lnTo>
                    <a:pt x="0" y="192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-10800000">
              <a:off x="0" y="0"/>
              <a:ext cx="5505944" cy="192708"/>
            </a:xfrm>
            <a:custGeom>
              <a:avLst/>
              <a:gdLst/>
              <a:ahLst/>
              <a:cxnLst/>
              <a:rect r="r" b="b" t="t" l="l"/>
              <a:pathLst>
                <a:path h="192708" w="5505944">
                  <a:moveTo>
                    <a:pt x="0" y="0"/>
                  </a:moveTo>
                  <a:lnTo>
                    <a:pt x="5505944" y="0"/>
                  </a:lnTo>
                  <a:lnTo>
                    <a:pt x="5505944" y="192708"/>
                  </a:lnTo>
                  <a:lnTo>
                    <a:pt x="0" y="192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-10800000">
              <a:off x="10456942" y="0"/>
              <a:ext cx="5505944" cy="192708"/>
            </a:xfrm>
            <a:custGeom>
              <a:avLst/>
              <a:gdLst/>
              <a:ahLst/>
              <a:cxnLst/>
              <a:rect r="r" b="b" t="t" l="l"/>
              <a:pathLst>
                <a:path h="192708" w="5505944">
                  <a:moveTo>
                    <a:pt x="0" y="0"/>
                  </a:moveTo>
                  <a:lnTo>
                    <a:pt x="5505944" y="0"/>
                  </a:lnTo>
                  <a:lnTo>
                    <a:pt x="5505944" y="192708"/>
                  </a:lnTo>
                  <a:lnTo>
                    <a:pt x="0" y="192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15621017" y="0"/>
              <a:ext cx="5505944" cy="192708"/>
            </a:xfrm>
            <a:custGeom>
              <a:avLst/>
              <a:gdLst/>
              <a:ahLst/>
              <a:cxnLst/>
              <a:rect r="r" b="b" t="t" l="l"/>
              <a:pathLst>
                <a:path h="192708" w="5505944">
                  <a:moveTo>
                    <a:pt x="0" y="0"/>
                  </a:moveTo>
                  <a:lnTo>
                    <a:pt x="5505944" y="0"/>
                  </a:lnTo>
                  <a:lnTo>
                    <a:pt x="5505944" y="192708"/>
                  </a:lnTo>
                  <a:lnTo>
                    <a:pt x="0" y="192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939287" y="8352170"/>
            <a:ext cx="498297" cy="619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01"/>
              </a:lnSpc>
            </a:pPr>
            <a:r>
              <a:rPr lang="en-US" sz="4274">
                <a:solidFill>
                  <a:srgbClr val="DB334C"/>
                </a:solidFill>
                <a:latin typeface="Arita Buri Bold"/>
              </a:rPr>
              <a:t>4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766102" y="8327219"/>
            <a:ext cx="12210608" cy="587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Muli Bold"/>
              </a:rPr>
              <a:t>SATIŞIN AŞAMALARI NELERDİR?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-10800000">
            <a:off x="4503662" y="7971524"/>
            <a:ext cx="4129458" cy="144531"/>
          </a:xfrm>
          <a:custGeom>
            <a:avLst/>
            <a:gdLst/>
            <a:ahLst/>
            <a:cxnLst/>
            <a:rect r="r" b="b" t="t" l="l"/>
            <a:pathLst>
              <a:path h="144531" w="4129458">
                <a:moveTo>
                  <a:pt x="0" y="0"/>
                </a:moveTo>
                <a:lnTo>
                  <a:pt x="4129458" y="0"/>
                </a:lnTo>
                <a:lnTo>
                  <a:pt x="4129458" y="144531"/>
                </a:lnTo>
                <a:lnTo>
                  <a:pt x="0" y="1445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10800000">
            <a:off x="592668" y="7950464"/>
            <a:ext cx="4129458" cy="144531"/>
          </a:xfrm>
          <a:custGeom>
            <a:avLst/>
            <a:gdLst/>
            <a:ahLst/>
            <a:cxnLst/>
            <a:rect r="r" b="b" t="t" l="l"/>
            <a:pathLst>
              <a:path h="144531" w="4129458">
                <a:moveTo>
                  <a:pt x="0" y="0"/>
                </a:moveTo>
                <a:lnTo>
                  <a:pt x="4129458" y="0"/>
                </a:lnTo>
                <a:lnTo>
                  <a:pt x="4129458" y="144531"/>
                </a:lnTo>
                <a:lnTo>
                  <a:pt x="0" y="1445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0800000">
            <a:off x="8435375" y="7950464"/>
            <a:ext cx="4129458" cy="144531"/>
          </a:xfrm>
          <a:custGeom>
            <a:avLst/>
            <a:gdLst/>
            <a:ahLst/>
            <a:cxnLst/>
            <a:rect r="r" b="b" t="t" l="l"/>
            <a:pathLst>
              <a:path h="144531" w="4129458">
                <a:moveTo>
                  <a:pt x="0" y="0"/>
                </a:moveTo>
                <a:lnTo>
                  <a:pt x="4129458" y="0"/>
                </a:lnTo>
                <a:lnTo>
                  <a:pt x="4129458" y="144531"/>
                </a:lnTo>
                <a:lnTo>
                  <a:pt x="0" y="1445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-10800000">
            <a:off x="12308431" y="7911706"/>
            <a:ext cx="5236831" cy="183289"/>
          </a:xfrm>
          <a:custGeom>
            <a:avLst/>
            <a:gdLst/>
            <a:ahLst/>
            <a:cxnLst/>
            <a:rect r="r" b="b" t="t" l="l"/>
            <a:pathLst>
              <a:path h="183289" w="5236831">
                <a:moveTo>
                  <a:pt x="0" y="0"/>
                </a:moveTo>
                <a:lnTo>
                  <a:pt x="5236831" y="0"/>
                </a:lnTo>
                <a:lnTo>
                  <a:pt x="5236831" y="183289"/>
                </a:lnTo>
                <a:lnTo>
                  <a:pt x="0" y="1832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8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64732" y="3108418"/>
            <a:ext cx="14973157" cy="6149882"/>
            <a:chOff x="0" y="0"/>
            <a:chExt cx="7072285" cy="290477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072285" cy="2904779"/>
            </a:xfrm>
            <a:custGeom>
              <a:avLst/>
              <a:gdLst/>
              <a:ahLst/>
              <a:cxnLst/>
              <a:rect r="r" b="b" t="t" l="l"/>
              <a:pathLst>
                <a:path h="2904779" w="7072285">
                  <a:moveTo>
                    <a:pt x="0" y="0"/>
                  </a:moveTo>
                  <a:lnTo>
                    <a:pt x="7072285" y="0"/>
                  </a:lnTo>
                  <a:lnTo>
                    <a:pt x="7072285" y="2904779"/>
                  </a:lnTo>
                  <a:lnTo>
                    <a:pt x="0" y="290477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439464" y="1549761"/>
            <a:ext cx="2141539" cy="2141539"/>
          </a:xfrm>
          <a:custGeom>
            <a:avLst/>
            <a:gdLst/>
            <a:ahLst/>
            <a:cxnLst/>
            <a:rect r="r" b="b" t="t" l="l"/>
            <a:pathLst>
              <a:path h="2141539" w="2141539">
                <a:moveTo>
                  <a:pt x="0" y="0"/>
                </a:moveTo>
                <a:lnTo>
                  <a:pt x="2141539" y="0"/>
                </a:lnTo>
                <a:lnTo>
                  <a:pt x="2141539" y="2141540"/>
                </a:lnTo>
                <a:lnTo>
                  <a:pt x="0" y="21415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510234" y="3440143"/>
            <a:ext cx="12173805" cy="5664841"/>
          </a:xfrm>
          <a:custGeom>
            <a:avLst/>
            <a:gdLst/>
            <a:ahLst/>
            <a:cxnLst/>
            <a:rect r="r" b="b" t="t" l="l"/>
            <a:pathLst>
              <a:path h="5664841" w="12173805">
                <a:moveTo>
                  <a:pt x="0" y="0"/>
                </a:moveTo>
                <a:lnTo>
                  <a:pt x="12173804" y="0"/>
                </a:lnTo>
                <a:lnTo>
                  <a:pt x="12173804" y="5664841"/>
                </a:lnTo>
                <a:lnTo>
                  <a:pt x="0" y="56648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83" t="-84081" r="-94833" b="-5455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939287" y="1044969"/>
            <a:ext cx="3141892" cy="3126183"/>
          </a:xfrm>
          <a:custGeom>
            <a:avLst/>
            <a:gdLst/>
            <a:ahLst/>
            <a:cxnLst/>
            <a:rect r="r" b="b" t="t" l="l"/>
            <a:pathLst>
              <a:path h="3126183" w="3141892">
                <a:moveTo>
                  <a:pt x="0" y="0"/>
                </a:moveTo>
                <a:lnTo>
                  <a:pt x="3141893" y="0"/>
                </a:lnTo>
                <a:lnTo>
                  <a:pt x="3141893" y="3126182"/>
                </a:lnTo>
                <a:lnTo>
                  <a:pt x="0" y="31261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901670" y="2351291"/>
            <a:ext cx="12210608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Muli"/>
              </a:rPr>
              <a:t>Günlük kullanımdaki anlamı ve içeriği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823110" y="1195299"/>
            <a:ext cx="8614779" cy="10845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199"/>
              </a:lnSpc>
            </a:pPr>
            <a:r>
              <a:rPr lang="en-US" sz="8199">
                <a:solidFill>
                  <a:srgbClr val="F4F4F4"/>
                </a:solidFill>
                <a:latin typeface="Muli Bold"/>
              </a:rPr>
              <a:t>SATIŞ NEDİR?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9513060" cy="6313418"/>
            <a:chOff x="0" y="0"/>
            <a:chExt cx="12684080" cy="8417891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2208459"/>
              <a:ext cx="11253847" cy="548937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844451" indent="-422226" lvl="1">
                <a:lnSpc>
                  <a:spcPts val="5475"/>
                </a:lnSpc>
                <a:buFont typeface="Arial"/>
                <a:buChar char="•"/>
              </a:pPr>
              <a:r>
                <a:rPr lang="en-US" sz="3911">
                  <a:solidFill>
                    <a:srgbClr val="000000"/>
                  </a:solidFill>
                  <a:latin typeface="Muli"/>
                </a:rPr>
                <a:t>Müşteri Kimdir?</a:t>
              </a:r>
            </a:p>
            <a:p>
              <a:pPr marL="844451" indent="-422226" lvl="1">
                <a:lnSpc>
                  <a:spcPts val="5475"/>
                </a:lnSpc>
                <a:buFont typeface="Arial"/>
                <a:buChar char="•"/>
              </a:pPr>
              <a:r>
                <a:rPr lang="en-US" sz="3911">
                  <a:solidFill>
                    <a:srgbClr val="000000"/>
                  </a:solidFill>
                  <a:latin typeface="Muli"/>
                </a:rPr>
                <a:t>Müşteri Tipleri</a:t>
              </a:r>
            </a:p>
            <a:p>
              <a:pPr marL="844451" indent="-422226" lvl="1">
                <a:lnSpc>
                  <a:spcPts val="5475"/>
                </a:lnSpc>
                <a:buFont typeface="Arial"/>
                <a:buChar char="•"/>
              </a:pPr>
              <a:r>
                <a:rPr lang="en-US" sz="3911">
                  <a:solidFill>
                    <a:srgbClr val="000000"/>
                  </a:solidFill>
                  <a:latin typeface="Muli"/>
                </a:rPr>
                <a:t>Müşteriler Sizden Ne Bekler?</a:t>
              </a:r>
            </a:p>
            <a:p>
              <a:pPr marL="844451" indent="-422226" lvl="1">
                <a:lnSpc>
                  <a:spcPts val="5475"/>
                </a:lnSpc>
                <a:buFont typeface="Arial"/>
                <a:buChar char="•"/>
              </a:pPr>
              <a:r>
                <a:rPr lang="en-US" sz="3911">
                  <a:solidFill>
                    <a:srgbClr val="000000"/>
                  </a:solidFill>
                  <a:latin typeface="Muli"/>
                </a:rPr>
                <a:t>Müşteri Analizleri</a:t>
              </a:r>
            </a:p>
            <a:p>
              <a:pPr marL="844452" indent="-422226" lvl="1">
                <a:lnSpc>
                  <a:spcPts val="5475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3911">
                  <a:solidFill>
                    <a:srgbClr val="000000"/>
                  </a:solidFill>
                  <a:latin typeface="Muli"/>
                </a:rPr>
                <a:t>Müşteri Şikayetleri Bize Ne Kazandırır?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161925"/>
              <a:ext cx="12684080" cy="1555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449"/>
                </a:lnSpc>
              </a:pPr>
              <a:r>
                <a:rPr lang="en-US" sz="8449">
                  <a:solidFill>
                    <a:srgbClr val="51D7A8"/>
                  </a:solidFill>
                  <a:latin typeface="Muli Bold"/>
                </a:rPr>
                <a:t>MÜŞTERİLER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8313728" y="3632031"/>
            <a:ext cx="8945572" cy="5590983"/>
          </a:xfrm>
          <a:custGeom>
            <a:avLst/>
            <a:gdLst/>
            <a:ahLst/>
            <a:cxnLst/>
            <a:rect r="r" b="b" t="t" l="l"/>
            <a:pathLst>
              <a:path h="5590983" w="8945572">
                <a:moveTo>
                  <a:pt x="0" y="0"/>
                </a:moveTo>
                <a:lnTo>
                  <a:pt x="8945572" y="0"/>
                </a:lnTo>
                <a:lnTo>
                  <a:pt x="8945572" y="5590983"/>
                </a:lnTo>
                <a:lnTo>
                  <a:pt x="0" y="55909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5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64732" y="3108418"/>
            <a:ext cx="14973157" cy="6149882"/>
            <a:chOff x="0" y="0"/>
            <a:chExt cx="7072285" cy="290477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072285" cy="2904779"/>
            </a:xfrm>
            <a:custGeom>
              <a:avLst/>
              <a:gdLst/>
              <a:ahLst/>
              <a:cxnLst/>
              <a:rect r="r" b="b" t="t" l="l"/>
              <a:pathLst>
                <a:path h="2904779" w="7072285">
                  <a:moveTo>
                    <a:pt x="0" y="0"/>
                  </a:moveTo>
                  <a:lnTo>
                    <a:pt x="7072285" y="0"/>
                  </a:lnTo>
                  <a:lnTo>
                    <a:pt x="7072285" y="2904779"/>
                  </a:lnTo>
                  <a:lnTo>
                    <a:pt x="0" y="290477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464732" y="714509"/>
            <a:ext cx="3253978" cy="3107549"/>
          </a:xfrm>
          <a:custGeom>
            <a:avLst/>
            <a:gdLst/>
            <a:ahLst/>
            <a:cxnLst/>
            <a:rect r="r" b="b" t="t" l="l"/>
            <a:pathLst>
              <a:path h="3107549" w="3253978">
                <a:moveTo>
                  <a:pt x="0" y="0"/>
                </a:moveTo>
                <a:lnTo>
                  <a:pt x="3253977" y="0"/>
                </a:lnTo>
                <a:lnTo>
                  <a:pt x="3253977" y="3107548"/>
                </a:lnTo>
                <a:lnTo>
                  <a:pt x="0" y="31075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190305" y="3108418"/>
            <a:ext cx="7907389" cy="6149882"/>
          </a:xfrm>
          <a:custGeom>
            <a:avLst/>
            <a:gdLst/>
            <a:ahLst/>
            <a:cxnLst/>
            <a:rect r="r" b="b" t="t" l="l"/>
            <a:pathLst>
              <a:path h="6149882" w="7907389">
                <a:moveTo>
                  <a:pt x="0" y="0"/>
                </a:moveTo>
                <a:lnTo>
                  <a:pt x="7907390" y="0"/>
                </a:lnTo>
                <a:lnTo>
                  <a:pt x="7907390" y="6149882"/>
                </a:lnTo>
                <a:lnTo>
                  <a:pt x="0" y="61498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724" t="-39108" r="-92695" b="-642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515511" y="1195299"/>
            <a:ext cx="9922378" cy="10845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199"/>
              </a:lnSpc>
            </a:pPr>
            <a:r>
              <a:rPr lang="en-US" sz="8199">
                <a:solidFill>
                  <a:srgbClr val="F4F4F4"/>
                </a:solidFill>
                <a:latin typeface="Muli Bold"/>
              </a:rPr>
              <a:t>Müşteri Kimdir?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3C28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64732" y="3108418"/>
            <a:ext cx="14973157" cy="6149882"/>
            <a:chOff x="0" y="0"/>
            <a:chExt cx="7072285" cy="290477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072285" cy="2904779"/>
            </a:xfrm>
            <a:custGeom>
              <a:avLst/>
              <a:gdLst/>
              <a:ahLst/>
              <a:cxnLst/>
              <a:rect r="r" b="b" t="t" l="l"/>
              <a:pathLst>
                <a:path h="2904779" w="7072285">
                  <a:moveTo>
                    <a:pt x="0" y="0"/>
                  </a:moveTo>
                  <a:lnTo>
                    <a:pt x="7072285" y="0"/>
                  </a:lnTo>
                  <a:lnTo>
                    <a:pt x="7072285" y="2904779"/>
                  </a:lnTo>
                  <a:lnTo>
                    <a:pt x="0" y="290477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879895" y="3822057"/>
            <a:ext cx="14142831" cy="4731242"/>
          </a:xfrm>
          <a:custGeom>
            <a:avLst/>
            <a:gdLst/>
            <a:ahLst/>
            <a:cxnLst/>
            <a:rect r="r" b="b" t="t" l="l"/>
            <a:pathLst>
              <a:path h="4731242" w="14142831">
                <a:moveTo>
                  <a:pt x="0" y="0"/>
                </a:moveTo>
                <a:lnTo>
                  <a:pt x="14142831" y="0"/>
                </a:lnTo>
                <a:lnTo>
                  <a:pt x="14142831" y="4731243"/>
                </a:lnTo>
                <a:lnTo>
                  <a:pt x="0" y="47312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4943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515511" y="5143500"/>
            <a:ext cx="4571004" cy="3238122"/>
          </a:xfrm>
          <a:custGeom>
            <a:avLst/>
            <a:gdLst/>
            <a:ahLst/>
            <a:cxnLst/>
            <a:rect r="r" b="b" t="t" l="l"/>
            <a:pathLst>
              <a:path h="3238122" w="4571004">
                <a:moveTo>
                  <a:pt x="0" y="0"/>
                </a:moveTo>
                <a:lnTo>
                  <a:pt x="4571005" y="0"/>
                </a:lnTo>
                <a:lnTo>
                  <a:pt x="4571005" y="3238122"/>
                </a:lnTo>
                <a:lnTo>
                  <a:pt x="0" y="32381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69" r="-6104" b="-26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31745" y="1028700"/>
            <a:ext cx="3089962" cy="3086100"/>
          </a:xfrm>
          <a:custGeom>
            <a:avLst/>
            <a:gdLst/>
            <a:ahLst/>
            <a:cxnLst/>
            <a:rect r="r" b="b" t="t" l="l"/>
            <a:pathLst>
              <a:path h="3086100" w="3089962">
                <a:moveTo>
                  <a:pt x="0" y="0"/>
                </a:moveTo>
                <a:lnTo>
                  <a:pt x="3089963" y="0"/>
                </a:lnTo>
                <a:lnTo>
                  <a:pt x="3089963" y="3086100"/>
                </a:lnTo>
                <a:lnTo>
                  <a:pt x="0" y="30861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515511" y="1195299"/>
            <a:ext cx="9922378" cy="10845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199"/>
              </a:lnSpc>
            </a:pPr>
            <a:r>
              <a:rPr lang="en-US" sz="8199">
                <a:solidFill>
                  <a:srgbClr val="F4F4F4"/>
                </a:solidFill>
                <a:latin typeface="Muli Bold"/>
              </a:rPr>
              <a:t>Müşteri Kimdir?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3C28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64732" y="1722848"/>
            <a:ext cx="14973157" cy="8315295"/>
            <a:chOff x="0" y="0"/>
            <a:chExt cx="7072285" cy="392757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072285" cy="3927570"/>
            </a:xfrm>
            <a:custGeom>
              <a:avLst/>
              <a:gdLst/>
              <a:ahLst/>
              <a:cxnLst/>
              <a:rect r="r" b="b" t="t" l="l"/>
              <a:pathLst>
                <a:path h="3927570" w="7072285">
                  <a:moveTo>
                    <a:pt x="0" y="0"/>
                  </a:moveTo>
                  <a:lnTo>
                    <a:pt x="7072285" y="0"/>
                  </a:lnTo>
                  <a:lnTo>
                    <a:pt x="7072285" y="3927570"/>
                  </a:lnTo>
                  <a:lnTo>
                    <a:pt x="0" y="392757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4557474" y="1915205"/>
            <a:ext cx="9173051" cy="7930581"/>
          </a:xfrm>
          <a:custGeom>
            <a:avLst/>
            <a:gdLst/>
            <a:ahLst/>
            <a:cxnLst/>
            <a:rect r="r" b="b" t="t" l="l"/>
            <a:pathLst>
              <a:path h="7930581" w="9173051">
                <a:moveTo>
                  <a:pt x="0" y="0"/>
                </a:moveTo>
                <a:lnTo>
                  <a:pt x="9173052" y="0"/>
                </a:lnTo>
                <a:lnTo>
                  <a:pt x="9173052" y="7930581"/>
                </a:lnTo>
                <a:lnTo>
                  <a:pt x="0" y="79305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8925" t="-33837" r="-59012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515511" y="387605"/>
            <a:ext cx="9922378" cy="10845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199"/>
              </a:lnSpc>
            </a:pPr>
            <a:r>
              <a:rPr lang="en-US" sz="8199">
                <a:solidFill>
                  <a:srgbClr val="F4F4F4"/>
                </a:solidFill>
                <a:latin typeface="Muli Bold"/>
              </a:rPr>
              <a:t>Müşteri Tipleri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93E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671403" y="1303416"/>
            <a:ext cx="6098278" cy="6098278"/>
          </a:xfrm>
          <a:custGeom>
            <a:avLst/>
            <a:gdLst/>
            <a:ahLst/>
            <a:cxnLst/>
            <a:rect r="r" b="b" t="t" l="l"/>
            <a:pathLst>
              <a:path h="6098278" w="6098278">
                <a:moveTo>
                  <a:pt x="0" y="0"/>
                </a:moveTo>
                <a:lnTo>
                  <a:pt x="6098278" y="0"/>
                </a:lnTo>
                <a:lnTo>
                  <a:pt x="6098278" y="6098279"/>
                </a:lnTo>
                <a:lnTo>
                  <a:pt x="0" y="60982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151088">
            <a:off x="11574730" y="3212606"/>
            <a:ext cx="5383822" cy="188434"/>
          </a:xfrm>
          <a:custGeom>
            <a:avLst/>
            <a:gdLst/>
            <a:ahLst/>
            <a:cxnLst/>
            <a:rect r="r" b="b" t="t" l="l"/>
            <a:pathLst>
              <a:path h="188434" w="5383822">
                <a:moveTo>
                  <a:pt x="0" y="0"/>
                </a:moveTo>
                <a:lnTo>
                  <a:pt x="5383822" y="0"/>
                </a:lnTo>
                <a:lnTo>
                  <a:pt x="5383822" y="188434"/>
                </a:lnTo>
                <a:lnTo>
                  <a:pt x="0" y="1884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700000">
            <a:off x="10547920" y="5963308"/>
            <a:ext cx="5383822" cy="188434"/>
          </a:xfrm>
          <a:custGeom>
            <a:avLst/>
            <a:gdLst/>
            <a:ahLst/>
            <a:cxnLst/>
            <a:rect r="r" b="b" t="t" l="l"/>
            <a:pathLst>
              <a:path h="188434" w="5383822">
                <a:moveTo>
                  <a:pt x="0" y="0"/>
                </a:moveTo>
                <a:lnTo>
                  <a:pt x="5383822" y="0"/>
                </a:lnTo>
                <a:lnTo>
                  <a:pt x="5383822" y="188434"/>
                </a:lnTo>
                <a:lnTo>
                  <a:pt x="0" y="1884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503756" y="7989585"/>
            <a:ext cx="5383822" cy="188434"/>
          </a:xfrm>
          <a:custGeom>
            <a:avLst/>
            <a:gdLst/>
            <a:ahLst/>
            <a:cxnLst/>
            <a:rect r="r" b="b" t="t" l="l"/>
            <a:pathLst>
              <a:path h="188434" w="5383822">
                <a:moveTo>
                  <a:pt x="0" y="0"/>
                </a:moveTo>
                <a:lnTo>
                  <a:pt x="5383822" y="0"/>
                </a:lnTo>
                <a:lnTo>
                  <a:pt x="5383822" y="188434"/>
                </a:lnTo>
                <a:lnTo>
                  <a:pt x="0" y="1884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500196" y="1028700"/>
            <a:ext cx="3058735" cy="3058735"/>
          </a:xfrm>
          <a:custGeom>
            <a:avLst/>
            <a:gdLst/>
            <a:ahLst/>
            <a:cxnLst/>
            <a:rect r="r" b="b" t="t" l="l"/>
            <a:pathLst>
              <a:path h="3058735" w="3058735">
                <a:moveTo>
                  <a:pt x="0" y="0"/>
                </a:moveTo>
                <a:lnTo>
                  <a:pt x="3058735" y="0"/>
                </a:lnTo>
                <a:lnTo>
                  <a:pt x="3058735" y="3058735"/>
                </a:lnTo>
                <a:lnTo>
                  <a:pt x="0" y="30587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790114" y="3151044"/>
            <a:ext cx="3202486" cy="3202486"/>
          </a:xfrm>
          <a:custGeom>
            <a:avLst/>
            <a:gdLst/>
            <a:ahLst/>
            <a:cxnLst/>
            <a:rect r="r" b="b" t="t" l="l"/>
            <a:pathLst>
              <a:path h="3202486" w="3202486">
                <a:moveTo>
                  <a:pt x="0" y="0"/>
                </a:moveTo>
                <a:lnTo>
                  <a:pt x="3202486" y="0"/>
                </a:lnTo>
                <a:lnTo>
                  <a:pt x="3202486" y="3202486"/>
                </a:lnTo>
                <a:lnTo>
                  <a:pt x="0" y="32024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737613" y="7474411"/>
            <a:ext cx="1245211" cy="1245211"/>
          </a:xfrm>
          <a:custGeom>
            <a:avLst/>
            <a:gdLst/>
            <a:ahLst/>
            <a:cxnLst/>
            <a:rect r="r" b="b" t="t" l="l"/>
            <a:pathLst>
              <a:path h="1245211" w="1245211">
                <a:moveTo>
                  <a:pt x="0" y="0"/>
                </a:moveTo>
                <a:lnTo>
                  <a:pt x="1245211" y="0"/>
                </a:lnTo>
                <a:lnTo>
                  <a:pt x="1245211" y="1245211"/>
                </a:lnTo>
                <a:lnTo>
                  <a:pt x="0" y="12452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419850" y="6247224"/>
            <a:ext cx="3011076" cy="3011076"/>
          </a:xfrm>
          <a:custGeom>
            <a:avLst/>
            <a:gdLst/>
            <a:ahLst/>
            <a:cxnLst/>
            <a:rect r="r" b="b" t="t" l="l"/>
            <a:pathLst>
              <a:path h="3011076" w="3011076">
                <a:moveTo>
                  <a:pt x="0" y="0"/>
                </a:moveTo>
                <a:lnTo>
                  <a:pt x="3011077" y="0"/>
                </a:lnTo>
                <a:lnTo>
                  <a:pt x="3011077" y="3011076"/>
                </a:lnTo>
                <a:lnTo>
                  <a:pt x="0" y="3011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4729802" y="8009389"/>
            <a:ext cx="939523" cy="228344"/>
            <a:chOff x="0" y="0"/>
            <a:chExt cx="2090173" cy="508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215900"/>
              <a:ext cx="1794263" cy="76200"/>
            </a:xfrm>
            <a:custGeom>
              <a:avLst/>
              <a:gdLst/>
              <a:ahLst/>
              <a:cxnLst/>
              <a:rect r="r" b="b" t="t" l="l"/>
              <a:pathLst>
                <a:path h="76200" w="1794263">
                  <a:moveTo>
                    <a:pt x="0" y="0"/>
                  </a:moveTo>
                  <a:lnTo>
                    <a:pt x="1794263" y="0"/>
                  </a:lnTo>
                  <a:lnTo>
                    <a:pt x="1794263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6957DD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715523" y="1270"/>
              <a:ext cx="374650" cy="505460"/>
            </a:xfrm>
            <a:custGeom>
              <a:avLst/>
              <a:gdLst/>
              <a:ahLst/>
              <a:cxnLst/>
              <a:rect r="r" b="b" t="t" l="l"/>
              <a:pathLst>
                <a:path h="505460" w="37465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6957DD"/>
            </a:solid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10920085" y="1642804"/>
            <a:ext cx="2275582" cy="1664019"/>
          </a:xfrm>
          <a:custGeom>
            <a:avLst/>
            <a:gdLst/>
            <a:ahLst/>
            <a:cxnLst/>
            <a:rect r="r" b="b" t="t" l="l"/>
            <a:pathLst>
              <a:path h="1664019" w="2275582">
                <a:moveTo>
                  <a:pt x="0" y="0"/>
                </a:moveTo>
                <a:lnTo>
                  <a:pt x="2275582" y="0"/>
                </a:lnTo>
                <a:lnTo>
                  <a:pt x="2275582" y="1664019"/>
                </a:lnTo>
                <a:lnTo>
                  <a:pt x="0" y="16640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152485" y="3151044"/>
            <a:ext cx="2617196" cy="2780553"/>
          </a:xfrm>
          <a:custGeom>
            <a:avLst/>
            <a:gdLst/>
            <a:ahLst/>
            <a:cxnLst/>
            <a:rect r="r" b="b" t="t" l="l"/>
            <a:pathLst>
              <a:path h="2780553" w="2617196">
                <a:moveTo>
                  <a:pt x="0" y="0"/>
                </a:moveTo>
                <a:lnTo>
                  <a:pt x="2617196" y="0"/>
                </a:lnTo>
                <a:lnTo>
                  <a:pt x="2617196" y="2780553"/>
                </a:lnTo>
                <a:lnTo>
                  <a:pt x="0" y="27805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614481" y="6402696"/>
            <a:ext cx="2640865" cy="2681082"/>
          </a:xfrm>
          <a:custGeom>
            <a:avLst/>
            <a:gdLst/>
            <a:ahLst/>
            <a:cxnLst/>
            <a:rect r="r" b="b" t="t" l="l"/>
            <a:pathLst>
              <a:path h="2681082" w="2640865">
                <a:moveTo>
                  <a:pt x="0" y="0"/>
                </a:moveTo>
                <a:lnTo>
                  <a:pt x="2640865" y="0"/>
                </a:lnTo>
                <a:lnTo>
                  <a:pt x="2640865" y="2681082"/>
                </a:lnTo>
                <a:lnTo>
                  <a:pt x="0" y="26810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804513" y="145142"/>
            <a:ext cx="7629677" cy="2578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700"/>
              </a:lnSpc>
            </a:pPr>
            <a:r>
              <a:rPr lang="en-US" sz="6091">
                <a:solidFill>
                  <a:srgbClr val="FFFFFF"/>
                </a:solidFill>
                <a:latin typeface="Arita Buri Bold"/>
              </a:rPr>
              <a:t>MÜŞTERİLER SİZDEN NE BEKLER?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85174" y="3230427"/>
            <a:ext cx="7629677" cy="5050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036320" indent="-518160" lvl="1">
              <a:lnSpc>
                <a:spcPts val="6719"/>
              </a:lnSpc>
              <a:buFont typeface="Arial"/>
              <a:buChar char="•"/>
            </a:pPr>
            <a:r>
              <a:rPr lang="en-US" sz="4800">
                <a:solidFill>
                  <a:srgbClr val="FFFFFF"/>
                </a:solidFill>
                <a:latin typeface="Muli"/>
              </a:rPr>
              <a:t>Saygı</a:t>
            </a:r>
          </a:p>
          <a:p>
            <a:pPr marL="1036320" indent="-518160" lvl="1">
              <a:lnSpc>
                <a:spcPts val="6719"/>
              </a:lnSpc>
              <a:buFont typeface="Arial"/>
              <a:buChar char="•"/>
            </a:pPr>
            <a:r>
              <a:rPr lang="en-US" sz="4800">
                <a:solidFill>
                  <a:srgbClr val="FFFFFF"/>
                </a:solidFill>
                <a:latin typeface="Muli"/>
              </a:rPr>
              <a:t>Güleryüz</a:t>
            </a:r>
          </a:p>
          <a:p>
            <a:pPr marL="1036320" indent="-518160" lvl="1">
              <a:lnSpc>
                <a:spcPts val="6719"/>
              </a:lnSpc>
              <a:buFont typeface="Arial"/>
              <a:buChar char="•"/>
            </a:pPr>
            <a:r>
              <a:rPr lang="en-US" sz="4800">
                <a:solidFill>
                  <a:srgbClr val="FFFFFF"/>
                </a:solidFill>
                <a:latin typeface="Muli"/>
              </a:rPr>
              <a:t>İlgi ve Alaka</a:t>
            </a:r>
          </a:p>
          <a:p>
            <a:pPr marL="1036320" indent="-518160" lvl="1">
              <a:lnSpc>
                <a:spcPts val="6719"/>
              </a:lnSpc>
              <a:buFont typeface="Arial"/>
              <a:buChar char="•"/>
            </a:pPr>
            <a:r>
              <a:rPr lang="en-US" sz="4800">
                <a:solidFill>
                  <a:srgbClr val="FFFFFF"/>
                </a:solidFill>
                <a:latin typeface="Muli"/>
              </a:rPr>
              <a:t>Anlaşılmak</a:t>
            </a:r>
          </a:p>
          <a:p>
            <a:pPr marL="1036320" indent="-518160" lvl="1">
              <a:lnSpc>
                <a:spcPts val="6719"/>
              </a:lnSpc>
              <a:buFont typeface="Arial"/>
              <a:buChar char="•"/>
            </a:pPr>
            <a:r>
              <a:rPr lang="en-US" sz="4800">
                <a:solidFill>
                  <a:srgbClr val="FFFFFF"/>
                </a:solidFill>
                <a:latin typeface="Muli"/>
              </a:rPr>
              <a:t>Güven Duygusu</a:t>
            </a:r>
          </a:p>
          <a:p>
            <a:pPr marL="1036320" indent="-518160" lvl="1">
              <a:lnSpc>
                <a:spcPts val="6719"/>
              </a:lnSpc>
              <a:spcBef>
                <a:spcPct val="0"/>
              </a:spcBef>
              <a:buFont typeface="Arial"/>
              <a:buChar char="•"/>
            </a:pPr>
            <a:r>
              <a:rPr lang="en-US" sz="4800">
                <a:solidFill>
                  <a:srgbClr val="FFFFFF"/>
                </a:solidFill>
                <a:latin typeface="Muli"/>
              </a:rPr>
              <a:t>Hoşgörü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4E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64732" y="2516416"/>
            <a:ext cx="14973157" cy="7103954"/>
            <a:chOff x="0" y="0"/>
            <a:chExt cx="7072285" cy="33554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072285" cy="3355417"/>
            </a:xfrm>
            <a:custGeom>
              <a:avLst/>
              <a:gdLst/>
              <a:ahLst/>
              <a:cxnLst/>
              <a:rect r="r" b="b" t="t" l="l"/>
              <a:pathLst>
                <a:path h="3355417" w="7072285">
                  <a:moveTo>
                    <a:pt x="0" y="0"/>
                  </a:moveTo>
                  <a:lnTo>
                    <a:pt x="7072285" y="0"/>
                  </a:lnTo>
                  <a:lnTo>
                    <a:pt x="7072285" y="3355417"/>
                  </a:lnTo>
                  <a:lnTo>
                    <a:pt x="0" y="3355417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973342" y="3045247"/>
            <a:ext cx="13955937" cy="6046292"/>
          </a:xfrm>
          <a:custGeom>
            <a:avLst/>
            <a:gdLst/>
            <a:ahLst/>
            <a:cxnLst/>
            <a:rect r="r" b="b" t="t" l="l"/>
            <a:pathLst>
              <a:path h="6046292" w="13955937">
                <a:moveTo>
                  <a:pt x="0" y="0"/>
                </a:moveTo>
                <a:lnTo>
                  <a:pt x="13955937" y="0"/>
                </a:lnTo>
                <a:lnTo>
                  <a:pt x="13955937" y="6046292"/>
                </a:lnTo>
                <a:lnTo>
                  <a:pt x="0" y="60462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31" t="-37627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188436" y="911136"/>
            <a:ext cx="14249453" cy="160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200"/>
              </a:lnSpc>
            </a:pPr>
            <a:r>
              <a:rPr lang="en-US" sz="6200">
                <a:solidFill>
                  <a:srgbClr val="F4F4F4"/>
                </a:solidFill>
                <a:latin typeface="Muli Bold"/>
              </a:rPr>
              <a:t>Müşteri Şikayetleri Bize </a:t>
            </a:r>
          </a:p>
          <a:p>
            <a:pPr algn="r">
              <a:lnSpc>
                <a:spcPts val="6200"/>
              </a:lnSpc>
            </a:pPr>
            <a:r>
              <a:rPr lang="en-US" sz="6200">
                <a:solidFill>
                  <a:srgbClr val="F4F4F4"/>
                </a:solidFill>
                <a:latin typeface="Muli Bold"/>
              </a:rPr>
              <a:t>Ne Kazandırır?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1D7A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307018" y="2250026"/>
            <a:ext cx="6128909" cy="6128909"/>
          </a:xfrm>
          <a:custGeom>
            <a:avLst/>
            <a:gdLst/>
            <a:ahLst/>
            <a:cxnLst/>
            <a:rect r="r" b="b" t="t" l="l"/>
            <a:pathLst>
              <a:path h="6128909" w="6128909">
                <a:moveTo>
                  <a:pt x="0" y="0"/>
                </a:moveTo>
                <a:lnTo>
                  <a:pt x="6128910" y="0"/>
                </a:lnTo>
                <a:lnTo>
                  <a:pt x="6128910" y="6128909"/>
                </a:lnTo>
                <a:lnTo>
                  <a:pt x="0" y="61289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449304" y="6068210"/>
            <a:ext cx="3136077" cy="3801306"/>
          </a:xfrm>
          <a:custGeom>
            <a:avLst/>
            <a:gdLst/>
            <a:ahLst/>
            <a:cxnLst/>
            <a:rect r="r" b="b" t="t" l="l"/>
            <a:pathLst>
              <a:path h="3801306" w="3136077">
                <a:moveTo>
                  <a:pt x="0" y="0"/>
                </a:moveTo>
                <a:lnTo>
                  <a:pt x="3136077" y="0"/>
                </a:lnTo>
                <a:lnTo>
                  <a:pt x="3136077" y="3801306"/>
                </a:lnTo>
                <a:lnTo>
                  <a:pt x="0" y="38013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411727" y="689878"/>
            <a:ext cx="2959746" cy="4624603"/>
          </a:xfrm>
          <a:custGeom>
            <a:avLst/>
            <a:gdLst/>
            <a:ahLst/>
            <a:cxnLst/>
            <a:rect r="r" b="b" t="t" l="l"/>
            <a:pathLst>
              <a:path h="4624603" w="2959746">
                <a:moveTo>
                  <a:pt x="0" y="0"/>
                </a:moveTo>
                <a:lnTo>
                  <a:pt x="2959746" y="0"/>
                </a:lnTo>
                <a:lnTo>
                  <a:pt x="2959746" y="4624603"/>
                </a:lnTo>
                <a:lnTo>
                  <a:pt x="0" y="46246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7001376">
            <a:off x="10832396" y="5687713"/>
            <a:ext cx="4711077" cy="164888"/>
          </a:xfrm>
          <a:custGeom>
            <a:avLst/>
            <a:gdLst/>
            <a:ahLst/>
            <a:cxnLst/>
            <a:rect r="r" b="b" t="t" l="l"/>
            <a:pathLst>
              <a:path h="164888" w="4711077">
                <a:moveTo>
                  <a:pt x="0" y="0"/>
                </a:moveTo>
                <a:lnTo>
                  <a:pt x="4711077" y="0"/>
                </a:lnTo>
                <a:lnTo>
                  <a:pt x="4711077" y="164888"/>
                </a:lnTo>
                <a:lnTo>
                  <a:pt x="0" y="1648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307018" y="5033665"/>
            <a:ext cx="4616181" cy="4616181"/>
          </a:xfrm>
          <a:custGeom>
            <a:avLst/>
            <a:gdLst/>
            <a:ahLst/>
            <a:cxnLst/>
            <a:rect r="r" b="b" t="t" l="l"/>
            <a:pathLst>
              <a:path h="4616181" w="4616181">
                <a:moveTo>
                  <a:pt x="0" y="0"/>
                </a:moveTo>
                <a:lnTo>
                  <a:pt x="4616182" y="0"/>
                </a:lnTo>
                <a:lnTo>
                  <a:pt x="4616182" y="4616181"/>
                </a:lnTo>
                <a:lnTo>
                  <a:pt x="0" y="46161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969200" y="417484"/>
            <a:ext cx="4616181" cy="4616181"/>
          </a:xfrm>
          <a:custGeom>
            <a:avLst/>
            <a:gdLst/>
            <a:ahLst/>
            <a:cxnLst/>
            <a:rect r="r" b="b" t="t" l="l"/>
            <a:pathLst>
              <a:path h="4616181" w="4616181">
                <a:moveTo>
                  <a:pt x="0" y="0"/>
                </a:moveTo>
                <a:lnTo>
                  <a:pt x="4616181" y="0"/>
                </a:lnTo>
                <a:lnTo>
                  <a:pt x="4616181" y="4616181"/>
                </a:lnTo>
                <a:lnTo>
                  <a:pt x="0" y="46161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391955" y="689878"/>
            <a:ext cx="4193427" cy="4114800"/>
          </a:xfrm>
          <a:custGeom>
            <a:avLst/>
            <a:gdLst/>
            <a:ahLst/>
            <a:cxnLst/>
            <a:rect r="r" b="b" t="t" l="l"/>
            <a:pathLst>
              <a:path h="4114800" w="4193427">
                <a:moveTo>
                  <a:pt x="0" y="0"/>
                </a:moveTo>
                <a:lnTo>
                  <a:pt x="4193426" y="0"/>
                </a:lnTo>
                <a:lnTo>
                  <a:pt x="41934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34561" y="5133817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8" y="0"/>
                </a:lnTo>
                <a:lnTo>
                  <a:pt x="41073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28700" y="1676014"/>
            <a:ext cx="6565920" cy="6934972"/>
            <a:chOff x="0" y="0"/>
            <a:chExt cx="8754560" cy="9246629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122375"/>
              <a:ext cx="8754560" cy="44109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6399"/>
                </a:lnSpc>
              </a:pPr>
              <a:r>
                <a:rPr lang="en-US" sz="6399">
                  <a:solidFill>
                    <a:srgbClr val="000000"/>
                  </a:solidFill>
                  <a:latin typeface="Muli Bold"/>
                </a:rPr>
                <a:t>Satış Temsilcisinde Olması Gereken Özellikler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5184787"/>
              <a:ext cx="8754560" cy="40661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755649" indent="-377824" lvl="1">
                <a:lnSpc>
                  <a:spcPts val="4899"/>
                </a:lnSpc>
                <a:buFont typeface="Arial"/>
                <a:buChar char="•"/>
              </a:pPr>
              <a:r>
                <a:rPr lang="en-US" sz="3499">
                  <a:solidFill>
                    <a:srgbClr val="000000"/>
                  </a:solidFill>
                  <a:latin typeface="Muli Bold"/>
                </a:rPr>
                <a:t>Satış Temsilcisi Kimdir?</a:t>
              </a:r>
            </a:p>
            <a:p>
              <a:pPr marL="755649" indent="-377824" lvl="1">
                <a:lnSpc>
                  <a:spcPts val="4899"/>
                </a:lnSpc>
                <a:buFont typeface="Arial"/>
                <a:buChar char="•"/>
              </a:pPr>
              <a:r>
                <a:rPr lang="en-US" sz="3499">
                  <a:solidFill>
                    <a:srgbClr val="000000"/>
                  </a:solidFill>
                  <a:latin typeface="Muli Bold"/>
                </a:rPr>
                <a:t>Satış Temsilcisinin Kişisel Özellikleri</a:t>
              </a:r>
            </a:p>
            <a:p>
              <a:pPr marL="755649" indent="-377824" lvl="1">
                <a:lnSpc>
                  <a:spcPts val="48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3499">
                  <a:solidFill>
                    <a:srgbClr val="000000"/>
                  </a:solidFill>
                  <a:latin typeface="Muli Bold"/>
                </a:rPr>
                <a:t>Satış Temsilcisinin Ön Hazırlıkları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93E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45255" y="1064764"/>
            <a:ext cx="6477273" cy="6477273"/>
          </a:xfrm>
          <a:custGeom>
            <a:avLst/>
            <a:gdLst/>
            <a:ahLst/>
            <a:cxnLst/>
            <a:rect r="r" b="b" t="t" l="l"/>
            <a:pathLst>
              <a:path h="6477273" w="6477273">
                <a:moveTo>
                  <a:pt x="0" y="0"/>
                </a:moveTo>
                <a:lnTo>
                  <a:pt x="6477272" y="0"/>
                </a:lnTo>
                <a:lnTo>
                  <a:pt x="6477272" y="6477272"/>
                </a:lnTo>
                <a:lnTo>
                  <a:pt x="0" y="64772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151088">
            <a:off x="11504721" y="3092606"/>
            <a:ext cx="5718415" cy="200145"/>
          </a:xfrm>
          <a:custGeom>
            <a:avLst/>
            <a:gdLst/>
            <a:ahLst/>
            <a:cxnLst/>
            <a:rect r="r" b="b" t="t" l="l"/>
            <a:pathLst>
              <a:path h="200145" w="5718415">
                <a:moveTo>
                  <a:pt x="0" y="0"/>
                </a:moveTo>
                <a:lnTo>
                  <a:pt x="5718415" y="0"/>
                </a:lnTo>
                <a:lnTo>
                  <a:pt x="5718415" y="200144"/>
                </a:lnTo>
                <a:lnTo>
                  <a:pt x="0" y="2001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700000">
            <a:off x="10414098" y="6014258"/>
            <a:ext cx="5718415" cy="200145"/>
          </a:xfrm>
          <a:custGeom>
            <a:avLst/>
            <a:gdLst/>
            <a:ahLst/>
            <a:cxnLst/>
            <a:rect r="r" b="b" t="t" l="l"/>
            <a:pathLst>
              <a:path h="200145" w="5718415">
                <a:moveTo>
                  <a:pt x="0" y="0"/>
                </a:moveTo>
                <a:lnTo>
                  <a:pt x="5718414" y="0"/>
                </a:lnTo>
                <a:lnTo>
                  <a:pt x="5718414" y="200144"/>
                </a:lnTo>
                <a:lnTo>
                  <a:pt x="0" y="2001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367188" y="8166463"/>
            <a:ext cx="5718415" cy="200145"/>
          </a:xfrm>
          <a:custGeom>
            <a:avLst/>
            <a:gdLst/>
            <a:ahLst/>
            <a:cxnLst/>
            <a:rect r="r" b="b" t="t" l="l"/>
            <a:pathLst>
              <a:path h="200145" w="5718415">
                <a:moveTo>
                  <a:pt x="0" y="0"/>
                </a:moveTo>
                <a:lnTo>
                  <a:pt x="5718415" y="0"/>
                </a:lnTo>
                <a:lnTo>
                  <a:pt x="5718415" y="200144"/>
                </a:lnTo>
                <a:lnTo>
                  <a:pt x="0" y="2001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4855874" y="8187498"/>
            <a:ext cx="997912" cy="242535"/>
            <a:chOff x="0" y="0"/>
            <a:chExt cx="2090173" cy="508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215900"/>
              <a:ext cx="1794263" cy="76200"/>
            </a:xfrm>
            <a:custGeom>
              <a:avLst/>
              <a:gdLst/>
              <a:ahLst/>
              <a:cxnLst/>
              <a:rect r="r" b="b" t="t" l="l"/>
              <a:pathLst>
                <a:path h="76200" w="1794263">
                  <a:moveTo>
                    <a:pt x="0" y="0"/>
                  </a:moveTo>
                  <a:lnTo>
                    <a:pt x="1794263" y="0"/>
                  </a:lnTo>
                  <a:lnTo>
                    <a:pt x="1794263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6957DD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715523" y="1270"/>
              <a:ext cx="374650" cy="505460"/>
            </a:xfrm>
            <a:custGeom>
              <a:avLst/>
              <a:gdLst/>
              <a:ahLst/>
              <a:cxnLst/>
              <a:rect r="r" b="b" t="t" l="l"/>
              <a:pathLst>
                <a:path h="505460" w="37465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6957DD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791927" y="4021803"/>
            <a:ext cx="16467373" cy="2311456"/>
          </a:xfrm>
          <a:custGeom>
            <a:avLst/>
            <a:gdLst/>
            <a:ahLst/>
            <a:cxnLst/>
            <a:rect r="r" b="b" t="t" l="l"/>
            <a:pathLst>
              <a:path h="2311456" w="16467373">
                <a:moveTo>
                  <a:pt x="0" y="0"/>
                </a:moveTo>
                <a:lnTo>
                  <a:pt x="16467373" y="0"/>
                </a:lnTo>
                <a:lnTo>
                  <a:pt x="16467373" y="2311456"/>
                </a:lnTo>
                <a:lnTo>
                  <a:pt x="0" y="23114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225" t="-117958" r="-10545" b="-232026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791927" y="2496517"/>
            <a:ext cx="16230600" cy="1924069"/>
            <a:chOff x="0" y="0"/>
            <a:chExt cx="21640800" cy="2565426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114300"/>
              <a:ext cx="21640800" cy="11377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6220"/>
                </a:lnSpc>
              </a:pPr>
              <a:r>
                <a:rPr lang="en-US" sz="6220">
                  <a:solidFill>
                    <a:srgbClr val="F4F4F4"/>
                  </a:solidFill>
                  <a:latin typeface="Muli Bold"/>
                </a:rPr>
                <a:t>Satış Temsilcisi Kimdir?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1681724"/>
              <a:ext cx="21640800" cy="4973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120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5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57421" y="1869854"/>
            <a:ext cx="14973157" cy="7717056"/>
            <a:chOff x="0" y="0"/>
            <a:chExt cx="7072285" cy="36450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072285" cy="3645004"/>
            </a:xfrm>
            <a:custGeom>
              <a:avLst/>
              <a:gdLst/>
              <a:ahLst/>
              <a:cxnLst/>
              <a:rect r="r" b="b" t="t" l="l"/>
              <a:pathLst>
                <a:path h="3645004" w="7072285">
                  <a:moveTo>
                    <a:pt x="0" y="0"/>
                  </a:moveTo>
                  <a:lnTo>
                    <a:pt x="7072285" y="0"/>
                  </a:lnTo>
                  <a:lnTo>
                    <a:pt x="7072285" y="3645004"/>
                  </a:lnTo>
                  <a:lnTo>
                    <a:pt x="0" y="364500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035298" y="2515607"/>
            <a:ext cx="14233379" cy="6425550"/>
          </a:xfrm>
          <a:custGeom>
            <a:avLst/>
            <a:gdLst/>
            <a:ahLst/>
            <a:cxnLst/>
            <a:rect r="r" b="b" t="t" l="l"/>
            <a:pathLst>
              <a:path h="6425550" w="14233379">
                <a:moveTo>
                  <a:pt x="0" y="0"/>
                </a:moveTo>
                <a:lnTo>
                  <a:pt x="14233379" y="0"/>
                </a:lnTo>
                <a:lnTo>
                  <a:pt x="14233379" y="6425550"/>
                </a:lnTo>
                <a:lnTo>
                  <a:pt x="0" y="6425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70" t="-32001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489976" y="3156632"/>
            <a:ext cx="7778701" cy="5589124"/>
          </a:xfrm>
          <a:custGeom>
            <a:avLst/>
            <a:gdLst/>
            <a:ahLst/>
            <a:cxnLst/>
            <a:rect r="r" b="b" t="t" l="l"/>
            <a:pathLst>
              <a:path h="5589124" w="7778701">
                <a:moveTo>
                  <a:pt x="0" y="0"/>
                </a:moveTo>
                <a:lnTo>
                  <a:pt x="7778701" y="0"/>
                </a:lnTo>
                <a:lnTo>
                  <a:pt x="7778701" y="5589124"/>
                </a:lnTo>
                <a:lnTo>
                  <a:pt x="0" y="55891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320" t="0" r="-9511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5520" y="666433"/>
            <a:ext cx="14973157" cy="84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99"/>
              </a:lnSpc>
            </a:pPr>
            <a:r>
              <a:rPr lang="en-US" sz="6399">
                <a:solidFill>
                  <a:srgbClr val="000000"/>
                </a:solidFill>
                <a:latin typeface="Muli Bold"/>
              </a:rPr>
              <a:t>Satış Temsilcisinin Kişisel Özellikleri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70106" y="1898862"/>
            <a:ext cx="6456830" cy="6489277"/>
          </a:xfrm>
          <a:custGeom>
            <a:avLst/>
            <a:gdLst/>
            <a:ahLst/>
            <a:cxnLst/>
            <a:rect r="r" b="b" t="t" l="l"/>
            <a:pathLst>
              <a:path h="6489277" w="6456830">
                <a:moveTo>
                  <a:pt x="0" y="0"/>
                </a:moveTo>
                <a:lnTo>
                  <a:pt x="6456831" y="0"/>
                </a:lnTo>
                <a:lnTo>
                  <a:pt x="6456831" y="6489276"/>
                </a:lnTo>
                <a:lnTo>
                  <a:pt x="0" y="64892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10927" y="3927135"/>
            <a:ext cx="9666637" cy="5615120"/>
          </a:xfrm>
          <a:custGeom>
            <a:avLst/>
            <a:gdLst/>
            <a:ahLst/>
            <a:cxnLst/>
            <a:rect r="r" b="b" t="t" l="l"/>
            <a:pathLst>
              <a:path h="5615120" w="9666637">
                <a:moveTo>
                  <a:pt x="0" y="0"/>
                </a:moveTo>
                <a:lnTo>
                  <a:pt x="9666637" y="0"/>
                </a:lnTo>
                <a:lnTo>
                  <a:pt x="9666637" y="5615120"/>
                </a:lnTo>
                <a:lnTo>
                  <a:pt x="0" y="56151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42793" r="-56511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10927" y="1264444"/>
            <a:ext cx="10320868" cy="2662692"/>
            <a:chOff x="0" y="0"/>
            <a:chExt cx="13761157" cy="3550255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2946056"/>
              <a:ext cx="13761157" cy="612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20"/>
                </a:lnSpc>
                <a:spcBef>
                  <a:spcPct val="0"/>
                </a:spcBef>
              </a:pP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23825"/>
              <a:ext cx="13761157" cy="22519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6399"/>
                </a:lnSpc>
              </a:pPr>
              <a:r>
                <a:rPr lang="en-US" sz="6399">
                  <a:solidFill>
                    <a:srgbClr val="0048CD"/>
                  </a:solidFill>
                  <a:latin typeface="Muli Bold"/>
                </a:rPr>
                <a:t>Satış Temsilcisinin </a:t>
              </a:r>
            </a:p>
            <a:p>
              <a:pPr>
                <a:lnSpc>
                  <a:spcPts val="6399"/>
                </a:lnSpc>
              </a:pPr>
              <a:r>
                <a:rPr lang="en-US" sz="6399">
                  <a:solidFill>
                    <a:srgbClr val="0048CD"/>
                  </a:solidFill>
                  <a:latin typeface="Muli Bold"/>
                </a:rPr>
                <a:t>Ön Hazırlıkları 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8E2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920966" y="2886983"/>
            <a:ext cx="7338334" cy="5323628"/>
          </a:xfrm>
          <a:custGeom>
            <a:avLst/>
            <a:gdLst/>
            <a:ahLst/>
            <a:cxnLst/>
            <a:rect r="r" b="b" t="t" l="l"/>
            <a:pathLst>
              <a:path h="5323628" w="7338334">
                <a:moveTo>
                  <a:pt x="0" y="0"/>
                </a:moveTo>
                <a:lnTo>
                  <a:pt x="7338334" y="0"/>
                </a:lnTo>
                <a:lnTo>
                  <a:pt x="7338334" y="5323628"/>
                </a:lnTo>
                <a:lnTo>
                  <a:pt x="0" y="53236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0927" y="2652455"/>
            <a:ext cx="10320868" cy="471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20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610927" y="1388269"/>
            <a:ext cx="10320868" cy="84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99"/>
              </a:lnSpc>
            </a:pPr>
            <a:r>
              <a:rPr lang="en-US" sz="6399">
                <a:solidFill>
                  <a:srgbClr val="0048CD"/>
                </a:solidFill>
                <a:latin typeface="Muli Bold"/>
              </a:rPr>
              <a:t>SATIŞIN AŞAMALARI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6007198"/>
            <a:ext cx="10320868" cy="471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20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0" y="3232242"/>
            <a:ext cx="12663287" cy="3508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Arimo Bold"/>
              </a:rPr>
              <a:t>Müşteriyi Karşılama</a:t>
            </a:r>
          </a:p>
          <a:p>
            <a:pPr algn="just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Arimo Bold"/>
              </a:rPr>
              <a:t>Müşteri İhtiyacını Tespit Etme</a:t>
            </a:r>
          </a:p>
          <a:p>
            <a:pPr algn="just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Arimo Bold"/>
              </a:rPr>
              <a:t>Müşterinin İkna Edilmesi</a:t>
            </a:r>
          </a:p>
          <a:p>
            <a:pPr algn="just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Arimo Bold"/>
              </a:rPr>
              <a:t>Satışı Kapama</a:t>
            </a:r>
          </a:p>
          <a:p>
            <a:pPr algn="just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Arimo Bold"/>
              </a:rPr>
              <a:t>Hizmet Sonrası Tutum ve İlişkiler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1D7A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2700000">
            <a:off x="13865496" y="1169595"/>
            <a:ext cx="5121419" cy="144531"/>
            <a:chOff x="0" y="0"/>
            <a:chExt cx="6828559" cy="192708"/>
          </a:xfrm>
        </p:grpSpPr>
        <p:sp>
          <p:nvSpPr>
            <p:cNvPr name="Freeform 3" id="3"/>
            <p:cNvSpPr/>
            <p:nvPr/>
          </p:nvSpPr>
          <p:spPr>
            <a:xfrm flipH="false" flipV="false" rot="-10800000">
              <a:off x="1322614" y="0"/>
              <a:ext cx="5505944" cy="192708"/>
            </a:xfrm>
            <a:custGeom>
              <a:avLst/>
              <a:gdLst/>
              <a:ahLst/>
              <a:cxnLst/>
              <a:rect r="r" b="b" t="t" l="l"/>
              <a:pathLst>
                <a:path h="192708" w="5505944">
                  <a:moveTo>
                    <a:pt x="0" y="0"/>
                  </a:moveTo>
                  <a:lnTo>
                    <a:pt x="5505945" y="0"/>
                  </a:lnTo>
                  <a:lnTo>
                    <a:pt x="5505945" y="192708"/>
                  </a:lnTo>
                  <a:lnTo>
                    <a:pt x="0" y="192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-10800000">
              <a:off x="0" y="0"/>
              <a:ext cx="5505944" cy="192708"/>
            </a:xfrm>
            <a:custGeom>
              <a:avLst/>
              <a:gdLst/>
              <a:ahLst/>
              <a:cxnLst/>
              <a:rect r="r" b="b" t="t" l="l"/>
              <a:pathLst>
                <a:path h="192708" w="5505944">
                  <a:moveTo>
                    <a:pt x="0" y="0"/>
                  </a:moveTo>
                  <a:lnTo>
                    <a:pt x="5505944" y="0"/>
                  </a:lnTo>
                  <a:lnTo>
                    <a:pt x="5505944" y="192708"/>
                  </a:lnTo>
                  <a:lnTo>
                    <a:pt x="0" y="192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3523252"/>
            <a:ext cx="16182915" cy="4191997"/>
          </a:xfrm>
          <a:custGeom>
            <a:avLst/>
            <a:gdLst/>
            <a:ahLst/>
            <a:cxnLst/>
            <a:rect r="r" b="b" t="t" l="l"/>
            <a:pathLst>
              <a:path h="4191997" w="16182915">
                <a:moveTo>
                  <a:pt x="0" y="0"/>
                </a:moveTo>
                <a:lnTo>
                  <a:pt x="16182915" y="0"/>
                </a:lnTo>
                <a:lnTo>
                  <a:pt x="16182915" y="4191997"/>
                </a:lnTo>
                <a:lnTo>
                  <a:pt x="0" y="41919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698" t="-78125" r="-7950" b="-66965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171507" y="936666"/>
            <a:ext cx="4254699" cy="4206834"/>
          </a:xfrm>
          <a:custGeom>
            <a:avLst/>
            <a:gdLst/>
            <a:ahLst/>
            <a:cxnLst/>
            <a:rect r="r" b="b" t="t" l="l"/>
            <a:pathLst>
              <a:path h="4206834" w="4254699">
                <a:moveTo>
                  <a:pt x="0" y="0"/>
                </a:moveTo>
                <a:lnTo>
                  <a:pt x="4254699" y="0"/>
                </a:lnTo>
                <a:lnTo>
                  <a:pt x="4254699" y="4206834"/>
                </a:lnTo>
                <a:lnTo>
                  <a:pt x="0" y="42068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1692058"/>
            <a:ext cx="9283605" cy="1411597"/>
            <a:chOff x="0" y="0"/>
            <a:chExt cx="12378140" cy="1882130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114300"/>
              <a:ext cx="12378140" cy="12894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119"/>
                </a:lnSpc>
                <a:spcBef>
                  <a:spcPct val="0"/>
                </a:spcBef>
              </a:pPr>
              <a:r>
                <a:rPr lang="en-US" sz="5799">
                  <a:solidFill>
                    <a:srgbClr val="050606"/>
                  </a:solidFill>
                  <a:latin typeface="Muli Bold"/>
                </a:rPr>
                <a:t>SATIŞ AŞAMALARI-1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360747"/>
              <a:ext cx="12378140" cy="5389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408"/>
                </a:lnSpc>
              </a:pPr>
            </a:p>
          </p:txBody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5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2700000">
            <a:off x="13865496" y="1169595"/>
            <a:ext cx="5121419" cy="144531"/>
            <a:chOff x="0" y="0"/>
            <a:chExt cx="6828559" cy="192708"/>
          </a:xfrm>
        </p:grpSpPr>
        <p:sp>
          <p:nvSpPr>
            <p:cNvPr name="Freeform 3" id="3"/>
            <p:cNvSpPr/>
            <p:nvPr/>
          </p:nvSpPr>
          <p:spPr>
            <a:xfrm flipH="false" flipV="false" rot="-10800000">
              <a:off x="1322614" y="0"/>
              <a:ext cx="5505944" cy="192708"/>
            </a:xfrm>
            <a:custGeom>
              <a:avLst/>
              <a:gdLst/>
              <a:ahLst/>
              <a:cxnLst/>
              <a:rect r="r" b="b" t="t" l="l"/>
              <a:pathLst>
                <a:path h="192708" w="5505944">
                  <a:moveTo>
                    <a:pt x="0" y="0"/>
                  </a:moveTo>
                  <a:lnTo>
                    <a:pt x="5505945" y="0"/>
                  </a:lnTo>
                  <a:lnTo>
                    <a:pt x="5505945" y="192708"/>
                  </a:lnTo>
                  <a:lnTo>
                    <a:pt x="0" y="192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-10800000">
              <a:off x="0" y="0"/>
              <a:ext cx="5505944" cy="192708"/>
            </a:xfrm>
            <a:custGeom>
              <a:avLst/>
              <a:gdLst/>
              <a:ahLst/>
              <a:cxnLst/>
              <a:rect r="r" b="b" t="t" l="l"/>
              <a:pathLst>
                <a:path h="192708" w="5505944">
                  <a:moveTo>
                    <a:pt x="0" y="0"/>
                  </a:moveTo>
                  <a:lnTo>
                    <a:pt x="5505944" y="0"/>
                  </a:lnTo>
                  <a:lnTo>
                    <a:pt x="5505944" y="192708"/>
                  </a:lnTo>
                  <a:lnTo>
                    <a:pt x="0" y="192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3523252"/>
            <a:ext cx="16182915" cy="4191997"/>
          </a:xfrm>
          <a:custGeom>
            <a:avLst/>
            <a:gdLst/>
            <a:ahLst/>
            <a:cxnLst/>
            <a:rect r="r" b="b" t="t" l="l"/>
            <a:pathLst>
              <a:path h="4191997" w="16182915">
                <a:moveTo>
                  <a:pt x="0" y="0"/>
                </a:moveTo>
                <a:lnTo>
                  <a:pt x="16182915" y="0"/>
                </a:lnTo>
                <a:lnTo>
                  <a:pt x="16182915" y="4191997"/>
                </a:lnTo>
                <a:lnTo>
                  <a:pt x="0" y="41919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698" t="-78125" r="-7950" b="-66965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3523252"/>
            <a:ext cx="16182915" cy="4191997"/>
          </a:xfrm>
          <a:custGeom>
            <a:avLst/>
            <a:gdLst/>
            <a:ahLst/>
            <a:cxnLst/>
            <a:rect r="r" b="b" t="t" l="l"/>
            <a:pathLst>
              <a:path h="4191997" w="16182915">
                <a:moveTo>
                  <a:pt x="0" y="0"/>
                </a:moveTo>
                <a:lnTo>
                  <a:pt x="16182915" y="0"/>
                </a:lnTo>
                <a:lnTo>
                  <a:pt x="16182915" y="4191997"/>
                </a:lnTo>
                <a:lnTo>
                  <a:pt x="0" y="41919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86" t="-77910" r="-3443" b="-48553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079748" y="795131"/>
            <a:ext cx="4980091" cy="4114800"/>
          </a:xfrm>
          <a:custGeom>
            <a:avLst/>
            <a:gdLst/>
            <a:ahLst/>
            <a:cxnLst/>
            <a:rect r="r" b="b" t="t" l="l"/>
            <a:pathLst>
              <a:path h="4114800" w="4980091">
                <a:moveTo>
                  <a:pt x="0" y="0"/>
                </a:moveTo>
                <a:lnTo>
                  <a:pt x="4980090" y="0"/>
                </a:lnTo>
                <a:lnTo>
                  <a:pt x="49800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028700" y="1692058"/>
            <a:ext cx="9283605" cy="1411597"/>
            <a:chOff x="0" y="0"/>
            <a:chExt cx="12378140" cy="1882130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-114300"/>
              <a:ext cx="12378140" cy="12894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119"/>
                </a:lnSpc>
                <a:spcBef>
                  <a:spcPct val="0"/>
                </a:spcBef>
              </a:pPr>
              <a:r>
                <a:rPr lang="en-US" sz="5799">
                  <a:solidFill>
                    <a:srgbClr val="050606"/>
                  </a:solidFill>
                  <a:latin typeface="Muli Bold"/>
                </a:rPr>
                <a:t>SATIŞ AŞAMALARI-2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1360747"/>
              <a:ext cx="12378140" cy="5389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408"/>
                </a:lnSpc>
              </a:pP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AD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2700000">
            <a:off x="13865496" y="1169595"/>
            <a:ext cx="5121419" cy="144531"/>
            <a:chOff x="0" y="0"/>
            <a:chExt cx="6828559" cy="192708"/>
          </a:xfrm>
        </p:grpSpPr>
        <p:sp>
          <p:nvSpPr>
            <p:cNvPr name="Freeform 3" id="3"/>
            <p:cNvSpPr/>
            <p:nvPr/>
          </p:nvSpPr>
          <p:spPr>
            <a:xfrm flipH="false" flipV="false" rot="-10800000">
              <a:off x="1322614" y="0"/>
              <a:ext cx="5505944" cy="192708"/>
            </a:xfrm>
            <a:custGeom>
              <a:avLst/>
              <a:gdLst/>
              <a:ahLst/>
              <a:cxnLst/>
              <a:rect r="r" b="b" t="t" l="l"/>
              <a:pathLst>
                <a:path h="192708" w="5505944">
                  <a:moveTo>
                    <a:pt x="0" y="0"/>
                  </a:moveTo>
                  <a:lnTo>
                    <a:pt x="5505945" y="0"/>
                  </a:lnTo>
                  <a:lnTo>
                    <a:pt x="5505945" y="192708"/>
                  </a:lnTo>
                  <a:lnTo>
                    <a:pt x="0" y="192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-10800000">
              <a:off x="0" y="0"/>
              <a:ext cx="5505944" cy="192708"/>
            </a:xfrm>
            <a:custGeom>
              <a:avLst/>
              <a:gdLst/>
              <a:ahLst/>
              <a:cxnLst/>
              <a:rect r="r" b="b" t="t" l="l"/>
              <a:pathLst>
                <a:path h="192708" w="5505944">
                  <a:moveTo>
                    <a:pt x="0" y="0"/>
                  </a:moveTo>
                  <a:lnTo>
                    <a:pt x="5505944" y="0"/>
                  </a:lnTo>
                  <a:lnTo>
                    <a:pt x="5505944" y="192708"/>
                  </a:lnTo>
                  <a:lnTo>
                    <a:pt x="0" y="192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3523252"/>
            <a:ext cx="15031138" cy="4330808"/>
          </a:xfrm>
          <a:custGeom>
            <a:avLst/>
            <a:gdLst/>
            <a:ahLst/>
            <a:cxnLst/>
            <a:rect r="r" b="b" t="t" l="l"/>
            <a:pathLst>
              <a:path h="4330808" w="15031138">
                <a:moveTo>
                  <a:pt x="0" y="0"/>
                </a:moveTo>
                <a:lnTo>
                  <a:pt x="15031138" y="0"/>
                </a:lnTo>
                <a:lnTo>
                  <a:pt x="15031138" y="4330808"/>
                </a:lnTo>
                <a:lnTo>
                  <a:pt x="0" y="43308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18" t="-52920" r="0" b="-3867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194671" y="487014"/>
            <a:ext cx="3865167" cy="3821684"/>
          </a:xfrm>
          <a:custGeom>
            <a:avLst/>
            <a:gdLst/>
            <a:ahLst/>
            <a:cxnLst/>
            <a:rect r="r" b="b" t="t" l="l"/>
            <a:pathLst>
              <a:path h="3821684" w="3865167">
                <a:moveTo>
                  <a:pt x="0" y="0"/>
                </a:moveTo>
                <a:lnTo>
                  <a:pt x="3865167" y="0"/>
                </a:lnTo>
                <a:lnTo>
                  <a:pt x="3865167" y="3821685"/>
                </a:lnTo>
                <a:lnTo>
                  <a:pt x="0" y="38216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1692058"/>
            <a:ext cx="9283605" cy="1411597"/>
            <a:chOff x="0" y="0"/>
            <a:chExt cx="12378140" cy="1882130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114300"/>
              <a:ext cx="12378140" cy="12894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119"/>
                </a:lnSpc>
                <a:spcBef>
                  <a:spcPct val="0"/>
                </a:spcBef>
              </a:pPr>
              <a:r>
                <a:rPr lang="en-US" sz="5799">
                  <a:solidFill>
                    <a:srgbClr val="050606"/>
                  </a:solidFill>
                  <a:latin typeface="Muli Bold"/>
                </a:rPr>
                <a:t>SATIŞ AŞAMALARI-3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360747"/>
              <a:ext cx="12378140" cy="5389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408"/>
                </a:lnSpc>
              </a:pPr>
            </a:p>
          </p:txBody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B5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2700000">
            <a:off x="13865496" y="1169595"/>
            <a:ext cx="5121419" cy="144531"/>
            <a:chOff x="0" y="0"/>
            <a:chExt cx="6828559" cy="192708"/>
          </a:xfrm>
        </p:grpSpPr>
        <p:sp>
          <p:nvSpPr>
            <p:cNvPr name="Freeform 3" id="3"/>
            <p:cNvSpPr/>
            <p:nvPr/>
          </p:nvSpPr>
          <p:spPr>
            <a:xfrm flipH="false" flipV="false" rot="-10800000">
              <a:off x="1322614" y="0"/>
              <a:ext cx="5505944" cy="192708"/>
            </a:xfrm>
            <a:custGeom>
              <a:avLst/>
              <a:gdLst/>
              <a:ahLst/>
              <a:cxnLst/>
              <a:rect r="r" b="b" t="t" l="l"/>
              <a:pathLst>
                <a:path h="192708" w="5505944">
                  <a:moveTo>
                    <a:pt x="0" y="0"/>
                  </a:moveTo>
                  <a:lnTo>
                    <a:pt x="5505945" y="0"/>
                  </a:lnTo>
                  <a:lnTo>
                    <a:pt x="5505945" y="192708"/>
                  </a:lnTo>
                  <a:lnTo>
                    <a:pt x="0" y="192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-10800000">
              <a:off x="0" y="0"/>
              <a:ext cx="5505944" cy="192708"/>
            </a:xfrm>
            <a:custGeom>
              <a:avLst/>
              <a:gdLst/>
              <a:ahLst/>
              <a:cxnLst/>
              <a:rect r="r" b="b" t="t" l="l"/>
              <a:pathLst>
                <a:path h="192708" w="5505944">
                  <a:moveTo>
                    <a:pt x="0" y="0"/>
                  </a:moveTo>
                  <a:lnTo>
                    <a:pt x="5505944" y="0"/>
                  </a:lnTo>
                  <a:lnTo>
                    <a:pt x="5505944" y="192708"/>
                  </a:lnTo>
                  <a:lnTo>
                    <a:pt x="0" y="192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3424633"/>
            <a:ext cx="15129051" cy="4429427"/>
          </a:xfrm>
          <a:custGeom>
            <a:avLst/>
            <a:gdLst/>
            <a:ahLst/>
            <a:cxnLst/>
            <a:rect r="r" b="b" t="t" l="l"/>
            <a:pathLst>
              <a:path h="4429427" w="15129051">
                <a:moveTo>
                  <a:pt x="0" y="0"/>
                </a:moveTo>
                <a:lnTo>
                  <a:pt x="15129051" y="0"/>
                </a:lnTo>
                <a:lnTo>
                  <a:pt x="15129051" y="4429427"/>
                </a:lnTo>
                <a:lnTo>
                  <a:pt x="0" y="44294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17" t="-53187" r="0" b="-26365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220484" y="1028700"/>
            <a:ext cx="3282651" cy="2905146"/>
          </a:xfrm>
          <a:custGeom>
            <a:avLst/>
            <a:gdLst/>
            <a:ahLst/>
            <a:cxnLst/>
            <a:rect r="r" b="b" t="t" l="l"/>
            <a:pathLst>
              <a:path h="2905146" w="3282651">
                <a:moveTo>
                  <a:pt x="0" y="0"/>
                </a:moveTo>
                <a:lnTo>
                  <a:pt x="3282651" y="0"/>
                </a:lnTo>
                <a:lnTo>
                  <a:pt x="3282651" y="2905146"/>
                </a:lnTo>
                <a:lnTo>
                  <a:pt x="0" y="29051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1692058"/>
            <a:ext cx="9283605" cy="1411597"/>
            <a:chOff x="0" y="0"/>
            <a:chExt cx="12378140" cy="1882130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114300"/>
              <a:ext cx="12378140" cy="12894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119"/>
                </a:lnSpc>
                <a:spcBef>
                  <a:spcPct val="0"/>
                </a:spcBef>
              </a:pPr>
              <a:r>
                <a:rPr lang="en-US" sz="5799">
                  <a:solidFill>
                    <a:srgbClr val="050606"/>
                  </a:solidFill>
                  <a:latin typeface="Muli Bold"/>
                </a:rPr>
                <a:t>SATIŞ AŞAMALARI-4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360747"/>
              <a:ext cx="12378140" cy="5389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408"/>
                </a:lnSpc>
              </a:pPr>
            </a:p>
          </p:txBody>
        </p:sp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3C28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2700000">
            <a:off x="13865496" y="1169595"/>
            <a:ext cx="5121419" cy="144531"/>
            <a:chOff x="0" y="0"/>
            <a:chExt cx="6828559" cy="192708"/>
          </a:xfrm>
        </p:grpSpPr>
        <p:sp>
          <p:nvSpPr>
            <p:cNvPr name="Freeform 3" id="3"/>
            <p:cNvSpPr/>
            <p:nvPr/>
          </p:nvSpPr>
          <p:spPr>
            <a:xfrm flipH="false" flipV="false" rot="-10800000">
              <a:off x="1322614" y="0"/>
              <a:ext cx="5505944" cy="192708"/>
            </a:xfrm>
            <a:custGeom>
              <a:avLst/>
              <a:gdLst/>
              <a:ahLst/>
              <a:cxnLst/>
              <a:rect r="r" b="b" t="t" l="l"/>
              <a:pathLst>
                <a:path h="192708" w="5505944">
                  <a:moveTo>
                    <a:pt x="0" y="0"/>
                  </a:moveTo>
                  <a:lnTo>
                    <a:pt x="5505945" y="0"/>
                  </a:lnTo>
                  <a:lnTo>
                    <a:pt x="5505945" y="192708"/>
                  </a:lnTo>
                  <a:lnTo>
                    <a:pt x="0" y="192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-10800000">
              <a:off x="0" y="0"/>
              <a:ext cx="5505944" cy="192708"/>
            </a:xfrm>
            <a:custGeom>
              <a:avLst/>
              <a:gdLst/>
              <a:ahLst/>
              <a:cxnLst/>
              <a:rect r="r" b="b" t="t" l="l"/>
              <a:pathLst>
                <a:path h="192708" w="5505944">
                  <a:moveTo>
                    <a:pt x="0" y="0"/>
                  </a:moveTo>
                  <a:lnTo>
                    <a:pt x="5505944" y="0"/>
                  </a:lnTo>
                  <a:lnTo>
                    <a:pt x="5505944" y="192708"/>
                  </a:lnTo>
                  <a:lnTo>
                    <a:pt x="0" y="192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3424633"/>
            <a:ext cx="14868977" cy="4644680"/>
          </a:xfrm>
          <a:custGeom>
            <a:avLst/>
            <a:gdLst/>
            <a:ahLst/>
            <a:cxnLst/>
            <a:rect r="r" b="b" t="t" l="l"/>
            <a:pathLst>
              <a:path h="4644680" w="14868977">
                <a:moveTo>
                  <a:pt x="0" y="0"/>
                </a:moveTo>
                <a:lnTo>
                  <a:pt x="14868977" y="0"/>
                </a:lnTo>
                <a:lnTo>
                  <a:pt x="14868977" y="4644680"/>
                </a:lnTo>
                <a:lnTo>
                  <a:pt x="0" y="46446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179" t="-50860" r="-1749" b="-2198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174822" y="671012"/>
            <a:ext cx="3579631" cy="3445394"/>
          </a:xfrm>
          <a:custGeom>
            <a:avLst/>
            <a:gdLst/>
            <a:ahLst/>
            <a:cxnLst/>
            <a:rect r="r" b="b" t="t" l="l"/>
            <a:pathLst>
              <a:path h="3445394" w="3579631">
                <a:moveTo>
                  <a:pt x="0" y="0"/>
                </a:moveTo>
                <a:lnTo>
                  <a:pt x="3579630" y="0"/>
                </a:lnTo>
                <a:lnTo>
                  <a:pt x="3579630" y="3445395"/>
                </a:lnTo>
                <a:lnTo>
                  <a:pt x="0" y="34453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1692058"/>
            <a:ext cx="9283605" cy="1411597"/>
            <a:chOff x="0" y="0"/>
            <a:chExt cx="12378140" cy="1882130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114300"/>
              <a:ext cx="12378140" cy="12894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8119"/>
                </a:lnSpc>
                <a:spcBef>
                  <a:spcPct val="0"/>
                </a:spcBef>
              </a:pPr>
              <a:r>
                <a:rPr lang="en-US" sz="5799">
                  <a:solidFill>
                    <a:srgbClr val="050606"/>
                  </a:solidFill>
                  <a:latin typeface="Muli Bold"/>
                </a:rPr>
                <a:t>SATIŞ AŞAMALARI-5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360747"/>
              <a:ext cx="12378140" cy="5389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408"/>
                </a:lnSpc>
              </a:pPr>
            </a:p>
          </p:txBody>
        </p:sp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451134" y="1028700"/>
            <a:ext cx="8808166" cy="8323717"/>
          </a:xfrm>
          <a:custGeom>
            <a:avLst/>
            <a:gdLst/>
            <a:ahLst/>
            <a:cxnLst/>
            <a:rect r="r" b="b" t="t" l="l"/>
            <a:pathLst>
              <a:path h="8323717" w="8808166">
                <a:moveTo>
                  <a:pt x="0" y="0"/>
                </a:moveTo>
                <a:lnTo>
                  <a:pt x="8808166" y="0"/>
                </a:lnTo>
                <a:lnTo>
                  <a:pt x="8808166" y="8323717"/>
                </a:lnTo>
                <a:lnTo>
                  <a:pt x="0" y="8323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60796" y="6149729"/>
            <a:ext cx="4851752" cy="4851752"/>
          </a:xfrm>
          <a:custGeom>
            <a:avLst/>
            <a:gdLst/>
            <a:ahLst/>
            <a:cxnLst/>
            <a:rect r="r" b="b" t="t" l="l"/>
            <a:pathLst>
              <a:path h="4851752" w="4851752">
                <a:moveTo>
                  <a:pt x="0" y="0"/>
                </a:moveTo>
                <a:lnTo>
                  <a:pt x="4851753" y="0"/>
                </a:lnTo>
                <a:lnTo>
                  <a:pt x="4851753" y="4851752"/>
                </a:lnTo>
                <a:lnTo>
                  <a:pt x="0" y="48517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1028700"/>
            <a:ext cx="5499678" cy="1795622"/>
            <a:chOff x="0" y="0"/>
            <a:chExt cx="7332904" cy="2394163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1686379"/>
              <a:ext cx="7332904" cy="7200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619"/>
                </a:lnSpc>
                <a:spcBef>
                  <a:spcPct val="0"/>
                </a:spcBef>
              </a:pPr>
              <a:r>
                <a:rPr lang="en-US" sz="3299">
                  <a:solidFill>
                    <a:srgbClr val="000000"/>
                  </a:solidFill>
                  <a:latin typeface="Muli"/>
                </a:rPr>
                <a:t>Eyüp Sabri Kundak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23825"/>
              <a:ext cx="7332904" cy="11724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6399"/>
                </a:lnSpc>
              </a:pPr>
              <a:r>
                <a:rPr lang="en-US" sz="6399">
                  <a:solidFill>
                    <a:srgbClr val="51D7A8"/>
                  </a:solidFill>
                  <a:latin typeface="Muli Bold"/>
                </a:rPr>
                <a:t>Teşekkürler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DAF6CQJiHmc</dc:identifier>
  <dcterms:modified xsi:type="dcterms:W3CDTF">2011-08-01T06:04:30Z</dcterms:modified>
  <cp:revision>1</cp:revision>
  <dc:title>Mavi ve Beyaz İllüstrasyon Finans Satış Sunumu Sunum</dc:title>
</cp:coreProperties>
</file>