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69" r:id="rId3"/>
  </p:sldMasterIdLst>
  <p:notesMasterIdLst>
    <p:notesMasterId r:id="rId54"/>
  </p:notesMasterIdLst>
  <p:sldIdLst>
    <p:sldId id="256" r:id="rId4"/>
    <p:sldId id="257" r:id="rId5"/>
    <p:sldId id="1074" r:id="rId6"/>
    <p:sldId id="260" r:id="rId7"/>
    <p:sldId id="1077" r:id="rId8"/>
    <p:sldId id="1076" r:id="rId9"/>
    <p:sldId id="1078" r:id="rId10"/>
    <p:sldId id="263" r:id="rId11"/>
    <p:sldId id="1193" r:id="rId12"/>
    <p:sldId id="1046" r:id="rId13"/>
    <p:sldId id="1052" r:id="rId14"/>
    <p:sldId id="1191" r:id="rId15"/>
    <p:sldId id="1054" r:id="rId16"/>
    <p:sldId id="1051" r:id="rId17"/>
    <p:sldId id="1192" r:id="rId18"/>
    <p:sldId id="953" r:id="rId19"/>
    <p:sldId id="1190" r:id="rId20"/>
    <p:sldId id="1048" r:id="rId21"/>
    <p:sldId id="1060" r:id="rId22"/>
    <p:sldId id="1061" r:id="rId23"/>
    <p:sldId id="1080" r:id="rId24"/>
    <p:sldId id="1062" r:id="rId25"/>
    <p:sldId id="1063" r:id="rId26"/>
    <p:sldId id="1079" r:id="rId27"/>
    <p:sldId id="1064" r:id="rId28"/>
    <p:sldId id="1059" r:id="rId29"/>
    <p:sldId id="1057" r:id="rId30"/>
    <p:sldId id="1058" r:id="rId31"/>
    <p:sldId id="1065" r:id="rId32"/>
    <p:sldId id="1066" r:id="rId33"/>
    <p:sldId id="1081" r:id="rId34"/>
    <p:sldId id="1082" r:id="rId35"/>
    <p:sldId id="1067" r:id="rId36"/>
    <p:sldId id="1083" r:id="rId37"/>
    <p:sldId id="1085" r:id="rId38"/>
    <p:sldId id="1084" r:id="rId39"/>
    <p:sldId id="1068" r:id="rId40"/>
    <p:sldId id="1086" r:id="rId41"/>
    <p:sldId id="1072" r:id="rId42"/>
    <p:sldId id="1187" r:id="rId43"/>
    <p:sldId id="1178" r:id="rId44"/>
    <p:sldId id="1179" r:id="rId45"/>
    <p:sldId id="1180" r:id="rId46"/>
    <p:sldId id="1181" r:id="rId47"/>
    <p:sldId id="1182" r:id="rId48"/>
    <p:sldId id="1183" r:id="rId49"/>
    <p:sldId id="1184" r:id="rId50"/>
    <p:sldId id="1185" r:id="rId51"/>
    <p:sldId id="1186" r:id="rId52"/>
    <p:sldId id="1188" r:id="rId5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9000"/>
    <a:srgbClr val="FFC552"/>
    <a:srgbClr val="1A6107"/>
    <a:srgbClr val="D19B9B"/>
    <a:srgbClr val="D4C7C7"/>
    <a:srgbClr val="A00000"/>
    <a:srgbClr val="E7CBC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4660"/>
  </p:normalViewPr>
  <p:slideViewPr>
    <p:cSldViewPr snapToGrid="0">
      <p:cViewPr varScale="1">
        <p:scale>
          <a:sx n="108" d="100"/>
          <a:sy n="108" d="100"/>
        </p:scale>
        <p:origin x="58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slide" Target="slides/slide23.xml" /><Relationship Id="rId39" Type="http://schemas.openxmlformats.org/officeDocument/2006/relationships/slide" Target="slides/slide36.xml" /><Relationship Id="rId21" Type="http://schemas.openxmlformats.org/officeDocument/2006/relationships/slide" Target="slides/slide18.xml" /><Relationship Id="rId34" Type="http://schemas.openxmlformats.org/officeDocument/2006/relationships/slide" Target="slides/slide31.xml" /><Relationship Id="rId42" Type="http://schemas.openxmlformats.org/officeDocument/2006/relationships/slide" Target="slides/slide39.xml" /><Relationship Id="rId47" Type="http://schemas.openxmlformats.org/officeDocument/2006/relationships/slide" Target="slides/slide44.xml" /><Relationship Id="rId50" Type="http://schemas.openxmlformats.org/officeDocument/2006/relationships/slide" Target="slides/slide47.xml" /><Relationship Id="rId55" Type="http://schemas.openxmlformats.org/officeDocument/2006/relationships/presProps" Target="presProps.xml" /><Relationship Id="rId7" Type="http://schemas.openxmlformats.org/officeDocument/2006/relationships/slide" Target="slides/slide4.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slide" Target="slides/slide22.xml" /><Relationship Id="rId33" Type="http://schemas.openxmlformats.org/officeDocument/2006/relationships/slide" Target="slides/slide30.xml" /><Relationship Id="rId38" Type="http://schemas.openxmlformats.org/officeDocument/2006/relationships/slide" Target="slides/slide35.xml" /><Relationship Id="rId46" Type="http://schemas.openxmlformats.org/officeDocument/2006/relationships/slide" Target="slides/slide43.xml" /><Relationship Id="rId2" Type="http://schemas.openxmlformats.org/officeDocument/2006/relationships/slideMaster" Target="slideMasters/slideMaster2.xml" /><Relationship Id="rId16" Type="http://schemas.openxmlformats.org/officeDocument/2006/relationships/slide" Target="slides/slide13.xml" /><Relationship Id="rId20" Type="http://schemas.openxmlformats.org/officeDocument/2006/relationships/slide" Target="slides/slide17.xml" /><Relationship Id="rId29" Type="http://schemas.openxmlformats.org/officeDocument/2006/relationships/slide" Target="slides/slide26.xml" /><Relationship Id="rId41" Type="http://schemas.openxmlformats.org/officeDocument/2006/relationships/slide" Target="slides/slide38.xml" /><Relationship Id="rId54"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slide" Target="slides/slide21.xml" /><Relationship Id="rId32" Type="http://schemas.openxmlformats.org/officeDocument/2006/relationships/slide" Target="slides/slide29.xml" /><Relationship Id="rId37" Type="http://schemas.openxmlformats.org/officeDocument/2006/relationships/slide" Target="slides/slide34.xml" /><Relationship Id="rId40" Type="http://schemas.openxmlformats.org/officeDocument/2006/relationships/slide" Target="slides/slide37.xml" /><Relationship Id="rId45" Type="http://schemas.openxmlformats.org/officeDocument/2006/relationships/slide" Target="slides/slide42.xml" /><Relationship Id="rId53" Type="http://schemas.openxmlformats.org/officeDocument/2006/relationships/slide" Target="slides/slide50.xml" /><Relationship Id="rId58" Type="http://schemas.openxmlformats.org/officeDocument/2006/relationships/tableStyles" Target="tableStyles.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slide" Target="slides/slide20.xml" /><Relationship Id="rId28" Type="http://schemas.openxmlformats.org/officeDocument/2006/relationships/slide" Target="slides/slide25.xml" /><Relationship Id="rId36" Type="http://schemas.openxmlformats.org/officeDocument/2006/relationships/slide" Target="slides/slide33.xml" /><Relationship Id="rId49" Type="http://schemas.openxmlformats.org/officeDocument/2006/relationships/slide" Target="slides/slide46.xml" /><Relationship Id="rId57" Type="http://schemas.openxmlformats.org/officeDocument/2006/relationships/theme" Target="theme/theme1.xml" /><Relationship Id="rId10" Type="http://schemas.openxmlformats.org/officeDocument/2006/relationships/slide" Target="slides/slide7.xml" /><Relationship Id="rId19" Type="http://schemas.openxmlformats.org/officeDocument/2006/relationships/slide" Target="slides/slide16.xml" /><Relationship Id="rId31" Type="http://schemas.openxmlformats.org/officeDocument/2006/relationships/slide" Target="slides/slide28.xml" /><Relationship Id="rId44" Type="http://schemas.openxmlformats.org/officeDocument/2006/relationships/slide" Target="slides/slide41.xml" /><Relationship Id="rId52" Type="http://schemas.openxmlformats.org/officeDocument/2006/relationships/slide" Target="slides/slide49.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slide" Target="slides/slide19.xml" /><Relationship Id="rId27" Type="http://schemas.openxmlformats.org/officeDocument/2006/relationships/slide" Target="slides/slide24.xml" /><Relationship Id="rId30" Type="http://schemas.openxmlformats.org/officeDocument/2006/relationships/slide" Target="slides/slide27.xml" /><Relationship Id="rId35" Type="http://schemas.openxmlformats.org/officeDocument/2006/relationships/slide" Target="slides/slide32.xml" /><Relationship Id="rId43" Type="http://schemas.openxmlformats.org/officeDocument/2006/relationships/slide" Target="slides/slide40.xml" /><Relationship Id="rId48" Type="http://schemas.openxmlformats.org/officeDocument/2006/relationships/slide" Target="slides/slide45.xml" /><Relationship Id="rId56" Type="http://schemas.openxmlformats.org/officeDocument/2006/relationships/viewProps" Target="viewProps.xml" /><Relationship Id="rId8" Type="http://schemas.openxmlformats.org/officeDocument/2006/relationships/slide" Target="slides/slide5.xml" /><Relationship Id="rId51" Type="http://schemas.openxmlformats.org/officeDocument/2006/relationships/slide" Target="slides/slide48.xml" /><Relationship Id="rId3" Type="http://schemas.openxmlformats.org/officeDocument/2006/relationships/slideMaster" Target="slideMasters/slideMaster3.xml" /></Relationships>
</file>

<file path=ppt/charts/_rels/chart1.xml.rels><?xml version="1.0" encoding="UTF-8" standalone="yes"?>
<Relationships xmlns="http://schemas.openxmlformats.org/package/2006/relationships"><Relationship Id="rId3" Type="http://schemas.openxmlformats.org/officeDocument/2006/relationships/oleObject" Target="file:///D:\Users\26161813198\Desktop\D&#304;R%20ANAL&#304;Z&#304;\1.%202013-2023%20D&#304;R-Genel.xlsx" TargetMode="External" /><Relationship Id="rId2" Type="http://schemas.microsoft.com/office/2011/relationships/chartColorStyle" Target="colors1.xml" /><Relationship Id="rId1" Type="http://schemas.microsoft.com/office/2011/relationships/chartStyle" Target="style1.xml" /><Relationship Id="rId4" Type="http://schemas.openxmlformats.org/officeDocument/2006/relationships/chartUserShapes" Target="../drawings/drawing1.xml"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5912810622429"/>
          <c:y val="3.1242178377892879E-2"/>
          <c:w val="0.83586024467935982"/>
          <c:h val="0.73591690171549629"/>
        </c:manualLayout>
      </c:layout>
      <c:barChart>
        <c:barDir val="col"/>
        <c:grouping val="percentStacked"/>
        <c:varyColors val="0"/>
        <c:ser>
          <c:idx val="6"/>
          <c:order val="6"/>
          <c:tx>
            <c:strRef>
              <c:f>Sayfa4!$I$5</c:f>
              <c:strCache>
                <c:ptCount val="1"/>
                <c:pt idx="0">
                  <c:v> DKO% </c:v>
                </c:pt>
              </c:strCache>
            </c:strRef>
          </c:tx>
          <c:spPr>
            <a:noFill/>
            <a:ln>
              <a:noFill/>
            </a:ln>
            <a:effectLst/>
          </c:spPr>
          <c:invertIfNegative val="0"/>
          <c:dLbls>
            <c:numFmt formatCode="0.0%" sourceLinked="0"/>
            <c:spPr>
              <a:solidFill>
                <a:schemeClr val="lt1"/>
              </a:solidFill>
              <a:ln w="6350" cap="flat" cmpd="sng" algn="ctr">
                <a:solidFill>
                  <a:schemeClr val="accent6"/>
                </a:solidFill>
                <a:prstDash val="solid"/>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solidFill>
                    <a:latin typeface="+mn-lt"/>
                    <a:ea typeface="+mn-ea"/>
                    <a:cs typeface="+mn-cs"/>
                  </a:defRPr>
                </a:pPr>
                <a:endParaRPr lang="tr-T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Sayfa4!$I$6:$I$17</c:f>
              <c:numCache>
                <c:formatCode>0.0%</c:formatCode>
                <c:ptCount val="12"/>
                <c:pt idx="0">
                  <c:v>0.47340691284157266</c:v>
                </c:pt>
                <c:pt idx="1">
                  <c:v>0.46137235465245208</c:v>
                </c:pt>
                <c:pt idx="2">
                  <c:v>0.44647397415868373</c:v>
                </c:pt>
                <c:pt idx="3">
                  <c:v>0.42381661789124547</c:v>
                </c:pt>
                <c:pt idx="4">
                  <c:v>0.43915569961334849</c:v>
                </c:pt>
                <c:pt idx="5">
                  <c:v>0.44261819782703682</c:v>
                </c:pt>
                <c:pt idx="6">
                  <c:v>0.454837339101055</c:v>
                </c:pt>
                <c:pt idx="7">
                  <c:v>0.46257935640930375</c:v>
                </c:pt>
                <c:pt idx="8">
                  <c:v>0.44514504583706255</c:v>
                </c:pt>
                <c:pt idx="9">
                  <c:v>0.49710491778044608</c:v>
                </c:pt>
                <c:pt idx="10">
                  <c:v>0.47362736597338717</c:v>
                </c:pt>
                <c:pt idx="11">
                  <c:v>0.4352885741194697</c:v>
                </c:pt>
              </c:numCache>
            </c:numRef>
          </c:val>
          <c:extLst>
            <c:ext xmlns:c16="http://schemas.microsoft.com/office/drawing/2014/chart" uri="{C3380CC4-5D6E-409C-BE32-E72D297353CC}">
              <c16:uniqueId val="{00000000-A274-44AD-9C6B-1767B9A8EE5A}"/>
            </c:ext>
          </c:extLst>
        </c:ser>
        <c:dLbls>
          <c:showLegendKey val="0"/>
          <c:showVal val="0"/>
          <c:showCatName val="0"/>
          <c:showSerName val="0"/>
          <c:showPercent val="0"/>
          <c:showBubbleSize val="0"/>
        </c:dLbls>
        <c:gapWidth val="219"/>
        <c:overlap val="100"/>
        <c:axId val="1133339039"/>
        <c:axId val="1130735663"/>
      </c:barChart>
      <c:lineChart>
        <c:grouping val="standard"/>
        <c:varyColors val="0"/>
        <c:ser>
          <c:idx val="1"/>
          <c:order val="1"/>
          <c:tx>
            <c:strRef>
              <c:f>Sayfa4!$C$5</c:f>
              <c:strCache>
                <c:ptCount val="1"/>
                <c:pt idx="0">
                  <c:v> İhracat Genel </c:v>
                </c:pt>
              </c:strCache>
            </c:strRef>
          </c:tx>
          <c:spPr>
            <a:ln w="28575" cap="rnd">
              <a:solidFill>
                <a:schemeClr val="accent1">
                  <a:lumMod val="75000"/>
                </a:schemeClr>
              </a:solidFill>
              <a:round/>
            </a:ln>
            <a:effectLst/>
          </c:spPr>
          <c:marker>
            <c:symbol val="circle"/>
            <c:size val="5"/>
            <c:spPr>
              <a:solidFill>
                <a:schemeClr val="accent2"/>
              </a:solidFill>
              <a:ln w="9525">
                <a:solidFill>
                  <a:schemeClr val="accent1">
                    <a:lumMod val="75000"/>
                  </a:schemeClr>
                </a:solidFill>
              </a:ln>
              <a:effectLst/>
            </c:spPr>
          </c:marker>
          <c:dLbls>
            <c:spPr>
              <a:solidFill>
                <a:schemeClr val="bg1"/>
              </a:solidFill>
              <a:ln>
                <a:solidFill>
                  <a:schemeClr val="accent1">
                    <a:lumMod val="75000"/>
                  </a:schemeClr>
                </a:solid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Sayfa4!$B$6:$B$17</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Sayfa4!$C$6:$C$17</c:f>
              <c:numCache>
                <c:formatCode>_-* #,##0_-;\-* #,##0_-;_-* "-"??_-;_-@_-</c:formatCode>
                <c:ptCount val="12"/>
                <c:pt idx="0">
                  <c:v>151802637087</c:v>
                </c:pt>
                <c:pt idx="1">
                  <c:v>157610157690</c:v>
                </c:pt>
                <c:pt idx="2">
                  <c:v>143838871428</c:v>
                </c:pt>
                <c:pt idx="3">
                  <c:v>142529583808</c:v>
                </c:pt>
                <c:pt idx="4">
                  <c:v>156992940414</c:v>
                </c:pt>
                <c:pt idx="5">
                  <c:v>167920613455</c:v>
                </c:pt>
                <c:pt idx="6">
                  <c:v>171464944593</c:v>
                </c:pt>
                <c:pt idx="7">
                  <c:v>160656652087</c:v>
                </c:pt>
                <c:pt idx="8">
                  <c:v>213598368958</c:v>
                </c:pt>
                <c:pt idx="9">
                  <c:v>235247081459</c:v>
                </c:pt>
                <c:pt idx="10">
                  <c:v>232176949766</c:v>
                </c:pt>
                <c:pt idx="11">
                  <c:v>237605859158</c:v>
                </c:pt>
              </c:numCache>
            </c:numRef>
          </c:val>
          <c:smooth val="0"/>
          <c:extLst>
            <c:ext xmlns:c16="http://schemas.microsoft.com/office/drawing/2014/chart" uri="{C3380CC4-5D6E-409C-BE32-E72D297353CC}">
              <c16:uniqueId val="{00000001-A274-44AD-9C6B-1767B9A8EE5A}"/>
            </c:ext>
          </c:extLst>
        </c:ser>
        <c:ser>
          <c:idx val="5"/>
          <c:order val="5"/>
          <c:tx>
            <c:strRef>
              <c:f>Sayfa4!$G$5</c:f>
              <c:strCache>
                <c:ptCount val="1"/>
                <c:pt idx="0">
                  <c:v> İthalat DİR </c:v>
                </c:pt>
              </c:strCache>
            </c:strRef>
          </c:tx>
          <c:spPr>
            <a:ln w="28575" cap="rnd">
              <a:solidFill>
                <a:srgbClr val="C00000"/>
              </a:solidFill>
              <a:prstDash val="sysDash"/>
              <a:round/>
            </a:ln>
            <a:effectLst/>
          </c:spPr>
          <c:marker>
            <c:symbol val="circle"/>
            <c:size val="5"/>
            <c:spPr>
              <a:solidFill>
                <a:schemeClr val="accent6"/>
              </a:solidFill>
              <a:ln w="9525">
                <a:solidFill>
                  <a:srgbClr val="C00000"/>
                </a:solidFill>
                <a:prstDash val="sysDash"/>
              </a:ln>
              <a:effectLst/>
            </c:spPr>
          </c:marker>
          <c:dLbls>
            <c:spPr>
              <a:solidFill>
                <a:schemeClr val="bg1"/>
              </a:solidFill>
              <a:ln>
                <a:solidFill>
                  <a:srgbClr val="C00000"/>
                </a:solid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Sayfa4!$B$6:$B$17</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Sayfa4!$G$6:$G$17</c:f>
              <c:numCache>
                <c:formatCode>_-* #,##0_-;\-* #,##0_-;_-* "-"??_-;_-@_-</c:formatCode>
                <c:ptCount val="12"/>
                <c:pt idx="0">
                  <c:v>32227410838</c:v>
                </c:pt>
                <c:pt idx="1">
                  <c:v>31623872495</c:v>
                </c:pt>
                <c:pt idx="2">
                  <c:v>26255849332</c:v>
                </c:pt>
                <c:pt idx="3">
                  <c:v>24651915667</c:v>
                </c:pt>
                <c:pt idx="4">
                  <c:v>28544874816</c:v>
                </c:pt>
                <c:pt idx="5">
                  <c:v>33108871980</c:v>
                </c:pt>
                <c:pt idx="6">
                  <c:v>34083994616</c:v>
                </c:pt>
                <c:pt idx="7">
                  <c:v>32317457597</c:v>
                </c:pt>
                <c:pt idx="8">
                  <c:v>40638707191</c:v>
                </c:pt>
                <c:pt idx="9">
                  <c:v>48539655276</c:v>
                </c:pt>
                <c:pt idx="10">
                  <c:v>47622843053</c:v>
                </c:pt>
                <c:pt idx="11">
                  <c:v>45061233043</c:v>
                </c:pt>
              </c:numCache>
            </c:numRef>
          </c:val>
          <c:smooth val="0"/>
          <c:extLst>
            <c:ext xmlns:c16="http://schemas.microsoft.com/office/drawing/2014/chart" uri="{C3380CC4-5D6E-409C-BE32-E72D297353CC}">
              <c16:uniqueId val="{00000002-A274-44AD-9C6B-1767B9A8EE5A}"/>
            </c:ext>
          </c:extLst>
        </c:ser>
        <c:ser>
          <c:idx val="2"/>
          <c:order val="2"/>
          <c:tx>
            <c:strRef>
              <c:f>Sayfa4!$D$5</c:f>
              <c:strCache>
                <c:ptCount val="1"/>
                <c:pt idx="0">
                  <c:v> İhracat DİR </c:v>
                </c:pt>
              </c:strCache>
            </c:strRef>
          </c:tx>
          <c:spPr>
            <a:ln w="28575" cap="rnd">
              <a:solidFill>
                <a:schemeClr val="accent1">
                  <a:lumMod val="75000"/>
                </a:schemeClr>
              </a:solidFill>
              <a:prstDash val="sysDash"/>
              <a:round/>
            </a:ln>
            <a:effectLst/>
          </c:spPr>
          <c:marker>
            <c:symbol val="circle"/>
            <c:size val="5"/>
            <c:spPr>
              <a:solidFill>
                <a:schemeClr val="accent3"/>
              </a:solidFill>
              <a:ln w="9525">
                <a:solidFill>
                  <a:schemeClr val="accent1">
                    <a:lumMod val="75000"/>
                  </a:schemeClr>
                </a:solidFill>
                <a:prstDash val="sysDash"/>
              </a:ln>
              <a:effectLst/>
            </c:spPr>
          </c:marker>
          <c:dLbls>
            <c:spPr>
              <a:solidFill>
                <a:schemeClr val="bg1"/>
              </a:solidFill>
              <a:ln>
                <a:solidFill>
                  <a:schemeClr val="accent1">
                    <a:lumMod val="75000"/>
                  </a:schemeClr>
                </a:solid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Sayfa4!$B$6:$B$17</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Sayfa4!$D$6:$D$17</c:f>
              <c:numCache>
                <c:formatCode>_-* #,##0_-;\-* #,##0_-;_-* "-"??_-;_-@_-</c:formatCode>
                <c:ptCount val="12"/>
                <c:pt idx="0">
                  <c:v>68075496922</c:v>
                </c:pt>
                <c:pt idx="1">
                  <c:v>68543058933</c:v>
                </c:pt>
                <c:pt idx="2">
                  <c:v>58807121695</c:v>
                </c:pt>
                <c:pt idx="3">
                  <c:v>58166467822</c:v>
                </c:pt>
                <c:pt idx="4">
                  <c:v>64999440611</c:v>
                </c:pt>
                <c:pt idx="5">
                  <c:v>74802328830</c:v>
                </c:pt>
                <c:pt idx="6">
                  <c:v>74936667872</c:v>
                </c:pt>
                <c:pt idx="7">
                  <c:v>69863596698</c:v>
                </c:pt>
                <c:pt idx="8">
                  <c:v>91293180888</c:v>
                </c:pt>
                <c:pt idx="9">
                  <c:v>97644689360</c:v>
                </c:pt>
                <c:pt idx="10">
                  <c:v>100549179533</c:v>
                </c:pt>
                <c:pt idx="11">
                  <c:v>103520367228</c:v>
                </c:pt>
              </c:numCache>
            </c:numRef>
          </c:val>
          <c:smooth val="0"/>
          <c:extLst>
            <c:ext xmlns:c16="http://schemas.microsoft.com/office/drawing/2014/chart" uri="{C3380CC4-5D6E-409C-BE32-E72D297353CC}">
              <c16:uniqueId val="{00000003-A274-44AD-9C6B-1767B9A8EE5A}"/>
            </c:ext>
          </c:extLst>
        </c:ser>
        <c:ser>
          <c:idx val="4"/>
          <c:order val="4"/>
          <c:tx>
            <c:strRef>
              <c:f>Sayfa4!$F$5</c:f>
              <c:strCache>
                <c:ptCount val="1"/>
                <c:pt idx="0">
                  <c:v> İthalat Genel </c:v>
                </c:pt>
              </c:strCache>
            </c:strRef>
          </c:tx>
          <c:spPr>
            <a:ln w="28575" cap="rnd">
              <a:solidFill>
                <a:srgbClr val="C00000"/>
              </a:solidFill>
              <a:round/>
            </a:ln>
            <a:effectLst/>
          </c:spPr>
          <c:marker>
            <c:symbol val="circle"/>
            <c:size val="5"/>
            <c:spPr>
              <a:solidFill>
                <a:schemeClr val="accent5"/>
              </a:solidFill>
              <a:ln w="9525">
                <a:solidFill>
                  <a:srgbClr val="C00000"/>
                </a:solidFill>
              </a:ln>
              <a:effectLst/>
            </c:spPr>
          </c:marker>
          <c:dLbls>
            <c:spPr>
              <a:solidFill>
                <a:schemeClr val="bg1"/>
              </a:solidFill>
              <a:ln>
                <a:solidFill>
                  <a:srgbClr val="C00000"/>
                </a:solid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Sayfa4!$B$6:$B$17</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Sayfa4!$F$6:$F$17</c:f>
              <c:numCache>
                <c:formatCode>_-* #,##0_-;\-* #,##0_-;_-* "-"??_-;_-@_-</c:formatCode>
                <c:ptCount val="12"/>
                <c:pt idx="0">
                  <c:v>251661250110</c:v>
                </c:pt>
                <c:pt idx="1">
                  <c:v>242177117073</c:v>
                </c:pt>
                <c:pt idx="2">
                  <c:v>207234358616</c:v>
                </c:pt>
                <c:pt idx="3">
                  <c:v>198618235047</c:v>
                </c:pt>
                <c:pt idx="4">
                  <c:v>233799651234</c:v>
                </c:pt>
                <c:pt idx="5">
                  <c:v>223047094482</c:v>
                </c:pt>
                <c:pt idx="6">
                  <c:v>202704319533</c:v>
                </c:pt>
                <c:pt idx="7">
                  <c:v>209534324904</c:v>
                </c:pt>
                <c:pt idx="8">
                  <c:v>260682217185</c:v>
                </c:pt>
                <c:pt idx="9">
                  <c:v>342209949571</c:v>
                </c:pt>
                <c:pt idx="10">
                  <c:v>339056312650</c:v>
                </c:pt>
                <c:pt idx="11">
                  <c:v>321454108891</c:v>
                </c:pt>
              </c:numCache>
            </c:numRef>
          </c:val>
          <c:smooth val="0"/>
          <c:extLst>
            <c:ext xmlns:c16="http://schemas.microsoft.com/office/drawing/2014/chart" uri="{C3380CC4-5D6E-409C-BE32-E72D297353CC}">
              <c16:uniqueId val="{00000004-A274-44AD-9C6B-1767B9A8EE5A}"/>
            </c:ext>
          </c:extLst>
        </c:ser>
        <c:dLbls>
          <c:showLegendKey val="0"/>
          <c:showVal val="0"/>
          <c:showCatName val="0"/>
          <c:showSerName val="0"/>
          <c:showPercent val="0"/>
          <c:showBubbleSize val="0"/>
        </c:dLbls>
        <c:marker val="1"/>
        <c:smooth val="0"/>
        <c:axId val="1752879823"/>
        <c:axId val="1134180111"/>
        <c:extLst>
          <c:ext xmlns:c15="http://schemas.microsoft.com/office/drawing/2012/chart" uri="{02D57815-91ED-43cb-92C2-25804820EDAC}">
            <c15:filteredLineSeries>
              <c15:ser>
                <c:idx val="0"/>
                <c:order val="0"/>
                <c:tx>
                  <c:strRef>
                    <c:extLst>
                      <c:ext uri="{02D57815-91ED-43cb-92C2-25804820EDAC}">
                        <c15:formulaRef>
                          <c15:sqref>Sayfa4!$B$4</c15:sqref>
                        </c15:formulaRef>
                      </c:ext>
                    </c:extLst>
                    <c:strCache>
                      <c:ptCount val="1"/>
                      <c:pt idx="0">
                        <c:v>YIL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extLst>
                      <c:ext uri="{02D57815-91ED-43cb-92C2-25804820EDAC}">
                        <c15:formulaRef>
                          <c15:sqref>Sayfa4!$B$6:$B$17</c15:sqref>
                        </c15:formulaRef>
                      </c:ext>
                    </c:extLst>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extLst>
                      <c:ext uri="{02D57815-91ED-43cb-92C2-25804820EDAC}">
                        <c15:formulaRef>
                          <c15:sqref>Sayfa4!$B$6:$B$16</c15:sqref>
                        </c15:formulaRef>
                      </c:ext>
                    </c:extLst>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val>
                <c:smooth val="0"/>
                <c:extLst>
                  <c:ext xmlns:c16="http://schemas.microsoft.com/office/drawing/2014/chart" uri="{C3380CC4-5D6E-409C-BE32-E72D297353CC}">
                    <c16:uniqueId val="{00000005-A274-44AD-9C6B-1767B9A8EE5A}"/>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Sayfa4!$E$5</c15:sqref>
                        </c15:formulaRef>
                      </c:ext>
                    </c:extLst>
                    <c:strCache>
                      <c:ptCount val="1"/>
                      <c:pt idx="0">
                        <c:v> DİR payı%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Sayfa4!$B$6:$B$17</c15:sqref>
                        </c15:formulaRef>
                      </c:ext>
                    </c:extLst>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extLst xmlns:c15="http://schemas.microsoft.com/office/drawing/2012/chart">
                      <c:ext xmlns:c15="http://schemas.microsoft.com/office/drawing/2012/chart" uri="{02D57815-91ED-43cb-92C2-25804820EDAC}">
                        <c15:formulaRef>
                          <c15:sqref>Sayfa4!$E$6:$E$16</c15:sqref>
                        </c15:formulaRef>
                      </c:ext>
                    </c:extLst>
                    <c:numCache>
                      <c:formatCode>0.0%</c:formatCode>
                      <c:ptCount val="11"/>
                      <c:pt idx="0">
                        <c:v>0.44844739345987167</c:v>
                      </c:pt>
                      <c:pt idx="1">
                        <c:v>0.43488985695843191</c:v>
                      </c:pt>
                      <c:pt idx="2">
                        <c:v>0.40884026071100327</c:v>
                      </c:pt>
                      <c:pt idx="3">
                        <c:v>0.4081010150170325</c:v>
                      </c:pt>
                      <c:pt idx="4">
                        <c:v>0.41402779283955377</c:v>
                      </c:pt>
                      <c:pt idx="5">
                        <c:v>0.44546245568621512</c:v>
                      </c:pt>
                      <c:pt idx="6">
                        <c:v>0.43703783330099572</c:v>
                      </c:pt>
                      <c:pt idx="7">
                        <c:v>0.43486276970446852</c:v>
                      </c:pt>
                      <c:pt idx="8">
                        <c:v>0.42740579590264122</c:v>
                      </c:pt>
                      <c:pt idx="9">
                        <c:v>0.41507290443056138</c:v>
                      </c:pt>
                      <c:pt idx="10">
                        <c:v>0.43307132613439314</c:v>
                      </c:pt>
                    </c:numCache>
                  </c:numRef>
                </c:val>
                <c:smooth val="0"/>
                <c:extLst xmlns:c15="http://schemas.microsoft.com/office/drawing/2012/chart">
                  <c:ext xmlns:c16="http://schemas.microsoft.com/office/drawing/2014/chart" uri="{C3380CC4-5D6E-409C-BE32-E72D297353CC}">
                    <c16:uniqueId val="{00000006-A274-44AD-9C6B-1767B9A8EE5A}"/>
                  </c:ext>
                </c:extLst>
              </c15:ser>
            </c15:filteredLineSeries>
          </c:ext>
        </c:extLst>
      </c:lineChart>
      <c:catAx>
        <c:axId val="1752879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tr-TR"/>
          </a:p>
        </c:txPr>
        <c:crossAx val="1134180111"/>
        <c:crosses val="autoZero"/>
        <c:auto val="1"/>
        <c:lblAlgn val="ctr"/>
        <c:lblOffset val="100"/>
        <c:noMultiLvlLbl val="0"/>
      </c:catAx>
      <c:valAx>
        <c:axId val="1134180111"/>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tr-TR"/>
          </a:p>
        </c:txPr>
        <c:crossAx val="1752879823"/>
        <c:crosses val="autoZero"/>
        <c:crossBetween val="between"/>
        <c:dispUnits>
          <c:builtInUnit val="billions"/>
          <c:dispUnitsLbl>
            <c:layout>
              <c:manualLayout>
                <c:xMode val="edge"/>
                <c:yMode val="edge"/>
                <c:x val="2.0987654320987651E-2"/>
                <c:y val="1.8148580804522883E-2"/>
              </c:manualLayout>
            </c:layout>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tr-TR"/>
                    <a:t>Milyar $</a:t>
                  </a:r>
                </a:p>
              </c:rich>
            </c:tx>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tr-TR"/>
              </a:p>
            </c:txPr>
          </c:dispUnitsLbl>
        </c:dispUnits>
      </c:valAx>
      <c:valAx>
        <c:axId val="1130735663"/>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tr-TR"/>
          </a:p>
        </c:txPr>
        <c:crossAx val="1133339039"/>
        <c:crosses val="max"/>
        <c:crossBetween val="between"/>
      </c:valAx>
      <c:catAx>
        <c:axId val="1133339039"/>
        <c:scaling>
          <c:orientation val="minMax"/>
        </c:scaling>
        <c:delete val="1"/>
        <c:axPos val="b"/>
        <c:numFmt formatCode="#,#00%" sourceLinked="1"/>
        <c:majorTickMark val="out"/>
        <c:minorTickMark val="none"/>
        <c:tickLblPos val="nextTo"/>
        <c:crossAx val="1130735663"/>
        <c:crosses val="autoZero"/>
        <c:auto val="1"/>
        <c:lblAlgn val="ctr"/>
        <c:lblOffset val="100"/>
        <c:noMultiLvlLbl val="0"/>
      </c:catAx>
      <c:spPr>
        <a:solidFill>
          <a:schemeClr val="bg1"/>
        </a:solidFill>
        <a:ln>
          <a:noFill/>
        </a:ln>
        <a:effectLst/>
      </c:spPr>
    </c:plotArea>
    <c:legend>
      <c:legendPos val="b"/>
      <c:layout>
        <c:manualLayout>
          <c:xMode val="edge"/>
          <c:yMode val="edge"/>
          <c:x val="0.32601639574058766"/>
          <c:y val="0.87264732592836547"/>
          <c:w val="0.33786391341966232"/>
          <c:h val="0.1113862858397453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w="9525" cap="flat" cmpd="sng" algn="ctr">
      <a:solidFill>
        <a:schemeClr val="tx1">
          <a:lumMod val="15000"/>
          <a:lumOff val="85000"/>
        </a:schemeClr>
      </a:solidFill>
      <a:round/>
    </a:ln>
    <a:effectLst/>
  </c:spPr>
  <c:txPr>
    <a:bodyPr/>
    <a:lstStyle/>
    <a:p>
      <a:pPr>
        <a:defRPr sz="1200"/>
      </a:pPr>
      <a:endParaRPr lang="tr-T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D93EF6-DF0A-4D2A-9AB6-9B4CC2BB90BA}" type="doc">
      <dgm:prSet loTypeId="urn:microsoft.com/office/officeart/2005/8/layout/lProcess2" loCatId="list" qsTypeId="urn:microsoft.com/office/officeart/2005/8/quickstyle/simple5" qsCatId="simple" csTypeId="urn:microsoft.com/office/officeart/2005/8/colors/accent1_2#9" csCatId="accent1" phldr="1"/>
      <dgm:spPr/>
      <dgm:t>
        <a:bodyPr/>
        <a:lstStyle/>
        <a:p>
          <a:endParaRPr lang="tr-TR"/>
        </a:p>
      </dgm:t>
    </dgm:pt>
    <dgm:pt modelId="{4130C0A1-F30E-43B6-AD6C-3F798D99B437}">
      <dgm:prSet phldrT="[Metin]" custT="1">
        <dgm:style>
          <a:lnRef idx="2">
            <a:schemeClr val="accent1">
              <a:shade val="50000"/>
            </a:schemeClr>
          </a:lnRef>
          <a:fillRef idx="1">
            <a:schemeClr val="accent1"/>
          </a:fillRef>
          <a:effectRef idx="0">
            <a:schemeClr val="accent1"/>
          </a:effectRef>
          <a:fontRef idx="minor">
            <a:schemeClr val="lt1"/>
          </a:fontRef>
        </dgm:style>
      </dgm:prSet>
      <dgm:spPr>
        <a:solidFill>
          <a:srgbClr val="A00000"/>
        </a:solidFill>
        <a:ln>
          <a:solidFill>
            <a:srgbClr val="0E192C"/>
          </a:solidFill>
        </a:ln>
      </dgm:spPr>
      <dgm:t>
        <a:bodyPr/>
        <a:lstStyle/>
        <a:p>
          <a:r>
            <a:rPr lang="tr-TR" sz="1800" b="1" kern="1200" dirty="0">
              <a:solidFill>
                <a:schemeClr val="bg1"/>
              </a:solidFill>
              <a:latin typeface="Calibri" panose="020F0502020204030204" pitchFamily="34" charset="0"/>
              <a:ea typeface="+mn-ea"/>
              <a:cs typeface="Arial" panose="020B0604020202020204" pitchFamily="34" charset="0"/>
            </a:rPr>
            <a:t>Vergi-Fon Muafiyetleri</a:t>
          </a:r>
        </a:p>
      </dgm:t>
    </dgm:pt>
    <dgm:pt modelId="{2A314647-F5B9-4827-B5D7-8CF556F7C941}" type="parTrans" cxnId="{6267B042-EF5E-4388-A430-58FB177B01C7}">
      <dgm:prSet/>
      <dgm:spPr/>
      <dgm:t>
        <a:bodyPr/>
        <a:lstStyle/>
        <a:p>
          <a:endParaRPr lang="tr-TR"/>
        </a:p>
      </dgm:t>
    </dgm:pt>
    <dgm:pt modelId="{12AEF7D7-A4AF-4652-85BA-8380562D764F}" type="sibTrans" cxnId="{6267B042-EF5E-4388-A430-58FB177B01C7}">
      <dgm:prSet/>
      <dgm:spPr/>
      <dgm:t>
        <a:bodyPr/>
        <a:lstStyle/>
        <a:p>
          <a:endParaRPr lang="tr-TR"/>
        </a:p>
      </dgm:t>
    </dgm:pt>
    <dgm:pt modelId="{0C6AEC05-6DA6-4C39-839E-32AA4391DF9D}">
      <dgm:prSet phldrT="[Metin]" custT="1">
        <dgm:style>
          <a:lnRef idx="1">
            <a:schemeClr val="accent5"/>
          </a:lnRef>
          <a:fillRef idx="2">
            <a:schemeClr val="accent5"/>
          </a:fillRef>
          <a:effectRef idx="1">
            <a:schemeClr val="accent5"/>
          </a:effectRef>
          <a:fontRef idx="minor">
            <a:schemeClr val="dk1"/>
          </a:fontRef>
        </dgm:style>
      </dgm:prSet>
      <dgm:spPr>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5400" tIns="25400" rIns="25400" bIns="25400" numCol="1" spcCol="1270" anchor="ctr" anchorCtr="0"/>
        <a:lstStyle/>
        <a:p>
          <a:r>
            <a:rPr lang="tr-TR" sz="2000" b="1" dirty="0">
              <a:solidFill>
                <a:srgbClr val="A00000"/>
              </a:solidFill>
              <a:latin typeface="+mj-lt"/>
            </a:rPr>
            <a:t> İthalatta Gümrük ve Eş Etkili Vergi Muafiyeti</a:t>
          </a:r>
          <a:endParaRPr lang="tr-TR" sz="2000" dirty="0">
            <a:solidFill>
              <a:srgbClr val="A00000"/>
            </a:solidFill>
          </a:endParaRPr>
        </a:p>
      </dgm:t>
    </dgm:pt>
    <dgm:pt modelId="{F0E4561C-2A6A-4799-B5D9-9D8C8B25D868}" type="parTrans" cxnId="{76E59C17-5471-404D-A67C-281EF2104919}">
      <dgm:prSet/>
      <dgm:spPr/>
      <dgm:t>
        <a:bodyPr/>
        <a:lstStyle/>
        <a:p>
          <a:endParaRPr lang="tr-TR"/>
        </a:p>
      </dgm:t>
    </dgm:pt>
    <dgm:pt modelId="{AEC60A45-DDF2-4918-B0D2-6F5E12D28A4C}" type="sibTrans" cxnId="{76E59C17-5471-404D-A67C-281EF2104919}">
      <dgm:prSet/>
      <dgm:spPr/>
      <dgm:t>
        <a:bodyPr/>
        <a:lstStyle/>
        <a:p>
          <a:endParaRPr lang="tr-TR"/>
        </a:p>
      </dgm:t>
    </dgm:pt>
    <dgm:pt modelId="{F806DA3C-7B74-4D1E-901F-41F298D121FE}">
      <dgm:prSet phldrT="[Metin]" custT="1">
        <dgm:style>
          <a:lnRef idx="2">
            <a:schemeClr val="accent1">
              <a:shade val="50000"/>
            </a:schemeClr>
          </a:lnRef>
          <a:fillRef idx="1">
            <a:schemeClr val="accent1"/>
          </a:fillRef>
          <a:effectRef idx="0">
            <a:schemeClr val="accent1"/>
          </a:effectRef>
          <a:fontRef idx="minor">
            <a:schemeClr val="lt1"/>
          </a:fontRef>
        </dgm:style>
      </dgm:prSet>
      <dgm:spPr>
        <a:solidFill>
          <a:srgbClr val="A00000"/>
        </a:solidFill>
        <a:ln/>
      </dgm:spPr>
      <dgm:t>
        <a:bodyPr spcFirstLastPara="0" vert="horz" wrap="square" lIns="11430" tIns="11430" rIns="11430" bIns="11430" numCol="1" spcCol="1270" anchor="ctr" anchorCtr="0"/>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pitchFamily="34" charset="0"/>
              <a:ea typeface="+mn-ea"/>
              <a:cs typeface="Arial" panose="020B0604020202020204" pitchFamily="34" charset="0"/>
            </a:rPr>
            <a:t>Yurt İçi Alım Avantajları</a:t>
          </a:r>
        </a:p>
      </dgm:t>
    </dgm:pt>
    <dgm:pt modelId="{98D16142-8A51-4EE0-A26B-E183D95CD990}" type="parTrans" cxnId="{AFF17987-B2AD-4DDD-B31C-0142D603A6B0}">
      <dgm:prSet/>
      <dgm:spPr/>
      <dgm:t>
        <a:bodyPr/>
        <a:lstStyle/>
        <a:p>
          <a:endParaRPr lang="tr-TR"/>
        </a:p>
      </dgm:t>
    </dgm:pt>
    <dgm:pt modelId="{1BE1A9C8-AD0E-4418-9AC5-1581F4DF9F03}" type="sibTrans" cxnId="{AFF17987-B2AD-4DDD-B31C-0142D603A6B0}">
      <dgm:prSet/>
      <dgm:spPr/>
      <dgm:t>
        <a:bodyPr/>
        <a:lstStyle/>
        <a:p>
          <a:endParaRPr lang="tr-TR"/>
        </a:p>
      </dgm:t>
    </dgm:pt>
    <dgm:pt modelId="{EC54E2C1-3748-4781-A5DB-69FA39CA4511}">
      <dgm:prSet phldrT="[Metin]" custT="1">
        <dgm:style>
          <a:lnRef idx="1">
            <a:schemeClr val="accent5"/>
          </a:lnRef>
          <a:fillRef idx="2">
            <a:schemeClr val="accent5"/>
          </a:fillRef>
          <a:effectRef idx="1">
            <a:schemeClr val="accent5"/>
          </a:effectRef>
          <a:fontRef idx="minor">
            <a:schemeClr val="dk1"/>
          </a:fontRef>
        </dgm:style>
      </dgm:prSet>
      <dgm:spPr>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5400" tIns="25400" rIns="25400" bIns="25400" numCol="1" spcCol="1270" anchor="ctr" anchorCtr="0"/>
        <a:lstStyle/>
        <a:p>
          <a:pPr marL="0" lvl="0" indent="0" algn="ctr" defTabSz="977900">
            <a:lnSpc>
              <a:spcPct val="90000"/>
            </a:lnSpc>
            <a:spcBef>
              <a:spcPct val="0"/>
            </a:spcBef>
            <a:spcAft>
              <a:spcPct val="35000"/>
            </a:spcAft>
            <a:buNone/>
          </a:pPr>
          <a:r>
            <a:rPr lang="tr-TR" sz="2200" b="1" kern="1200" dirty="0">
              <a:solidFill>
                <a:srgbClr val="A00000"/>
              </a:solidFill>
              <a:latin typeface="Calibri Light"/>
              <a:ea typeface="+mn-ea"/>
              <a:cs typeface="+mn-cs"/>
            </a:rPr>
            <a:t>Yurt İçi Alımlarda KDV Tecil-Terkin Uygulaması</a:t>
          </a:r>
        </a:p>
      </dgm:t>
    </dgm:pt>
    <dgm:pt modelId="{CA921F27-DFD0-44C8-9E2F-805122EB183A}" type="parTrans" cxnId="{FF0014DB-3BF1-42F6-A73D-236FD6332638}">
      <dgm:prSet/>
      <dgm:spPr/>
      <dgm:t>
        <a:bodyPr/>
        <a:lstStyle/>
        <a:p>
          <a:endParaRPr lang="tr-TR"/>
        </a:p>
      </dgm:t>
    </dgm:pt>
    <dgm:pt modelId="{4E5E0027-A9EC-44BB-A99B-C345FF8EDE1A}" type="sibTrans" cxnId="{FF0014DB-3BF1-42F6-A73D-236FD6332638}">
      <dgm:prSet/>
      <dgm:spPr/>
      <dgm:t>
        <a:bodyPr/>
        <a:lstStyle/>
        <a:p>
          <a:endParaRPr lang="tr-TR"/>
        </a:p>
      </dgm:t>
    </dgm:pt>
    <dgm:pt modelId="{ABDC7C5C-BDAB-421A-8AA9-135F1C81C184}">
      <dgm:prSet phldrT="[Metin]" custT="1">
        <dgm:style>
          <a:lnRef idx="3">
            <a:schemeClr val="lt1"/>
          </a:lnRef>
          <a:fillRef idx="1">
            <a:schemeClr val="accent4"/>
          </a:fillRef>
          <a:effectRef idx="1">
            <a:schemeClr val="accent4"/>
          </a:effectRef>
          <a:fontRef idx="minor">
            <a:schemeClr val="lt1"/>
          </a:fontRef>
        </dgm:style>
      </dgm:prSet>
      <dgm:spPr>
        <a:solidFill>
          <a:srgbClr val="A00000"/>
        </a:solidFill>
      </dgm:spPr>
      <dgm:t>
        <a:bodyPr/>
        <a:lstStyle/>
        <a:p>
          <a:r>
            <a:rPr lang="tr-TR" sz="1800" b="1" kern="1200" dirty="0">
              <a:solidFill>
                <a:schemeClr val="bg1"/>
              </a:solidFill>
              <a:latin typeface="Calibri" panose="020F0502020204030204" pitchFamily="34" charset="0"/>
              <a:ea typeface="+mn-ea"/>
              <a:cs typeface="Arial" panose="020B0604020202020204" pitchFamily="34" charset="0"/>
            </a:rPr>
            <a:t>Diğer Özel Avantajlar</a:t>
          </a:r>
        </a:p>
      </dgm:t>
    </dgm:pt>
    <dgm:pt modelId="{5F1134FD-5088-423E-96FF-127D1F2587AA}" type="parTrans" cxnId="{D67BE625-20B2-4B75-BE90-499453DEA44D}">
      <dgm:prSet/>
      <dgm:spPr/>
      <dgm:t>
        <a:bodyPr/>
        <a:lstStyle/>
        <a:p>
          <a:endParaRPr lang="tr-TR"/>
        </a:p>
      </dgm:t>
    </dgm:pt>
    <dgm:pt modelId="{0B94E659-5717-4BAA-A6CB-CA1EC793B641}" type="sibTrans" cxnId="{D67BE625-20B2-4B75-BE90-499453DEA44D}">
      <dgm:prSet/>
      <dgm:spPr/>
      <dgm:t>
        <a:bodyPr/>
        <a:lstStyle/>
        <a:p>
          <a:endParaRPr lang="tr-TR"/>
        </a:p>
      </dgm:t>
    </dgm:pt>
    <dgm:pt modelId="{90C65845-54C1-4A2E-8DD4-C03F72E42687}">
      <dgm:prSet phldrT="[Metin]" custT="1">
        <dgm:style>
          <a:lnRef idx="1">
            <a:schemeClr val="accent5"/>
          </a:lnRef>
          <a:fillRef idx="2">
            <a:schemeClr val="accent5"/>
          </a:fillRef>
          <a:effectRef idx="1">
            <a:schemeClr val="accent5"/>
          </a:effectRef>
          <a:fontRef idx="minor">
            <a:schemeClr val="dk1"/>
          </a:fontRef>
        </dgm:style>
      </dgm:prSet>
      <dgm:spPr>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5400" tIns="25400" rIns="25400" bIns="25400" numCol="1" spcCol="1270" anchor="ctr" anchorCtr="0"/>
        <a:lstStyle/>
        <a:p>
          <a:pPr marL="0" algn="ctr" defTabSz="914400" rtl="0" eaLnBrk="1" latinLnBrk="0" hangingPunct="1">
            <a:buClrTx/>
            <a:buSzTx/>
            <a:buFontTx/>
            <a:buNone/>
          </a:pPr>
          <a:r>
            <a:rPr lang="tr-TR" sz="2200" b="1" kern="1200" dirty="0">
              <a:solidFill>
                <a:srgbClr val="A00000"/>
              </a:solidFill>
              <a:latin typeface="Calibri Light"/>
              <a:ea typeface="+mn-ea"/>
              <a:cs typeface="+mn-cs"/>
            </a:rPr>
            <a:t>Ticaret Politikası Önlemlerine Tabi Olmama</a:t>
          </a:r>
        </a:p>
      </dgm:t>
    </dgm:pt>
    <dgm:pt modelId="{233A9BFE-B6C7-408A-BBBB-0244FC13FAFF}" type="parTrans" cxnId="{47D1FF83-1C4E-4984-93D0-FD2F9261FE6C}">
      <dgm:prSet/>
      <dgm:spPr/>
      <dgm:t>
        <a:bodyPr/>
        <a:lstStyle/>
        <a:p>
          <a:endParaRPr lang="tr-TR"/>
        </a:p>
      </dgm:t>
    </dgm:pt>
    <dgm:pt modelId="{80A81F26-BDB9-463D-9C22-435F525D1E03}" type="sibTrans" cxnId="{47D1FF83-1C4E-4984-93D0-FD2F9261FE6C}">
      <dgm:prSet/>
      <dgm:spPr/>
      <dgm:t>
        <a:bodyPr/>
        <a:lstStyle/>
        <a:p>
          <a:endParaRPr lang="tr-TR"/>
        </a:p>
      </dgm:t>
    </dgm:pt>
    <dgm:pt modelId="{6A0EC12B-10D8-4AC1-9A3C-19BFEA142642}">
      <dgm:prSet custT="1">
        <dgm:style>
          <a:lnRef idx="1">
            <a:schemeClr val="accent5"/>
          </a:lnRef>
          <a:fillRef idx="2">
            <a:schemeClr val="accent5"/>
          </a:fillRef>
          <a:effectRef idx="1">
            <a:schemeClr val="accent5"/>
          </a:effectRef>
          <a:fontRef idx="minor">
            <a:schemeClr val="dk1"/>
          </a:fontRef>
        </dgm:style>
      </dgm:prSet>
      <dgm:spPr>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5400" tIns="25400" rIns="25400" bIns="25400" numCol="1" spcCol="1270" anchor="ctr" anchorCtr="0"/>
        <a:lstStyle/>
        <a:p>
          <a:pPr marL="0" algn="ctr" defTabSz="914400" rtl="0" eaLnBrk="1" latinLnBrk="0" hangingPunct="1">
            <a:buClrTx/>
            <a:buSzTx/>
            <a:buFontTx/>
            <a:buNone/>
          </a:pPr>
          <a:r>
            <a:rPr kumimoji="0" lang="tr-TR" sz="2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r>
            <a:rPr lang="tr-TR" sz="2200" b="1" kern="1200" dirty="0">
              <a:solidFill>
                <a:srgbClr val="A00000"/>
              </a:solidFill>
              <a:latin typeface="Calibri Light"/>
              <a:ea typeface="+mn-ea"/>
              <a:cs typeface="+mn-cs"/>
            </a:rPr>
            <a:t>Vergi, Resim ve Harç İstisnası</a:t>
          </a:r>
        </a:p>
        <a:p>
          <a:pPr marL="0" algn="ctr" defTabSz="914400" rtl="0" eaLnBrk="1" latinLnBrk="0" hangingPunct="1">
            <a:buClrTx/>
            <a:buSzTx/>
            <a:buFontTx/>
            <a:buNone/>
          </a:pPr>
          <a:r>
            <a:rPr lang="tr-TR" sz="2200" b="1" kern="1200" dirty="0">
              <a:solidFill>
                <a:srgbClr val="A00000"/>
              </a:solidFill>
              <a:latin typeface="Calibri Light"/>
              <a:ea typeface="+mn-ea"/>
              <a:cs typeface="+mn-cs"/>
            </a:rPr>
            <a:t>(Damga Vergisi, Harçlar, BSMV)</a:t>
          </a:r>
        </a:p>
      </dgm:t>
    </dgm:pt>
    <dgm:pt modelId="{FED470BC-58DA-42F2-BA04-3EA7054C08E8}" type="parTrans" cxnId="{7C81D5FF-DB95-4C42-985B-30FCDB28C484}">
      <dgm:prSet/>
      <dgm:spPr/>
      <dgm:t>
        <a:bodyPr/>
        <a:lstStyle/>
        <a:p>
          <a:endParaRPr lang="tr-TR"/>
        </a:p>
      </dgm:t>
    </dgm:pt>
    <dgm:pt modelId="{98BF3E27-027C-417E-BF99-1E832F524C78}" type="sibTrans" cxnId="{7C81D5FF-DB95-4C42-985B-30FCDB28C484}">
      <dgm:prSet/>
      <dgm:spPr/>
      <dgm:t>
        <a:bodyPr/>
        <a:lstStyle/>
        <a:p>
          <a:endParaRPr lang="tr-TR"/>
        </a:p>
      </dgm:t>
    </dgm:pt>
    <dgm:pt modelId="{CFDDAA15-1368-4C01-B2C1-3B394C777731}">
      <dgm:prSet phldrT="[Metin]" custT="1">
        <dgm:style>
          <a:lnRef idx="1">
            <a:schemeClr val="accent5"/>
          </a:lnRef>
          <a:fillRef idx="2">
            <a:schemeClr val="accent5"/>
          </a:fillRef>
          <a:effectRef idx="1">
            <a:schemeClr val="accent5"/>
          </a:effectRef>
          <a:fontRef idx="minor">
            <a:schemeClr val="dk1"/>
          </a:fontRef>
        </dgm:style>
      </dgm:prSet>
      <dgm:spPr>
        <a:solidFill>
          <a:srgbClr val="E7CBCB"/>
        </a:solidFill>
        <a:ln>
          <a:noFill/>
        </a:ln>
      </dgm:spPr>
      <dgm:t>
        <a:bodyPr spcFirstLastPara="0" vert="horz" wrap="square" lIns="25400" tIns="25400" rIns="25400" bIns="25400" numCol="1" spcCol="1270" anchor="ctr" anchorCtr="0"/>
        <a:lstStyle/>
        <a:p>
          <a:pPr marL="0" lvl="0" indent="0" algn="ctr" defTabSz="889000">
            <a:lnSpc>
              <a:spcPct val="90000"/>
            </a:lnSpc>
            <a:spcBef>
              <a:spcPct val="0"/>
            </a:spcBef>
            <a:spcAft>
              <a:spcPct val="35000"/>
            </a:spcAft>
            <a:buNone/>
          </a:pPr>
          <a:r>
            <a:rPr lang="tr-TR" sz="2000" b="1" kern="1200" dirty="0">
              <a:solidFill>
                <a:srgbClr val="A00000"/>
              </a:solidFill>
              <a:latin typeface="Calibri Light" panose="020F0302020204030204"/>
              <a:ea typeface="+mn-ea"/>
              <a:cs typeface="+mn-cs"/>
            </a:rPr>
            <a:t> KKDF İstisnası</a:t>
          </a:r>
        </a:p>
      </dgm:t>
    </dgm:pt>
    <dgm:pt modelId="{ED629DDE-F902-463A-B729-E25746D35DB9}" type="parTrans" cxnId="{DF0DF792-7966-4334-8803-084C26453042}">
      <dgm:prSet/>
      <dgm:spPr/>
      <dgm:t>
        <a:bodyPr/>
        <a:lstStyle/>
        <a:p>
          <a:endParaRPr lang="tr-TR"/>
        </a:p>
      </dgm:t>
    </dgm:pt>
    <dgm:pt modelId="{666B95E1-71E8-40FD-B1A1-D5AF2AAAD873}" type="sibTrans" cxnId="{DF0DF792-7966-4334-8803-084C26453042}">
      <dgm:prSet/>
      <dgm:spPr/>
      <dgm:t>
        <a:bodyPr/>
        <a:lstStyle/>
        <a:p>
          <a:endParaRPr lang="tr-TR"/>
        </a:p>
      </dgm:t>
    </dgm:pt>
    <dgm:pt modelId="{151C7FD1-51D9-4619-99E9-667787815E35}">
      <dgm:prSet custT="1">
        <dgm:style>
          <a:lnRef idx="1">
            <a:schemeClr val="accent5"/>
          </a:lnRef>
          <a:fillRef idx="2">
            <a:schemeClr val="accent5"/>
          </a:fillRef>
          <a:effectRef idx="1">
            <a:schemeClr val="accent5"/>
          </a:effectRef>
          <a:fontRef idx="minor">
            <a:schemeClr val="dk1"/>
          </a:fontRef>
        </dgm:style>
      </dgm:prSet>
      <dgm:spPr>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5400" tIns="25400" rIns="25400" bIns="25400" numCol="1" spcCol="1270" anchor="ctr" anchorCtr="0"/>
        <a:lstStyle/>
        <a:p>
          <a:pPr marL="0" algn="ctr" defTabSz="914400" rtl="0" eaLnBrk="1" latinLnBrk="0" hangingPunct="1">
            <a:buClrTx/>
            <a:buSzTx/>
            <a:buFontTx/>
            <a:buNone/>
          </a:pPr>
          <a:r>
            <a:rPr lang="tr-TR" sz="2200" b="1" kern="1200" dirty="0">
              <a:solidFill>
                <a:srgbClr val="A00000"/>
              </a:solidFill>
              <a:latin typeface="Calibri Light"/>
              <a:ea typeface="+mn-ea"/>
              <a:cs typeface="+mn-cs"/>
            </a:rPr>
            <a:t>Yurt İçinden Dünya Piyasa Fiyatlarından Tarımsal Hammadde Temini</a:t>
          </a:r>
        </a:p>
      </dgm:t>
    </dgm:pt>
    <dgm:pt modelId="{AF940E20-F62E-4C31-A5B2-D0675E60C29E}" type="parTrans" cxnId="{F10AEAFA-552F-4970-B593-74C6AD545183}">
      <dgm:prSet/>
      <dgm:spPr/>
      <dgm:t>
        <a:bodyPr/>
        <a:lstStyle/>
        <a:p>
          <a:endParaRPr lang="tr-TR"/>
        </a:p>
      </dgm:t>
    </dgm:pt>
    <dgm:pt modelId="{5146FC7A-F065-4721-88FA-186FF346DD38}" type="sibTrans" cxnId="{F10AEAFA-552F-4970-B593-74C6AD545183}">
      <dgm:prSet/>
      <dgm:spPr/>
      <dgm:t>
        <a:bodyPr/>
        <a:lstStyle/>
        <a:p>
          <a:endParaRPr lang="tr-TR"/>
        </a:p>
      </dgm:t>
    </dgm:pt>
    <dgm:pt modelId="{7B55BA19-6FDD-4573-ABA0-B9F498A9F985}" type="pres">
      <dgm:prSet presAssocID="{D1D93EF6-DF0A-4D2A-9AB6-9B4CC2BB90BA}" presName="theList" presStyleCnt="0">
        <dgm:presLayoutVars>
          <dgm:dir/>
          <dgm:animLvl val="lvl"/>
          <dgm:resizeHandles val="exact"/>
        </dgm:presLayoutVars>
      </dgm:prSet>
      <dgm:spPr/>
    </dgm:pt>
    <dgm:pt modelId="{F834B3D0-6979-4F79-BD44-214F0015017E}" type="pres">
      <dgm:prSet presAssocID="{4130C0A1-F30E-43B6-AD6C-3F798D99B437}" presName="compNode" presStyleCnt="0"/>
      <dgm:spPr/>
    </dgm:pt>
    <dgm:pt modelId="{45C849A5-ED51-46BD-9ADC-3F0306971C43}" type="pres">
      <dgm:prSet presAssocID="{4130C0A1-F30E-43B6-AD6C-3F798D99B437}" presName="aNode" presStyleLbl="bgShp" presStyleIdx="0" presStyleCnt="3"/>
      <dgm:spPr/>
    </dgm:pt>
    <dgm:pt modelId="{E4898B7B-193D-4E57-B0ED-96B71D31D083}" type="pres">
      <dgm:prSet presAssocID="{4130C0A1-F30E-43B6-AD6C-3F798D99B437}" presName="textNode" presStyleLbl="bgShp" presStyleIdx="0" presStyleCnt="3"/>
      <dgm:spPr/>
    </dgm:pt>
    <dgm:pt modelId="{41CFBBAA-629D-4E82-9161-65FCCE16C2E6}" type="pres">
      <dgm:prSet presAssocID="{4130C0A1-F30E-43B6-AD6C-3F798D99B437}" presName="compChildNode" presStyleCnt="0"/>
      <dgm:spPr/>
    </dgm:pt>
    <dgm:pt modelId="{B3AFE2DF-96A1-472E-A9A1-132F203A5EB0}" type="pres">
      <dgm:prSet presAssocID="{4130C0A1-F30E-43B6-AD6C-3F798D99B437}" presName="theInnerList" presStyleCnt="0"/>
      <dgm:spPr/>
    </dgm:pt>
    <dgm:pt modelId="{8FE90B25-70C1-4015-97B7-0A12744E7BBC}" type="pres">
      <dgm:prSet presAssocID="{0C6AEC05-6DA6-4C39-839E-32AA4391DF9D}" presName="childNode" presStyleLbl="node1" presStyleIdx="0" presStyleCnt="6" custLinFactY="-9046" custLinFactNeighborX="338" custLinFactNeighborY="-100000">
        <dgm:presLayoutVars>
          <dgm:bulletEnabled val="1"/>
        </dgm:presLayoutVars>
      </dgm:prSet>
      <dgm:spPr>
        <a:xfrm>
          <a:off x="311656" y="1625948"/>
          <a:ext cx="2483699" cy="1064476"/>
        </a:xfrm>
        <a:prstGeom prst="roundRect">
          <a:avLst>
            <a:gd name="adj" fmla="val 10000"/>
          </a:avLst>
        </a:prstGeom>
      </dgm:spPr>
    </dgm:pt>
    <dgm:pt modelId="{D785E3CC-A971-43E8-A756-A37ED28A41D0}" type="pres">
      <dgm:prSet presAssocID="{0C6AEC05-6DA6-4C39-839E-32AA4391DF9D}" presName="aSpace2" presStyleCnt="0"/>
      <dgm:spPr/>
    </dgm:pt>
    <dgm:pt modelId="{416F522E-B7E6-4164-8056-5970068F21F8}" type="pres">
      <dgm:prSet presAssocID="{CFDDAA15-1368-4C01-B2C1-3B394C777731}" presName="childNode" presStyleLbl="node1" presStyleIdx="1" presStyleCnt="6" custLinFactNeighborX="-1" custLinFactNeighborY="-87146">
        <dgm:presLayoutVars>
          <dgm:bulletEnabled val="1"/>
        </dgm:presLayoutVars>
      </dgm:prSet>
      <dgm:spPr>
        <a:xfrm>
          <a:off x="311631" y="2515530"/>
          <a:ext cx="2483699" cy="871872"/>
        </a:xfrm>
        <a:prstGeom prst="roundRect">
          <a:avLst>
            <a:gd name="adj" fmla="val 10000"/>
          </a:avLst>
        </a:prstGeom>
      </dgm:spPr>
    </dgm:pt>
    <dgm:pt modelId="{86E18999-E640-4CD5-AD2A-7F92D8204845}" type="pres">
      <dgm:prSet presAssocID="{CFDDAA15-1368-4C01-B2C1-3B394C777731}" presName="aSpace2" presStyleCnt="0"/>
      <dgm:spPr/>
    </dgm:pt>
    <dgm:pt modelId="{DB76823C-CDD8-4B06-93EF-8B021BDEA7B2}" type="pres">
      <dgm:prSet presAssocID="{6A0EC12B-10D8-4AC1-9A3C-19BFEA142642}" presName="childNode" presStyleLbl="node1" presStyleIdx="2" presStyleCnt="6" custScaleY="172962">
        <dgm:presLayoutVars>
          <dgm:bulletEnabled val="1"/>
        </dgm:presLayoutVars>
      </dgm:prSet>
      <dgm:spPr>
        <a:xfrm>
          <a:off x="311656" y="4082431"/>
          <a:ext cx="2483699" cy="1064476"/>
        </a:xfrm>
        <a:prstGeom prst="roundRect">
          <a:avLst>
            <a:gd name="adj" fmla="val 10000"/>
          </a:avLst>
        </a:prstGeom>
      </dgm:spPr>
    </dgm:pt>
    <dgm:pt modelId="{B57E2862-2D39-4728-B81D-960B34528A45}" type="pres">
      <dgm:prSet presAssocID="{4130C0A1-F30E-43B6-AD6C-3F798D99B437}" presName="aSpace" presStyleCnt="0"/>
      <dgm:spPr/>
    </dgm:pt>
    <dgm:pt modelId="{790EA637-478C-4E36-A64C-999DA6822F2A}" type="pres">
      <dgm:prSet presAssocID="{F806DA3C-7B74-4D1E-901F-41F298D121FE}" presName="compNode" presStyleCnt="0"/>
      <dgm:spPr/>
    </dgm:pt>
    <dgm:pt modelId="{C1C7CD27-6012-4EFF-984A-41829BB8C91D}" type="pres">
      <dgm:prSet presAssocID="{F806DA3C-7B74-4D1E-901F-41F298D121FE}" presName="aNode" presStyleLbl="bgShp" presStyleIdx="1" presStyleCnt="3"/>
      <dgm:spPr/>
    </dgm:pt>
    <dgm:pt modelId="{A478CB19-A7CA-4A75-9CA3-1D15AE409C6C}" type="pres">
      <dgm:prSet presAssocID="{F806DA3C-7B74-4D1E-901F-41F298D121FE}" presName="textNode" presStyleLbl="bgShp" presStyleIdx="1" presStyleCnt="3"/>
      <dgm:spPr/>
    </dgm:pt>
    <dgm:pt modelId="{AF6750B4-D137-4C93-BC82-5DDD7C377385}" type="pres">
      <dgm:prSet presAssocID="{F806DA3C-7B74-4D1E-901F-41F298D121FE}" presName="compChildNode" presStyleCnt="0"/>
      <dgm:spPr/>
    </dgm:pt>
    <dgm:pt modelId="{F60BADC0-8F25-492C-81DB-566849698B29}" type="pres">
      <dgm:prSet presAssocID="{F806DA3C-7B74-4D1E-901F-41F298D121FE}" presName="theInnerList" presStyleCnt="0"/>
      <dgm:spPr/>
    </dgm:pt>
    <dgm:pt modelId="{6FC9D9C9-FB65-47C5-9480-9F403A290021}" type="pres">
      <dgm:prSet presAssocID="{EC54E2C1-3748-4781-A5DB-69FA39CA4511}" presName="childNode" presStyleLbl="node1" presStyleIdx="3" presStyleCnt="6" custLinFactNeighborX="0" custLinFactNeighborY="-54489">
        <dgm:presLayoutVars>
          <dgm:bulletEnabled val="1"/>
        </dgm:presLayoutVars>
      </dgm:prSet>
      <dgm:spPr>
        <a:xfrm>
          <a:off x="3649127" y="1627072"/>
          <a:ext cx="2483699" cy="1633687"/>
        </a:xfrm>
        <a:prstGeom prst="roundRect">
          <a:avLst>
            <a:gd name="adj" fmla="val 10000"/>
          </a:avLst>
        </a:prstGeom>
      </dgm:spPr>
    </dgm:pt>
    <dgm:pt modelId="{08FBB268-E3F8-402F-8B9C-5B4172DC16D0}" type="pres">
      <dgm:prSet presAssocID="{EC54E2C1-3748-4781-A5DB-69FA39CA4511}" presName="aSpace2" presStyleCnt="0"/>
      <dgm:spPr/>
    </dgm:pt>
    <dgm:pt modelId="{5D65076C-EE97-4A12-BDA3-5C32C394B218}" type="pres">
      <dgm:prSet presAssocID="{151C7FD1-51D9-4619-99E9-667787815E35}" presName="childNode" presStyleLbl="node1" presStyleIdx="4" presStyleCnt="6" custLinFactNeighborX="0" custLinFactNeighborY="-43194">
        <dgm:presLayoutVars>
          <dgm:bulletEnabled val="1"/>
        </dgm:presLayoutVars>
      </dgm:prSet>
      <dgm:spPr>
        <a:xfrm>
          <a:off x="3649127" y="3512096"/>
          <a:ext cx="2483699" cy="1633687"/>
        </a:xfrm>
        <a:prstGeom prst="roundRect">
          <a:avLst>
            <a:gd name="adj" fmla="val 10000"/>
          </a:avLst>
        </a:prstGeom>
      </dgm:spPr>
    </dgm:pt>
    <dgm:pt modelId="{95EB3089-8BDB-491A-937F-0CA42896D6D5}" type="pres">
      <dgm:prSet presAssocID="{F806DA3C-7B74-4D1E-901F-41F298D121FE}" presName="aSpace" presStyleCnt="0"/>
      <dgm:spPr/>
    </dgm:pt>
    <dgm:pt modelId="{4CD5150D-D266-401E-A838-84E33E8399A8}" type="pres">
      <dgm:prSet presAssocID="{ABDC7C5C-BDAB-421A-8AA9-135F1C81C184}" presName="compNode" presStyleCnt="0"/>
      <dgm:spPr/>
    </dgm:pt>
    <dgm:pt modelId="{FDE8B9DA-55B5-49E2-A207-CF148AE82AA9}" type="pres">
      <dgm:prSet presAssocID="{ABDC7C5C-BDAB-421A-8AA9-135F1C81C184}" presName="aNode" presStyleLbl="bgShp" presStyleIdx="2" presStyleCnt="3"/>
      <dgm:spPr/>
    </dgm:pt>
    <dgm:pt modelId="{EEF3F255-EC55-4E11-9320-546B845DE281}" type="pres">
      <dgm:prSet presAssocID="{ABDC7C5C-BDAB-421A-8AA9-135F1C81C184}" presName="textNode" presStyleLbl="bgShp" presStyleIdx="2" presStyleCnt="3"/>
      <dgm:spPr/>
    </dgm:pt>
    <dgm:pt modelId="{0D318AD4-561E-49EE-81C8-B86567FC316D}" type="pres">
      <dgm:prSet presAssocID="{ABDC7C5C-BDAB-421A-8AA9-135F1C81C184}" presName="compChildNode" presStyleCnt="0"/>
      <dgm:spPr/>
    </dgm:pt>
    <dgm:pt modelId="{FDC49879-C40D-4FE5-B5A7-F2978F76A2C5}" type="pres">
      <dgm:prSet presAssocID="{ABDC7C5C-BDAB-421A-8AA9-135F1C81C184}" presName="theInnerList" presStyleCnt="0"/>
      <dgm:spPr/>
    </dgm:pt>
    <dgm:pt modelId="{B5FE99BB-9F91-4E24-89C1-4877CD6E5EDC}" type="pres">
      <dgm:prSet presAssocID="{90C65845-54C1-4A2E-8DD4-C03F72E42687}" presName="childNode" presStyleLbl="node1" presStyleIdx="5" presStyleCnt="6" custLinFactNeighborX="3005" custLinFactNeighborY="-4484">
        <dgm:presLayoutVars>
          <dgm:bulletEnabled val="1"/>
        </dgm:presLayoutVars>
      </dgm:prSet>
      <dgm:spPr>
        <a:xfrm>
          <a:off x="6986598" y="1625485"/>
          <a:ext cx="2483699" cy="3521885"/>
        </a:xfrm>
        <a:prstGeom prst="roundRect">
          <a:avLst>
            <a:gd name="adj" fmla="val 10000"/>
          </a:avLst>
        </a:prstGeom>
      </dgm:spPr>
    </dgm:pt>
  </dgm:ptLst>
  <dgm:cxnLst>
    <dgm:cxn modelId="{38B0980F-DD8C-438A-92DE-79825785B8D3}" type="presOf" srcId="{D1D93EF6-DF0A-4D2A-9AB6-9B4CC2BB90BA}" destId="{7B55BA19-6FDD-4573-ABA0-B9F498A9F985}" srcOrd="0" destOrd="0" presId="urn:microsoft.com/office/officeart/2005/8/layout/lProcess2"/>
    <dgm:cxn modelId="{76E59C17-5471-404D-A67C-281EF2104919}" srcId="{4130C0A1-F30E-43B6-AD6C-3F798D99B437}" destId="{0C6AEC05-6DA6-4C39-839E-32AA4391DF9D}" srcOrd="0" destOrd="0" parTransId="{F0E4561C-2A6A-4799-B5D9-9D8C8B25D868}" sibTransId="{AEC60A45-DDF2-4918-B0D2-6F5E12D28A4C}"/>
    <dgm:cxn modelId="{D67BE625-20B2-4B75-BE90-499453DEA44D}" srcId="{D1D93EF6-DF0A-4D2A-9AB6-9B4CC2BB90BA}" destId="{ABDC7C5C-BDAB-421A-8AA9-135F1C81C184}" srcOrd="2" destOrd="0" parTransId="{5F1134FD-5088-423E-96FF-127D1F2587AA}" sibTransId="{0B94E659-5717-4BAA-A6CB-CA1EC793B641}"/>
    <dgm:cxn modelId="{8FBFE52C-0765-4D53-B662-29AEA37D3693}" type="presOf" srcId="{EC54E2C1-3748-4781-A5DB-69FA39CA4511}" destId="{6FC9D9C9-FB65-47C5-9480-9F403A290021}" srcOrd="0" destOrd="0" presId="urn:microsoft.com/office/officeart/2005/8/layout/lProcess2"/>
    <dgm:cxn modelId="{3E1D823A-3C8F-4D12-9A78-BC33CE5DF772}" type="presOf" srcId="{ABDC7C5C-BDAB-421A-8AA9-135F1C81C184}" destId="{EEF3F255-EC55-4E11-9320-546B845DE281}" srcOrd="1" destOrd="0" presId="urn:microsoft.com/office/officeart/2005/8/layout/lProcess2"/>
    <dgm:cxn modelId="{30AC3760-F1F4-44A6-9AA1-E7B8906932B7}" type="presOf" srcId="{90C65845-54C1-4A2E-8DD4-C03F72E42687}" destId="{B5FE99BB-9F91-4E24-89C1-4877CD6E5EDC}" srcOrd="0" destOrd="0" presId="urn:microsoft.com/office/officeart/2005/8/layout/lProcess2"/>
    <dgm:cxn modelId="{6267B042-EF5E-4388-A430-58FB177B01C7}" srcId="{D1D93EF6-DF0A-4D2A-9AB6-9B4CC2BB90BA}" destId="{4130C0A1-F30E-43B6-AD6C-3F798D99B437}" srcOrd="0" destOrd="0" parTransId="{2A314647-F5B9-4827-B5D7-8CF556F7C941}" sibTransId="{12AEF7D7-A4AF-4652-85BA-8380562D764F}"/>
    <dgm:cxn modelId="{2CA7B74B-8B11-4093-A8BF-30646F435C3C}" type="presOf" srcId="{151C7FD1-51D9-4619-99E9-667787815E35}" destId="{5D65076C-EE97-4A12-BDA3-5C32C394B218}" srcOrd="0" destOrd="0" presId="urn:microsoft.com/office/officeart/2005/8/layout/lProcess2"/>
    <dgm:cxn modelId="{8205B250-F041-42C4-8748-C3F89DACEEDD}" type="presOf" srcId="{ABDC7C5C-BDAB-421A-8AA9-135F1C81C184}" destId="{FDE8B9DA-55B5-49E2-A207-CF148AE82AA9}" srcOrd="0" destOrd="0" presId="urn:microsoft.com/office/officeart/2005/8/layout/lProcess2"/>
    <dgm:cxn modelId="{16FE0C73-D51A-446A-9432-03F27B08C578}" type="presOf" srcId="{4130C0A1-F30E-43B6-AD6C-3F798D99B437}" destId="{45C849A5-ED51-46BD-9ADC-3F0306971C43}" srcOrd="0" destOrd="0" presId="urn:microsoft.com/office/officeart/2005/8/layout/lProcess2"/>
    <dgm:cxn modelId="{47D1FF83-1C4E-4984-93D0-FD2F9261FE6C}" srcId="{ABDC7C5C-BDAB-421A-8AA9-135F1C81C184}" destId="{90C65845-54C1-4A2E-8DD4-C03F72E42687}" srcOrd="0" destOrd="0" parTransId="{233A9BFE-B6C7-408A-BBBB-0244FC13FAFF}" sibTransId="{80A81F26-BDB9-463D-9C22-435F525D1E03}"/>
    <dgm:cxn modelId="{AFF17987-B2AD-4DDD-B31C-0142D603A6B0}" srcId="{D1D93EF6-DF0A-4D2A-9AB6-9B4CC2BB90BA}" destId="{F806DA3C-7B74-4D1E-901F-41F298D121FE}" srcOrd="1" destOrd="0" parTransId="{98D16142-8A51-4EE0-A26B-E183D95CD990}" sibTransId="{1BE1A9C8-AD0E-4418-9AC5-1581F4DF9F03}"/>
    <dgm:cxn modelId="{4027AA92-9EAD-4D7B-B691-2939CA96A703}" type="presOf" srcId="{0C6AEC05-6DA6-4C39-839E-32AA4391DF9D}" destId="{8FE90B25-70C1-4015-97B7-0A12744E7BBC}" srcOrd="0" destOrd="0" presId="urn:microsoft.com/office/officeart/2005/8/layout/lProcess2"/>
    <dgm:cxn modelId="{DF0DF792-7966-4334-8803-084C26453042}" srcId="{4130C0A1-F30E-43B6-AD6C-3F798D99B437}" destId="{CFDDAA15-1368-4C01-B2C1-3B394C777731}" srcOrd="1" destOrd="0" parTransId="{ED629DDE-F902-463A-B729-E25746D35DB9}" sibTransId="{666B95E1-71E8-40FD-B1A1-D5AF2AAAD873}"/>
    <dgm:cxn modelId="{DC277499-DAB7-40C9-B5CD-47A660D2095B}" type="presOf" srcId="{CFDDAA15-1368-4C01-B2C1-3B394C777731}" destId="{416F522E-B7E6-4164-8056-5970068F21F8}" srcOrd="0" destOrd="0" presId="urn:microsoft.com/office/officeart/2005/8/layout/lProcess2"/>
    <dgm:cxn modelId="{56CAEA9C-D103-4E48-9538-CD8CA2C02B10}" type="presOf" srcId="{F806DA3C-7B74-4D1E-901F-41F298D121FE}" destId="{C1C7CD27-6012-4EFF-984A-41829BB8C91D}" srcOrd="0" destOrd="0" presId="urn:microsoft.com/office/officeart/2005/8/layout/lProcess2"/>
    <dgm:cxn modelId="{ECDC41B3-03B5-4392-9ED0-68EF1F716529}" type="presOf" srcId="{6A0EC12B-10D8-4AC1-9A3C-19BFEA142642}" destId="{DB76823C-CDD8-4B06-93EF-8B021BDEA7B2}" srcOrd="0" destOrd="0" presId="urn:microsoft.com/office/officeart/2005/8/layout/lProcess2"/>
    <dgm:cxn modelId="{FF0014DB-3BF1-42F6-A73D-236FD6332638}" srcId="{F806DA3C-7B74-4D1E-901F-41F298D121FE}" destId="{EC54E2C1-3748-4781-A5DB-69FA39CA4511}" srcOrd="0" destOrd="0" parTransId="{CA921F27-DFD0-44C8-9E2F-805122EB183A}" sibTransId="{4E5E0027-A9EC-44BB-A99B-C345FF8EDE1A}"/>
    <dgm:cxn modelId="{1CB487DF-C5BD-4F42-A0D7-DA8F05CED3CF}" type="presOf" srcId="{F806DA3C-7B74-4D1E-901F-41F298D121FE}" destId="{A478CB19-A7CA-4A75-9CA3-1D15AE409C6C}" srcOrd="1" destOrd="0" presId="urn:microsoft.com/office/officeart/2005/8/layout/lProcess2"/>
    <dgm:cxn modelId="{FE90F4F1-D67D-4DE1-9504-5D3B4A69FA00}" type="presOf" srcId="{4130C0A1-F30E-43B6-AD6C-3F798D99B437}" destId="{E4898B7B-193D-4E57-B0ED-96B71D31D083}" srcOrd="1" destOrd="0" presId="urn:microsoft.com/office/officeart/2005/8/layout/lProcess2"/>
    <dgm:cxn modelId="{F10AEAFA-552F-4970-B593-74C6AD545183}" srcId="{F806DA3C-7B74-4D1E-901F-41F298D121FE}" destId="{151C7FD1-51D9-4619-99E9-667787815E35}" srcOrd="1" destOrd="0" parTransId="{AF940E20-F62E-4C31-A5B2-D0675E60C29E}" sibTransId="{5146FC7A-F065-4721-88FA-186FF346DD38}"/>
    <dgm:cxn modelId="{7C81D5FF-DB95-4C42-985B-30FCDB28C484}" srcId="{4130C0A1-F30E-43B6-AD6C-3F798D99B437}" destId="{6A0EC12B-10D8-4AC1-9A3C-19BFEA142642}" srcOrd="2" destOrd="0" parTransId="{FED470BC-58DA-42F2-BA04-3EA7054C08E8}" sibTransId="{98BF3E27-027C-417E-BF99-1E832F524C78}"/>
    <dgm:cxn modelId="{1A8CCA02-7AF5-4049-AEE8-DE92DFF59820}" type="presParOf" srcId="{7B55BA19-6FDD-4573-ABA0-B9F498A9F985}" destId="{F834B3D0-6979-4F79-BD44-214F0015017E}" srcOrd="0" destOrd="0" presId="urn:microsoft.com/office/officeart/2005/8/layout/lProcess2"/>
    <dgm:cxn modelId="{767A9F5A-A6A0-4164-AD4D-E68DFA94425E}" type="presParOf" srcId="{F834B3D0-6979-4F79-BD44-214F0015017E}" destId="{45C849A5-ED51-46BD-9ADC-3F0306971C43}" srcOrd="0" destOrd="0" presId="urn:microsoft.com/office/officeart/2005/8/layout/lProcess2"/>
    <dgm:cxn modelId="{2B43A72B-4A57-4404-B60F-35789214BFD3}" type="presParOf" srcId="{F834B3D0-6979-4F79-BD44-214F0015017E}" destId="{E4898B7B-193D-4E57-B0ED-96B71D31D083}" srcOrd="1" destOrd="0" presId="urn:microsoft.com/office/officeart/2005/8/layout/lProcess2"/>
    <dgm:cxn modelId="{63DF7EA7-7F25-4D28-8B86-FEEE610197AA}" type="presParOf" srcId="{F834B3D0-6979-4F79-BD44-214F0015017E}" destId="{41CFBBAA-629D-4E82-9161-65FCCE16C2E6}" srcOrd="2" destOrd="0" presId="urn:microsoft.com/office/officeart/2005/8/layout/lProcess2"/>
    <dgm:cxn modelId="{302A7285-A7C7-4BD8-AC27-7BE8F4ADEA3E}" type="presParOf" srcId="{41CFBBAA-629D-4E82-9161-65FCCE16C2E6}" destId="{B3AFE2DF-96A1-472E-A9A1-132F203A5EB0}" srcOrd="0" destOrd="0" presId="urn:microsoft.com/office/officeart/2005/8/layout/lProcess2"/>
    <dgm:cxn modelId="{15DCA669-9F0B-43A5-9DA0-3FE3E53473B9}" type="presParOf" srcId="{B3AFE2DF-96A1-472E-A9A1-132F203A5EB0}" destId="{8FE90B25-70C1-4015-97B7-0A12744E7BBC}" srcOrd="0" destOrd="0" presId="urn:microsoft.com/office/officeart/2005/8/layout/lProcess2"/>
    <dgm:cxn modelId="{BD7B9F5B-CA8E-4549-8A01-C73BAE6FE613}" type="presParOf" srcId="{B3AFE2DF-96A1-472E-A9A1-132F203A5EB0}" destId="{D785E3CC-A971-43E8-A756-A37ED28A41D0}" srcOrd="1" destOrd="0" presId="urn:microsoft.com/office/officeart/2005/8/layout/lProcess2"/>
    <dgm:cxn modelId="{FE1E9EA3-D104-4A87-A640-7CEEBC0DA39A}" type="presParOf" srcId="{B3AFE2DF-96A1-472E-A9A1-132F203A5EB0}" destId="{416F522E-B7E6-4164-8056-5970068F21F8}" srcOrd="2" destOrd="0" presId="urn:microsoft.com/office/officeart/2005/8/layout/lProcess2"/>
    <dgm:cxn modelId="{1BB69993-EC52-4113-9709-3D67DB4035F4}" type="presParOf" srcId="{B3AFE2DF-96A1-472E-A9A1-132F203A5EB0}" destId="{86E18999-E640-4CD5-AD2A-7F92D8204845}" srcOrd="3" destOrd="0" presId="urn:microsoft.com/office/officeart/2005/8/layout/lProcess2"/>
    <dgm:cxn modelId="{290BD4EB-0603-4EF2-9140-5AE83C26F9C6}" type="presParOf" srcId="{B3AFE2DF-96A1-472E-A9A1-132F203A5EB0}" destId="{DB76823C-CDD8-4B06-93EF-8B021BDEA7B2}" srcOrd="4" destOrd="0" presId="urn:microsoft.com/office/officeart/2005/8/layout/lProcess2"/>
    <dgm:cxn modelId="{C452BC5F-A38B-45CC-81A2-359A3ED5F175}" type="presParOf" srcId="{7B55BA19-6FDD-4573-ABA0-B9F498A9F985}" destId="{B57E2862-2D39-4728-B81D-960B34528A45}" srcOrd="1" destOrd="0" presId="urn:microsoft.com/office/officeart/2005/8/layout/lProcess2"/>
    <dgm:cxn modelId="{6DD42FFE-602A-4ECD-8241-4C6648B31419}" type="presParOf" srcId="{7B55BA19-6FDD-4573-ABA0-B9F498A9F985}" destId="{790EA637-478C-4E36-A64C-999DA6822F2A}" srcOrd="2" destOrd="0" presId="urn:microsoft.com/office/officeart/2005/8/layout/lProcess2"/>
    <dgm:cxn modelId="{485010BF-38C7-4D57-845E-5CE90526265A}" type="presParOf" srcId="{790EA637-478C-4E36-A64C-999DA6822F2A}" destId="{C1C7CD27-6012-4EFF-984A-41829BB8C91D}" srcOrd="0" destOrd="0" presId="urn:microsoft.com/office/officeart/2005/8/layout/lProcess2"/>
    <dgm:cxn modelId="{C21F888F-1801-4335-8CD4-32C6CD9044A9}" type="presParOf" srcId="{790EA637-478C-4E36-A64C-999DA6822F2A}" destId="{A478CB19-A7CA-4A75-9CA3-1D15AE409C6C}" srcOrd="1" destOrd="0" presId="urn:microsoft.com/office/officeart/2005/8/layout/lProcess2"/>
    <dgm:cxn modelId="{2778D349-F1C2-4EF2-B6D7-04E976E0527B}" type="presParOf" srcId="{790EA637-478C-4E36-A64C-999DA6822F2A}" destId="{AF6750B4-D137-4C93-BC82-5DDD7C377385}" srcOrd="2" destOrd="0" presId="urn:microsoft.com/office/officeart/2005/8/layout/lProcess2"/>
    <dgm:cxn modelId="{7AA83FA3-543E-413F-B1DC-E856B9DE0997}" type="presParOf" srcId="{AF6750B4-D137-4C93-BC82-5DDD7C377385}" destId="{F60BADC0-8F25-492C-81DB-566849698B29}" srcOrd="0" destOrd="0" presId="urn:microsoft.com/office/officeart/2005/8/layout/lProcess2"/>
    <dgm:cxn modelId="{E39CC487-0BF4-411F-9BF6-89FEA28D8FA4}" type="presParOf" srcId="{F60BADC0-8F25-492C-81DB-566849698B29}" destId="{6FC9D9C9-FB65-47C5-9480-9F403A290021}" srcOrd="0" destOrd="0" presId="urn:microsoft.com/office/officeart/2005/8/layout/lProcess2"/>
    <dgm:cxn modelId="{0F40D109-73C8-4684-B5B7-1362A692BCC1}" type="presParOf" srcId="{F60BADC0-8F25-492C-81DB-566849698B29}" destId="{08FBB268-E3F8-402F-8B9C-5B4172DC16D0}" srcOrd="1" destOrd="0" presId="urn:microsoft.com/office/officeart/2005/8/layout/lProcess2"/>
    <dgm:cxn modelId="{099284B7-8FCE-4F20-B0CD-42BBA812C6E1}" type="presParOf" srcId="{F60BADC0-8F25-492C-81DB-566849698B29}" destId="{5D65076C-EE97-4A12-BDA3-5C32C394B218}" srcOrd="2" destOrd="0" presId="urn:microsoft.com/office/officeart/2005/8/layout/lProcess2"/>
    <dgm:cxn modelId="{E93F260A-4F8E-4AC9-8A70-AE190D5C72A1}" type="presParOf" srcId="{7B55BA19-6FDD-4573-ABA0-B9F498A9F985}" destId="{95EB3089-8BDB-491A-937F-0CA42896D6D5}" srcOrd="3" destOrd="0" presId="urn:microsoft.com/office/officeart/2005/8/layout/lProcess2"/>
    <dgm:cxn modelId="{A1EBB892-7D7A-42DF-AF22-89B2775F8D78}" type="presParOf" srcId="{7B55BA19-6FDD-4573-ABA0-B9F498A9F985}" destId="{4CD5150D-D266-401E-A838-84E33E8399A8}" srcOrd="4" destOrd="0" presId="urn:microsoft.com/office/officeart/2005/8/layout/lProcess2"/>
    <dgm:cxn modelId="{3E47975C-16C0-46A8-AAF2-2C8B17FB4B4A}" type="presParOf" srcId="{4CD5150D-D266-401E-A838-84E33E8399A8}" destId="{FDE8B9DA-55B5-49E2-A207-CF148AE82AA9}" srcOrd="0" destOrd="0" presId="urn:microsoft.com/office/officeart/2005/8/layout/lProcess2"/>
    <dgm:cxn modelId="{2FB05B10-89FA-42BE-B042-9D59AD4C2929}" type="presParOf" srcId="{4CD5150D-D266-401E-A838-84E33E8399A8}" destId="{EEF3F255-EC55-4E11-9320-546B845DE281}" srcOrd="1" destOrd="0" presId="urn:microsoft.com/office/officeart/2005/8/layout/lProcess2"/>
    <dgm:cxn modelId="{38F61048-E78F-4A04-AB9C-79B80343D807}" type="presParOf" srcId="{4CD5150D-D266-401E-A838-84E33E8399A8}" destId="{0D318AD4-561E-49EE-81C8-B86567FC316D}" srcOrd="2" destOrd="0" presId="urn:microsoft.com/office/officeart/2005/8/layout/lProcess2"/>
    <dgm:cxn modelId="{5BD2866A-A29C-42A0-A542-A5B63A5C0BA0}" type="presParOf" srcId="{0D318AD4-561E-49EE-81C8-B86567FC316D}" destId="{FDC49879-C40D-4FE5-B5A7-F2978F76A2C5}" srcOrd="0" destOrd="0" presId="urn:microsoft.com/office/officeart/2005/8/layout/lProcess2"/>
    <dgm:cxn modelId="{CC19CF6B-880C-48E2-8270-428542BB0D3A}" type="presParOf" srcId="{FDC49879-C40D-4FE5-B5A7-F2978F76A2C5}" destId="{B5FE99BB-9F91-4E24-89C1-4877CD6E5EDC}" srcOrd="0" destOrd="0" presId="urn:microsoft.com/office/officeart/2005/8/layout/lProcess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70E364-07F0-4352-8467-1F956590F4E5}" type="doc">
      <dgm:prSet loTypeId="urn:microsoft.com/office/officeart/2005/8/layout/hierarchy1" loCatId="hierarchy" qsTypeId="urn:microsoft.com/office/officeart/2005/8/quickstyle/simple1" qsCatId="simple" csTypeId="urn:microsoft.com/office/officeart/2005/8/colors/accent1_4" csCatId="accent1" phldr="1"/>
      <dgm:spPr/>
      <dgm:t>
        <a:bodyPr/>
        <a:lstStyle/>
        <a:p>
          <a:endParaRPr lang="tr-TR"/>
        </a:p>
      </dgm:t>
    </dgm:pt>
    <dgm:pt modelId="{73DC5746-FCEF-4858-B23B-26D898CF11A3}">
      <dgm:prSet phldrT="[Metin]" custT="1"/>
      <dgm:spPr/>
      <dgm:t>
        <a:bodyPr/>
        <a:lstStyle/>
        <a:p>
          <a:pPr marL="0" lvl="0" indent="0" algn="ctr" defTabSz="800100">
            <a:lnSpc>
              <a:spcPct val="90000"/>
            </a:lnSpc>
            <a:spcBef>
              <a:spcPct val="0"/>
            </a:spcBef>
            <a:spcAft>
              <a:spcPct val="35000"/>
            </a:spcAft>
            <a:buNone/>
          </a:pPr>
          <a:r>
            <a:rPr lang="tr-TR" altLang="tr-TR" sz="1800" b="0" kern="1200" dirty="0">
              <a:solidFill>
                <a:srgbClr val="A00000"/>
              </a:solidFill>
              <a:latin typeface="Myriad Pro" panose="020B0503030403020204" pitchFamily="34" charset="0"/>
              <a:ea typeface="+mn-ea"/>
              <a:cs typeface="+mn-cs"/>
            </a:rPr>
            <a:t>İthalat Rejimi Kararının 4 üncü maddesinde belirtilen mevzuat çerçevesinde alınan önlemler;</a:t>
          </a:r>
          <a:endParaRPr lang="tr-TR" sz="1800" b="0" kern="1200" dirty="0">
            <a:solidFill>
              <a:srgbClr val="A00000"/>
            </a:solidFill>
            <a:latin typeface="Myriad Pro" panose="020B0503030403020204" pitchFamily="34" charset="0"/>
            <a:ea typeface="+mn-ea"/>
            <a:cs typeface="+mn-cs"/>
          </a:endParaRPr>
        </a:p>
      </dgm:t>
    </dgm:pt>
    <dgm:pt modelId="{4878006E-7D0D-4731-9F1E-07A530480C24}" type="parTrans" cxnId="{0C26C95E-AD65-46D7-BB4E-78E0E02AE96E}">
      <dgm:prSet/>
      <dgm:spPr/>
      <dgm:t>
        <a:bodyPr/>
        <a:lstStyle/>
        <a:p>
          <a:endParaRPr lang="tr-TR" sz="2400"/>
        </a:p>
      </dgm:t>
    </dgm:pt>
    <dgm:pt modelId="{B3E00162-E77C-4AB6-B83E-D539E977ADEA}" type="sibTrans" cxnId="{0C26C95E-AD65-46D7-BB4E-78E0E02AE96E}">
      <dgm:prSet/>
      <dgm:spPr/>
      <dgm:t>
        <a:bodyPr/>
        <a:lstStyle/>
        <a:p>
          <a:endParaRPr lang="tr-TR" sz="2400"/>
        </a:p>
      </dgm:t>
    </dgm:pt>
    <dgm:pt modelId="{F001DB91-2804-4B3F-920A-7D1720F63D6D}">
      <dgm:prSet phldrT="[Metin]" custT="1"/>
      <dgm:spPr/>
      <dgm: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latin typeface="Myriad Pro" panose="020B0503030403020204" pitchFamily="34" charset="0"/>
              <a:ea typeface="+mn-ea"/>
              <a:cs typeface="+mn-cs"/>
            </a:rPr>
            <a:t>İthalatta Haksız Rekabetin Önlenmesi Hakkında Mevzuat (Anti-Damping ve Sübvansiyon) </a:t>
          </a:r>
          <a:endParaRPr lang="tr-TR" sz="1600" b="0" kern="1200" dirty="0">
            <a:latin typeface="Myriad Pro" panose="020B0503030403020204" pitchFamily="34" charset="0"/>
            <a:ea typeface="+mn-ea"/>
            <a:cs typeface="+mn-cs"/>
          </a:endParaRPr>
        </a:p>
      </dgm:t>
    </dgm:pt>
    <dgm:pt modelId="{B1FAE64B-8A29-4EE3-9226-1747F6F4232B}" type="parTrans" cxnId="{68355CE2-96B1-4079-BF6B-AACD360D76BE}">
      <dgm:prSet/>
      <dgm:spPr>
        <a:ln>
          <a:solidFill>
            <a:srgbClr val="A00000"/>
          </a:solidFill>
        </a:ln>
      </dgm:spPr>
      <dgm:t>
        <a:bodyPr/>
        <a:lstStyle/>
        <a:p>
          <a:endParaRPr lang="tr-TR" sz="2400"/>
        </a:p>
      </dgm:t>
    </dgm:pt>
    <dgm:pt modelId="{DB5ABCAA-EA0D-4569-818D-A95518BD7849}" type="sibTrans" cxnId="{68355CE2-96B1-4079-BF6B-AACD360D76BE}">
      <dgm:prSet/>
      <dgm:spPr/>
      <dgm:t>
        <a:bodyPr/>
        <a:lstStyle/>
        <a:p>
          <a:endParaRPr lang="tr-TR" sz="2400"/>
        </a:p>
      </dgm:t>
    </dgm:pt>
    <dgm:pt modelId="{C61EB5CC-8EE0-450E-8714-8DC38ED8F709}">
      <dgm:prSet phldrT="[Metin]" custT="1"/>
      <dgm:spPr/>
      <dgm: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Korunma Önlemleri Hakkında Mevzuat</a:t>
          </a:r>
          <a:endParaRPr lang="tr-TR" sz="1600" b="0" kern="1200" dirty="0">
            <a:solidFill>
              <a:prstClr val="black">
                <a:hueOff val="0"/>
                <a:satOff val="0"/>
                <a:lumOff val="0"/>
                <a:alphaOff val="0"/>
              </a:prstClr>
            </a:solidFill>
            <a:latin typeface="Myriad Pro" panose="020B0503030403020204" pitchFamily="34" charset="0"/>
            <a:ea typeface="+mn-ea"/>
            <a:cs typeface="+mn-cs"/>
          </a:endParaRPr>
        </a:p>
      </dgm:t>
    </dgm:pt>
    <dgm:pt modelId="{6B3795E1-F6F2-41D4-A754-CD8676E6187B}" type="parTrans" cxnId="{7E09BA33-263C-4574-AFA4-EF3C32C03963}">
      <dgm:prSet/>
      <dgm:spPr>
        <a:ln>
          <a:solidFill>
            <a:srgbClr val="A00000"/>
          </a:solidFill>
        </a:ln>
      </dgm:spPr>
      <dgm:t>
        <a:bodyPr/>
        <a:lstStyle/>
        <a:p>
          <a:endParaRPr lang="tr-TR" sz="2400"/>
        </a:p>
      </dgm:t>
    </dgm:pt>
    <dgm:pt modelId="{3BFD9044-C6F4-494F-A26D-9B916D9550C9}" type="sibTrans" cxnId="{7E09BA33-263C-4574-AFA4-EF3C32C03963}">
      <dgm:prSet/>
      <dgm:spPr/>
      <dgm:t>
        <a:bodyPr/>
        <a:lstStyle/>
        <a:p>
          <a:endParaRPr lang="tr-TR" sz="2400"/>
        </a:p>
      </dgm:t>
    </dgm:pt>
    <dgm:pt modelId="{B18E998D-1BA2-4F31-ABE0-E86061E9E7CE}">
      <dgm:prSet phldrT="[Metin]" custT="1"/>
      <dgm:spPr/>
      <dgm: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Kota ve Tarife Kontenjanı İdaresi Hakkında Mevzuat</a:t>
          </a:r>
          <a:endParaRPr lang="tr-TR" sz="1600" b="0" kern="1200" dirty="0">
            <a:solidFill>
              <a:prstClr val="black">
                <a:hueOff val="0"/>
                <a:satOff val="0"/>
                <a:lumOff val="0"/>
                <a:alphaOff val="0"/>
              </a:prstClr>
            </a:solidFill>
            <a:latin typeface="Myriad Pro" panose="020B0503030403020204" pitchFamily="34" charset="0"/>
            <a:ea typeface="+mn-ea"/>
            <a:cs typeface="+mn-cs"/>
          </a:endParaRPr>
        </a:p>
      </dgm:t>
    </dgm:pt>
    <dgm:pt modelId="{4D42C978-D409-4BB5-849D-4B3890276EA8}" type="parTrans" cxnId="{EC20FDB6-D72D-4DD9-9665-0D7D275FD1FF}">
      <dgm:prSet/>
      <dgm:spPr>
        <a:ln>
          <a:solidFill>
            <a:srgbClr val="A00000"/>
          </a:solidFill>
        </a:ln>
      </dgm:spPr>
      <dgm:t>
        <a:bodyPr/>
        <a:lstStyle/>
        <a:p>
          <a:endParaRPr lang="tr-TR" sz="2400"/>
        </a:p>
      </dgm:t>
    </dgm:pt>
    <dgm:pt modelId="{5CE1841E-C961-420D-A3CC-858CCEDAB2D1}" type="sibTrans" cxnId="{EC20FDB6-D72D-4DD9-9665-0D7D275FD1FF}">
      <dgm:prSet/>
      <dgm:spPr/>
      <dgm:t>
        <a:bodyPr/>
        <a:lstStyle/>
        <a:p>
          <a:endParaRPr lang="tr-TR" sz="2400"/>
        </a:p>
      </dgm:t>
    </dgm:pt>
    <dgm:pt modelId="{B46E757D-CF90-40BD-82F4-438BE8962AE3}">
      <dgm:prSet custT="1"/>
      <dgm:spPr/>
      <dgm: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Gözetim Uygulanması Hakkında Mevzuat</a:t>
          </a:r>
        </a:p>
      </dgm:t>
    </dgm:pt>
    <dgm:pt modelId="{AADA546F-A45E-410B-89AC-B789B7C07BE4}" type="parTrans" cxnId="{60BF3C08-E6E1-463B-BA67-6A1802CBFB46}">
      <dgm:prSet/>
      <dgm:spPr>
        <a:ln>
          <a:solidFill>
            <a:srgbClr val="A00000"/>
          </a:solidFill>
        </a:ln>
      </dgm:spPr>
      <dgm:t>
        <a:bodyPr/>
        <a:lstStyle/>
        <a:p>
          <a:endParaRPr lang="tr-TR" sz="2400"/>
        </a:p>
      </dgm:t>
    </dgm:pt>
    <dgm:pt modelId="{1A5666E1-E5A9-47CE-A029-4B1BB8BAF1D5}" type="sibTrans" cxnId="{60BF3C08-E6E1-463B-BA67-6A1802CBFB46}">
      <dgm:prSet/>
      <dgm:spPr/>
      <dgm:t>
        <a:bodyPr/>
        <a:lstStyle/>
        <a:p>
          <a:endParaRPr lang="tr-TR" sz="2400"/>
        </a:p>
      </dgm:t>
    </dgm:pt>
    <dgm:pt modelId="{75B95746-6867-4026-B38A-063EC809F605}">
      <dgm:prSet custT="1"/>
      <dgm:spPr/>
      <dgm: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Belirli Tekstil Ürünleri İthalatında Gözetim ve Korunma Önlemleri Hakkında Mevzuat</a:t>
          </a:r>
        </a:p>
      </dgm:t>
    </dgm:pt>
    <dgm:pt modelId="{15DC24BE-14E2-40B2-A351-D7B50503CFBE}" type="sibTrans" cxnId="{0926D54D-B556-4927-AF99-D83805C45807}">
      <dgm:prSet/>
      <dgm:spPr/>
      <dgm:t>
        <a:bodyPr/>
        <a:lstStyle/>
        <a:p>
          <a:endParaRPr lang="tr-TR" sz="2400"/>
        </a:p>
      </dgm:t>
    </dgm:pt>
    <dgm:pt modelId="{ACC44885-E1F7-4E7E-8758-86452578B24E}" type="parTrans" cxnId="{0926D54D-B556-4927-AF99-D83805C45807}">
      <dgm:prSet/>
      <dgm:spPr>
        <a:ln>
          <a:solidFill>
            <a:srgbClr val="A00000"/>
          </a:solidFill>
        </a:ln>
      </dgm:spPr>
      <dgm:t>
        <a:bodyPr/>
        <a:lstStyle/>
        <a:p>
          <a:endParaRPr lang="tr-TR" sz="2400"/>
        </a:p>
      </dgm:t>
    </dgm:pt>
    <dgm:pt modelId="{F3096132-967F-4599-B76A-CFDF3048A3B9}" type="pres">
      <dgm:prSet presAssocID="{A270E364-07F0-4352-8467-1F956590F4E5}" presName="hierChild1" presStyleCnt="0">
        <dgm:presLayoutVars>
          <dgm:chPref val="1"/>
          <dgm:dir/>
          <dgm:animOne val="branch"/>
          <dgm:animLvl val="lvl"/>
          <dgm:resizeHandles/>
        </dgm:presLayoutVars>
      </dgm:prSet>
      <dgm:spPr/>
    </dgm:pt>
    <dgm:pt modelId="{919AE0A5-EDBB-437B-A975-62F4E3BD7CE0}" type="pres">
      <dgm:prSet presAssocID="{73DC5746-FCEF-4858-B23B-26D898CF11A3}" presName="hierRoot1" presStyleCnt="0"/>
      <dgm:spPr/>
    </dgm:pt>
    <dgm:pt modelId="{B0CD1D41-E690-4CFF-A7AE-6EB65B339415}" type="pres">
      <dgm:prSet presAssocID="{73DC5746-FCEF-4858-B23B-26D898CF11A3}" presName="composite" presStyleCnt="0"/>
      <dgm:spPr/>
    </dgm:pt>
    <dgm:pt modelId="{AD867B8E-8AC7-4D57-88EC-1AAD244890B0}" type="pres">
      <dgm:prSet presAssocID="{73DC5746-FCEF-4858-B23B-26D898CF11A3}" presName="background" presStyleLbl="node0" presStyleIdx="0" presStyleCnt="1"/>
      <dgm:spPr>
        <a:solidFill>
          <a:srgbClr val="A00000"/>
        </a:solidFill>
      </dgm:spPr>
    </dgm:pt>
    <dgm:pt modelId="{586CBB34-ABCD-4FD3-B218-517778168524}" type="pres">
      <dgm:prSet presAssocID="{73DC5746-FCEF-4858-B23B-26D898CF11A3}" presName="text" presStyleLbl="fgAcc0" presStyleIdx="0" presStyleCnt="1" custScaleX="168934" custScaleY="185240">
        <dgm:presLayoutVars>
          <dgm:chPref val="3"/>
        </dgm:presLayoutVars>
      </dgm:prSet>
      <dgm:spPr/>
    </dgm:pt>
    <dgm:pt modelId="{89BFAE62-6537-4417-B6BD-8F2626821CD9}" type="pres">
      <dgm:prSet presAssocID="{73DC5746-FCEF-4858-B23B-26D898CF11A3}" presName="hierChild2" presStyleCnt="0"/>
      <dgm:spPr/>
    </dgm:pt>
    <dgm:pt modelId="{EDD93F0D-F76F-494B-A666-705ABED71DC8}" type="pres">
      <dgm:prSet presAssocID="{B1FAE64B-8A29-4EE3-9226-1747F6F4232B}" presName="Name10" presStyleLbl="parChTrans1D2" presStyleIdx="0" presStyleCnt="5"/>
      <dgm:spPr/>
    </dgm:pt>
    <dgm:pt modelId="{62DD7241-966D-4840-A071-38493DBE1EF4}" type="pres">
      <dgm:prSet presAssocID="{F001DB91-2804-4B3F-920A-7D1720F63D6D}" presName="hierRoot2" presStyleCnt="0"/>
      <dgm:spPr/>
    </dgm:pt>
    <dgm:pt modelId="{BAB7CBF6-35E0-499A-9B73-6C844EE7C7FA}" type="pres">
      <dgm:prSet presAssocID="{F001DB91-2804-4B3F-920A-7D1720F63D6D}" presName="composite2" presStyleCnt="0"/>
      <dgm:spPr/>
    </dgm:pt>
    <dgm:pt modelId="{1C30F694-ED47-4171-91BF-AAB27B4564BA}" type="pres">
      <dgm:prSet presAssocID="{F001DB91-2804-4B3F-920A-7D1720F63D6D}" presName="background2" presStyleLbl="node2" presStyleIdx="0" presStyleCnt="5"/>
      <dgm:spPr>
        <a:solidFill>
          <a:srgbClr val="A00000"/>
        </a:solidFill>
      </dgm:spPr>
    </dgm:pt>
    <dgm:pt modelId="{F37B53DF-39DA-4704-8ECA-D8F2CB58CF42}" type="pres">
      <dgm:prSet presAssocID="{F001DB91-2804-4B3F-920A-7D1720F63D6D}" presName="text2" presStyleLbl="fgAcc2" presStyleIdx="0" presStyleCnt="5" custScaleX="129642" custScaleY="200690">
        <dgm:presLayoutVars>
          <dgm:chPref val="3"/>
        </dgm:presLayoutVars>
      </dgm:prSet>
      <dgm:spPr/>
    </dgm:pt>
    <dgm:pt modelId="{1D836249-0588-4807-B2BE-16153F3F5524}" type="pres">
      <dgm:prSet presAssocID="{F001DB91-2804-4B3F-920A-7D1720F63D6D}" presName="hierChild3" presStyleCnt="0"/>
      <dgm:spPr/>
    </dgm:pt>
    <dgm:pt modelId="{58E6119F-33DC-42CA-871A-50EA3D0607D9}" type="pres">
      <dgm:prSet presAssocID="{6B3795E1-F6F2-41D4-A754-CD8676E6187B}" presName="Name10" presStyleLbl="parChTrans1D2" presStyleIdx="1" presStyleCnt="5"/>
      <dgm:spPr/>
    </dgm:pt>
    <dgm:pt modelId="{F20130CA-E720-45FD-A89A-040328A53496}" type="pres">
      <dgm:prSet presAssocID="{C61EB5CC-8EE0-450E-8714-8DC38ED8F709}" presName="hierRoot2" presStyleCnt="0"/>
      <dgm:spPr/>
    </dgm:pt>
    <dgm:pt modelId="{634A1D00-36A3-400A-8808-A9FF6E2BB7E0}" type="pres">
      <dgm:prSet presAssocID="{C61EB5CC-8EE0-450E-8714-8DC38ED8F709}" presName="composite2" presStyleCnt="0"/>
      <dgm:spPr/>
    </dgm:pt>
    <dgm:pt modelId="{EAE8C147-1682-4CA8-B50F-02FB7D51A0BC}" type="pres">
      <dgm:prSet presAssocID="{C61EB5CC-8EE0-450E-8714-8DC38ED8F709}" presName="background2" presStyleLbl="node2" presStyleIdx="1" presStyleCnt="5"/>
      <dgm:spPr>
        <a:solidFill>
          <a:srgbClr val="A00000"/>
        </a:solidFill>
      </dgm:spPr>
    </dgm:pt>
    <dgm:pt modelId="{69EEB746-83B5-43D5-877F-01034AF7DEAD}" type="pres">
      <dgm:prSet presAssocID="{C61EB5CC-8EE0-450E-8714-8DC38ED8F709}" presName="text2" presStyleLbl="fgAcc2" presStyleIdx="1" presStyleCnt="5" custScaleX="128770" custScaleY="200251">
        <dgm:presLayoutVars>
          <dgm:chPref val="3"/>
        </dgm:presLayoutVars>
      </dgm:prSet>
      <dgm:spPr/>
    </dgm:pt>
    <dgm:pt modelId="{E95C9355-9753-45C0-9696-CA1B2A3C67E1}" type="pres">
      <dgm:prSet presAssocID="{C61EB5CC-8EE0-450E-8714-8DC38ED8F709}" presName="hierChild3" presStyleCnt="0"/>
      <dgm:spPr/>
    </dgm:pt>
    <dgm:pt modelId="{9E8AF1FF-54DE-4F93-AF7F-309702F48F16}" type="pres">
      <dgm:prSet presAssocID="{4D42C978-D409-4BB5-849D-4B3890276EA8}" presName="Name10" presStyleLbl="parChTrans1D2" presStyleIdx="2" presStyleCnt="5"/>
      <dgm:spPr/>
    </dgm:pt>
    <dgm:pt modelId="{0E96DF65-48E0-415C-9C7E-4783C7B375E8}" type="pres">
      <dgm:prSet presAssocID="{B18E998D-1BA2-4F31-ABE0-E86061E9E7CE}" presName="hierRoot2" presStyleCnt="0"/>
      <dgm:spPr/>
    </dgm:pt>
    <dgm:pt modelId="{B7032BCA-56A2-44C8-913D-F7E564A99477}" type="pres">
      <dgm:prSet presAssocID="{B18E998D-1BA2-4F31-ABE0-E86061E9E7CE}" presName="composite2" presStyleCnt="0"/>
      <dgm:spPr/>
    </dgm:pt>
    <dgm:pt modelId="{4242267A-44F6-4524-B20E-D4EB905166D0}" type="pres">
      <dgm:prSet presAssocID="{B18E998D-1BA2-4F31-ABE0-E86061E9E7CE}" presName="background2" presStyleLbl="node2" presStyleIdx="2" presStyleCnt="5"/>
      <dgm:spPr>
        <a:solidFill>
          <a:srgbClr val="A00000"/>
        </a:solidFill>
      </dgm:spPr>
    </dgm:pt>
    <dgm:pt modelId="{FE06950A-13DD-4F95-8D4D-9AEF72B44BC4}" type="pres">
      <dgm:prSet presAssocID="{B18E998D-1BA2-4F31-ABE0-E86061E9E7CE}" presName="text2" presStyleLbl="fgAcc2" presStyleIdx="2" presStyleCnt="5" custScaleX="128458" custScaleY="171623">
        <dgm:presLayoutVars>
          <dgm:chPref val="3"/>
        </dgm:presLayoutVars>
      </dgm:prSet>
      <dgm:spPr/>
    </dgm:pt>
    <dgm:pt modelId="{FB968ACD-F6DD-47E2-94D6-97ACCE608CAA}" type="pres">
      <dgm:prSet presAssocID="{B18E998D-1BA2-4F31-ABE0-E86061E9E7CE}" presName="hierChild3" presStyleCnt="0"/>
      <dgm:spPr/>
    </dgm:pt>
    <dgm:pt modelId="{C9E20847-0F12-4610-A9FB-A35B92DAC2C9}" type="pres">
      <dgm:prSet presAssocID="{AADA546F-A45E-410B-89AC-B789B7C07BE4}" presName="Name10" presStyleLbl="parChTrans1D2" presStyleIdx="3" presStyleCnt="5"/>
      <dgm:spPr/>
    </dgm:pt>
    <dgm:pt modelId="{2525225F-2607-4B74-A3F5-AA776100CD74}" type="pres">
      <dgm:prSet presAssocID="{B46E757D-CF90-40BD-82F4-438BE8962AE3}" presName="hierRoot2" presStyleCnt="0"/>
      <dgm:spPr/>
    </dgm:pt>
    <dgm:pt modelId="{B993C002-22C9-4E48-ADD7-370B06BCF680}" type="pres">
      <dgm:prSet presAssocID="{B46E757D-CF90-40BD-82F4-438BE8962AE3}" presName="composite2" presStyleCnt="0"/>
      <dgm:spPr/>
    </dgm:pt>
    <dgm:pt modelId="{ADA2F92B-12BB-4BBE-81DA-D1CDE12AEF96}" type="pres">
      <dgm:prSet presAssocID="{B46E757D-CF90-40BD-82F4-438BE8962AE3}" presName="background2" presStyleLbl="node2" presStyleIdx="3" presStyleCnt="5"/>
      <dgm:spPr>
        <a:solidFill>
          <a:srgbClr val="A00000"/>
        </a:solidFill>
      </dgm:spPr>
    </dgm:pt>
    <dgm:pt modelId="{EC96D8EF-7BDA-45DC-B1FE-AFC33EDFE545}" type="pres">
      <dgm:prSet presAssocID="{B46E757D-CF90-40BD-82F4-438BE8962AE3}" presName="text2" presStyleLbl="fgAcc2" presStyleIdx="3" presStyleCnt="5" custScaleX="107149" custScaleY="190428">
        <dgm:presLayoutVars>
          <dgm:chPref val="3"/>
        </dgm:presLayoutVars>
      </dgm:prSet>
      <dgm:spPr/>
    </dgm:pt>
    <dgm:pt modelId="{666B53B9-A95F-40E3-B340-63339ACB621D}" type="pres">
      <dgm:prSet presAssocID="{B46E757D-CF90-40BD-82F4-438BE8962AE3}" presName="hierChild3" presStyleCnt="0"/>
      <dgm:spPr/>
    </dgm:pt>
    <dgm:pt modelId="{34F95B3C-C948-45FA-A0E7-119810AF2104}" type="pres">
      <dgm:prSet presAssocID="{ACC44885-E1F7-4E7E-8758-86452578B24E}" presName="Name10" presStyleLbl="parChTrans1D2" presStyleIdx="4" presStyleCnt="5"/>
      <dgm:spPr/>
    </dgm:pt>
    <dgm:pt modelId="{BCAD1705-FA80-4E73-BC92-93B75803CA46}" type="pres">
      <dgm:prSet presAssocID="{75B95746-6867-4026-B38A-063EC809F605}" presName="hierRoot2" presStyleCnt="0"/>
      <dgm:spPr/>
    </dgm:pt>
    <dgm:pt modelId="{78442F9B-FEED-49EA-A6E5-5BD91B300B07}" type="pres">
      <dgm:prSet presAssocID="{75B95746-6867-4026-B38A-063EC809F605}" presName="composite2" presStyleCnt="0"/>
      <dgm:spPr/>
    </dgm:pt>
    <dgm:pt modelId="{B2879947-A11F-4AF1-9469-281C9CF5A616}" type="pres">
      <dgm:prSet presAssocID="{75B95746-6867-4026-B38A-063EC809F605}" presName="background2" presStyleLbl="node2" presStyleIdx="4" presStyleCnt="5"/>
      <dgm:spPr>
        <a:solidFill>
          <a:srgbClr val="A00000"/>
        </a:solidFill>
      </dgm:spPr>
    </dgm:pt>
    <dgm:pt modelId="{96D99617-318F-4250-B58C-E5460DC144BF}" type="pres">
      <dgm:prSet presAssocID="{75B95746-6867-4026-B38A-063EC809F605}" presName="text2" presStyleLbl="fgAcc2" presStyleIdx="4" presStyleCnt="5" custScaleX="154534" custScaleY="250634">
        <dgm:presLayoutVars>
          <dgm:chPref val="3"/>
        </dgm:presLayoutVars>
      </dgm:prSet>
      <dgm:spPr/>
    </dgm:pt>
    <dgm:pt modelId="{EC6B8304-BF7D-44CC-9F24-95D12677E170}" type="pres">
      <dgm:prSet presAssocID="{75B95746-6867-4026-B38A-063EC809F605}" presName="hierChild3" presStyleCnt="0"/>
      <dgm:spPr/>
    </dgm:pt>
  </dgm:ptLst>
  <dgm:cxnLst>
    <dgm:cxn modelId="{60BF3C08-E6E1-463B-BA67-6A1802CBFB46}" srcId="{73DC5746-FCEF-4858-B23B-26D898CF11A3}" destId="{B46E757D-CF90-40BD-82F4-438BE8962AE3}" srcOrd="3" destOrd="0" parTransId="{AADA546F-A45E-410B-89AC-B789B7C07BE4}" sibTransId="{1A5666E1-E5A9-47CE-A029-4B1BB8BAF1D5}"/>
    <dgm:cxn modelId="{980CB31C-E426-474C-9062-5A489C18CEE4}" type="presOf" srcId="{4D42C978-D409-4BB5-849D-4B3890276EA8}" destId="{9E8AF1FF-54DE-4F93-AF7F-309702F48F16}" srcOrd="0" destOrd="0" presId="urn:microsoft.com/office/officeart/2005/8/layout/hierarchy1"/>
    <dgm:cxn modelId="{CF44172E-EAAA-493C-8BB4-8F377EA490C1}" type="presOf" srcId="{F001DB91-2804-4B3F-920A-7D1720F63D6D}" destId="{F37B53DF-39DA-4704-8ECA-D8F2CB58CF42}" srcOrd="0" destOrd="0" presId="urn:microsoft.com/office/officeart/2005/8/layout/hierarchy1"/>
    <dgm:cxn modelId="{34492E2E-168F-4012-9CC8-1D6667FBDD46}" type="presOf" srcId="{6B3795E1-F6F2-41D4-A754-CD8676E6187B}" destId="{58E6119F-33DC-42CA-871A-50EA3D0607D9}" srcOrd="0" destOrd="0" presId="urn:microsoft.com/office/officeart/2005/8/layout/hierarchy1"/>
    <dgm:cxn modelId="{1409832F-36CD-439A-94F2-5472D18C4D97}" type="presOf" srcId="{73DC5746-FCEF-4858-B23B-26D898CF11A3}" destId="{586CBB34-ABCD-4FD3-B218-517778168524}" srcOrd="0" destOrd="0" presId="urn:microsoft.com/office/officeart/2005/8/layout/hierarchy1"/>
    <dgm:cxn modelId="{7E09BA33-263C-4574-AFA4-EF3C32C03963}" srcId="{73DC5746-FCEF-4858-B23B-26D898CF11A3}" destId="{C61EB5CC-8EE0-450E-8714-8DC38ED8F709}" srcOrd="1" destOrd="0" parTransId="{6B3795E1-F6F2-41D4-A754-CD8676E6187B}" sibTransId="{3BFD9044-C6F4-494F-A26D-9B916D9550C9}"/>
    <dgm:cxn modelId="{0C26C95E-AD65-46D7-BB4E-78E0E02AE96E}" srcId="{A270E364-07F0-4352-8467-1F956590F4E5}" destId="{73DC5746-FCEF-4858-B23B-26D898CF11A3}" srcOrd="0" destOrd="0" parTransId="{4878006E-7D0D-4731-9F1E-07A530480C24}" sibTransId="{B3E00162-E77C-4AB6-B83E-D539E977ADEA}"/>
    <dgm:cxn modelId="{19E65363-474A-40A2-86A7-E71AE32F9743}" type="presOf" srcId="{AADA546F-A45E-410B-89AC-B789B7C07BE4}" destId="{C9E20847-0F12-4610-A9FB-A35B92DAC2C9}" srcOrd="0" destOrd="0" presId="urn:microsoft.com/office/officeart/2005/8/layout/hierarchy1"/>
    <dgm:cxn modelId="{0926D54D-B556-4927-AF99-D83805C45807}" srcId="{73DC5746-FCEF-4858-B23B-26D898CF11A3}" destId="{75B95746-6867-4026-B38A-063EC809F605}" srcOrd="4" destOrd="0" parTransId="{ACC44885-E1F7-4E7E-8758-86452578B24E}" sibTransId="{15DC24BE-14E2-40B2-A351-D7B50503CFBE}"/>
    <dgm:cxn modelId="{FCC50D71-8E92-4C1F-80F4-BE0168B117ED}" type="presOf" srcId="{ACC44885-E1F7-4E7E-8758-86452578B24E}" destId="{34F95B3C-C948-45FA-A0E7-119810AF2104}" srcOrd="0" destOrd="0" presId="urn:microsoft.com/office/officeart/2005/8/layout/hierarchy1"/>
    <dgm:cxn modelId="{EEE8C075-07F8-4FCA-A917-4867F281DB84}" type="presOf" srcId="{A270E364-07F0-4352-8467-1F956590F4E5}" destId="{F3096132-967F-4599-B76A-CFDF3048A3B9}" srcOrd="0" destOrd="0" presId="urn:microsoft.com/office/officeart/2005/8/layout/hierarchy1"/>
    <dgm:cxn modelId="{167B279B-5166-452B-A951-DC3FE216DDA8}" type="presOf" srcId="{B46E757D-CF90-40BD-82F4-438BE8962AE3}" destId="{EC96D8EF-7BDA-45DC-B1FE-AFC33EDFE545}" srcOrd="0" destOrd="0" presId="urn:microsoft.com/office/officeart/2005/8/layout/hierarchy1"/>
    <dgm:cxn modelId="{6D8735AC-6775-4760-BD7E-830FF7452500}" type="presOf" srcId="{C61EB5CC-8EE0-450E-8714-8DC38ED8F709}" destId="{69EEB746-83B5-43D5-877F-01034AF7DEAD}" srcOrd="0" destOrd="0" presId="urn:microsoft.com/office/officeart/2005/8/layout/hierarchy1"/>
    <dgm:cxn modelId="{EC20FDB6-D72D-4DD9-9665-0D7D275FD1FF}" srcId="{73DC5746-FCEF-4858-B23B-26D898CF11A3}" destId="{B18E998D-1BA2-4F31-ABE0-E86061E9E7CE}" srcOrd="2" destOrd="0" parTransId="{4D42C978-D409-4BB5-849D-4B3890276EA8}" sibTransId="{5CE1841E-C961-420D-A3CC-858CCEDAB2D1}"/>
    <dgm:cxn modelId="{CB3E13C4-B428-4863-A54F-FCB4156C9E19}" type="presOf" srcId="{B18E998D-1BA2-4F31-ABE0-E86061E9E7CE}" destId="{FE06950A-13DD-4F95-8D4D-9AEF72B44BC4}" srcOrd="0" destOrd="0" presId="urn:microsoft.com/office/officeart/2005/8/layout/hierarchy1"/>
    <dgm:cxn modelId="{68355CE2-96B1-4079-BF6B-AACD360D76BE}" srcId="{73DC5746-FCEF-4858-B23B-26D898CF11A3}" destId="{F001DB91-2804-4B3F-920A-7D1720F63D6D}" srcOrd="0" destOrd="0" parTransId="{B1FAE64B-8A29-4EE3-9226-1747F6F4232B}" sibTransId="{DB5ABCAA-EA0D-4569-818D-A95518BD7849}"/>
    <dgm:cxn modelId="{AC2DD2F4-3EDF-421D-B627-F84DB68DED0A}" type="presOf" srcId="{B1FAE64B-8A29-4EE3-9226-1747F6F4232B}" destId="{EDD93F0D-F76F-494B-A666-705ABED71DC8}" srcOrd="0" destOrd="0" presId="urn:microsoft.com/office/officeart/2005/8/layout/hierarchy1"/>
    <dgm:cxn modelId="{7A5D7EF6-C126-4708-B55A-D7226415DDFF}" type="presOf" srcId="{75B95746-6867-4026-B38A-063EC809F605}" destId="{96D99617-318F-4250-B58C-E5460DC144BF}" srcOrd="0" destOrd="0" presId="urn:microsoft.com/office/officeart/2005/8/layout/hierarchy1"/>
    <dgm:cxn modelId="{5265392A-E5B3-41BD-B30C-D9B4069C7C53}" type="presParOf" srcId="{F3096132-967F-4599-B76A-CFDF3048A3B9}" destId="{919AE0A5-EDBB-437B-A975-62F4E3BD7CE0}" srcOrd="0" destOrd="0" presId="urn:microsoft.com/office/officeart/2005/8/layout/hierarchy1"/>
    <dgm:cxn modelId="{69316C6E-3604-46C6-9590-AE5B203302E9}" type="presParOf" srcId="{919AE0A5-EDBB-437B-A975-62F4E3BD7CE0}" destId="{B0CD1D41-E690-4CFF-A7AE-6EB65B339415}" srcOrd="0" destOrd="0" presId="urn:microsoft.com/office/officeart/2005/8/layout/hierarchy1"/>
    <dgm:cxn modelId="{F72905CA-2E4B-43F2-83C4-16A9C355F546}" type="presParOf" srcId="{B0CD1D41-E690-4CFF-A7AE-6EB65B339415}" destId="{AD867B8E-8AC7-4D57-88EC-1AAD244890B0}" srcOrd="0" destOrd="0" presId="urn:microsoft.com/office/officeart/2005/8/layout/hierarchy1"/>
    <dgm:cxn modelId="{8915DC14-B86A-4FB2-9B03-5E7BBAD5DCE7}" type="presParOf" srcId="{B0CD1D41-E690-4CFF-A7AE-6EB65B339415}" destId="{586CBB34-ABCD-4FD3-B218-517778168524}" srcOrd="1" destOrd="0" presId="urn:microsoft.com/office/officeart/2005/8/layout/hierarchy1"/>
    <dgm:cxn modelId="{66208E87-F7D0-49E8-8B03-F8EE9BC915E1}" type="presParOf" srcId="{919AE0A5-EDBB-437B-A975-62F4E3BD7CE0}" destId="{89BFAE62-6537-4417-B6BD-8F2626821CD9}" srcOrd="1" destOrd="0" presId="urn:microsoft.com/office/officeart/2005/8/layout/hierarchy1"/>
    <dgm:cxn modelId="{87D6FCE7-2A24-4F08-8004-189B9103F057}" type="presParOf" srcId="{89BFAE62-6537-4417-B6BD-8F2626821CD9}" destId="{EDD93F0D-F76F-494B-A666-705ABED71DC8}" srcOrd="0" destOrd="0" presId="urn:microsoft.com/office/officeart/2005/8/layout/hierarchy1"/>
    <dgm:cxn modelId="{14AB2F1F-DDB4-4A24-B35C-2EDBD35C41E0}" type="presParOf" srcId="{89BFAE62-6537-4417-B6BD-8F2626821CD9}" destId="{62DD7241-966D-4840-A071-38493DBE1EF4}" srcOrd="1" destOrd="0" presId="urn:microsoft.com/office/officeart/2005/8/layout/hierarchy1"/>
    <dgm:cxn modelId="{642C3D2E-9C30-4FA1-9423-8D97B0DA1D3F}" type="presParOf" srcId="{62DD7241-966D-4840-A071-38493DBE1EF4}" destId="{BAB7CBF6-35E0-499A-9B73-6C844EE7C7FA}" srcOrd="0" destOrd="0" presId="urn:microsoft.com/office/officeart/2005/8/layout/hierarchy1"/>
    <dgm:cxn modelId="{6FF86EAC-4A89-465E-ADA2-DD2160713A97}" type="presParOf" srcId="{BAB7CBF6-35E0-499A-9B73-6C844EE7C7FA}" destId="{1C30F694-ED47-4171-91BF-AAB27B4564BA}" srcOrd="0" destOrd="0" presId="urn:microsoft.com/office/officeart/2005/8/layout/hierarchy1"/>
    <dgm:cxn modelId="{FD2D2F77-F4C4-46E1-B035-7C1BF10099CC}" type="presParOf" srcId="{BAB7CBF6-35E0-499A-9B73-6C844EE7C7FA}" destId="{F37B53DF-39DA-4704-8ECA-D8F2CB58CF42}" srcOrd="1" destOrd="0" presId="urn:microsoft.com/office/officeart/2005/8/layout/hierarchy1"/>
    <dgm:cxn modelId="{A3F7C37D-FC41-4282-A549-7E478618F416}" type="presParOf" srcId="{62DD7241-966D-4840-A071-38493DBE1EF4}" destId="{1D836249-0588-4807-B2BE-16153F3F5524}" srcOrd="1" destOrd="0" presId="urn:microsoft.com/office/officeart/2005/8/layout/hierarchy1"/>
    <dgm:cxn modelId="{47B41A39-DAFC-46D5-9CFA-6BA0635A32D0}" type="presParOf" srcId="{89BFAE62-6537-4417-B6BD-8F2626821CD9}" destId="{58E6119F-33DC-42CA-871A-50EA3D0607D9}" srcOrd="2" destOrd="0" presId="urn:microsoft.com/office/officeart/2005/8/layout/hierarchy1"/>
    <dgm:cxn modelId="{FB8E642E-C434-4505-8C7E-0EA27B995CE3}" type="presParOf" srcId="{89BFAE62-6537-4417-B6BD-8F2626821CD9}" destId="{F20130CA-E720-45FD-A89A-040328A53496}" srcOrd="3" destOrd="0" presId="urn:microsoft.com/office/officeart/2005/8/layout/hierarchy1"/>
    <dgm:cxn modelId="{B9387F84-D670-410D-8829-E44AFB9E7052}" type="presParOf" srcId="{F20130CA-E720-45FD-A89A-040328A53496}" destId="{634A1D00-36A3-400A-8808-A9FF6E2BB7E0}" srcOrd="0" destOrd="0" presId="urn:microsoft.com/office/officeart/2005/8/layout/hierarchy1"/>
    <dgm:cxn modelId="{82629A56-0952-40FC-A362-99C74CD4E0E4}" type="presParOf" srcId="{634A1D00-36A3-400A-8808-A9FF6E2BB7E0}" destId="{EAE8C147-1682-4CA8-B50F-02FB7D51A0BC}" srcOrd="0" destOrd="0" presId="urn:microsoft.com/office/officeart/2005/8/layout/hierarchy1"/>
    <dgm:cxn modelId="{3527CB85-B782-4854-A9E1-443B61D022E2}" type="presParOf" srcId="{634A1D00-36A3-400A-8808-A9FF6E2BB7E0}" destId="{69EEB746-83B5-43D5-877F-01034AF7DEAD}" srcOrd="1" destOrd="0" presId="urn:microsoft.com/office/officeart/2005/8/layout/hierarchy1"/>
    <dgm:cxn modelId="{9FD78994-F4D0-41FF-BC85-E0392B65D516}" type="presParOf" srcId="{F20130CA-E720-45FD-A89A-040328A53496}" destId="{E95C9355-9753-45C0-9696-CA1B2A3C67E1}" srcOrd="1" destOrd="0" presId="urn:microsoft.com/office/officeart/2005/8/layout/hierarchy1"/>
    <dgm:cxn modelId="{FC552B83-2094-4D2F-A0F9-21C33EA6B063}" type="presParOf" srcId="{89BFAE62-6537-4417-B6BD-8F2626821CD9}" destId="{9E8AF1FF-54DE-4F93-AF7F-309702F48F16}" srcOrd="4" destOrd="0" presId="urn:microsoft.com/office/officeart/2005/8/layout/hierarchy1"/>
    <dgm:cxn modelId="{5E7A928E-BEBA-4CB0-A78B-F2766945D946}" type="presParOf" srcId="{89BFAE62-6537-4417-B6BD-8F2626821CD9}" destId="{0E96DF65-48E0-415C-9C7E-4783C7B375E8}" srcOrd="5" destOrd="0" presId="urn:microsoft.com/office/officeart/2005/8/layout/hierarchy1"/>
    <dgm:cxn modelId="{E52C4136-FBEB-4F17-AF9A-9C1F19D00479}" type="presParOf" srcId="{0E96DF65-48E0-415C-9C7E-4783C7B375E8}" destId="{B7032BCA-56A2-44C8-913D-F7E564A99477}" srcOrd="0" destOrd="0" presId="urn:microsoft.com/office/officeart/2005/8/layout/hierarchy1"/>
    <dgm:cxn modelId="{BB864997-ACD7-4CF9-A4A1-40AAB9567C48}" type="presParOf" srcId="{B7032BCA-56A2-44C8-913D-F7E564A99477}" destId="{4242267A-44F6-4524-B20E-D4EB905166D0}" srcOrd="0" destOrd="0" presId="urn:microsoft.com/office/officeart/2005/8/layout/hierarchy1"/>
    <dgm:cxn modelId="{5F06E2DE-8245-40DF-867E-A33F6D05B7B2}" type="presParOf" srcId="{B7032BCA-56A2-44C8-913D-F7E564A99477}" destId="{FE06950A-13DD-4F95-8D4D-9AEF72B44BC4}" srcOrd="1" destOrd="0" presId="urn:microsoft.com/office/officeart/2005/8/layout/hierarchy1"/>
    <dgm:cxn modelId="{D0004F6E-FD73-40C7-AC9E-CE3FA2B52DCE}" type="presParOf" srcId="{0E96DF65-48E0-415C-9C7E-4783C7B375E8}" destId="{FB968ACD-F6DD-47E2-94D6-97ACCE608CAA}" srcOrd="1" destOrd="0" presId="urn:microsoft.com/office/officeart/2005/8/layout/hierarchy1"/>
    <dgm:cxn modelId="{9E2F90E4-4C65-42A9-B31A-490737999C84}" type="presParOf" srcId="{89BFAE62-6537-4417-B6BD-8F2626821CD9}" destId="{C9E20847-0F12-4610-A9FB-A35B92DAC2C9}" srcOrd="6" destOrd="0" presId="urn:microsoft.com/office/officeart/2005/8/layout/hierarchy1"/>
    <dgm:cxn modelId="{58E25C34-DB92-4370-8D78-58D13E447C3B}" type="presParOf" srcId="{89BFAE62-6537-4417-B6BD-8F2626821CD9}" destId="{2525225F-2607-4B74-A3F5-AA776100CD74}" srcOrd="7" destOrd="0" presId="urn:microsoft.com/office/officeart/2005/8/layout/hierarchy1"/>
    <dgm:cxn modelId="{E6C691F0-2ECB-42D0-857B-832E6A1A8646}" type="presParOf" srcId="{2525225F-2607-4B74-A3F5-AA776100CD74}" destId="{B993C002-22C9-4E48-ADD7-370B06BCF680}" srcOrd="0" destOrd="0" presId="urn:microsoft.com/office/officeart/2005/8/layout/hierarchy1"/>
    <dgm:cxn modelId="{12E32820-23B7-4447-AB88-BD4DF9B631E4}" type="presParOf" srcId="{B993C002-22C9-4E48-ADD7-370B06BCF680}" destId="{ADA2F92B-12BB-4BBE-81DA-D1CDE12AEF96}" srcOrd="0" destOrd="0" presId="urn:microsoft.com/office/officeart/2005/8/layout/hierarchy1"/>
    <dgm:cxn modelId="{20B82082-28BA-42E8-B801-FD76CA5F57E5}" type="presParOf" srcId="{B993C002-22C9-4E48-ADD7-370B06BCF680}" destId="{EC96D8EF-7BDA-45DC-B1FE-AFC33EDFE545}" srcOrd="1" destOrd="0" presId="urn:microsoft.com/office/officeart/2005/8/layout/hierarchy1"/>
    <dgm:cxn modelId="{EC1473E5-0810-4E21-8571-6A2B3D6603AC}" type="presParOf" srcId="{2525225F-2607-4B74-A3F5-AA776100CD74}" destId="{666B53B9-A95F-40E3-B340-63339ACB621D}" srcOrd="1" destOrd="0" presId="urn:microsoft.com/office/officeart/2005/8/layout/hierarchy1"/>
    <dgm:cxn modelId="{7543E9C1-BD7F-4760-9A39-B7A1918BF717}" type="presParOf" srcId="{89BFAE62-6537-4417-B6BD-8F2626821CD9}" destId="{34F95B3C-C948-45FA-A0E7-119810AF2104}" srcOrd="8" destOrd="0" presId="urn:microsoft.com/office/officeart/2005/8/layout/hierarchy1"/>
    <dgm:cxn modelId="{4CA77AF2-CD97-4003-A284-80EA27A434AE}" type="presParOf" srcId="{89BFAE62-6537-4417-B6BD-8F2626821CD9}" destId="{BCAD1705-FA80-4E73-BC92-93B75803CA46}" srcOrd="9" destOrd="0" presId="urn:microsoft.com/office/officeart/2005/8/layout/hierarchy1"/>
    <dgm:cxn modelId="{C29224AF-CB70-4048-AF68-D1FF885F1BF1}" type="presParOf" srcId="{BCAD1705-FA80-4E73-BC92-93B75803CA46}" destId="{78442F9B-FEED-49EA-A6E5-5BD91B300B07}" srcOrd="0" destOrd="0" presId="urn:microsoft.com/office/officeart/2005/8/layout/hierarchy1"/>
    <dgm:cxn modelId="{23FF395D-802D-473D-B4A8-51539592A891}" type="presParOf" srcId="{78442F9B-FEED-49EA-A6E5-5BD91B300B07}" destId="{B2879947-A11F-4AF1-9469-281C9CF5A616}" srcOrd="0" destOrd="0" presId="urn:microsoft.com/office/officeart/2005/8/layout/hierarchy1"/>
    <dgm:cxn modelId="{A818B45B-7814-43FE-A7BF-F634563E8406}" type="presParOf" srcId="{78442F9B-FEED-49EA-A6E5-5BD91B300B07}" destId="{96D99617-318F-4250-B58C-E5460DC144BF}" srcOrd="1" destOrd="0" presId="urn:microsoft.com/office/officeart/2005/8/layout/hierarchy1"/>
    <dgm:cxn modelId="{D58EBC0C-F70A-41A3-9DD4-DCE94594AC45}" type="presParOf" srcId="{BCAD1705-FA80-4E73-BC92-93B75803CA46}" destId="{EC6B8304-BF7D-44CC-9F24-95D12677E170}" srcOrd="1" destOrd="0" presId="urn:microsoft.com/office/officeart/2005/8/layout/hierarchy1"/>
  </dgm:cxnLst>
  <dgm:bg/>
  <dgm:whole>
    <a:ln>
      <a:no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29939B5-8663-41BF-BAAC-A765DFB6074E}"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tr-TR"/>
        </a:p>
      </dgm:t>
    </dgm:pt>
    <dgm:pt modelId="{FF6AEF5E-5850-4BB2-969C-265E4BAE253E}">
      <dgm:prSet custT="1"/>
      <dgm:spPr>
        <a:solidFill>
          <a:srgbClr val="D19B9B"/>
        </a:solidFill>
      </dgm:spPr>
      <dgm:t>
        <a:bodyPr/>
        <a:lstStyle/>
        <a:p>
          <a:r>
            <a:rPr lang="tr-TR" sz="1200" b="1" dirty="0"/>
            <a:t>                                               </a:t>
          </a:r>
          <a:r>
            <a:rPr lang="tr-TR" sz="1200" b="1" dirty="0">
              <a:solidFill>
                <a:schemeClr val="tx1"/>
              </a:solidFill>
            </a:rPr>
            <a:t>4458 Sayılı  Gümrük Kanunu</a:t>
          </a:r>
        </a:p>
      </dgm:t>
    </dgm:pt>
    <dgm:pt modelId="{2F9FFD30-C260-4535-AF7C-223453DDE7E2}" type="parTrans" cxnId="{8F50529B-D664-4C92-9AF0-66D03A78A77A}">
      <dgm:prSet/>
      <dgm:spPr/>
      <dgm:t>
        <a:bodyPr/>
        <a:lstStyle/>
        <a:p>
          <a:endParaRPr lang="tr-TR"/>
        </a:p>
      </dgm:t>
    </dgm:pt>
    <dgm:pt modelId="{5394DD51-963B-4919-829A-012B70CAADBD}" type="sibTrans" cxnId="{8F50529B-D664-4C92-9AF0-66D03A78A77A}">
      <dgm:prSet/>
      <dgm:spPr>
        <a:noFill/>
      </dgm:spPr>
      <dgm:t>
        <a:bodyPr/>
        <a:lstStyle/>
        <a:p>
          <a:endParaRPr lang="tr-TR"/>
        </a:p>
      </dgm:t>
    </dgm:pt>
    <dgm:pt modelId="{6E7BB557-66F2-4D44-AFCE-20869F9263F6}">
      <dgm:prSet custT="1"/>
      <dgm:spPr>
        <a:solidFill>
          <a:schemeClr val="accent1">
            <a:lumMod val="75000"/>
          </a:schemeClr>
        </a:solidFill>
      </dgm:spPr>
      <dgm:t>
        <a:bodyPr spcFirstLastPara="0" vert="horz" wrap="square" lIns="41910" tIns="41910" rIns="41910" bIns="41910" numCol="1" spcCol="1270" anchor="ctr" anchorCtr="0"/>
        <a:lstStyle/>
        <a:p>
          <a:pPr marL="0" lvl="0" indent="0" algn="ctr" defTabSz="488950">
            <a:lnSpc>
              <a:spcPct val="90000"/>
            </a:lnSpc>
            <a:spcBef>
              <a:spcPct val="0"/>
            </a:spcBef>
            <a:spcAft>
              <a:spcPct val="35000"/>
            </a:spcAft>
            <a:buNone/>
          </a:pPr>
          <a:r>
            <a:rPr lang="tr-TR" sz="1200" b="1" kern="1200" dirty="0">
              <a:latin typeface="Calibri" panose="020F0502020204030204"/>
              <a:ea typeface="+mn-ea"/>
              <a:cs typeface="+mn-cs"/>
            </a:rPr>
            <a:t>261 Sayılı İhracatı Geliştirmek Amacı İle Vergilerle İlgili Olarak Hükümetçe Alınacak Tedbirlere Dair Kanun</a:t>
          </a:r>
        </a:p>
      </dgm:t>
    </dgm:pt>
    <dgm:pt modelId="{ED4944C4-C758-4F00-990F-92EB3959FCDC}" type="parTrans" cxnId="{A36AD52B-69B9-4ECB-B4B4-FCA8D86D4597}">
      <dgm:prSet/>
      <dgm:spPr/>
      <dgm:t>
        <a:bodyPr/>
        <a:lstStyle/>
        <a:p>
          <a:endParaRPr lang="tr-TR"/>
        </a:p>
      </dgm:t>
    </dgm:pt>
    <dgm:pt modelId="{BC1AF0BB-7366-4C41-9BEF-E7ADCA0704FF}" type="sibTrans" cxnId="{A36AD52B-69B9-4ECB-B4B4-FCA8D86D4597}">
      <dgm:prSet/>
      <dgm:spPr>
        <a:solidFill>
          <a:srgbClr val="A00000">
            <a:alpha val="90000"/>
          </a:srgbClr>
        </a:solidFill>
      </dgm:spPr>
      <dgm:t>
        <a:bodyPr/>
        <a:lstStyle/>
        <a:p>
          <a:endParaRPr lang="tr-TR"/>
        </a:p>
      </dgm:t>
    </dgm:pt>
    <dgm:pt modelId="{49965CC2-DD37-4527-BAC6-DFA8609C73CA}">
      <dgm:prSet custT="1"/>
      <dgm:spPr>
        <a:solidFill>
          <a:srgbClr val="D19B9B"/>
        </a:solidFill>
      </dgm:spPr>
      <dgm:t>
        <a:bodyPr spcFirstLastPara="0" vert="horz" wrap="square" lIns="41910" tIns="41910" rIns="41910" bIns="41910" numCol="1" spcCol="1270" anchor="ctr" anchorCtr="0"/>
        <a:lstStyle/>
        <a:p>
          <a:pPr marL="0" lvl="0" indent="0" algn="ctr" defTabSz="488950">
            <a:lnSpc>
              <a:spcPct val="90000"/>
            </a:lnSpc>
            <a:spcBef>
              <a:spcPct val="0"/>
            </a:spcBef>
            <a:spcAft>
              <a:spcPct val="35000"/>
            </a:spcAft>
            <a:buNone/>
          </a:pPr>
          <a:r>
            <a:rPr lang="tr-TR" sz="1200" b="1" kern="1200" dirty="0">
              <a:solidFill>
                <a:schemeClr val="tx1"/>
              </a:solidFill>
              <a:latin typeface="Calibri" panose="020F0502020204030204"/>
              <a:ea typeface="+mn-ea"/>
              <a:cs typeface="+mn-cs"/>
            </a:rPr>
            <a:t>1567 Sayılı Türk Parası Kıymetini Koruma Hakkında Kanun</a:t>
          </a:r>
        </a:p>
      </dgm:t>
    </dgm:pt>
    <dgm:pt modelId="{C0047EC2-2D66-42D4-A358-B23261B1CF6C}" type="parTrans" cxnId="{4572A1ED-ED38-4EA8-87C6-E3B9FD015D4E}">
      <dgm:prSet/>
      <dgm:spPr/>
      <dgm:t>
        <a:bodyPr/>
        <a:lstStyle/>
        <a:p>
          <a:endParaRPr lang="tr-TR"/>
        </a:p>
      </dgm:t>
    </dgm:pt>
    <dgm:pt modelId="{709DD29E-8727-4FBB-B349-2F832D833F57}" type="sibTrans" cxnId="{4572A1ED-ED38-4EA8-87C6-E3B9FD015D4E}">
      <dgm:prSet/>
      <dgm:spPr/>
      <dgm:t>
        <a:bodyPr/>
        <a:lstStyle/>
        <a:p>
          <a:endParaRPr lang="tr-TR"/>
        </a:p>
      </dgm:t>
    </dgm:pt>
    <dgm:pt modelId="{12D30930-CE0F-488F-83A6-94AF5491F0C1}">
      <dgm:prSet custT="1"/>
      <dgm:spPr>
        <a:solidFill>
          <a:schemeClr val="accent1">
            <a:lumMod val="75000"/>
          </a:schemeClr>
        </a:solidFill>
      </dgm:spPr>
      <dgm:t>
        <a:bodyPr spcFirstLastPara="0" vert="horz" wrap="square" lIns="41910" tIns="41910" rIns="41910" bIns="41910" numCol="1" spcCol="1270" anchor="ctr" anchorCtr="0"/>
        <a:lstStyle/>
        <a:p>
          <a:pPr marL="0" lvl="0" indent="0" algn="ctr" defTabSz="488950">
            <a:lnSpc>
              <a:spcPct val="90000"/>
            </a:lnSpc>
            <a:spcBef>
              <a:spcPct val="0"/>
            </a:spcBef>
            <a:spcAft>
              <a:spcPct val="35000"/>
            </a:spcAft>
            <a:buNone/>
          </a:pPr>
          <a:r>
            <a:rPr lang="tr-TR" sz="1200" b="1" kern="1200">
              <a:latin typeface="Calibri" panose="020F0502020204030204"/>
              <a:ea typeface="+mn-ea"/>
              <a:cs typeface="+mn-cs"/>
            </a:rPr>
            <a:t>474 Sayılı Gümrük Giriş Tarife Cetveli Hakkında Kanun</a:t>
          </a:r>
          <a:endParaRPr lang="tr-TR" sz="1200" b="1" kern="1200" dirty="0">
            <a:latin typeface="Calibri" panose="020F0502020204030204"/>
            <a:ea typeface="+mn-ea"/>
            <a:cs typeface="+mn-cs"/>
          </a:endParaRPr>
        </a:p>
      </dgm:t>
    </dgm:pt>
    <dgm:pt modelId="{911FFF93-757F-42E6-A25C-EE4BD361A020}" type="parTrans" cxnId="{3B835B62-E031-4012-BBB5-8A720F8EF1BF}">
      <dgm:prSet/>
      <dgm:spPr/>
      <dgm:t>
        <a:bodyPr/>
        <a:lstStyle/>
        <a:p>
          <a:endParaRPr lang="tr-TR"/>
        </a:p>
      </dgm:t>
    </dgm:pt>
    <dgm:pt modelId="{211ADACC-8E6D-431D-B973-90E91D194AD1}" type="sibTrans" cxnId="{3B835B62-E031-4012-BBB5-8A720F8EF1BF}">
      <dgm:prSet/>
      <dgm:spPr>
        <a:solidFill>
          <a:srgbClr val="FFC552">
            <a:alpha val="89804"/>
          </a:srgbClr>
        </a:solidFill>
      </dgm:spPr>
      <dgm:t>
        <a:bodyPr/>
        <a:lstStyle/>
        <a:p>
          <a:endParaRPr lang="tr-TR"/>
        </a:p>
      </dgm:t>
    </dgm:pt>
    <dgm:pt modelId="{9F84EFE3-E875-4943-84CA-15953E65B6B2}">
      <dgm:prSet custT="1"/>
      <dgm:spPr>
        <a:solidFill>
          <a:srgbClr val="D19B9B"/>
        </a:solidFill>
      </dgm:spPr>
      <dgm:t>
        <a:bodyPr spcFirstLastPara="0" vert="horz" wrap="square" lIns="41910" tIns="41910" rIns="41910" bIns="41910" numCol="1" spcCol="1270" anchor="ctr" anchorCtr="0"/>
        <a:lstStyle/>
        <a:p>
          <a:pPr marL="0" lvl="0" indent="0" algn="ctr" defTabSz="488950">
            <a:lnSpc>
              <a:spcPct val="90000"/>
            </a:lnSpc>
            <a:spcBef>
              <a:spcPct val="0"/>
            </a:spcBef>
            <a:spcAft>
              <a:spcPct val="35000"/>
            </a:spcAft>
            <a:buNone/>
          </a:pPr>
          <a:r>
            <a:rPr lang="tr-TR" sz="1200" b="1" kern="1200" dirty="0">
              <a:solidFill>
                <a:schemeClr val="tx1"/>
              </a:solidFill>
              <a:latin typeface="Calibri" panose="020F0502020204030204"/>
              <a:ea typeface="+mn-ea"/>
              <a:cs typeface="+mn-cs"/>
            </a:rPr>
            <a:t>2976 Sayılı Dış Ticaretin Düzenlenmesi Hakkında Kanun</a:t>
          </a:r>
        </a:p>
      </dgm:t>
    </dgm:pt>
    <dgm:pt modelId="{D87750A9-AAD8-4C56-8B69-26BB59B79211}" type="parTrans" cxnId="{EE521178-9E87-486A-A04F-E9270EBF7873}">
      <dgm:prSet/>
      <dgm:spPr/>
      <dgm:t>
        <a:bodyPr/>
        <a:lstStyle/>
        <a:p>
          <a:endParaRPr lang="tr-TR"/>
        </a:p>
      </dgm:t>
    </dgm:pt>
    <dgm:pt modelId="{3D2B7A75-6FE5-4E10-A813-909962C5B091}" type="sibTrans" cxnId="{EE521178-9E87-486A-A04F-E9270EBF7873}">
      <dgm:prSet/>
      <dgm:spPr/>
      <dgm:t>
        <a:bodyPr/>
        <a:lstStyle/>
        <a:p>
          <a:endParaRPr lang="tr-TR"/>
        </a:p>
      </dgm:t>
    </dgm:pt>
    <dgm:pt modelId="{BB44077F-9A2F-4B14-85F9-6FB6E630F0F0}">
      <dgm:prSet custT="1"/>
      <dgm:spPr/>
      <dgm:t>
        <a:bodyPr/>
        <a:lstStyle/>
        <a:p>
          <a:endParaRPr lang="tr-TR"/>
        </a:p>
      </dgm:t>
    </dgm:pt>
    <dgm:pt modelId="{D89DC26A-B114-4AD7-BEA4-76D064094626}" type="parTrans" cxnId="{1B34BB96-A805-4DF5-A29D-358903FEC9BB}">
      <dgm:prSet/>
      <dgm:spPr/>
      <dgm:t>
        <a:bodyPr/>
        <a:lstStyle/>
        <a:p>
          <a:endParaRPr lang="tr-TR"/>
        </a:p>
      </dgm:t>
    </dgm:pt>
    <dgm:pt modelId="{A68914D6-FE08-403A-ADB6-413ADCFC5531}" type="sibTrans" cxnId="{1B34BB96-A805-4DF5-A29D-358903FEC9BB}">
      <dgm:prSet/>
      <dgm:spPr/>
      <dgm:t>
        <a:bodyPr/>
        <a:lstStyle/>
        <a:p>
          <a:endParaRPr lang="tr-TR"/>
        </a:p>
      </dgm:t>
    </dgm:pt>
    <dgm:pt modelId="{4FFEB7A5-CE24-492E-A7B7-22EDFD64F7A6}" type="pres">
      <dgm:prSet presAssocID="{829939B5-8663-41BF-BAAC-A765DFB6074E}" presName="outerComposite" presStyleCnt="0">
        <dgm:presLayoutVars>
          <dgm:chMax val="5"/>
          <dgm:dir/>
          <dgm:resizeHandles val="exact"/>
        </dgm:presLayoutVars>
      </dgm:prSet>
      <dgm:spPr/>
    </dgm:pt>
    <dgm:pt modelId="{A3B627D5-F024-49BE-9322-022D01B5846A}" type="pres">
      <dgm:prSet presAssocID="{829939B5-8663-41BF-BAAC-A765DFB6074E}" presName="dummyMaxCanvas" presStyleCnt="0">
        <dgm:presLayoutVars/>
      </dgm:prSet>
      <dgm:spPr/>
    </dgm:pt>
    <dgm:pt modelId="{1E2502B0-C789-4848-B459-199FDFDFF78E}" type="pres">
      <dgm:prSet presAssocID="{829939B5-8663-41BF-BAAC-A765DFB6074E}" presName="FiveNodes_1" presStyleLbl="node1" presStyleIdx="0" presStyleCnt="5" custLinFactNeighborX="23090" custLinFactNeighborY="18720">
        <dgm:presLayoutVars>
          <dgm:bulletEnabled val="1"/>
        </dgm:presLayoutVars>
      </dgm:prSet>
      <dgm:spPr/>
    </dgm:pt>
    <dgm:pt modelId="{23EDC8EF-5418-4CD1-9E88-53C5FC30911C}" type="pres">
      <dgm:prSet presAssocID="{829939B5-8663-41BF-BAAC-A765DFB6074E}" presName="FiveNodes_2" presStyleLbl="node1" presStyleIdx="1" presStyleCnt="5" custLinFactNeighborX="15438" custLinFactNeighborY="11913">
        <dgm:presLayoutVars>
          <dgm:bulletEnabled val="1"/>
        </dgm:presLayoutVars>
      </dgm:prSet>
      <dgm:spPr/>
    </dgm:pt>
    <dgm:pt modelId="{74DF5565-E9E6-4E59-ACA1-0389AB8174D3}" type="pres">
      <dgm:prSet presAssocID="{829939B5-8663-41BF-BAAC-A765DFB6074E}" presName="FiveNodes_3" presStyleLbl="node1" presStyleIdx="2" presStyleCnt="5" custLinFactNeighborX="7652" custLinFactNeighborY="5105">
        <dgm:presLayoutVars>
          <dgm:bulletEnabled val="1"/>
        </dgm:presLayoutVars>
      </dgm:prSet>
      <dgm:spPr/>
    </dgm:pt>
    <dgm:pt modelId="{8A2E0000-4021-4C8E-9F7B-314AE8914BA2}" type="pres">
      <dgm:prSet presAssocID="{829939B5-8663-41BF-BAAC-A765DFB6074E}" presName="FiveNodes_4" presStyleLbl="node1" presStyleIdx="3" presStyleCnt="5">
        <dgm:presLayoutVars>
          <dgm:bulletEnabled val="1"/>
        </dgm:presLayoutVars>
      </dgm:prSet>
      <dgm:spPr/>
    </dgm:pt>
    <dgm:pt modelId="{6C890DFC-B42A-4DA9-8618-C4D75C89069C}" type="pres">
      <dgm:prSet presAssocID="{829939B5-8663-41BF-BAAC-A765DFB6074E}" presName="FiveNodes_5" presStyleLbl="node1" presStyleIdx="4" presStyleCnt="5" custLinFactNeighborX="-7303" custLinFactNeighborY="-5105">
        <dgm:presLayoutVars>
          <dgm:bulletEnabled val="1"/>
        </dgm:presLayoutVars>
      </dgm:prSet>
      <dgm:spPr/>
    </dgm:pt>
    <dgm:pt modelId="{70C7F27C-779E-4833-B4BD-4C7DF313F315}" type="pres">
      <dgm:prSet presAssocID="{829939B5-8663-41BF-BAAC-A765DFB6074E}" presName="FiveConn_1-2" presStyleLbl="fgAccFollowNode1" presStyleIdx="0" presStyleCnt="4" custScaleX="113737" custScaleY="109143" custLinFactX="145179" custLinFactY="222877" custLinFactNeighborX="200000" custLinFactNeighborY="300000">
        <dgm:presLayoutVars>
          <dgm:bulletEnabled val="1"/>
        </dgm:presLayoutVars>
      </dgm:prSet>
      <dgm:spPr/>
    </dgm:pt>
    <dgm:pt modelId="{31B0AA9D-1846-4F5B-BFCA-8F54FDA26279}" type="pres">
      <dgm:prSet presAssocID="{829939B5-8663-41BF-BAAC-A765DFB6074E}" presName="FiveConn_2-3" presStyleLbl="fgAccFollowNode1" presStyleIdx="1" presStyleCnt="4" custLinFactX="100000" custLinFactY="68055" custLinFactNeighborX="148504" custLinFactNeighborY="100000">
        <dgm:presLayoutVars>
          <dgm:bulletEnabled val="1"/>
        </dgm:presLayoutVars>
      </dgm:prSet>
      <dgm:spPr/>
    </dgm:pt>
    <dgm:pt modelId="{8A502A59-2970-4093-8E49-6464C7D3BC43}" type="pres">
      <dgm:prSet presAssocID="{829939B5-8663-41BF-BAAC-A765DFB6074E}" presName="FiveConn_3-4" presStyleLbl="fgAccFollowNode1" presStyleIdx="2" presStyleCnt="4" custLinFactY="-58497" custLinFactNeighborX="43726" custLinFactNeighborY="-100000">
        <dgm:presLayoutVars>
          <dgm:bulletEnabled val="1"/>
        </dgm:presLayoutVars>
      </dgm:prSet>
      <dgm:spPr/>
    </dgm:pt>
    <dgm:pt modelId="{80017D82-6AED-4E02-B302-7A7A6055CD5D}" type="pres">
      <dgm:prSet presAssocID="{829939B5-8663-41BF-BAAC-A765DFB6074E}" presName="FiveConn_4-5" presStyleLbl="fgAccFollowNode1" presStyleIdx="3" presStyleCnt="4" custLinFactNeighborX="-63079" custLinFactNeighborY="-4427">
        <dgm:presLayoutVars>
          <dgm:bulletEnabled val="1"/>
        </dgm:presLayoutVars>
      </dgm:prSet>
      <dgm:spPr/>
    </dgm:pt>
    <dgm:pt modelId="{D43AA45E-1942-4594-A3EA-D797907F433D}" type="pres">
      <dgm:prSet presAssocID="{829939B5-8663-41BF-BAAC-A765DFB6074E}" presName="FiveNodes_1_text" presStyleLbl="node1" presStyleIdx="4" presStyleCnt="5">
        <dgm:presLayoutVars>
          <dgm:bulletEnabled val="1"/>
        </dgm:presLayoutVars>
      </dgm:prSet>
      <dgm:spPr/>
    </dgm:pt>
    <dgm:pt modelId="{A5FE74E2-6D6C-4E2F-AEA2-9B64231E2FD0}" type="pres">
      <dgm:prSet presAssocID="{829939B5-8663-41BF-BAAC-A765DFB6074E}" presName="FiveNodes_2_text" presStyleLbl="node1" presStyleIdx="4" presStyleCnt="5">
        <dgm:presLayoutVars>
          <dgm:bulletEnabled val="1"/>
        </dgm:presLayoutVars>
      </dgm:prSet>
      <dgm:spPr/>
    </dgm:pt>
    <dgm:pt modelId="{6D5A7570-FA9E-4A4C-BECE-61C04CC15EF3}" type="pres">
      <dgm:prSet presAssocID="{829939B5-8663-41BF-BAAC-A765DFB6074E}" presName="FiveNodes_3_text" presStyleLbl="node1" presStyleIdx="4" presStyleCnt="5">
        <dgm:presLayoutVars>
          <dgm:bulletEnabled val="1"/>
        </dgm:presLayoutVars>
      </dgm:prSet>
      <dgm:spPr/>
    </dgm:pt>
    <dgm:pt modelId="{A947BEBC-037B-4431-B67A-3D161C707BBA}" type="pres">
      <dgm:prSet presAssocID="{829939B5-8663-41BF-BAAC-A765DFB6074E}" presName="FiveNodes_4_text" presStyleLbl="node1" presStyleIdx="4" presStyleCnt="5">
        <dgm:presLayoutVars>
          <dgm:bulletEnabled val="1"/>
        </dgm:presLayoutVars>
      </dgm:prSet>
      <dgm:spPr/>
    </dgm:pt>
    <dgm:pt modelId="{4C8EAB15-E563-4370-A3EA-2A14B2418DCC}" type="pres">
      <dgm:prSet presAssocID="{829939B5-8663-41BF-BAAC-A765DFB6074E}" presName="FiveNodes_5_text" presStyleLbl="node1" presStyleIdx="4" presStyleCnt="5">
        <dgm:presLayoutVars>
          <dgm:bulletEnabled val="1"/>
        </dgm:presLayoutVars>
      </dgm:prSet>
      <dgm:spPr/>
    </dgm:pt>
  </dgm:ptLst>
  <dgm:cxnLst>
    <dgm:cxn modelId="{A36AD52B-69B9-4ECB-B4B4-FCA8D86D4597}" srcId="{829939B5-8663-41BF-BAAC-A765DFB6074E}" destId="{6E7BB557-66F2-4D44-AFCE-20869F9263F6}" srcOrd="1" destOrd="0" parTransId="{ED4944C4-C758-4F00-990F-92EB3959FCDC}" sibTransId="{BC1AF0BB-7366-4C41-9BEF-E7ADCA0704FF}"/>
    <dgm:cxn modelId="{759C192D-A302-472B-9A55-0C2EF8BF7AE6}" type="presOf" srcId="{709DD29E-8727-4FBB-B349-2F832D833F57}" destId="{8A502A59-2970-4093-8E49-6464C7D3BC43}" srcOrd="0" destOrd="0" presId="urn:microsoft.com/office/officeart/2005/8/layout/vProcess5"/>
    <dgm:cxn modelId="{14C5803A-1B48-4ABD-A16F-CE02306357CA}" type="presOf" srcId="{49965CC2-DD37-4527-BAC6-DFA8609C73CA}" destId="{74DF5565-E9E6-4E59-ACA1-0389AB8174D3}" srcOrd="0" destOrd="0" presId="urn:microsoft.com/office/officeart/2005/8/layout/vProcess5"/>
    <dgm:cxn modelId="{9A9C2D5B-9029-4E96-981F-D39EDE0489D4}" type="presOf" srcId="{6E7BB557-66F2-4D44-AFCE-20869F9263F6}" destId="{A5FE74E2-6D6C-4E2F-AEA2-9B64231E2FD0}" srcOrd="1" destOrd="0" presId="urn:microsoft.com/office/officeart/2005/8/layout/vProcess5"/>
    <dgm:cxn modelId="{3B835B62-E031-4012-BBB5-8A720F8EF1BF}" srcId="{829939B5-8663-41BF-BAAC-A765DFB6074E}" destId="{12D30930-CE0F-488F-83A6-94AF5491F0C1}" srcOrd="3" destOrd="0" parTransId="{911FFF93-757F-42E6-A25C-EE4BD361A020}" sibTransId="{211ADACC-8E6D-431D-B973-90E91D194AD1}"/>
    <dgm:cxn modelId="{34FD3143-5C1F-4533-8BC3-769E46F07DFF}" type="presOf" srcId="{FF6AEF5E-5850-4BB2-969C-265E4BAE253E}" destId="{1E2502B0-C789-4848-B459-199FDFDFF78E}" srcOrd="0" destOrd="0" presId="urn:microsoft.com/office/officeart/2005/8/layout/vProcess5"/>
    <dgm:cxn modelId="{1861906B-03AB-468E-AB36-14CE45BC246F}" type="presOf" srcId="{829939B5-8663-41BF-BAAC-A765DFB6074E}" destId="{4FFEB7A5-CE24-492E-A7B7-22EDFD64F7A6}" srcOrd="0" destOrd="0" presId="urn:microsoft.com/office/officeart/2005/8/layout/vProcess5"/>
    <dgm:cxn modelId="{A159C14B-46A1-46B7-AE70-DBE75EA158D3}" type="presOf" srcId="{49965CC2-DD37-4527-BAC6-DFA8609C73CA}" destId="{6D5A7570-FA9E-4A4C-BECE-61C04CC15EF3}" srcOrd="1" destOrd="0" presId="urn:microsoft.com/office/officeart/2005/8/layout/vProcess5"/>
    <dgm:cxn modelId="{EE521178-9E87-486A-A04F-E9270EBF7873}" srcId="{829939B5-8663-41BF-BAAC-A765DFB6074E}" destId="{9F84EFE3-E875-4943-84CA-15953E65B6B2}" srcOrd="4" destOrd="0" parTransId="{D87750A9-AAD8-4C56-8B69-26BB59B79211}" sibTransId="{3D2B7A75-6FE5-4E10-A813-909962C5B091}"/>
    <dgm:cxn modelId="{1B34BB96-A805-4DF5-A29D-358903FEC9BB}" srcId="{829939B5-8663-41BF-BAAC-A765DFB6074E}" destId="{BB44077F-9A2F-4B14-85F9-6FB6E630F0F0}" srcOrd="5" destOrd="0" parTransId="{D89DC26A-B114-4AD7-BEA4-76D064094626}" sibTransId="{A68914D6-FE08-403A-ADB6-413ADCFC5531}"/>
    <dgm:cxn modelId="{FFA57297-2AFE-447D-8873-A7278DCDFDED}" type="presOf" srcId="{12D30930-CE0F-488F-83A6-94AF5491F0C1}" destId="{8A2E0000-4021-4C8E-9F7B-314AE8914BA2}" srcOrd="0" destOrd="0" presId="urn:microsoft.com/office/officeart/2005/8/layout/vProcess5"/>
    <dgm:cxn modelId="{8F50529B-D664-4C92-9AF0-66D03A78A77A}" srcId="{829939B5-8663-41BF-BAAC-A765DFB6074E}" destId="{FF6AEF5E-5850-4BB2-969C-265E4BAE253E}" srcOrd="0" destOrd="0" parTransId="{2F9FFD30-C260-4535-AF7C-223453DDE7E2}" sibTransId="{5394DD51-963B-4919-829A-012B70CAADBD}"/>
    <dgm:cxn modelId="{A57EC5A4-DA24-4938-8000-AED17A94E984}" type="presOf" srcId="{BC1AF0BB-7366-4C41-9BEF-E7ADCA0704FF}" destId="{31B0AA9D-1846-4F5B-BFCA-8F54FDA26279}" srcOrd="0" destOrd="0" presId="urn:microsoft.com/office/officeart/2005/8/layout/vProcess5"/>
    <dgm:cxn modelId="{0B70CAAF-C9DF-4473-902F-8F84F1B82008}" type="presOf" srcId="{6E7BB557-66F2-4D44-AFCE-20869F9263F6}" destId="{23EDC8EF-5418-4CD1-9E88-53C5FC30911C}" srcOrd="0" destOrd="0" presId="urn:microsoft.com/office/officeart/2005/8/layout/vProcess5"/>
    <dgm:cxn modelId="{D0DDB7C8-43C6-467C-8F1B-B426B202D768}" type="presOf" srcId="{9F84EFE3-E875-4943-84CA-15953E65B6B2}" destId="{6C890DFC-B42A-4DA9-8618-C4D75C89069C}" srcOrd="0" destOrd="0" presId="urn:microsoft.com/office/officeart/2005/8/layout/vProcess5"/>
    <dgm:cxn modelId="{2907C1D4-1663-4781-BD75-0FECCF06B3B0}" type="presOf" srcId="{9F84EFE3-E875-4943-84CA-15953E65B6B2}" destId="{4C8EAB15-E563-4370-A3EA-2A14B2418DCC}" srcOrd="1" destOrd="0" presId="urn:microsoft.com/office/officeart/2005/8/layout/vProcess5"/>
    <dgm:cxn modelId="{D4FF7DDA-4F04-4B55-8470-8F3C4EF569B7}" type="presOf" srcId="{FF6AEF5E-5850-4BB2-969C-265E4BAE253E}" destId="{D43AA45E-1942-4594-A3EA-D797907F433D}" srcOrd="1" destOrd="0" presId="urn:microsoft.com/office/officeart/2005/8/layout/vProcess5"/>
    <dgm:cxn modelId="{864B00ED-4AF6-4981-BADD-31B4B481AF8B}" type="presOf" srcId="{5394DD51-963B-4919-829A-012B70CAADBD}" destId="{70C7F27C-779E-4833-B4BD-4C7DF313F315}" srcOrd="0" destOrd="0" presId="urn:microsoft.com/office/officeart/2005/8/layout/vProcess5"/>
    <dgm:cxn modelId="{451850ED-F21E-45C7-B88E-0E0D70660B75}" type="presOf" srcId="{12D30930-CE0F-488F-83A6-94AF5491F0C1}" destId="{A947BEBC-037B-4431-B67A-3D161C707BBA}" srcOrd="1" destOrd="0" presId="urn:microsoft.com/office/officeart/2005/8/layout/vProcess5"/>
    <dgm:cxn modelId="{4572A1ED-ED38-4EA8-87C6-E3B9FD015D4E}" srcId="{829939B5-8663-41BF-BAAC-A765DFB6074E}" destId="{49965CC2-DD37-4527-BAC6-DFA8609C73CA}" srcOrd="2" destOrd="0" parTransId="{C0047EC2-2D66-42D4-A358-B23261B1CF6C}" sibTransId="{709DD29E-8727-4FBB-B349-2F832D833F57}"/>
    <dgm:cxn modelId="{B874F7F5-7CE5-4FDE-B481-AE74DB3FAE5A}" type="presOf" srcId="{211ADACC-8E6D-431D-B973-90E91D194AD1}" destId="{80017D82-6AED-4E02-B302-7A7A6055CD5D}" srcOrd="0" destOrd="0" presId="urn:microsoft.com/office/officeart/2005/8/layout/vProcess5"/>
    <dgm:cxn modelId="{23555C09-8D69-47A5-9EE8-7F0150034522}" type="presParOf" srcId="{4FFEB7A5-CE24-492E-A7B7-22EDFD64F7A6}" destId="{A3B627D5-F024-49BE-9322-022D01B5846A}" srcOrd="0" destOrd="0" presId="urn:microsoft.com/office/officeart/2005/8/layout/vProcess5"/>
    <dgm:cxn modelId="{1B88BE75-F9C6-4258-A4B7-C04F9DFDC2BD}" type="presParOf" srcId="{4FFEB7A5-CE24-492E-A7B7-22EDFD64F7A6}" destId="{1E2502B0-C789-4848-B459-199FDFDFF78E}" srcOrd="1" destOrd="0" presId="urn:microsoft.com/office/officeart/2005/8/layout/vProcess5"/>
    <dgm:cxn modelId="{18573C32-BA9C-49D7-905A-5700763F9AB1}" type="presParOf" srcId="{4FFEB7A5-CE24-492E-A7B7-22EDFD64F7A6}" destId="{23EDC8EF-5418-4CD1-9E88-53C5FC30911C}" srcOrd="2" destOrd="0" presId="urn:microsoft.com/office/officeart/2005/8/layout/vProcess5"/>
    <dgm:cxn modelId="{40CAFE0C-59DA-4106-90EE-319A3BCC800E}" type="presParOf" srcId="{4FFEB7A5-CE24-492E-A7B7-22EDFD64F7A6}" destId="{74DF5565-E9E6-4E59-ACA1-0389AB8174D3}" srcOrd="3" destOrd="0" presId="urn:microsoft.com/office/officeart/2005/8/layout/vProcess5"/>
    <dgm:cxn modelId="{62A148C3-E395-488C-8BE6-71663CF696B6}" type="presParOf" srcId="{4FFEB7A5-CE24-492E-A7B7-22EDFD64F7A6}" destId="{8A2E0000-4021-4C8E-9F7B-314AE8914BA2}" srcOrd="4" destOrd="0" presId="urn:microsoft.com/office/officeart/2005/8/layout/vProcess5"/>
    <dgm:cxn modelId="{AFCACEF5-322A-43B9-8E21-40351A64C38D}" type="presParOf" srcId="{4FFEB7A5-CE24-492E-A7B7-22EDFD64F7A6}" destId="{6C890DFC-B42A-4DA9-8618-C4D75C89069C}" srcOrd="5" destOrd="0" presId="urn:microsoft.com/office/officeart/2005/8/layout/vProcess5"/>
    <dgm:cxn modelId="{C75F1A78-73F0-474F-909D-030DF612A8D4}" type="presParOf" srcId="{4FFEB7A5-CE24-492E-A7B7-22EDFD64F7A6}" destId="{70C7F27C-779E-4833-B4BD-4C7DF313F315}" srcOrd="6" destOrd="0" presId="urn:microsoft.com/office/officeart/2005/8/layout/vProcess5"/>
    <dgm:cxn modelId="{729B90C0-2DDE-4A25-BEEC-4334941AD2F5}" type="presParOf" srcId="{4FFEB7A5-CE24-492E-A7B7-22EDFD64F7A6}" destId="{31B0AA9D-1846-4F5B-BFCA-8F54FDA26279}" srcOrd="7" destOrd="0" presId="urn:microsoft.com/office/officeart/2005/8/layout/vProcess5"/>
    <dgm:cxn modelId="{95724547-13AC-4570-9E95-57A0C7E1ED58}" type="presParOf" srcId="{4FFEB7A5-CE24-492E-A7B7-22EDFD64F7A6}" destId="{8A502A59-2970-4093-8E49-6464C7D3BC43}" srcOrd="8" destOrd="0" presId="urn:microsoft.com/office/officeart/2005/8/layout/vProcess5"/>
    <dgm:cxn modelId="{B0CB1901-14FD-4987-9073-D5428F5338DA}" type="presParOf" srcId="{4FFEB7A5-CE24-492E-A7B7-22EDFD64F7A6}" destId="{80017D82-6AED-4E02-B302-7A7A6055CD5D}" srcOrd="9" destOrd="0" presId="urn:microsoft.com/office/officeart/2005/8/layout/vProcess5"/>
    <dgm:cxn modelId="{0A589ED1-4730-465D-8FDB-2A4A0817BE6B}" type="presParOf" srcId="{4FFEB7A5-CE24-492E-A7B7-22EDFD64F7A6}" destId="{D43AA45E-1942-4594-A3EA-D797907F433D}" srcOrd="10" destOrd="0" presId="urn:microsoft.com/office/officeart/2005/8/layout/vProcess5"/>
    <dgm:cxn modelId="{500B77A2-8A97-4212-BDAC-3DDDA87291B2}" type="presParOf" srcId="{4FFEB7A5-CE24-492E-A7B7-22EDFD64F7A6}" destId="{A5FE74E2-6D6C-4E2F-AEA2-9B64231E2FD0}" srcOrd="11" destOrd="0" presId="urn:microsoft.com/office/officeart/2005/8/layout/vProcess5"/>
    <dgm:cxn modelId="{BB6C4DBE-528C-466C-ADE2-8AF30EDCB59A}" type="presParOf" srcId="{4FFEB7A5-CE24-492E-A7B7-22EDFD64F7A6}" destId="{6D5A7570-FA9E-4A4C-BECE-61C04CC15EF3}" srcOrd="12" destOrd="0" presId="urn:microsoft.com/office/officeart/2005/8/layout/vProcess5"/>
    <dgm:cxn modelId="{B222C22D-87BB-48C6-89A2-1B5B01179AB9}" type="presParOf" srcId="{4FFEB7A5-CE24-492E-A7B7-22EDFD64F7A6}" destId="{A947BEBC-037B-4431-B67A-3D161C707BBA}" srcOrd="13" destOrd="0" presId="urn:microsoft.com/office/officeart/2005/8/layout/vProcess5"/>
    <dgm:cxn modelId="{7C0D9BB7-C5F8-45FD-B07B-81459554B260}" type="presParOf" srcId="{4FFEB7A5-CE24-492E-A7B7-22EDFD64F7A6}" destId="{4C8EAB15-E563-4370-A3EA-2A14B2418DCC}"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AB97A5F-ADF3-44BE-9BDF-F1997F16AB2C}" type="doc">
      <dgm:prSet loTypeId="urn:microsoft.com/office/officeart/2009/3/layout/StepUpProcess" loCatId="process" qsTypeId="urn:microsoft.com/office/officeart/2005/8/quickstyle/simple5" qsCatId="simple" csTypeId="urn:microsoft.com/office/officeart/2005/8/colors/accent1_2" csCatId="accent1" phldr="1"/>
      <dgm:spPr/>
      <dgm:t>
        <a:bodyPr/>
        <a:lstStyle/>
        <a:p>
          <a:endParaRPr lang="tr-TR"/>
        </a:p>
      </dgm:t>
    </dgm:pt>
    <dgm:pt modelId="{35505458-0384-418E-AE48-6F8FEF60C7DD}">
      <dgm:prSet custT="1"/>
      <dgm:spPr/>
      <dgm: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2005/8391 Sayılı  Dahilde İşleme Rejimi Kararı</a:t>
          </a:r>
        </a:p>
      </dgm:t>
    </dgm:pt>
    <dgm:pt modelId="{575C6EBD-B926-476B-88AD-D532F50139F9}" type="parTrans" cxnId="{725E0F40-7217-444E-A0D3-B92034C6F61B}">
      <dgm:prSet/>
      <dgm:spPr/>
      <dgm:t>
        <a:bodyPr/>
        <a:lstStyle/>
        <a:p>
          <a:endParaRPr lang="tr-TR"/>
        </a:p>
      </dgm:t>
    </dgm:pt>
    <dgm:pt modelId="{72476D2D-27B4-4693-81B1-4FE6B8F6604F}" type="sibTrans" cxnId="{725E0F40-7217-444E-A0D3-B92034C6F61B}">
      <dgm:prSet/>
      <dgm:spPr/>
      <dgm:t>
        <a:bodyPr/>
        <a:lstStyle/>
        <a:p>
          <a:endParaRPr lang="tr-TR"/>
        </a:p>
      </dgm:t>
    </dgm:pt>
    <dgm:pt modelId="{3EC9B54B-A670-4DF9-AC5B-528C617CC1EB}">
      <dgm:prSet custT="1"/>
      <dgm:spPr/>
      <dgm: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İhracat 2006/12 Sayılı Dahilde İşleme Rejimi Tebliği</a:t>
          </a:r>
        </a:p>
      </dgm:t>
    </dgm:pt>
    <dgm:pt modelId="{7B288EC4-AD24-44F3-992D-614973455D7F}" type="parTrans" cxnId="{DAF7A643-8B04-476B-A9D5-854A14A0CC9D}">
      <dgm:prSet/>
      <dgm:spPr/>
      <dgm:t>
        <a:bodyPr/>
        <a:lstStyle/>
        <a:p>
          <a:endParaRPr lang="tr-TR"/>
        </a:p>
      </dgm:t>
    </dgm:pt>
    <dgm:pt modelId="{D0345B91-1227-43F7-856D-BC4A2E2D1DD7}" type="sibTrans" cxnId="{DAF7A643-8B04-476B-A9D5-854A14A0CC9D}">
      <dgm:prSet/>
      <dgm:spPr/>
      <dgm:t>
        <a:bodyPr/>
        <a:lstStyle/>
        <a:p>
          <a:endParaRPr lang="tr-TR"/>
        </a:p>
      </dgm:t>
    </dgm:pt>
    <dgm:pt modelId="{A68ED049-057A-4F42-BE4B-C9D92B8FEDB7}">
      <dgm:prSet custT="1"/>
      <dgm:spPr/>
      <dgm: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İhracat 2005/2 Sayılı İhracat Sayılan Satış ve Teslimler Hakkında Tebliğ</a:t>
          </a:r>
        </a:p>
      </dgm:t>
    </dgm:pt>
    <dgm:pt modelId="{8EC8ABA2-2FA6-4E1F-A111-3773E3A2DD40}" type="parTrans" cxnId="{A2520618-6C9D-4A21-B114-31E1C87A48C3}">
      <dgm:prSet/>
      <dgm:spPr/>
      <dgm:t>
        <a:bodyPr/>
        <a:lstStyle/>
        <a:p>
          <a:endParaRPr lang="tr-TR"/>
        </a:p>
      </dgm:t>
    </dgm:pt>
    <dgm:pt modelId="{436619A1-BECE-4D20-8089-37997234ABFB}" type="sibTrans" cxnId="{A2520618-6C9D-4A21-B114-31E1C87A48C3}">
      <dgm:prSet/>
      <dgm:spPr/>
      <dgm:t>
        <a:bodyPr/>
        <a:lstStyle/>
        <a:p>
          <a:endParaRPr lang="tr-TR"/>
        </a:p>
      </dgm:t>
    </dgm:pt>
    <dgm:pt modelId="{5731CBA7-C850-41BA-A242-613F6B7D6E8B}">
      <dgm:prSet custT="1"/>
      <dgm:spPr>
        <a:noFill/>
        <a:ln>
          <a:noFill/>
        </a:ln>
        <a:effectLst/>
      </dgm:spPr>
      <dgm:t>
        <a:bodyPr spcFirstLastPara="0" vert="horz" wrap="square" lIns="57150" tIns="57150" rIns="57150" bIns="57150" numCol="1" spcCol="1270" anchor="t" anchorCtr="0"/>
        <a:lstStyle/>
        <a:p>
          <a:r>
            <a:rPr lang="tr-TR" sz="1200" b="1" kern="1200" dirty="0">
              <a:solidFill>
                <a:srgbClr val="A00000"/>
              </a:solidFill>
              <a:latin typeface="Calibri" panose="020F0502020204030204"/>
              <a:ea typeface="+mn-ea"/>
              <a:cs typeface="+mn-cs"/>
            </a:rPr>
            <a:t>İhracat 2007/2 Sayılı Dahilde İşleme Rejimine İlişkin İşlemlerin Bilgisayar Veri İşleme Tekniği Yoluyla Yapılmasına Dair Tebliğ</a:t>
          </a:r>
        </a:p>
      </dgm:t>
    </dgm:pt>
    <dgm:pt modelId="{980172CE-5175-436D-86AD-ECC06E1C9DBB}" type="parTrans" cxnId="{CF871B11-CC55-46CE-8EEB-21B82998BC1A}">
      <dgm:prSet/>
      <dgm:spPr/>
      <dgm:t>
        <a:bodyPr/>
        <a:lstStyle/>
        <a:p>
          <a:endParaRPr lang="tr-TR"/>
        </a:p>
      </dgm:t>
    </dgm:pt>
    <dgm:pt modelId="{9E874A0B-3AFC-4BD2-8C13-CE1C46000B8E}" type="sibTrans" cxnId="{CF871B11-CC55-46CE-8EEB-21B82998BC1A}">
      <dgm:prSet/>
      <dgm:spPr/>
      <dgm:t>
        <a:bodyPr/>
        <a:lstStyle/>
        <a:p>
          <a:endParaRPr lang="tr-TR"/>
        </a:p>
      </dgm:t>
    </dgm:pt>
    <dgm:pt modelId="{18DC20BD-620A-4498-98D6-FCE3A7DBFCC2}">
      <dgm:prSet custT="1"/>
      <dgm:spPr/>
      <dgm:t>
        <a:bodyPr/>
        <a:lstStyle/>
        <a:p>
          <a:r>
            <a:rPr lang="tr-TR" sz="1200" b="1" dirty="0">
              <a:solidFill>
                <a:srgbClr val="A00000"/>
              </a:solidFill>
            </a:rPr>
            <a:t>İhracat 2005/1 Sayılı Dahilde İşleme Rejimi Tebliği</a:t>
          </a:r>
        </a:p>
      </dgm:t>
    </dgm:pt>
    <dgm:pt modelId="{B85091D1-A11C-439D-9CF2-9B0388EC2031}" type="parTrans" cxnId="{BE05EE3B-88A0-4FF1-8B43-C86568877813}">
      <dgm:prSet/>
      <dgm:spPr/>
      <dgm:t>
        <a:bodyPr/>
        <a:lstStyle/>
        <a:p>
          <a:endParaRPr lang="tr-TR"/>
        </a:p>
      </dgm:t>
    </dgm:pt>
    <dgm:pt modelId="{98726F8A-F26F-48D7-93F0-DC0B387A02D9}" type="sibTrans" cxnId="{BE05EE3B-88A0-4FF1-8B43-C86568877813}">
      <dgm:prSet/>
      <dgm:spPr/>
      <dgm:t>
        <a:bodyPr/>
        <a:lstStyle/>
        <a:p>
          <a:endParaRPr lang="tr-TR"/>
        </a:p>
      </dgm:t>
    </dgm:pt>
    <dgm:pt modelId="{8737075B-A20A-4662-B106-0FC7D45C9CFF}" type="pres">
      <dgm:prSet presAssocID="{FAB97A5F-ADF3-44BE-9BDF-F1997F16AB2C}" presName="rootnode" presStyleCnt="0">
        <dgm:presLayoutVars>
          <dgm:chMax/>
          <dgm:chPref/>
          <dgm:dir/>
          <dgm:animLvl val="lvl"/>
        </dgm:presLayoutVars>
      </dgm:prSet>
      <dgm:spPr/>
    </dgm:pt>
    <dgm:pt modelId="{B55B8F14-08E0-4760-9EDF-2D73B3F26A83}" type="pres">
      <dgm:prSet presAssocID="{35505458-0384-418E-AE48-6F8FEF60C7DD}" presName="composite" presStyleCnt="0"/>
      <dgm:spPr/>
    </dgm:pt>
    <dgm:pt modelId="{26D2D810-4D13-4B71-A23C-43F27F5F2044}" type="pres">
      <dgm:prSet presAssocID="{35505458-0384-418E-AE48-6F8FEF60C7DD}" presName="LShape" presStyleLbl="alignNode1" presStyleIdx="0" presStyleCnt="9"/>
      <dgm:spPr>
        <a:solidFill>
          <a:schemeClr val="accent1">
            <a:lumMod val="50000"/>
          </a:schemeClr>
        </a:solidFill>
      </dgm:spPr>
    </dgm:pt>
    <dgm:pt modelId="{5F9CF9C3-68FC-4505-BCB5-AC656EB9B679}" type="pres">
      <dgm:prSet presAssocID="{35505458-0384-418E-AE48-6F8FEF60C7DD}" presName="ParentText" presStyleLbl="revTx" presStyleIdx="0" presStyleCnt="5" custScaleY="71557" custLinFactX="200000" custLinFactY="-87835" custLinFactNeighborX="293170" custLinFactNeighborY="-100000">
        <dgm:presLayoutVars>
          <dgm:chMax val="0"/>
          <dgm:chPref val="0"/>
          <dgm:bulletEnabled val="1"/>
        </dgm:presLayoutVars>
      </dgm:prSet>
      <dgm:spPr/>
    </dgm:pt>
    <dgm:pt modelId="{83E7C713-9DB0-425C-A88C-83BB0AD52154}" type="pres">
      <dgm:prSet presAssocID="{35505458-0384-418E-AE48-6F8FEF60C7DD}" presName="Triangle" presStyleLbl="alignNode1" presStyleIdx="1" presStyleCnt="9" custAng="4543746"/>
      <dgm:spPr>
        <a:solidFill>
          <a:srgbClr val="A00000"/>
        </a:solidFill>
      </dgm:spPr>
    </dgm:pt>
    <dgm:pt modelId="{E2CDA4D3-6B66-4C41-96CD-2F4509854B3A}" type="pres">
      <dgm:prSet presAssocID="{72476D2D-27B4-4693-81B1-4FE6B8F6604F}" presName="sibTrans" presStyleCnt="0"/>
      <dgm:spPr/>
    </dgm:pt>
    <dgm:pt modelId="{AB7C7578-0F3F-499D-B446-8C734E9E0AD9}" type="pres">
      <dgm:prSet presAssocID="{72476D2D-27B4-4693-81B1-4FE6B8F6604F}" presName="space" presStyleCnt="0"/>
      <dgm:spPr/>
    </dgm:pt>
    <dgm:pt modelId="{2CC7BE2E-B742-4257-8A6B-9928BC758968}" type="pres">
      <dgm:prSet presAssocID="{3EC9B54B-A670-4DF9-AC5B-528C617CC1EB}" presName="composite" presStyleCnt="0"/>
      <dgm:spPr/>
    </dgm:pt>
    <dgm:pt modelId="{A45F7FE0-E5FB-49C3-B69A-97C3EF4FD8FA}" type="pres">
      <dgm:prSet presAssocID="{3EC9B54B-A670-4DF9-AC5B-528C617CC1EB}" presName="LShape" presStyleLbl="alignNode1" presStyleIdx="2" presStyleCnt="9"/>
      <dgm:spPr>
        <a:solidFill>
          <a:schemeClr val="accent1">
            <a:lumMod val="75000"/>
          </a:schemeClr>
        </a:solidFill>
      </dgm:spPr>
    </dgm:pt>
    <dgm:pt modelId="{0F3408B1-F584-4985-A764-CEB8E992D76A}" type="pres">
      <dgm:prSet presAssocID="{3EC9B54B-A670-4DF9-AC5B-528C617CC1EB}" presName="ParentText" presStyleLbl="revTx" presStyleIdx="1" presStyleCnt="5" custLinFactNeighborX="7395" custLinFactNeighborY="-3381">
        <dgm:presLayoutVars>
          <dgm:chMax val="0"/>
          <dgm:chPref val="0"/>
          <dgm:bulletEnabled val="1"/>
        </dgm:presLayoutVars>
      </dgm:prSet>
      <dgm:spPr/>
    </dgm:pt>
    <dgm:pt modelId="{1D1EA012-D87E-48BB-9885-C2D5993CB259}" type="pres">
      <dgm:prSet presAssocID="{3EC9B54B-A670-4DF9-AC5B-528C617CC1EB}" presName="Triangle" presStyleLbl="alignNode1" presStyleIdx="3" presStyleCnt="9" custAng="4641421" custLinFactNeighborX="-11499" custLinFactNeighborY="5749"/>
      <dgm:spPr>
        <a:solidFill>
          <a:srgbClr val="A00000"/>
        </a:solidFill>
      </dgm:spPr>
    </dgm:pt>
    <dgm:pt modelId="{7E7B4AB7-3F3B-41A9-8637-C11246BA5BAC}" type="pres">
      <dgm:prSet presAssocID="{D0345B91-1227-43F7-856D-BC4A2E2D1DD7}" presName="sibTrans" presStyleCnt="0"/>
      <dgm:spPr/>
    </dgm:pt>
    <dgm:pt modelId="{07A6149B-1977-47B4-B1F7-4C1E5F995426}" type="pres">
      <dgm:prSet presAssocID="{D0345B91-1227-43F7-856D-BC4A2E2D1DD7}" presName="space" presStyleCnt="0"/>
      <dgm:spPr/>
    </dgm:pt>
    <dgm:pt modelId="{761D37BD-7B31-4669-84C7-50ABACFF45C0}" type="pres">
      <dgm:prSet presAssocID="{A68ED049-057A-4F42-BE4B-C9D92B8FEDB7}" presName="composite" presStyleCnt="0"/>
      <dgm:spPr/>
    </dgm:pt>
    <dgm:pt modelId="{88FD55ED-8925-4061-8399-360848FF183C}" type="pres">
      <dgm:prSet presAssocID="{A68ED049-057A-4F42-BE4B-C9D92B8FEDB7}" presName="LShape" presStyleLbl="alignNode1" presStyleIdx="4" presStyleCnt="9"/>
      <dgm:spPr>
        <a:solidFill>
          <a:srgbClr val="203864"/>
        </a:solidFill>
      </dgm:spPr>
    </dgm:pt>
    <dgm:pt modelId="{706DD876-FAE2-4952-B48B-20A06933AA4C}" type="pres">
      <dgm:prSet presAssocID="{A68ED049-057A-4F42-BE4B-C9D92B8FEDB7}" presName="ParentText" presStyleLbl="revTx" presStyleIdx="2" presStyleCnt="5">
        <dgm:presLayoutVars>
          <dgm:chMax val="0"/>
          <dgm:chPref val="0"/>
          <dgm:bulletEnabled val="1"/>
        </dgm:presLayoutVars>
      </dgm:prSet>
      <dgm:spPr/>
    </dgm:pt>
    <dgm:pt modelId="{09635868-327D-4911-A77F-82D7BD7E3484}" type="pres">
      <dgm:prSet presAssocID="{A68ED049-057A-4F42-BE4B-C9D92B8FEDB7}" presName="Triangle" presStyleLbl="alignNode1" presStyleIdx="5" presStyleCnt="9" custAng="4520859"/>
      <dgm:spPr>
        <a:solidFill>
          <a:srgbClr val="A00000"/>
        </a:solidFill>
      </dgm:spPr>
    </dgm:pt>
    <dgm:pt modelId="{1AE58279-F52E-493E-99C6-FE42B10036C8}" type="pres">
      <dgm:prSet presAssocID="{436619A1-BECE-4D20-8089-37997234ABFB}" presName="sibTrans" presStyleCnt="0"/>
      <dgm:spPr/>
    </dgm:pt>
    <dgm:pt modelId="{1228A45C-41BD-480E-9488-C91E30E17E5A}" type="pres">
      <dgm:prSet presAssocID="{436619A1-BECE-4D20-8089-37997234ABFB}" presName="space" presStyleCnt="0"/>
      <dgm:spPr/>
    </dgm:pt>
    <dgm:pt modelId="{7D7585B8-CB7E-4EF6-98D9-3E628B1161A2}" type="pres">
      <dgm:prSet presAssocID="{5731CBA7-C850-41BA-A242-613F6B7D6E8B}" presName="composite" presStyleCnt="0"/>
      <dgm:spPr/>
    </dgm:pt>
    <dgm:pt modelId="{BF64D188-961F-4C90-980F-D50B86F31077}" type="pres">
      <dgm:prSet presAssocID="{5731CBA7-C850-41BA-A242-613F6B7D6E8B}" presName="LShape" presStyleLbl="alignNode1" presStyleIdx="6" presStyleCnt="9"/>
      <dgm:spPr>
        <a:solidFill>
          <a:schemeClr val="accent1">
            <a:lumMod val="75000"/>
          </a:schemeClr>
        </a:solidFill>
      </dgm:spPr>
    </dgm:pt>
    <dgm:pt modelId="{409CCE07-880E-42C0-9792-096880298017}" type="pres">
      <dgm:prSet presAssocID="{5731CBA7-C850-41BA-A242-613F6B7D6E8B}" presName="ParentText" presStyleLbl="revTx" presStyleIdx="3" presStyleCnt="5" custScaleX="129634" custScaleY="179831" custLinFactX="-158944" custLinFactY="86468" custLinFactNeighborX="-200000" custLinFactNeighborY="100000">
        <dgm:presLayoutVars>
          <dgm:chMax val="0"/>
          <dgm:chPref val="0"/>
          <dgm:bulletEnabled val="1"/>
        </dgm:presLayoutVars>
      </dgm:prSet>
      <dgm:spPr>
        <a:xfrm>
          <a:off x="5453650" y="996534"/>
          <a:ext cx="1440837" cy="1262978"/>
        </a:xfrm>
        <a:prstGeom prst="rect">
          <a:avLst/>
        </a:prstGeom>
      </dgm:spPr>
    </dgm:pt>
    <dgm:pt modelId="{C0954E33-E84F-4365-85F9-E1D333DA14C9}" type="pres">
      <dgm:prSet presAssocID="{5731CBA7-C850-41BA-A242-613F6B7D6E8B}" presName="Triangle" presStyleLbl="alignNode1" presStyleIdx="7" presStyleCnt="9" custAng="4957550" custLinFactNeighborX="1106" custLinFactNeighborY="-4670"/>
      <dgm:spPr>
        <a:solidFill>
          <a:srgbClr val="A00000"/>
        </a:solidFill>
      </dgm:spPr>
    </dgm:pt>
    <dgm:pt modelId="{EFB020AA-2419-4C19-AB33-09B4E9D3A236}" type="pres">
      <dgm:prSet presAssocID="{9E874A0B-3AFC-4BD2-8C13-CE1C46000B8E}" presName="sibTrans" presStyleCnt="0"/>
      <dgm:spPr/>
    </dgm:pt>
    <dgm:pt modelId="{D265D94F-71F2-4B87-AC20-D97CD100F699}" type="pres">
      <dgm:prSet presAssocID="{9E874A0B-3AFC-4BD2-8C13-CE1C46000B8E}" presName="space" presStyleCnt="0"/>
      <dgm:spPr/>
    </dgm:pt>
    <dgm:pt modelId="{D73C8030-F9CE-4AE0-AD4E-65DF5EFF5FC0}" type="pres">
      <dgm:prSet presAssocID="{18DC20BD-620A-4498-98D6-FCE3A7DBFCC2}" presName="composite" presStyleCnt="0"/>
      <dgm:spPr/>
    </dgm:pt>
    <dgm:pt modelId="{A08923AE-4EEF-45C6-BB79-EB4DEF0C9C49}" type="pres">
      <dgm:prSet presAssocID="{18DC20BD-620A-4498-98D6-FCE3A7DBFCC2}" presName="LShape" presStyleLbl="alignNode1" presStyleIdx="8" presStyleCnt="9"/>
      <dgm:spPr>
        <a:solidFill>
          <a:schemeClr val="accent1">
            <a:lumMod val="50000"/>
          </a:schemeClr>
        </a:solidFill>
      </dgm:spPr>
    </dgm:pt>
    <dgm:pt modelId="{D367439B-4AE9-463D-8D49-8BC2AA9A0138}" type="pres">
      <dgm:prSet presAssocID="{18DC20BD-620A-4498-98D6-FCE3A7DBFCC2}" presName="ParentText" presStyleLbl="revTx" presStyleIdx="4" presStyleCnt="5" custLinFactX="-18790" custLinFactNeighborX="-100000" custLinFactNeighborY="36180">
        <dgm:presLayoutVars>
          <dgm:chMax val="0"/>
          <dgm:chPref val="0"/>
          <dgm:bulletEnabled val="1"/>
        </dgm:presLayoutVars>
      </dgm:prSet>
      <dgm:spPr/>
    </dgm:pt>
  </dgm:ptLst>
  <dgm:cxnLst>
    <dgm:cxn modelId="{CF871B11-CC55-46CE-8EEB-21B82998BC1A}" srcId="{FAB97A5F-ADF3-44BE-9BDF-F1997F16AB2C}" destId="{5731CBA7-C850-41BA-A242-613F6B7D6E8B}" srcOrd="3" destOrd="0" parTransId="{980172CE-5175-436D-86AD-ECC06E1C9DBB}" sibTransId="{9E874A0B-3AFC-4BD2-8C13-CE1C46000B8E}"/>
    <dgm:cxn modelId="{A2520618-6C9D-4A21-B114-31E1C87A48C3}" srcId="{FAB97A5F-ADF3-44BE-9BDF-F1997F16AB2C}" destId="{A68ED049-057A-4F42-BE4B-C9D92B8FEDB7}" srcOrd="2" destOrd="0" parTransId="{8EC8ABA2-2FA6-4E1F-A111-3773E3A2DD40}" sibTransId="{436619A1-BECE-4D20-8089-37997234ABFB}"/>
    <dgm:cxn modelId="{BE05EE3B-88A0-4FF1-8B43-C86568877813}" srcId="{FAB97A5F-ADF3-44BE-9BDF-F1997F16AB2C}" destId="{18DC20BD-620A-4498-98D6-FCE3A7DBFCC2}" srcOrd="4" destOrd="0" parTransId="{B85091D1-A11C-439D-9CF2-9B0388EC2031}" sibTransId="{98726F8A-F26F-48D7-93F0-DC0B387A02D9}"/>
    <dgm:cxn modelId="{725E0F40-7217-444E-A0D3-B92034C6F61B}" srcId="{FAB97A5F-ADF3-44BE-9BDF-F1997F16AB2C}" destId="{35505458-0384-418E-AE48-6F8FEF60C7DD}" srcOrd="0" destOrd="0" parTransId="{575C6EBD-B926-476B-88AD-D532F50139F9}" sibTransId="{72476D2D-27B4-4693-81B1-4FE6B8F6604F}"/>
    <dgm:cxn modelId="{8EB5B55B-78A6-42D8-ACC0-6599D50F3746}" type="presOf" srcId="{18DC20BD-620A-4498-98D6-FCE3A7DBFCC2}" destId="{D367439B-4AE9-463D-8D49-8BC2AA9A0138}" srcOrd="0" destOrd="0" presId="urn:microsoft.com/office/officeart/2009/3/layout/StepUpProcess"/>
    <dgm:cxn modelId="{DAF7A643-8B04-476B-A9D5-854A14A0CC9D}" srcId="{FAB97A5F-ADF3-44BE-9BDF-F1997F16AB2C}" destId="{3EC9B54B-A670-4DF9-AC5B-528C617CC1EB}" srcOrd="1" destOrd="0" parTransId="{7B288EC4-AD24-44F3-992D-614973455D7F}" sibTransId="{D0345B91-1227-43F7-856D-BC4A2E2D1DD7}"/>
    <dgm:cxn modelId="{1E315A65-1312-496F-B86E-09F1BE682B25}" type="presOf" srcId="{35505458-0384-418E-AE48-6F8FEF60C7DD}" destId="{5F9CF9C3-68FC-4505-BCB5-AC656EB9B679}" srcOrd="0" destOrd="0" presId="urn:microsoft.com/office/officeart/2009/3/layout/StepUpProcess"/>
    <dgm:cxn modelId="{858FC65A-70BC-4067-AF08-229AF50B8E8F}" type="presOf" srcId="{3EC9B54B-A670-4DF9-AC5B-528C617CC1EB}" destId="{0F3408B1-F584-4985-A764-CEB8E992D76A}" srcOrd="0" destOrd="0" presId="urn:microsoft.com/office/officeart/2009/3/layout/StepUpProcess"/>
    <dgm:cxn modelId="{3CC0638C-F786-40FA-B997-6AD68A7A0A18}" type="presOf" srcId="{FAB97A5F-ADF3-44BE-9BDF-F1997F16AB2C}" destId="{8737075B-A20A-4662-B106-0FC7D45C9CFF}" srcOrd="0" destOrd="0" presId="urn:microsoft.com/office/officeart/2009/3/layout/StepUpProcess"/>
    <dgm:cxn modelId="{5C6128B5-268B-46A8-BB18-1BFB62CF27A7}" type="presOf" srcId="{5731CBA7-C850-41BA-A242-613F6B7D6E8B}" destId="{409CCE07-880E-42C0-9792-096880298017}" srcOrd="0" destOrd="0" presId="urn:microsoft.com/office/officeart/2009/3/layout/StepUpProcess"/>
    <dgm:cxn modelId="{AC65F3CE-76D7-412B-96EA-B79D0336AAEE}" type="presOf" srcId="{A68ED049-057A-4F42-BE4B-C9D92B8FEDB7}" destId="{706DD876-FAE2-4952-B48B-20A06933AA4C}" srcOrd="0" destOrd="0" presId="urn:microsoft.com/office/officeart/2009/3/layout/StepUpProcess"/>
    <dgm:cxn modelId="{2D0BEB6F-7276-4C65-9177-3D4FED13AB46}" type="presParOf" srcId="{8737075B-A20A-4662-B106-0FC7D45C9CFF}" destId="{B55B8F14-08E0-4760-9EDF-2D73B3F26A83}" srcOrd="0" destOrd="0" presId="urn:microsoft.com/office/officeart/2009/3/layout/StepUpProcess"/>
    <dgm:cxn modelId="{27973486-AC42-4A68-A96B-A88A5D78C7C5}" type="presParOf" srcId="{B55B8F14-08E0-4760-9EDF-2D73B3F26A83}" destId="{26D2D810-4D13-4B71-A23C-43F27F5F2044}" srcOrd="0" destOrd="0" presId="urn:microsoft.com/office/officeart/2009/3/layout/StepUpProcess"/>
    <dgm:cxn modelId="{774F75CF-F069-4244-AB68-0DA8949F1D64}" type="presParOf" srcId="{B55B8F14-08E0-4760-9EDF-2D73B3F26A83}" destId="{5F9CF9C3-68FC-4505-BCB5-AC656EB9B679}" srcOrd="1" destOrd="0" presId="urn:microsoft.com/office/officeart/2009/3/layout/StepUpProcess"/>
    <dgm:cxn modelId="{3659E9B6-2C16-49C5-8008-512BDC6B54F7}" type="presParOf" srcId="{B55B8F14-08E0-4760-9EDF-2D73B3F26A83}" destId="{83E7C713-9DB0-425C-A88C-83BB0AD52154}" srcOrd="2" destOrd="0" presId="urn:microsoft.com/office/officeart/2009/3/layout/StepUpProcess"/>
    <dgm:cxn modelId="{DFA57C9D-9490-4B92-988D-2A9ABB69686F}" type="presParOf" srcId="{8737075B-A20A-4662-B106-0FC7D45C9CFF}" destId="{E2CDA4D3-6B66-4C41-96CD-2F4509854B3A}" srcOrd="1" destOrd="0" presId="urn:microsoft.com/office/officeart/2009/3/layout/StepUpProcess"/>
    <dgm:cxn modelId="{82A12E94-AA9A-4EFA-B23B-EA32823398C4}" type="presParOf" srcId="{E2CDA4D3-6B66-4C41-96CD-2F4509854B3A}" destId="{AB7C7578-0F3F-499D-B446-8C734E9E0AD9}" srcOrd="0" destOrd="0" presId="urn:microsoft.com/office/officeart/2009/3/layout/StepUpProcess"/>
    <dgm:cxn modelId="{F6BF1685-6137-4472-BB46-9214BEDC3C91}" type="presParOf" srcId="{8737075B-A20A-4662-B106-0FC7D45C9CFF}" destId="{2CC7BE2E-B742-4257-8A6B-9928BC758968}" srcOrd="2" destOrd="0" presId="urn:microsoft.com/office/officeart/2009/3/layout/StepUpProcess"/>
    <dgm:cxn modelId="{83CC9BEC-4170-4D8A-8B67-0F0E680B94B8}" type="presParOf" srcId="{2CC7BE2E-B742-4257-8A6B-9928BC758968}" destId="{A45F7FE0-E5FB-49C3-B69A-97C3EF4FD8FA}" srcOrd="0" destOrd="0" presId="urn:microsoft.com/office/officeart/2009/3/layout/StepUpProcess"/>
    <dgm:cxn modelId="{A4AC94DE-8385-486F-95DD-0647904F2D90}" type="presParOf" srcId="{2CC7BE2E-B742-4257-8A6B-9928BC758968}" destId="{0F3408B1-F584-4985-A764-CEB8E992D76A}" srcOrd="1" destOrd="0" presId="urn:microsoft.com/office/officeart/2009/3/layout/StepUpProcess"/>
    <dgm:cxn modelId="{9239BD8D-C275-4854-B7B3-97A2A267BD6B}" type="presParOf" srcId="{2CC7BE2E-B742-4257-8A6B-9928BC758968}" destId="{1D1EA012-D87E-48BB-9885-C2D5993CB259}" srcOrd="2" destOrd="0" presId="urn:microsoft.com/office/officeart/2009/3/layout/StepUpProcess"/>
    <dgm:cxn modelId="{6781F823-3AFF-46CB-B017-59CE498AA975}" type="presParOf" srcId="{8737075B-A20A-4662-B106-0FC7D45C9CFF}" destId="{7E7B4AB7-3F3B-41A9-8637-C11246BA5BAC}" srcOrd="3" destOrd="0" presId="urn:microsoft.com/office/officeart/2009/3/layout/StepUpProcess"/>
    <dgm:cxn modelId="{31A71EF8-2A05-4DAB-A410-5A21E8B5D5EA}" type="presParOf" srcId="{7E7B4AB7-3F3B-41A9-8637-C11246BA5BAC}" destId="{07A6149B-1977-47B4-B1F7-4C1E5F995426}" srcOrd="0" destOrd="0" presId="urn:microsoft.com/office/officeart/2009/3/layout/StepUpProcess"/>
    <dgm:cxn modelId="{9FBED686-CAE1-46FF-8AD0-B6B51611F2D9}" type="presParOf" srcId="{8737075B-A20A-4662-B106-0FC7D45C9CFF}" destId="{761D37BD-7B31-4669-84C7-50ABACFF45C0}" srcOrd="4" destOrd="0" presId="urn:microsoft.com/office/officeart/2009/3/layout/StepUpProcess"/>
    <dgm:cxn modelId="{DF1B1101-BB12-4863-AA17-20023B4FF677}" type="presParOf" srcId="{761D37BD-7B31-4669-84C7-50ABACFF45C0}" destId="{88FD55ED-8925-4061-8399-360848FF183C}" srcOrd="0" destOrd="0" presId="urn:microsoft.com/office/officeart/2009/3/layout/StepUpProcess"/>
    <dgm:cxn modelId="{C3361874-28A9-4011-ADE9-731C6B3BA13F}" type="presParOf" srcId="{761D37BD-7B31-4669-84C7-50ABACFF45C0}" destId="{706DD876-FAE2-4952-B48B-20A06933AA4C}" srcOrd="1" destOrd="0" presId="urn:microsoft.com/office/officeart/2009/3/layout/StepUpProcess"/>
    <dgm:cxn modelId="{0ACA56A8-59A1-4C74-A4E1-DEAA59327137}" type="presParOf" srcId="{761D37BD-7B31-4669-84C7-50ABACFF45C0}" destId="{09635868-327D-4911-A77F-82D7BD7E3484}" srcOrd="2" destOrd="0" presId="urn:microsoft.com/office/officeart/2009/3/layout/StepUpProcess"/>
    <dgm:cxn modelId="{0270CF59-2D45-450B-983B-0BA74532220B}" type="presParOf" srcId="{8737075B-A20A-4662-B106-0FC7D45C9CFF}" destId="{1AE58279-F52E-493E-99C6-FE42B10036C8}" srcOrd="5" destOrd="0" presId="urn:microsoft.com/office/officeart/2009/3/layout/StepUpProcess"/>
    <dgm:cxn modelId="{C6FE5826-494B-43EA-9558-B3A404B81371}" type="presParOf" srcId="{1AE58279-F52E-493E-99C6-FE42B10036C8}" destId="{1228A45C-41BD-480E-9488-C91E30E17E5A}" srcOrd="0" destOrd="0" presId="urn:microsoft.com/office/officeart/2009/3/layout/StepUpProcess"/>
    <dgm:cxn modelId="{4E1C720B-FF5B-4DCC-9EEE-9129288F3D42}" type="presParOf" srcId="{8737075B-A20A-4662-B106-0FC7D45C9CFF}" destId="{7D7585B8-CB7E-4EF6-98D9-3E628B1161A2}" srcOrd="6" destOrd="0" presId="urn:microsoft.com/office/officeart/2009/3/layout/StepUpProcess"/>
    <dgm:cxn modelId="{E8758299-AA43-492B-B2BE-7FA1DF3F1B06}" type="presParOf" srcId="{7D7585B8-CB7E-4EF6-98D9-3E628B1161A2}" destId="{BF64D188-961F-4C90-980F-D50B86F31077}" srcOrd="0" destOrd="0" presId="urn:microsoft.com/office/officeart/2009/3/layout/StepUpProcess"/>
    <dgm:cxn modelId="{A3A096BB-FBFE-4586-943A-9553A015D32A}" type="presParOf" srcId="{7D7585B8-CB7E-4EF6-98D9-3E628B1161A2}" destId="{409CCE07-880E-42C0-9792-096880298017}" srcOrd="1" destOrd="0" presId="urn:microsoft.com/office/officeart/2009/3/layout/StepUpProcess"/>
    <dgm:cxn modelId="{2935B45A-1A74-41F4-A3B9-6898F93DDC0B}" type="presParOf" srcId="{7D7585B8-CB7E-4EF6-98D9-3E628B1161A2}" destId="{C0954E33-E84F-4365-85F9-E1D333DA14C9}" srcOrd="2" destOrd="0" presId="urn:microsoft.com/office/officeart/2009/3/layout/StepUpProcess"/>
    <dgm:cxn modelId="{7113849F-52E2-4FF6-B304-BB7FFBCC0ED1}" type="presParOf" srcId="{8737075B-A20A-4662-B106-0FC7D45C9CFF}" destId="{EFB020AA-2419-4C19-AB33-09B4E9D3A236}" srcOrd="7" destOrd="0" presId="urn:microsoft.com/office/officeart/2009/3/layout/StepUpProcess"/>
    <dgm:cxn modelId="{3C6FC93B-9117-4FFF-92D8-92CED0A7FF1D}" type="presParOf" srcId="{EFB020AA-2419-4C19-AB33-09B4E9D3A236}" destId="{D265D94F-71F2-4B87-AC20-D97CD100F699}" srcOrd="0" destOrd="0" presId="urn:microsoft.com/office/officeart/2009/3/layout/StepUpProcess"/>
    <dgm:cxn modelId="{E9FED6D7-873F-459F-80C8-97D7EB872453}" type="presParOf" srcId="{8737075B-A20A-4662-B106-0FC7D45C9CFF}" destId="{D73C8030-F9CE-4AE0-AD4E-65DF5EFF5FC0}" srcOrd="8" destOrd="0" presId="urn:microsoft.com/office/officeart/2009/3/layout/StepUpProcess"/>
    <dgm:cxn modelId="{4B1ED488-81F4-4E8E-AD4B-5F2C2A22B4CB}" type="presParOf" srcId="{D73C8030-F9CE-4AE0-AD4E-65DF5EFF5FC0}" destId="{A08923AE-4EEF-45C6-BB79-EB4DEF0C9C49}" srcOrd="0" destOrd="0" presId="urn:microsoft.com/office/officeart/2009/3/layout/StepUpProcess"/>
    <dgm:cxn modelId="{2EA05EE9-6922-4DF1-9561-F9D9FB68731C}" type="presParOf" srcId="{D73C8030-F9CE-4AE0-AD4E-65DF5EFF5FC0}" destId="{D367439B-4AE9-463D-8D49-8BC2AA9A0138}"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BDE77A-E8DC-4984-8750-D0BC262B4A33}"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tr-TR"/>
        </a:p>
      </dgm:t>
    </dgm:pt>
    <dgm:pt modelId="{2FD642B1-C202-44AC-B78B-CE2ACBA0EFCC}">
      <dgm:prSet phldrT="[Metin]" custT="1">
        <dgm:style>
          <a:lnRef idx="3">
            <a:schemeClr val="lt1"/>
          </a:lnRef>
          <a:fillRef idx="1">
            <a:schemeClr val="accent6"/>
          </a:fillRef>
          <a:effectRef idx="1">
            <a:schemeClr val="accent6"/>
          </a:effectRef>
          <a:fontRef idx="minor">
            <a:schemeClr val="lt1"/>
          </a:fontRef>
        </dgm:style>
      </dgm:prSet>
      <dgm:spPr>
        <a:solidFill>
          <a:schemeClr val="bg2"/>
        </a:solidFill>
      </dgm:spPr>
      <dgm:t>
        <a:bodyPr/>
        <a:lstStyle/>
        <a:p>
          <a:pPr algn="r"/>
          <a:r>
            <a:rPr lang="tr-TR" sz="1600" b="1" dirty="0">
              <a:solidFill>
                <a:srgbClr val="A00000"/>
              </a:solidFill>
            </a:rPr>
            <a:t>Yurt içinden temin edilen eşya için ödenmesi gereken KDV, DİR kapsamında tecil edilir. </a:t>
          </a:r>
        </a:p>
      </dgm:t>
    </dgm:pt>
    <dgm:pt modelId="{3C231091-D373-4D16-965D-672432EE0B8B}" type="parTrans" cxnId="{7E513F8B-D78A-42F6-AF5C-D72DEAC2CEE1}">
      <dgm:prSet/>
      <dgm:spPr/>
      <dgm:t>
        <a:bodyPr/>
        <a:lstStyle/>
        <a:p>
          <a:endParaRPr lang="tr-TR"/>
        </a:p>
      </dgm:t>
    </dgm:pt>
    <dgm:pt modelId="{0DE6F047-CE33-48D3-839F-6CA80190238C}" type="sibTrans" cxnId="{7E513F8B-D78A-42F6-AF5C-D72DEAC2CEE1}">
      <dgm:prSet/>
      <dgm:spPr/>
      <dgm:t>
        <a:bodyPr/>
        <a:lstStyle/>
        <a:p>
          <a:endParaRPr lang="tr-TR"/>
        </a:p>
      </dgm:t>
    </dgm:pt>
    <dgm:pt modelId="{56BA270B-8510-4428-B2A5-9DA79CC73B41}">
      <dgm:prSet phldrT="[Metin]" custT="1">
        <dgm:style>
          <a:lnRef idx="3">
            <a:schemeClr val="lt1"/>
          </a:lnRef>
          <a:fillRef idx="1">
            <a:schemeClr val="accent6"/>
          </a:fillRef>
          <a:effectRef idx="1">
            <a:schemeClr val="accent6"/>
          </a:effectRef>
          <a:fontRef idx="minor">
            <a:schemeClr val="lt1"/>
          </a:fontRef>
        </dgm:style>
      </dgm:prSet>
      <dgm:spPr>
        <a:solidFill>
          <a:schemeClr val="accent3">
            <a:lumMod val="20000"/>
            <a:lumOff val="80000"/>
          </a:schemeClr>
        </a:solidFill>
      </dgm:spPr>
      <dgm:t>
        <a:bodyPr/>
        <a:lstStyle/>
        <a:p>
          <a:pPr algn="l"/>
          <a:r>
            <a:rPr lang="tr-TR" sz="1600" b="1" dirty="0">
              <a:solidFill>
                <a:srgbClr val="A00000"/>
              </a:solidFill>
            </a:rPr>
            <a:t>Tecil edilen mezkur KDV tutarı, ihracatın gerçekleştirilmesi ile birlikte terkin edilir. </a:t>
          </a:r>
        </a:p>
      </dgm:t>
    </dgm:pt>
    <dgm:pt modelId="{745C658D-19D3-497B-9CA5-963B85381B11}" type="parTrans" cxnId="{F270AEBF-41CB-465F-AAD4-276E969FE329}">
      <dgm:prSet/>
      <dgm:spPr/>
      <dgm:t>
        <a:bodyPr/>
        <a:lstStyle/>
        <a:p>
          <a:endParaRPr lang="tr-TR"/>
        </a:p>
      </dgm:t>
    </dgm:pt>
    <dgm:pt modelId="{831C5752-6F15-49C2-8CC9-89F288F33CD1}" type="sibTrans" cxnId="{F270AEBF-41CB-465F-AAD4-276E969FE329}">
      <dgm:prSet/>
      <dgm:spPr/>
      <dgm:t>
        <a:bodyPr/>
        <a:lstStyle/>
        <a:p>
          <a:endParaRPr lang="tr-TR"/>
        </a:p>
      </dgm:t>
    </dgm:pt>
    <dgm:pt modelId="{B65D5637-3C3C-4890-859B-683A415571D5}" type="pres">
      <dgm:prSet presAssocID="{94BDE77A-E8DC-4984-8750-D0BC262B4A33}" presName="compositeShape" presStyleCnt="0">
        <dgm:presLayoutVars>
          <dgm:chMax val="2"/>
          <dgm:dir/>
          <dgm:resizeHandles val="exact"/>
        </dgm:presLayoutVars>
      </dgm:prSet>
      <dgm:spPr/>
    </dgm:pt>
    <dgm:pt modelId="{40FFBC76-1B1F-47C0-8E28-827C7606DEAD}" type="pres">
      <dgm:prSet presAssocID="{94BDE77A-E8DC-4984-8750-D0BC262B4A33}" presName="divider" presStyleLbl="fgShp" presStyleIdx="0" presStyleCnt="1"/>
      <dgm:spPr>
        <a:solidFill>
          <a:srgbClr val="203864"/>
        </a:solidFill>
      </dgm:spPr>
    </dgm:pt>
    <dgm:pt modelId="{5390AB78-B733-4C96-A648-6DBA85A9B8BE}" type="pres">
      <dgm:prSet presAssocID="{2FD642B1-C202-44AC-B78B-CE2ACBA0EFCC}" presName="downArrow" presStyleLbl="node1" presStyleIdx="0" presStyleCnt="2" custLinFactNeighborX="6126" custLinFactNeighborY="-1116"/>
      <dgm:spPr>
        <a:solidFill>
          <a:srgbClr val="A00000"/>
        </a:solidFill>
      </dgm:spPr>
    </dgm:pt>
    <dgm:pt modelId="{4E5CD9C2-AA3A-4C09-ACD8-4098EE5C0F74}" type="pres">
      <dgm:prSet presAssocID="{2FD642B1-C202-44AC-B78B-CE2ACBA0EFCC}" presName="downArrowText" presStyleLbl="revTx" presStyleIdx="0" presStyleCnt="2" custScaleX="84101" custScaleY="109932" custLinFactNeighborX="3952" custLinFactNeighborY="-6054">
        <dgm:presLayoutVars>
          <dgm:bulletEnabled val="1"/>
        </dgm:presLayoutVars>
      </dgm:prSet>
      <dgm:spPr/>
    </dgm:pt>
    <dgm:pt modelId="{05769923-8549-43C0-859E-063DC30C7902}" type="pres">
      <dgm:prSet presAssocID="{56BA270B-8510-4428-B2A5-9DA79CC73B41}" presName="upArrow" presStyleLbl="node1" presStyleIdx="1" presStyleCnt="2" custLinFactNeighborX="-3620" custLinFactNeighborY="-1690"/>
      <dgm:spPr>
        <a:solidFill>
          <a:srgbClr val="A00000"/>
        </a:solidFill>
      </dgm:spPr>
    </dgm:pt>
    <dgm:pt modelId="{050222BB-E9F5-446D-A4ED-A14919B266EB}" type="pres">
      <dgm:prSet presAssocID="{56BA270B-8510-4428-B2A5-9DA79CC73B41}" presName="upArrowText" presStyleLbl="revTx" presStyleIdx="1" presStyleCnt="2" custScaleX="87161" custScaleY="107827" custLinFactNeighborX="765" custLinFactNeighborY="-1857">
        <dgm:presLayoutVars>
          <dgm:bulletEnabled val="1"/>
        </dgm:presLayoutVars>
      </dgm:prSet>
      <dgm:spPr/>
    </dgm:pt>
  </dgm:ptLst>
  <dgm:cxnLst>
    <dgm:cxn modelId="{9DD30B25-A6D5-4E22-AB14-C374CD76621B}" type="presOf" srcId="{56BA270B-8510-4428-B2A5-9DA79CC73B41}" destId="{050222BB-E9F5-446D-A4ED-A14919B266EB}" srcOrd="0" destOrd="0" presId="urn:microsoft.com/office/officeart/2005/8/layout/arrow3"/>
    <dgm:cxn modelId="{44137686-1C94-4181-A5C5-FE7B4B41C721}" type="presOf" srcId="{94BDE77A-E8DC-4984-8750-D0BC262B4A33}" destId="{B65D5637-3C3C-4890-859B-683A415571D5}" srcOrd="0" destOrd="0" presId="urn:microsoft.com/office/officeart/2005/8/layout/arrow3"/>
    <dgm:cxn modelId="{7E513F8B-D78A-42F6-AF5C-D72DEAC2CEE1}" srcId="{94BDE77A-E8DC-4984-8750-D0BC262B4A33}" destId="{2FD642B1-C202-44AC-B78B-CE2ACBA0EFCC}" srcOrd="0" destOrd="0" parTransId="{3C231091-D373-4D16-965D-672432EE0B8B}" sibTransId="{0DE6F047-CE33-48D3-839F-6CA80190238C}"/>
    <dgm:cxn modelId="{B269BCB4-34B9-4E8E-8D20-EB75E1579102}" type="presOf" srcId="{2FD642B1-C202-44AC-B78B-CE2ACBA0EFCC}" destId="{4E5CD9C2-AA3A-4C09-ACD8-4098EE5C0F74}" srcOrd="0" destOrd="0" presId="urn:microsoft.com/office/officeart/2005/8/layout/arrow3"/>
    <dgm:cxn modelId="{F270AEBF-41CB-465F-AAD4-276E969FE329}" srcId="{94BDE77A-E8DC-4984-8750-D0BC262B4A33}" destId="{56BA270B-8510-4428-B2A5-9DA79CC73B41}" srcOrd="1" destOrd="0" parTransId="{745C658D-19D3-497B-9CA5-963B85381B11}" sibTransId="{831C5752-6F15-49C2-8CC9-89F288F33CD1}"/>
    <dgm:cxn modelId="{4CB1B726-F6E3-449C-8C96-DF20217F99B1}" type="presParOf" srcId="{B65D5637-3C3C-4890-859B-683A415571D5}" destId="{40FFBC76-1B1F-47C0-8E28-827C7606DEAD}" srcOrd="0" destOrd="0" presId="urn:microsoft.com/office/officeart/2005/8/layout/arrow3"/>
    <dgm:cxn modelId="{0E053E91-EC11-4BE9-B61D-D158E4D87638}" type="presParOf" srcId="{B65D5637-3C3C-4890-859B-683A415571D5}" destId="{5390AB78-B733-4C96-A648-6DBA85A9B8BE}" srcOrd="1" destOrd="0" presId="urn:microsoft.com/office/officeart/2005/8/layout/arrow3"/>
    <dgm:cxn modelId="{E6FD0BCE-EA80-4B74-B2EC-050C9E1997B8}" type="presParOf" srcId="{B65D5637-3C3C-4890-859B-683A415571D5}" destId="{4E5CD9C2-AA3A-4C09-ACD8-4098EE5C0F74}" srcOrd="2" destOrd="0" presId="urn:microsoft.com/office/officeart/2005/8/layout/arrow3"/>
    <dgm:cxn modelId="{420C830A-5D60-4F18-A281-3EAFDFA72724}" type="presParOf" srcId="{B65D5637-3C3C-4890-859B-683A415571D5}" destId="{05769923-8549-43C0-859E-063DC30C7902}" srcOrd="3" destOrd="0" presId="urn:microsoft.com/office/officeart/2005/8/layout/arrow3"/>
    <dgm:cxn modelId="{4B633FFD-CC79-4567-9EE0-8DF4D183F02E}" type="presParOf" srcId="{B65D5637-3C3C-4890-859B-683A415571D5}" destId="{050222BB-E9F5-446D-A4ED-A14919B266EB}"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F74A0F-D5E7-4815-A15C-1F3A726046E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41716801-8554-486D-9A2E-125E10F9E143}">
      <dgm:prSet/>
      <dgm:spPr>
        <a:solidFill>
          <a:schemeClr val="bg1">
            <a:alpha val="90000"/>
          </a:schemeClr>
        </a:solidFill>
        <a:ln>
          <a:solidFill>
            <a:schemeClr val="accent1">
              <a:lumMod val="50000"/>
              <a:alpha val="90000"/>
            </a:schemeClr>
          </a:solidFill>
        </a:ln>
      </dgm:spPr>
      <dgm:t>
        <a:bodyPr/>
        <a:lstStyle/>
        <a:p>
          <a:r>
            <a:rPr lang="tr-TR" sz="1400" b="1" i="0" u="none" strike="noStrike" kern="1200" cap="none" spc="0" baseline="0" dirty="0">
              <a:solidFill>
                <a:schemeClr val="tx1"/>
              </a:solidFill>
              <a:uFillTx/>
              <a:latin typeface="Myriad Pro" panose="020B0503030403020204" pitchFamily="34" charset="0"/>
              <a:ea typeface="Montserrat Regular"/>
              <a:cs typeface="Montserrat Regular"/>
            </a:rPr>
            <a:t>Yan</a:t>
          </a:r>
          <a:r>
            <a:rPr lang="tr-TR" sz="1400" kern="1200" dirty="0">
              <a:solidFill>
                <a:schemeClr val="tx1"/>
              </a:solidFill>
            </a:rPr>
            <a:t> </a:t>
          </a:r>
          <a:r>
            <a:rPr lang="tr-TR" sz="1400" b="1" i="0" u="none" strike="noStrike" kern="1200" cap="none" spc="0" baseline="0" dirty="0">
              <a:solidFill>
                <a:schemeClr val="tx1"/>
              </a:solidFill>
              <a:uFillTx/>
              <a:latin typeface="Myriad Pro" panose="020B0503030403020204" pitchFamily="34" charset="0"/>
              <a:ea typeface="Montserrat Regular"/>
              <a:cs typeface="Montserrat Regular"/>
            </a:rPr>
            <a:t>sanayici firmaya ithal eşyasından işlem görmüş ürün ürettiren ve bu ürünün ihracatını kendisi ve/veya aracı ihracatçı vasıtasıyla gerçekleştiren imalatçı olmayan dahilde işleme izin belgesi/dahilde işleme izni sahibi firma</a:t>
          </a:r>
        </a:p>
      </dgm:t>
    </dgm:pt>
    <dgm:pt modelId="{DCE5A5EA-0FF6-4C86-971D-DF263427ACD1}" type="parTrans" cxnId="{649D1F65-FA5A-452A-9699-DD60011391BE}">
      <dgm:prSet/>
      <dgm:spPr/>
      <dgm:t>
        <a:bodyPr/>
        <a:lstStyle/>
        <a:p>
          <a:endParaRPr lang="tr-TR"/>
        </a:p>
      </dgm:t>
    </dgm:pt>
    <dgm:pt modelId="{3187764F-AEB2-418F-B0D1-4E8E565CE4FD}" type="sibTrans" cxnId="{649D1F65-FA5A-452A-9699-DD60011391BE}">
      <dgm:prSet/>
      <dgm:spPr/>
      <dgm:t>
        <a:bodyPr/>
        <a:lstStyle/>
        <a:p>
          <a:endParaRPr lang="tr-TR"/>
        </a:p>
      </dgm:t>
    </dgm:pt>
    <dgm:pt modelId="{FEA58573-4854-4A23-978C-93B995EE4653}">
      <dgm:prSet custT="1"/>
      <dgm:spPr>
        <a:solidFill>
          <a:schemeClr val="bg1">
            <a:alpha val="90000"/>
          </a:schemeClr>
        </a:solidFill>
        <a:ln>
          <a:solidFill>
            <a:schemeClr val="accent1">
              <a:lumMod val="50000"/>
              <a:alpha val="90000"/>
            </a:schemeClr>
          </a:solidFill>
        </a:ln>
      </dgm:spPr>
      <dgm:t>
        <a:bodyPr/>
        <a:lstStyle/>
        <a:p>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İşlem görmüş ürünün tamamını veya bir kısmını üreten ve bu ürünün ihracatını kendisi ve/veya aracı ihracatçı vasıtasıyla gerçekleştiren dahilde işleme izin belgesi/dahilde işleme izni sahibi firma</a:t>
          </a:r>
        </a:p>
      </dgm:t>
    </dgm:pt>
    <dgm:pt modelId="{410C68CA-47FE-4FFF-B450-24C5B5629BC3}" type="parTrans" cxnId="{79114380-D2D2-44F6-A9D7-5E53E24CA40E}">
      <dgm:prSet/>
      <dgm:spPr/>
      <dgm:t>
        <a:bodyPr/>
        <a:lstStyle/>
        <a:p>
          <a:endParaRPr lang="tr-TR"/>
        </a:p>
      </dgm:t>
    </dgm:pt>
    <dgm:pt modelId="{DAFBCED3-118A-4976-88C7-48E4D8EDA1AB}" type="sibTrans" cxnId="{79114380-D2D2-44F6-A9D7-5E53E24CA40E}">
      <dgm:prSet/>
      <dgm:spPr/>
      <dgm:t>
        <a:bodyPr/>
        <a:lstStyle/>
        <a:p>
          <a:endParaRPr lang="tr-TR"/>
        </a:p>
      </dgm:t>
    </dgm:pt>
    <dgm:pt modelId="{6C72864C-8EFB-4D0E-A27F-C1CCD6E1C290}">
      <dgm:prSet custT="1"/>
      <dgm:spPr>
        <a:solidFill>
          <a:schemeClr val="bg1">
            <a:alpha val="90000"/>
          </a:schemeClr>
        </a:solidFill>
        <a:ln>
          <a:solidFill>
            <a:schemeClr val="accent1">
              <a:lumMod val="50000"/>
              <a:alpha val="90000"/>
            </a:schemeClr>
          </a:solidFill>
        </a:ln>
      </dgm:spPr>
      <dgm:t>
        <a:bodyPr/>
        <a:lstStyle/>
        <a:p>
          <a:pPr marL="114300" lvl="1" indent="-114300" algn="l" defTabSz="577850">
            <a:lnSpc>
              <a:spcPct val="90000"/>
            </a:lnSpc>
            <a:spcBef>
              <a:spcPct val="0"/>
            </a:spcBef>
            <a:spcAft>
              <a:spcPct val="15000"/>
            </a:spcAft>
            <a:buChar char="•"/>
          </a:pPr>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Dahilde işleme izin belgesinde/dahilde işleme izninde taahhüt edilen ihraç ürününün tamamını ya da bir kısmını üreten, belgede/izinde kayıtlı ancak belge/izin sahibi olmayan firma</a:t>
          </a:r>
        </a:p>
      </dgm:t>
    </dgm:pt>
    <dgm:pt modelId="{035555C3-FF1F-49AF-8E7B-A94CD69BBE56}" type="parTrans" cxnId="{DB8B5EDC-BAF3-45BB-9402-D4A90281CAC5}">
      <dgm:prSet/>
      <dgm:spPr/>
      <dgm:t>
        <a:bodyPr/>
        <a:lstStyle/>
        <a:p>
          <a:endParaRPr lang="tr-TR"/>
        </a:p>
      </dgm:t>
    </dgm:pt>
    <dgm:pt modelId="{3B661443-36D0-4626-B677-4D3C9794EDC2}" type="sibTrans" cxnId="{DB8B5EDC-BAF3-45BB-9402-D4A90281CAC5}">
      <dgm:prSet/>
      <dgm:spPr/>
      <dgm:t>
        <a:bodyPr/>
        <a:lstStyle/>
        <a:p>
          <a:endParaRPr lang="tr-TR"/>
        </a:p>
      </dgm:t>
    </dgm:pt>
    <dgm:pt modelId="{2C8BFCCB-12D0-40B4-A387-93567BA07067}">
      <dgm:prSet custT="1"/>
      <dgm:spPr>
        <a:solidFill>
          <a:schemeClr val="bg1">
            <a:alpha val="90000"/>
          </a:schemeClr>
        </a:solidFill>
        <a:ln>
          <a:solidFill>
            <a:schemeClr val="accent1">
              <a:lumMod val="50000"/>
              <a:alpha val="90000"/>
            </a:schemeClr>
          </a:solidFill>
        </a:ln>
      </dgm:spPr>
      <dgm:t>
        <a:bodyPr/>
        <a:lstStyle/>
        <a:p>
          <a:pPr marL="114300" lvl="1" indent="-114300" algn="l" defTabSz="577850">
            <a:lnSpc>
              <a:spcPct val="90000"/>
            </a:lnSpc>
            <a:spcBef>
              <a:spcPct val="0"/>
            </a:spcBef>
            <a:spcAft>
              <a:spcPct val="15000"/>
            </a:spcAft>
            <a:buChar char="•"/>
          </a:pPr>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Dahilde işleme izin belgesinde/dahilde işleme izninde taahhüt edilen ihracatı, belge/izin sahibi firmadan tedarik ettiği şekliyle gerçekleştiren belge/izin sahibi olmayan firma</a:t>
          </a:r>
        </a:p>
      </dgm:t>
    </dgm:pt>
    <dgm:pt modelId="{295C135A-A03A-4EBF-90F6-991360AFB20F}" type="parTrans" cxnId="{221A11C9-132C-47C4-AB8C-8C38198D2528}">
      <dgm:prSet/>
      <dgm:spPr/>
      <dgm:t>
        <a:bodyPr/>
        <a:lstStyle/>
        <a:p>
          <a:endParaRPr lang="tr-TR"/>
        </a:p>
      </dgm:t>
    </dgm:pt>
    <dgm:pt modelId="{73E96AF8-5890-47A2-812E-41C03A8D175F}" type="sibTrans" cxnId="{221A11C9-132C-47C4-AB8C-8C38198D2528}">
      <dgm:prSet/>
      <dgm:spPr/>
      <dgm:t>
        <a:bodyPr/>
        <a:lstStyle/>
        <a:p>
          <a:endParaRPr lang="tr-TR"/>
        </a:p>
      </dgm:t>
    </dgm:pt>
    <dgm:pt modelId="{FE525DE2-CEFA-422F-8A58-58237A6A933E}">
      <dgm:prSet custT="1"/>
      <dgm:spPr>
        <a:solidFill>
          <a:srgbClr val="A00000"/>
        </a:solidFill>
        <a:ln w="1270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İHRACATÇI</a:t>
          </a:r>
        </a:p>
      </dgm:t>
    </dgm:pt>
    <dgm:pt modelId="{D4F2E787-B453-4CF4-AC43-E54AE236761D}" type="sibTrans" cxnId="{D842CD9D-8B1A-46C0-BCEC-6F251808F6BB}">
      <dgm:prSet/>
      <dgm:spPr/>
      <dgm:t>
        <a:bodyPr/>
        <a:lstStyle/>
        <a:p>
          <a:endParaRPr lang="tr-TR"/>
        </a:p>
      </dgm:t>
    </dgm:pt>
    <dgm:pt modelId="{B18B6FCF-3880-4E85-B139-71596916D0E8}" type="parTrans" cxnId="{D842CD9D-8B1A-46C0-BCEC-6F251808F6BB}">
      <dgm:prSet/>
      <dgm:spPr/>
      <dgm:t>
        <a:bodyPr/>
        <a:lstStyle/>
        <a:p>
          <a:endParaRPr lang="tr-TR"/>
        </a:p>
      </dgm:t>
    </dgm:pt>
    <dgm:pt modelId="{03BB8798-6112-4677-BFA6-E8FF26BB4407}">
      <dgm:prSet custT="1"/>
      <dgm:spPr>
        <a:solidFill>
          <a:srgbClr val="BF8F00"/>
        </a:solidFill>
        <a:ln w="1270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İMALATÇI-İHRACATÇI</a:t>
          </a:r>
        </a:p>
      </dgm:t>
    </dgm:pt>
    <dgm:pt modelId="{FC1A1F60-4237-4FDA-B7C8-C96DA1EB5F2A}" type="parTrans" cxnId="{768E9C54-26B1-44A5-BD2F-B8F341027D91}">
      <dgm:prSet/>
      <dgm:spPr/>
      <dgm:t>
        <a:bodyPr/>
        <a:lstStyle/>
        <a:p>
          <a:endParaRPr lang="tr-TR"/>
        </a:p>
      </dgm:t>
    </dgm:pt>
    <dgm:pt modelId="{B763E639-4C55-4C04-A7F4-BACA7A44529C}" type="sibTrans" cxnId="{768E9C54-26B1-44A5-BD2F-B8F341027D91}">
      <dgm:prSet/>
      <dgm:spPr/>
      <dgm:t>
        <a:bodyPr/>
        <a:lstStyle/>
        <a:p>
          <a:endParaRPr lang="tr-TR"/>
        </a:p>
      </dgm:t>
    </dgm:pt>
    <dgm:pt modelId="{40B6929A-845E-4672-9BC3-A24F155D0ECA}">
      <dgm:prSet custT="1"/>
      <dgm:spPr>
        <a:solidFill>
          <a:srgbClr val="0C2340"/>
        </a:solidFill>
        <a:ln w="1270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r>
            <a:rPr lang="tr-TR" sz="2000" b="1" kern="1200" dirty="0">
              <a:solidFill>
                <a:prstClr val="white"/>
              </a:solidFill>
              <a:latin typeface="Calibri" panose="020F0502020204030204"/>
              <a:ea typeface="+mn-ea"/>
              <a:cs typeface="+mn-cs"/>
            </a:rPr>
            <a:t>YAN</a:t>
          </a:r>
          <a:r>
            <a:rPr lang="tr-TR" sz="2900" kern="1200" dirty="0"/>
            <a:t> </a:t>
          </a:r>
          <a:r>
            <a:rPr lang="tr-TR" sz="2000" b="1" kern="1200" dirty="0"/>
            <a:t>SANAYİCİ</a:t>
          </a:r>
          <a:endParaRPr lang="tr-TR" sz="2900" b="1" kern="1200" dirty="0"/>
        </a:p>
      </dgm:t>
    </dgm:pt>
    <dgm:pt modelId="{C9CB4F75-021F-4F79-AE5B-89EDAC36E994}" type="parTrans" cxnId="{0FC7845B-24E4-4965-8BF9-0B79768A7344}">
      <dgm:prSet/>
      <dgm:spPr/>
      <dgm:t>
        <a:bodyPr/>
        <a:lstStyle/>
        <a:p>
          <a:endParaRPr lang="tr-TR"/>
        </a:p>
      </dgm:t>
    </dgm:pt>
    <dgm:pt modelId="{62FF87BA-1136-4E9A-B4E6-06C466577C02}" type="sibTrans" cxnId="{0FC7845B-24E4-4965-8BF9-0B79768A7344}">
      <dgm:prSet/>
      <dgm:spPr/>
      <dgm:t>
        <a:bodyPr/>
        <a:lstStyle/>
        <a:p>
          <a:endParaRPr lang="tr-TR"/>
        </a:p>
      </dgm:t>
    </dgm:pt>
    <dgm:pt modelId="{39C7D74B-0232-4E05-8469-AE539FED7BCE}">
      <dgm:prSet custT="1"/>
      <dgm:spPr>
        <a:solidFill>
          <a:srgbClr val="A00000"/>
        </a:solidFill>
        <a:ln w="12700" cap="flat" cmpd="sng" algn="ctr">
          <a:solidFill>
            <a:prstClr val="white">
              <a:hueOff val="0"/>
              <a:satOff val="0"/>
              <a:lumOff val="0"/>
              <a:alphaOff val="0"/>
            </a:prstClr>
          </a:solidFill>
          <a:prstDash val="solid"/>
          <a:miter lim="800000"/>
        </a:ln>
        <a:effectLst/>
      </dgm:spPr>
      <dgm:t>
        <a:bodyPr spcFirstLastPara="0" vert="horz" wrap="square" lIns="76200" tIns="38100" rIns="76200" bIns="38100" numCol="1" spcCol="1270" anchor="ctr" anchorCtr="0"/>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ARACI İHRACATÇI</a:t>
          </a:r>
        </a:p>
      </dgm:t>
    </dgm:pt>
    <dgm:pt modelId="{15DEEA57-0814-412D-996B-8637D6EDC64B}" type="parTrans" cxnId="{6A12F72C-3BA0-49AA-B703-2A8B0744D224}">
      <dgm:prSet/>
      <dgm:spPr/>
      <dgm:t>
        <a:bodyPr/>
        <a:lstStyle/>
        <a:p>
          <a:endParaRPr lang="tr-TR"/>
        </a:p>
      </dgm:t>
    </dgm:pt>
    <dgm:pt modelId="{2F5E2FD6-4BD9-4155-AD0C-6042F4F11BD7}" type="sibTrans" cxnId="{6A12F72C-3BA0-49AA-B703-2A8B0744D224}">
      <dgm:prSet/>
      <dgm:spPr/>
      <dgm:t>
        <a:bodyPr/>
        <a:lstStyle/>
        <a:p>
          <a:endParaRPr lang="tr-TR"/>
        </a:p>
      </dgm:t>
    </dgm:pt>
    <dgm:pt modelId="{37821EB9-BA7E-4605-ACD8-D8DFEAF628AA}" type="pres">
      <dgm:prSet presAssocID="{3EF74A0F-D5E7-4815-A15C-1F3A726046E4}" presName="Name0" presStyleCnt="0">
        <dgm:presLayoutVars>
          <dgm:dir/>
          <dgm:animLvl val="lvl"/>
          <dgm:resizeHandles val="exact"/>
        </dgm:presLayoutVars>
      </dgm:prSet>
      <dgm:spPr/>
    </dgm:pt>
    <dgm:pt modelId="{7433F5A1-CF6D-4C29-BF17-EF3183F90595}" type="pres">
      <dgm:prSet presAssocID="{FE525DE2-CEFA-422F-8A58-58237A6A933E}" presName="linNode" presStyleCnt="0"/>
      <dgm:spPr/>
    </dgm:pt>
    <dgm:pt modelId="{F76107ED-4BD4-4437-A0B5-3054800F43C6}" type="pres">
      <dgm:prSet presAssocID="{FE525DE2-CEFA-422F-8A58-58237A6A933E}" presName="parentText" presStyleLbl="node1" presStyleIdx="0" presStyleCnt="4">
        <dgm:presLayoutVars>
          <dgm:chMax val="1"/>
          <dgm:bulletEnabled val="1"/>
        </dgm:presLayoutVars>
      </dgm:prSet>
      <dgm:spPr>
        <a:xfrm>
          <a:off x="0" y="1963"/>
          <a:ext cx="2883654" cy="944504"/>
        </a:xfrm>
        <a:prstGeom prst="roundRect">
          <a:avLst/>
        </a:prstGeom>
      </dgm:spPr>
    </dgm:pt>
    <dgm:pt modelId="{6223C13E-916B-4D5B-9491-8B66395E6F66}" type="pres">
      <dgm:prSet presAssocID="{FE525DE2-CEFA-422F-8A58-58237A6A933E}" presName="descendantText" presStyleLbl="alignAccFollowNode1" presStyleIdx="0" presStyleCnt="4">
        <dgm:presLayoutVars>
          <dgm:bulletEnabled val="1"/>
        </dgm:presLayoutVars>
      </dgm:prSet>
      <dgm:spPr/>
    </dgm:pt>
    <dgm:pt modelId="{94CCEE8B-BA6F-4062-9433-24025A5653E5}" type="pres">
      <dgm:prSet presAssocID="{D4F2E787-B453-4CF4-AC43-E54AE236761D}" presName="sp" presStyleCnt="0"/>
      <dgm:spPr/>
    </dgm:pt>
    <dgm:pt modelId="{70A9C69D-2C83-472E-8727-9D93D612FAA4}" type="pres">
      <dgm:prSet presAssocID="{03BB8798-6112-4677-BFA6-E8FF26BB4407}" presName="linNode" presStyleCnt="0"/>
      <dgm:spPr/>
    </dgm:pt>
    <dgm:pt modelId="{89B5C930-111B-413F-BBA2-F0DBE74384FF}" type="pres">
      <dgm:prSet presAssocID="{03BB8798-6112-4677-BFA6-E8FF26BB4407}" presName="parentText" presStyleLbl="node1" presStyleIdx="1" presStyleCnt="4">
        <dgm:presLayoutVars>
          <dgm:chMax val="1"/>
          <dgm:bulletEnabled val="1"/>
        </dgm:presLayoutVars>
      </dgm:prSet>
      <dgm:spPr>
        <a:xfrm>
          <a:off x="0" y="993693"/>
          <a:ext cx="2883654" cy="944504"/>
        </a:xfrm>
        <a:prstGeom prst="roundRect">
          <a:avLst/>
        </a:prstGeom>
      </dgm:spPr>
    </dgm:pt>
    <dgm:pt modelId="{EE001121-C018-4A57-B195-BEE738FC9FD1}" type="pres">
      <dgm:prSet presAssocID="{03BB8798-6112-4677-BFA6-E8FF26BB4407}" presName="descendantText" presStyleLbl="alignAccFollowNode1" presStyleIdx="1" presStyleCnt="4">
        <dgm:presLayoutVars>
          <dgm:bulletEnabled val="1"/>
        </dgm:presLayoutVars>
      </dgm:prSet>
      <dgm:spPr/>
    </dgm:pt>
    <dgm:pt modelId="{D8D5B3FE-FAAD-40C2-9897-9D68371360EA}" type="pres">
      <dgm:prSet presAssocID="{B763E639-4C55-4C04-A7F4-BACA7A44529C}" presName="sp" presStyleCnt="0"/>
      <dgm:spPr/>
    </dgm:pt>
    <dgm:pt modelId="{598566CF-F791-4B9C-BDB9-C0C9C3BDF0AA}" type="pres">
      <dgm:prSet presAssocID="{40B6929A-845E-4672-9BC3-A24F155D0ECA}" presName="linNode" presStyleCnt="0"/>
      <dgm:spPr/>
    </dgm:pt>
    <dgm:pt modelId="{495CCFB9-C519-4AA6-AA4C-E63D465F5626}" type="pres">
      <dgm:prSet presAssocID="{40B6929A-845E-4672-9BC3-A24F155D0ECA}" presName="parentText" presStyleLbl="node1" presStyleIdx="2" presStyleCnt="4">
        <dgm:presLayoutVars>
          <dgm:chMax val="1"/>
          <dgm:bulletEnabled val="1"/>
        </dgm:presLayoutVars>
      </dgm:prSet>
      <dgm:spPr>
        <a:xfrm>
          <a:off x="0" y="1985422"/>
          <a:ext cx="2883654" cy="944504"/>
        </a:xfrm>
        <a:prstGeom prst="roundRect">
          <a:avLst/>
        </a:prstGeom>
      </dgm:spPr>
    </dgm:pt>
    <dgm:pt modelId="{97D8E88D-F450-4086-9D59-E160083EEA69}" type="pres">
      <dgm:prSet presAssocID="{40B6929A-845E-4672-9BC3-A24F155D0ECA}" presName="descendantText" presStyleLbl="alignAccFollowNode1" presStyleIdx="2" presStyleCnt="4">
        <dgm:presLayoutVars>
          <dgm:bulletEnabled val="1"/>
        </dgm:presLayoutVars>
      </dgm:prSet>
      <dgm:spPr/>
    </dgm:pt>
    <dgm:pt modelId="{F80DFF15-6F48-408A-9E85-10F7091177CB}" type="pres">
      <dgm:prSet presAssocID="{62FF87BA-1136-4E9A-B4E6-06C466577C02}" presName="sp" presStyleCnt="0"/>
      <dgm:spPr/>
    </dgm:pt>
    <dgm:pt modelId="{63F75472-26D8-4001-ACE9-E13CCE9F7268}" type="pres">
      <dgm:prSet presAssocID="{39C7D74B-0232-4E05-8469-AE539FED7BCE}" presName="linNode" presStyleCnt="0"/>
      <dgm:spPr/>
    </dgm:pt>
    <dgm:pt modelId="{2FF5CDF0-2616-4573-A34F-8AC80D74F610}" type="pres">
      <dgm:prSet presAssocID="{39C7D74B-0232-4E05-8469-AE539FED7BCE}" presName="parentText" presStyleLbl="node1" presStyleIdx="3" presStyleCnt="4">
        <dgm:presLayoutVars>
          <dgm:chMax val="1"/>
          <dgm:bulletEnabled val="1"/>
        </dgm:presLayoutVars>
      </dgm:prSet>
      <dgm:spPr>
        <a:xfrm>
          <a:off x="0" y="2977152"/>
          <a:ext cx="2883654" cy="944504"/>
        </a:xfrm>
        <a:prstGeom prst="roundRect">
          <a:avLst/>
        </a:prstGeom>
      </dgm:spPr>
    </dgm:pt>
    <dgm:pt modelId="{61B860AA-3778-4A3D-A0C5-318F23396319}" type="pres">
      <dgm:prSet presAssocID="{39C7D74B-0232-4E05-8469-AE539FED7BCE}" presName="descendantText" presStyleLbl="alignAccFollowNode1" presStyleIdx="3" presStyleCnt="4" custLinFactNeighborX="0" custLinFactNeighborY="2475">
        <dgm:presLayoutVars>
          <dgm:bulletEnabled val="1"/>
        </dgm:presLayoutVars>
      </dgm:prSet>
      <dgm:spPr/>
    </dgm:pt>
  </dgm:ptLst>
  <dgm:cxnLst>
    <dgm:cxn modelId="{6A12F72C-3BA0-49AA-B703-2A8B0744D224}" srcId="{3EF74A0F-D5E7-4815-A15C-1F3A726046E4}" destId="{39C7D74B-0232-4E05-8469-AE539FED7BCE}" srcOrd="3" destOrd="0" parTransId="{15DEEA57-0814-412D-996B-8637D6EDC64B}" sibTransId="{2F5E2FD6-4BD9-4155-AD0C-6042F4F11BD7}"/>
    <dgm:cxn modelId="{23C11A34-B9D7-4A03-BAFC-24112D31E751}" type="presOf" srcId="{03BB8798-6112-4677-BFA6-E8FF26BB4407}" destId="{89B5C930-111B-413F-BBA2-F0DBE74384FF}" srcOrd="0" destOrd="0" presId="urn:microsoft.com/office/officeart/2005/8/layout/vList5"/>
    <dgm:cxn modelId="{0FC7845B-24E4-4965-8BF9-0B79768A7344}" srcId="{3EF74A0F-D5E7-4815-A15C-1F3A726046E4}" destId="{40B6929A-845E-4672-9BC3-A24F155D0ECA}" srcOrd="2" destOrd="0" parTransId="{C9CB4F75-021F-4F79-AE5B-89EDAC36E994}" sibTransId="{62FF87BA-1136-4E9A-B4E6-06C466577C02}"/>
    <dgm:cxn modelId="{649D1F65-FA5A-452A-9699-DD60011391BE}" srcId="{FE525DE2-CEFA-422F-8A58-58237A6A933E}" destId="{41716801-8554-486D-9A2E-125E10F9E143}" srcOrd="0" destOrd="0" parTransId="{DCE5A5EA-0FF6-4C86-971D-DF263427ACD1}" sibTransId="{3187764F-AEB2-418F-B0D1-4E8E565CE4FD}"/>
    <dgm:cxn modelId="{768E9C54-26B1-44A5-BD2F-B8F341027D91}" srcId="{3EF74A0F-D5E7-4815-A15C-1F3A726046E4}" destId="{03BB8798-6112-4677-BFA6-E8FF26BB4407}" srcOrd="1" destOrd="0" parTransId="{FC1A1F60-4237-4FDA-B7C8-C96DA1EB5F2A}" sibTransId="{B763E639-4C55-4C04-A7F4-BACA7A44529C}"/>
    <dgm:cxn modelId="{B3869B7A-D780-4AA7-A2F9-87D9B0764698}" type="presOf" srcId="{39C7D74B-0232-4E05-8469-AE539FED7BCE}" destId="{2FF5CDF0-2616-4573-A34F-8AC80D74F610}" srcOrd="0" destOrd="0" presId="urn:microsoft.com/office/officeart/2005/8/layout/vList5"/>
    <dgm:cxn modelId="{79114380-D2D2-44F6-A9D7-5E53E24CA40E}" srcId="{03BB8798-6112-4677-BFA6-E8FF26BB4407}" destId="{FEA58573-4854-4A23-978C-93B995EE4653}" srcOrd="0" destOrd="0" parTransId="{410C68CA-47FE-4FFF-B450-24C5B5629BC3}" sibTransId="{DAFBCED3-118A-4976-88C7-48E4D8EDA1AB}"/>
    <dgm:cxn modelId="{7635FB8B-03E5-4C6D-94B7-FCC15DC31F8E}" type="presOf" srcId="{FE525DE2-CEFA-422F-8A58-58237A6A933E}" destId="{F76107ED-4BD4-4437-A0B5-3054800F43C6}" srcOrd="0" destOrd="0" presId="urn:microsoft.com/office/officeart/2005/8/layout/vList5"/>
    <dgm:cxn modelId="{DEE66997-8EE8-4E6C-9F79-43721B7FD9FD}" type="presOf" srcId="{FEA58573-4854-4A23-978C-93B995EE4653}" destId="{EE001121-C018-4A57-B195-BEE738FC9FD1}" srcOrd="0" destOrd="0" presId="urn:microsoft.com/office/officeart/2005/8/layout/vList5"/>
    <dgm:cxn modelId="{D842CD9D-8B1A-46C0-BCEC-6F251808F6BB}" srcId="{3EF74A0F-D5E7-4815-A15C-1F3A726046E4}" destId="{FE525DE2-CEFA-422F-8A58-58237A6A933E}" srcOrd="0" destOrd="0" parTransId="{B18B6FCF-3880-4E85-B139-71596916D0E8}" sibTransId="{D4F2E787-B453-4CF4-AC43-E54AE236761D}"/>
    <dgm:cxn modelId="{479369B8-E46C-4244-BB25-B20A0196B8DC}" type="presOf" srcId="{3EF74A0F-D5E7-4815-A15C-1F3A726046E4}" destId="{37821EB9-BA7E-4605-ACD8-D8DFEAF628AA}" srcOrd="0" destOrd="0" presId="urn:microsoft.com/office/officeart/2005/8/layout/vList5"/>
    <dgm:cxn modelId="{D1D1F4C1-BC88-4A7D-B058-1F8DC4A45EA0}" type="presOf" srcId="{41716801-8554-486D-9A2E-125E10F9E143}" destId="{6223C13E-916B-4D5B-9491-8B66395E6F66}" srcOrd="0" destOrd="0" presId="urn:microsoft.com/office/officeart/2005/8/layout/vList5"/>
    <dgm:cxn modelId="{221A11C9-132C-47C4-AB8C-8C38198D2528}" srcId="{39C7D74B-0232-4E05-8469-AE539FED7BCE}" destId="{2C8BFCCB-12D0-40B4-A387-93567BA07067}" srcOrd="0" destOrd="0" parTransId="{295C135A-A03A-4EBF-90F6-991360AFB20F}" sibTransId="{73E96AF8-5890-47A2-812E-41C03A8D175F}"/>
    <dgm:cxn modelId="{325647CA-563D-4B42-A2A0-41340AC9D243}" type="presOf" srcId="{6C72864C-8EFB-4D0E-A27F-C1CCD6E1C290}" destId="{97D8E88D-F450-4086-9D59-E160083EEA69}" srcOrd="0" destOrd="0" presId="urn:microsoft.com/office/officeart/2005/8/layout/vList5"/>
    <dgm:cxn modelId="{B7FF3BDC-578B-4710-B25B-1A899BFB8F25}" type="presOf" srcId="{40B6929A-845E-4672-9BC3-A24F155D0ECA}" destId="{495CCFB9-C519-4AA6-AA4C-E63D465F5626}" srcOrd="0" destOrd="0" presId="urn:microsoft.com/office/officeart/2005/8/layout/vList5"/>
    <dgm:cxn modelId="{DB8B5EDC-BAF3-45BB-9402-D4A90281CAC5}" srcId="{40B6929A-845E-4672-9BC3-A24F155D0ECA}" destId="{6C72864C-8EFB-4D0E-A27F-C1CCD6E1C290}" srcOrd="0" destOrd="0" parTransId="{035555C3-FF1F-49AF-8E7B-A94CD69BBE56}" sibTransId="{3B661443-36D0-4626-B677-4D3C9794EDC2}"/>
    <dgm:cxn modelId="{B22B06E6-799B-487C-9108-6F940EB61F7E}" type="presOf" srcId="{2C8BFCCB-12D0-40B4-A387-93567BA07067}" destId="{61B860AA-3778-4A3D-A0C5-318F23396319}" srcOrd="0" destOrd="0" presId="urn:microsoft.com/office/officeart/2005/8/layout/vList5"/>
    <dgm:cxn modelId="{C1DFD9BC-0947-4C40-9049-7F0AF0CED4AC}" type="presParOf" srcId="{37821EB9-BA7E-4605-ACD8-D8DFEAF628AA}" destId="{7433F5A1-CF6D-4C29-BF17-EF3183F90595}" srcOrd="0" destOrd="0" presId="urn:microsoft.com/office/officeart/2005/8/layout/vList5"/>
    <dgm:cxn modelId="{4F4E2CAF-2686-4E22-B44E-B7B386F3E2A1}" type="presParOf" srcId="{7433F5A1-CF6D-4C29-BF17-EF3183F90595}" destId="{F76107ED-4BD4-4437-A0B5-3054800F43C6}" srcOrd="0" destOrd="0" presId="urn:microsoft.com/office/officeart/2005/8/layout/vList5"/>
    <dgm:cxn modelId="{93120CD8-834B-4BE4-BF37-D819F0BE0D62}" type="presParOf" srcId="{7433F5A1-CF6D-4C29-BF17-EF3183F90595}" destId="{6223C13E-916B-4D5B-9491-8B66395E6F66}" srcOrd="1" destOrd="0" presId="urn:microsoft.com/office/officeart/2005/8/layout/vList5"/>
    <dgm:cxn modelId="{EB831B69-A8F1-4B0B-96B8-90D9CB6F6F17}" type="presParOf" srcId="{37821EB9-BA7E-4605-ACD8-D8DFEAF628AA}" destId="{94CCEE8B-BA6F-4062-9433-24025A5653E5}" srcOrd="1" destOrd="0" presId="urn:microsoft.com/office/officeart/2005/8/layout/vList5"/>
    <dgm:cxn modelId="{16B43588-FB79-404B-842C-96A4089BEF27}" type="presParOf" srcId="{37821EB9-BA7E-4605-ACD8-D8DFEAF628AA}" destId="{70A9C69D-2C83-472E-8727-9D93D612FAA4}" srcOrd="2" destOrd="0" presId="urn:microsoft.com/office/officeart/2005/8/layout/vList5"/>
    <dgm:cxn modelId="{32A8E92C-9FFC-42DF-B69A-466927942B68}" type="presParOf" srcId="{70A9C69D-2C83-472E-8727-9D93D612FAA4}" destId="{89B5C930-111B-413F-BBA2-F0DBE74384FF}" srcOrd="0" destOrd="0" presId="urn:microsoft.com/office/officeart/2005/8/layout/vList5"/>
    <dgm:cxn modelId="{60501305-FA61-4925-9AD2-E1F8D0B9A23E}" type="presParOf" srcId="{70A9C69D-2C83-472E-8727-9D93D612FAA4}" destId="{EE001121-C018-4A57-B195-BEE738FC9FD1}" srcOrd="1" destOrd="0" presId="urn:microsoft.com/office/officeart/2005/8/layout/vList5"/>
    <dgm:cxn modelId="{220EA130-09FA-4B20-A75B-438C517F48FB}" type="presParOf" srcId="{37821EB9-BA7E-4605-ACD8-D8DFEAF628AA}" destId="{D8D5B3FE-FAAD-40C2-9897-9D68371360EA}" srcOrd="3" destOrd="0" presId="urn:microsoft.com/office/officeart/2005/8/layout/vList5"/>
    <dgm:cxn modelId="{77F7EFD6-63B4-48BB-B168-A58F1376551B}" type="presParOf" srcId="{37821EB9-BA7E-4605-ACD8-D8DFEAF628AA}" destId="{598566CF-F791-4B9C-BDB9-C0C9C3BDF0AA}" srcOrd="4" destOrd="0" presId="urn:microsoft.com/office/officeart/2005/8/layout/vList5"/>
    <dgm:cxn modelId="{5BE260DE-647C-4372-B402-0A0BE6FC0A2A}" type="presParOf" srcId="{598566CF-F791-4B9C-BDB9-C0C9C3BDF0AA}" destId="{495CCFB9-C519-4AA6-AA4C-E63D465F5626}" srcOrd="0" destOrd="0" presId="urn:microsoft.com/office/officeart/2005/8/layout/vList5"/>
    <dgm:cxn modelId="{DA75159C-043C-4515-B914-5F7BE1837C99}" type="presParOf" srcId="{598566CF-F791-4B9C-BDB9-C0C9C3BDF0AA}" destId="{97D8E88D-F450-4086-9D59-E160083EEA69}" srcOrd="1" destOrd="0" presId="urn:microsoft.com/office/officeart/2005/8/layout/vList5"/>
    <dgm:cxn modelId="{C80E8D5F-6A4D-4A43-8118-D356EC685516}" type="presParOf" srcId="{37821EB9-BA7E-4605-ACD8-D8DFEAF628AA}" destId="{F80DFF15-6F48-408A-9E85-10F7091177CB}" srcOrd="5" destOrd="0" presId="urn:microsoft.com/office/officeart/2005/8/layout/vList5"/>
    <dgm:cxn modelId="{F9C6AC3D-0347-4422-82CF-F95AA0785CCE}" type="presParOf" srcId="{37821EB9-BA7E-4605-ACD8-D8DFEAF628AA}" destId="{63F75472-26D8-4001-ACE9-E13CCE9F7268}" srcOrd="6" destOrd="0" presId="urn:microsoft.com/office/officeart/2005/8/layout/vList5"/>
    <dgm:cxn modelId="{266D74A0-9145-4D2D-AA55-5B58024267F2}" type="presParOf" srcId="{63F75472-26D8-4001-ACE9-E13CCE9F7268}" destId="{2FF5CDF0-2616-4573-A34F-8AC80D74F610}" srcOrd="0" destOrd="0" presId="urn:microsoft.com/office/officeart/2005/8/layout/vList5"/>
    <dgm:cxn modelId="{D44F1652-1F9C-4EEF-8EB9-AAF721C75F0F}" type="presParOf" srcId="{63F75472-26D8-4001-ACE9-E13CCE9F7268}" destId="{61B860AA-3778-4A3D-A0C5-318F2339631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EB4BD8E-B1D7-4405-867E-DE9DBFE49149}" type="doc">
      <dgm:prSet loTypeId="urn:microsoft.com/office/officeart/2005/8/layout/hProcess9" loCatId="process" qsTypeId="urn:microsoft.com/office/officeart/2005/8/quickstyle/simple1" qsCatId="simple" csTypeId="urn:microsoft.com/office/officeart/2005/8/colors/accent2_1" csCatId="accent2" phldr="1"/>
      <dgm:spPr/>
      <dgm:t>
        <a:bodyPr/>
        <a:lstStyle/>
        <a:p>
          <a:endParaRPr lang="tr-TR"/>
        </a:p>
      </dgm:t>
    </dgm:pt>
    <dgm:pt modelId="{9190669B-5AFD-4CF4-B9A6-962FA72E4CC2}">
      <dgm:prSet custT="1"/>
      <dgm:spPr/>
      <dgm:t>
        <a:bodyPr/>
        <a:lstStyle/>
        <a:p>
          <a:r>
            <a:rPr lang="tr-TR" sz="1800" b="1" i="0" u="none" strike="noStrike" kern="1200" cap="none" spc="0" baseline="0">
              <a:uFillTx/>
              <a:latin typeface="Myriad Pro" panose="020B0503030403020204" pitchFamily="34" charset="0"/>
              <a:ea typeface="Montserrat Regular"/>
              <a:cs typeface="Montserrat Regular"/>
            </a:rPr>
            <a:t>İthal eşyasının ihraç edilecek ürünün üretiminde kullanıldığının tespitinin mümkün olması</a:t>
          </a:r>
          <a:endParaRPr lang="tr-TR" sz="1800" b="1" i="0" u="none" strike="noStrike" kern="1200" cap="none" spc="0" baseline="0" dirty="0">
            <a:uFillTx/>
            <a:latin typeface="Myriad Pro" panose="020B0503030403020204" pitchFamily="34" charset="0"/>
            <a:ea typeface="Montserrat Regular"/>
            <a:cs typeface="Montserrat Regular"/>
          </a:endParaRPr>
        </a:p>
      </dgm:t>
    </dgm:pt>
    <dgm:pt modelId="{88C739E4-145B-4C44-B69F-1AA09FC464BE}" type="parTrans" cxnId="{5B6602E2-8174-4E0F-9D47-DE8B65C6E6A3}">
      <dgm:prSet/>
      <dgm:spPr/>
      <dgm:t>
        <a:bodyPr/>
        <a:lstStyle/>
        <a:p>
          <a:endParaRPr lang="tr-TR" sz="1800"/>
        </a:p>
      </dgm:t>
    </dgm:pt>
    <dgm:pt modelId="{0BDEA6EF-ACD8-4832-AB1C-CD056A026B7C}" type="sibTrans" cxnId="{5B6602E2-8174-4E0F-9D47-DE8B65C6E6A3}">
      <dgm:prSet/>
      <dgm:spPr/>
      <dgm:t>
        <a:bodyPr/>
        <a:lstStyle/>
        <a:p>
          <a:endParaRPr lang="tr-TR" sz="1800"/>
        </a:p>
      </dgm:t>
    </dgm:pt>
    <dgm:pt modelId="{B2EEEF7D-CCC8-4966-BDEF-AB647A091CFF}">
      <dgm:prSet custT="1"/>
      <dgm:spPr/>
      <dgm:t>
        <a:bodyPr/>
        <a:lstStyle/>
        <a:p>
          <a:r>
            <a:rPr lang="tr-TR" sz="1800" b="1" i="0" u="none" strike="noStrike" kern="1200" cap="none" spc="0" baseline="0">
              <a:uFillTx/>
              <a:latin typeface="Myriad Pro" panose="020B0503030403020204" pitchFamily="34" charset="0"/>
              <a:ea typeface="Montserrat Regular"/>
              <a:cs typeface="Montserrat Regular"/>
            </a:rPr>
            <a:t>Ülkemizde yerleşik üreticilerin temel ekonomik çıkarlarının olumsuz etkilenmemesi</a:t>
          </a:r>
          <a:endParaRPr lang="tr-TR" sz="1800" b="1" i="0" u="none" strike="noStrike" kern="1200" cap="none" spc="0" baseline="0" dirty="0">
            <a:uFillTx/>
            <a:latin typeface="Myriad Pro" panose="020B0503030403020204" pitchFamily="34" charset="0"/>
            <a:ea typeface="Montserrat Regular"/>
            <a:cs typeface="Montserrat Regular"/>
          </a:endParaRPr>
        </a:p>
      </dgm:t>
    </dgm:pt>
    <dgm:pt modelId="{8DD880E4-0E6C-4BC6-87E9-F0A75CBDED5E}" type="parTrans" cxnId="{D464B989-7EC6-4BCB-845F-A9AC7C47932F}">
      <dgm:prSet/>
      <dgm:spPr/>
      <dgm:t>
        <a:bodyPr/>
        <a:lstStyle/>
        <a:p>
          <a:endParaRPr lang="tr-TR" sz="1800"/>
        </a:p>
      </dgm:t>
    </dgm:pt>
    <dgm:pt modelId="{BC7B60B1-C813-4ADC-A102-3307133F6BC3}" type="sibTrans" cxnId="{D464B989-7EC6-4BCB-845F-A9AC7C47932F}">
      <dgm:prSet/>
      <dgm:spPr/>
      <dgm:t>
        <a:bodyPr/>
        <a:lstStyle/>
        <a:p>
          <a:endParaRPr lang="tr-TR" sz="1800"/>
        </a:p>
      </dgm:t>
    </dgm:pt>
    <dgm:pt modelId="{76561680-4A0B-4AA7-A2C6-1CD31D752B7A}">
      <dgm:prSet custT="1"/>
      <dgm:spPr/>
      <dgm:t>
        <a:bodyPr/>
        <a:lstStyle/>
        <a:p>
          <a:pPr marL="0" lvl="0" indent="0" algn="ctr" defTabSz="622300">
            <a:lnSpc>
              <a:spcPct val="90000"/>
            </a:lnSpc>
            <a:spcBef>
              <a:spcPct val="0"/>
            </a:spcBef>
            <a:spcAft>
              <a:spcPct val="35000"/>
            </a:spcAft>
            <a:buNone/>
          </a:pPr>
          <a:r>
            <a:rPr lang="tr-TR" sz="1800" b="1" i="0" u="none" strike="noStrike" kern="1200" cap="none" spc="0" baseline="0">
              <a:uFillTx/>
              <a:latin typeface="Myriad Pro" panose="020B0503030403020204" pitchFamily="34" charset="0"/>
              <a:ea typeface="Montserrat Regular"/>
              <a:cs typeface="Montserrat Regular"/>
            </a:rPr>
            <a:t>Faaliyetin katma değer yaratan, kapasite kullanımını artıran, rekabet gücü sağlayan nitelikte olması</a:t>
          </a:r>
          <a:endParaRPr lang="tr-TR" sz="1800" b="1" i="0" u="none" strike="noStrike" kern="1200" cap="none" spc="0" baseline="0" dirty="0">
            <a:uFillTx/>
            <a:latin typeface="Myriad Pro" panose="020B0503030403020204" pitchFamily="34" charset="0"/>
            <a:ea typeface="Montserrat Regular"/>
            <a:cs typeface="Montserrat Regular"/>
          </a:endParaRPr>
        </a:p>
      </dgm:t>
    </dgm:pt>
    <dgm:pt modelId="{600C7C17-BA4C-42F7-A6A4-F9F6C112F8FC}" type="parTrans" cxnId="{C436D6A5-CA71-459F-8C84-5B1ED68EBAF2}">
      <dgm:prSet/>
      <dgm:spPr/>
      <dgm:t>
        <a:bodyPr/>
        <a:lstStyle/>
        <a:p>
          <a:endParaRPr lang="tr-TR" sz="1800"/>
        </a:p>
      </dgm:t>
    </dgm:pt>
    <dgm:pt modelId="{2D3387FA-08F3-4D88-A7E7-BEA315436AD0}" type="sibTrans" cxnId="{C436D6A5-CA71-459F-8C84-5B1ED68EBAF2}">
      <dgm:prSet/>
      <dgm:spPr/>
      <dgm:t>
        <a:bodyPr/>
        <a:lstStyle/>
        <a:p>
          <a:endParaRPr lang="tr-TR" sz="1800"/>
        </a:p>
      </dgm:t>
    </dgm:pt>
    <dgm:pt modelId="{643B16CE-6CEC-416D-87A0-69C94AD91A10}">
      <dgm:prSet custT="1"/>
      <dgm:spPr>
        <a:ln>
          <a:solidFill>
            <a:srgbClr val="A00000"/>
          </a:solidFill>
        </a:ln>
      </dgm:spPr>
      <dgm:t>
        <a:bodyPr/>
        <a:lstStyle/>
        <a:p>
          <a:pPr marL="0" lvl="0" indent="0" algn="ctr" defTabSz="622300">
            <a:lnSpc>
              <a:spcPct val="90000"/>
            </a:lnSpc>
            <a:spcBef>
              <a:spcPct val="0"/>
            </a:spcBef>
            <a:spcAft>
              <a:spcPct val="35000"/>
            </a:spcAft>
            <a:buNone/>
          </a:pPr>
          <a:r>
            <a:rPr lang="tr-TR" sz="1800" b="1" i="0" u="none" strike="noStrike" kern="1200" cap="none" spc="0" baseline="0" dirty="0">
              <a:uFillTx/>
              <a:latin typeface="Myriad Pro" panose="020B0503030403020204" pitchFamily="34" charset="0"/>
              <a:ea typeface="Montserrat Regular"/>
              <a:cs typeface="Montserrat Regular"/>
            </a:rPr>
            <a:t>Firmaların performansları</a:t>
          </a:r>
        </a:p>
      </dgm:t>
    </dgm:pt>
    <dgm:pt modelId="{DC351728-5B0D-4188-A7DD-30E924D13361}" type="parTrans" cxnId="{62B8D157-820B-4A88-919A-18566CFFE8FF}">
      <dgm:prSet/>
      <dgm:spPr/>
      <dgm:t>
        <a:bodyPr/>
        <a:lstStyle/>
        <a:p>
          <a:endParaRPr lang="tr-TR" sz="1800"/>
        </a:p>
      </dgm:t>
    </dgm:pt>
    <dgm:pt modelId="{07A6DF76-6788-4760-9152-256103B4EE48}" type="sibTrans" cxnId="{62B8D157-820B-4A88-919A-18566CFFE8FF}">
      <dgm:prSet/>
      <dgm:spPr/>
      <dgm:t>
        <a:bodyPr/>
        <a:lstStyle/>
        <a:p>
          <a:endParaRPr lang="tr-TR" sz="1800"/>
        </a:p>
      </dgm:t>
    </dgm:pt>
    <dgm:pt modelId="{6704E936-0C01-4746-8E26-8D960FC1A5E4}" type="pres">
      <dgm:prSet presAssocID="{4EB4BD8E-B1D7-4405-867E-DE9DBFE49149}" presName="CompostProcess" presStyleCnt="0">
        <dgm:presLayoutVars>
          <dgm:dir/>
          <dgm:resizeHandles val="exact"/>
        </dgm:presLayoutVars>
      </dgm:prSet>
      <dgm:spPr/>
    </dgm:pt>
    <dgm:pt modelId="{41F7B1A2-9381-42E2-A3BE-F6FA586361CD}" type="pres">
      <dgm:prSet presAssocID="{4EB4BD8E-B1D7-4405-867E-DE9DBFE49149}" presName="arrow" presStyleLbl="bgShp" presStyleIdx="0" presStyleCnt="1"/>
      <dgm:spPr>
        <a:solidFill>
          <a:srgbClr val="A00000"/>
        </a:solidFill>
      </dgm:spPr>
    </dgm:pt>
    <dgm:pt modelId="{1062BB7F-82E1-4247-BF16-111D853F3D40}" type="pres">
      <dgm:prSet presAssocID="{4EB4BD8E-B1D7-4405-867E-DE9DBFE49149}" presName="linearProcess" presStyleCnt="0"/>
      <dgm:spPr/>
    </dgm:pt>
    <dgm:pt modelId="{276E3F8B-6432-4D16-B4CC-33B366F42E2F}" type="pres">
      <dgm:prSet presAssocID="{9190669B-5AFD-4CF4-B9A6-962FA72E4CC2}" presName="textNode" presStyleLbl="node1" presStyleIdx="0" presStyleCnt="4">
        <dgm:presLayoutVars>
          <dgm:bulletEnabled val="1"/>
        </dgm:presLayoutVars>
      </dgm:prSet>
      <dgm:spPr/>
    </dgm:pt>
    <dgm:pt modelId="{20CF571E-F097-4042-98DF-93EE69331C27}" type="pres">
      <dgm:prSet presAssocID="{0BDEA6EF-ACD8-4832-AB1C-CD056A026B7C}" presName="sibTrans" presStyleCnt="0"/>
      <dgm:spPr/>
    </dgm:pt>
    <dgm:pt modelId="{C306DEDA-3732-495D-A53A-0FAC492C47BB}" type="pres">
      <dgm:prSet presAssocID="{B2EEEF7D-CCC8-4966-BDEF-AB647A091CFF}" presName="textNode" presStyleLbl="node1" presStyleIdx="1" presStyleCnt="4">
        <dgm:presLayoutVars>
          <dgm:bulletEnabled val="1"/>
        </dgm:presLayoutVars>
      </dgm:prSet>
      <dgm:spPr/>
    </dgm:pt>
    <dgm:pt modelId="{A3847603-23F1-4B06-A46D-CF56AF088C83}" type="pres">
      <dgm:prSet presAssocID="{BC7B60B1-C813-4ADC-A102-3307133F6BC3}" presName="sibTrans" presStyleCnt="0"/>
      <dgm:spPr/>
    </dgm:pt>
    <dgm:pt modelId="{0FE546E7-CE32-4CB5-8422-11E491BA7B69}" type="pres">
      <dgm:prSet presAssocID="{76561680-4A0B-4AA7-A2C6-1CD31D752B7A}" presName="textNode" presStyleLbl="node1" presStyleIdx="2" presStyleCnt="4">
        <dgm:presLayoutVars>
          <dgm:bulletEnabled val="1"/>
        </dgm:presLayoutVars>
      </dgm:prSet>
      <dgm:spPr/>
    </dgm:pt>
    <dgm:pt modelId="{7DE1CFCD-64DD-49FE-876A-155F98AB4B92}" type="pres">
      <dgm:prSet presAssocID="{2D3387FA-08F3-4D88-A7E7-BEA315436AD0}" presName="sibTrans" presStyleCnt="0"/>
      <dgm:spPr/>
    </dgm:pt>
    <dgm:pt modelId="{CE1AC106-E258-4841-85A0-25F8865D6F26}" type="pres">
      <dgm:prSet presAssocID="{643B16CE-6CEC-416D-87A0-69C94AD91A10}" presName="textNode" presStyleLbl="node1" presStyleIdx="3" presStyleCnt="4">
        <dgm:presLayoutVars>
          <dgm:bulletEnabled val="1"/>
        </dgm:presLayoutVars>
      </dgm:prSet>
      <dgm:spPr/>
    </dgm:pt>
  </dgm:ptLst>
  <dgm:cxnLst>
    <dgm:cxn modelId="{002DB416-DA5D-42C6-8E44-054FBE913F2C}" type="presOf" srcId="{4EB4BD8E-B1D7-4405-867E-DE9DBFE49149}" destId="{6704E936-0C01-4746-8E26-8D960FC1A5E4}" srcOrd="0" destOrd="0" presId="urn:microsoft.com/office/officeart/2005/8/layout/hProcess9"/>
    <dgm:cxn modelId="{62B8D157-820B-4A88-919A-18566CFFE8FF}" srcId="{4EB4BD8E-B1D7-4405-867E-DE9DBFE49149}" destId="{643B16CE-6CEC-416D-87A0-69C94AD91A10}" srcOrd="3" destOrd="0" parTransId="{DC351728-5B0D-4188-A7DD-30E924D13361}" sibTransId="{07A6DF76-6788-4760-9152-256103B4EE48}"/>
    <dgm:cxn modelId="{D7601679-007F-4CF0-97B3-8068E4EFF9D5}" type="presOf" srcId="{76561680-4A0B-4AA7-A2C6-1CD31D752B7A}" destId="{0FE546E7-CE32-4CB5-8422-11E491BA7B69}" srcOrd="0" destOrd="0" presId="urn:microsoft.com/office/officeart/2005/8/layout/hProcess9"/>
    <dgm:cxn modelId="{D464B989-7EC6-4BCB-845F-A9AC7C47932F}" srcId="{4EB4BD8E-B1D7-4405-867E-DE9DBFE49149}" destId="{B2EEEF7D-CCC8-4966-BDEF-AB647A091CFF}" srcOrd="1" destOrd="0" parTransId="{8DD880E4-0E6C-4BC6-87E9-F0A75CBDED5E}" sibTransId="{BC7B60B1-C813-4ADC-A102-3307133F6BC3}"/>
    <dgm:cxn modelId="{1092F68D-7347-457B-A4F7-4224537C7B65}" type="presOf" srcId="{B2EEEF7D-CCC8-4966-BDEF-AB647A091CFF}" destId="{C306DEDA-3732-495D-A53A-0FAC492C47BB}" srcOrd="0" destOrd="0" presId="urn:microsoft.com/office/officeart/2005/8/layout/hProcess9"/>
    <dgm:cxn modelId="{C436D6A5-CA71-459F-8C84-5B1ED68EBAF2}" srcId="{4EB4BD8E-B1D7-4405-867E-DE9DBFE49149}" destId="{76561680-4A0B-4AA7-A2C6-1CD31D752B7A}" srcOrd="2" destOrd="0" parTransId="{600C7C17-BA4C-42F7-A6A4-F9F6C112F8FC}" sibTransId="{2D3387FA-08F3-4D88-A7E7-BEA315436AD0}"/>
    <dgm:cxn modelId="{DF4030C1-2111-4DC6-8636-CFBE199A0F32}" type="presOf" srcId="{643B16CE-6CEC-416D-87A0-69C94AD91A10}" destId="{CE1AC106-E258-4841-85A0-25F8865D6F26}" srcOrd="0" destOrd="0" presId="urn:microsoft.com/office/officeart/2005/8/layout/hProcess9"/>
    <dgm:cxn modelId="{9F7E53DB-1C40-4DED-B39E-9249F92261CB}" type="presOf" srcId="{9190669B-5AFD-4CF4-B9A6-962FA72E4CC2}" destId="{276E3F8B-6432-4D16-B4CC-33B366F42E2F}" srcOrd="0" destOrd="0" presId="urn:microsoft.com/office/officeart/2005/8/layout/hProcess9"/>
    <dgm:cxn modelId="{5B6602E2-8174-4E0F-9D47-DE8B65C6E6A3}" srcId="{4EB4BD8E-B1D7-4405-867E-DE9DBFE49149}" destId="{9190669B-5AFD-4CF4-B9A6-962FA72E4CC2}" srcOrd="0" destOrd="0" parTransId="{88C739E4-145B-4C44-B69F-1AA09FC464BE}" sibTransId="{0BDEA6EF-ACD8-4832-AB1C-CD056A026B7C}"/>
    <dgm:cxn modelId="{B9D2F327-F89A-4645-A7D5-0426FB3B82F1}" type="presParOf" srcId="{6704E936-0C01-4746-8E26-8D960FC1A5E4}" destId="{41F7B1A2-9381-42E2-A3BE-F6FA586361CD}" srcOrd="0" destOrd="0" presId="urn:microsoft.com/office/officeart/2005/8/layout/hProcess9"/>
    <dgm:cxn modelId="{5562ABDF-DF60-4AB5-A24F-6F033D20F689}" type="presParOf" srcId="{6704E936-0C01-4746-8E26-8D960FC1A5E4}" destId="{1062BB7F-82E1-4247-BF16-111D853F3D40}" srcOrd="1" destOrd="0" presId="urn:microsoft.com/office/officeart/2005/8/layout/hProcess9"/>
    <dgm:cxn modelId="{52DE3347-6FB1-4D2E-9E4B-ADFBF1BC9378}" type="presParOf" srcId="{1062BB7F-82E1-4247-BF16-111D853F3D40}" destId="{276E3F8B-6432-4D16-B4CC-33B366F42E2F}" srcOrd="0" destOrd="0" presId="urn:microsoft.com/office/officeart/2005/8/layout/hProcess9"/>
    <dgm:cxn modelId="{BFF113A0-5E29-4C22-86EE-10B75CD51F51}" type="presParOf" srcId="{1062BB7F-82E1-4247-BF16-111D853F3D40}" destId="{20CF571E-F097-4042-98DF-93EE69331C27}" srcOrd="1" destOrd="0" presId="urn:microsoft.com/office/officeart/2005/8/layout/hProcess9"/>
    <dgm:cxn modelId="{D14A7329-E339-434F-83A7-7BA5173CF2D3}" type="presParOf" srcId="{1062BB7F-82E1-4247-BF16-111D853F3D40}" destId="{C306DEDA-3732-495D-A53A-0FAC492C47BB}" srcOrd="2" destOrd="0" presId="urn:microsoft.com/office/officeart/2005/8/layout/hProcess9"/>
    <dgm:cxn modelId="{0B483075-0E4E-4A8C-B6BD-476503EF8159}" type="presParOf" srcId="{1062BB7F-82E1-4247-BF16-111D853F3D40}" destId="{A3847603-23F1-4B06-A46D-CF56AF088C83}" srcOrd="3" destOrd="0" presId="urn:microsoft.com/office/officeart/2005/8/layout/hProcess9"/>
    <dgm:cxn modelId="{6AF8DE88-CCFD-4692-92F1-8493589DE8D9}" type="presParOf" srcId="{1062BB7F-82E1-4247-BF16-111D853F3D40}" destId="{0FE546E7-CE32-4CB5-8422-11E491BA7B69}" srcOrd="4" destOrd="0" presId="urn:microsoft.com/office/officeart/2005/8/layout/hProcess9"/>
    <dgm:cxn modelId="{52779F91-7C9E-4CEE-A17E-52A8F6A7199D}" type="presParOf" srcId="{1062BB7F-82E1-4247-BF16-111D853F3D40}" destId="{7DE1CFCD-64DD-49FE-876A-155F98AB4B92}" srcOrd="5" destOrd="0" presId="urn:microsoft.com/office/officeart/2005/8/layout/hProcess9"/>
    <dgm:cxn modelId="{ACC32FD1-BFAA-4F7E-9DA1-B9CC89FA448C}" type="presParOf" srcId="{1062BB7F-82E1-4247-BF16-111D853F3D40}" destId="{CE1AC106-E258-4841-85A0-25F8865D6F26}"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69267E-C0D6-4433-8410-D2668A10BF43}"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tr-TR"/>
        </a:p>
      </dgm:t>
    </dgm:pt>
    <dgm:pt modelId="{79E027FD-169C-4846-AEAE-8E47ACB5B25D}">
      <dgm:prSet phldrT="[Metin]" custT="1"/>
      <dgm:spPr>
        <a:solidFill>
          <a:srgbClr val="A00000"/>
        </a:solidFill>
      </dgm:spPr>
      <dgm:t>
        <a:bodyPr/>
        <a:lstStyle/>
        <a:p>
          <a:r>
            <a:rPr lang="tr-TR" sz="2800" b="1" kern="1200" dirty="0">
              <a:solidFill>
                <a:schemeClr val="bg1"/>
              </a:solidFill>
              <a:latin typeface="Calibri" panose="020F0502020204030204" pitchFamily="34" charset="0"/>
              <a:ea typeface="+mn-ea"/>
              <a:cs typeface="Arial" panose="020B0604020202020204" pitchFamily="34" charset="0"/>
            </a:rPr>
            <a:t>Teminat</a:t>
          </a:r>
        </a:p>
      </dgm:t>
    </dgm:pt>
    <dgm:pt modelId="{DA77CD24-CDBF-42DE-B467-F09E93CC7FFD}" type="parTrans" cxnId="{AB7952F9-7BCA-4E95-A5A5-FD49F5725405}">
      <dgm:prSet/>
      <dgm:spPr/>
      <dgm:t>
        <a:bodyPr/>
        <a:lstStyle/>
        <a:p>
          <a:endParaRPr lang="tr-TR"/>
        </a:p>
      </dgm:t>
    </dgm:pt>
    <dgm:pt modelId="{9962FBB7-DA04-4AAE-AD2F-EC8295A00BE5}" type="sibTrans" cxnId="{AB7952F9-7BCA-4E95-A5A5-FD49F5725405}">
      <dgm:prSet/>
      <dgm:spPr/>
      <dgm:t>
        <a:bodyPr/>
        <a:lstStyle/>
        <a:p>
          <a:endParaRPr lang="tr-TR"/>
        </a:p>
      </dgm:t>
    </dgm:pt>
    <dgm:pt modelId="{E80DB2CF-90FF-4A88-A065-929F9381E8D8}">
      <dgm:prSet phldrT="[Metin]" custT="1"/>
      <dgm:spPr>
        <a:solidFill>
          <a:srgbClr val="A00000"/>
        </a:solidFill>
      </dgm:spPr>
      <dgm:t>
        <a:bodyPr/>
        <a:lstStyle/>
        <a:p>
          <a:pPr marL="0" lvl="0" indent="0" algn="ctr" defTabSz="1244600">
            <a:lnSpc>
              <a:spcPct val="90000"/>
            </a:lnSpc>
            <a:spcBef>
              <a:spcPct val="0"/>
            </a:spcBef>
            <a:spcAft>
              <a:spcPct val="35000"/>
            </a:spcAft>
            <a:buNone/>
          </a:pPr>
          <a:r>
            <a:rPr lang="tr-TR" sz="2800" b="1" kern="1200" dirty="0">
              <a:solidFill>
                <a:schemeClr val="bg1"/>
              </a:solidFill>
              <a:latin typeface="Calibri" panose="020F0502020204030204" pitchFamily="34" charset="0"/>
              <a:ea typeface="+mn-ea"/>
              <a:cs typeface="Arial" panose="020B0604020202020204" pitchFamily="34" charset="0"/>
            </a:rPr>
            <a:t>Para</a:t>
          </a:r>
        </a:p>
      </dgm:t>
    </dgm:pt>
    <dgm:pt modelId="{4BAF7CFF-3BD0-4B02-A6CD-4BB9D07C0FA8}" type="parTrans" cxnId="{FC7F953A-8DC2-450D-8CCA-8FF9905B0C5E}">
      <dgm:prSet/>
      <dgm:spPr>
        <a:ln>
          <a:solidFill>
            <a:schemeClr val="accent4">
              <a:lumMod val="75000"/>
            </a:schemeClr>
          </a:solidFill>
        </a:ln>
      </dgm:spPr>
      <dgm:t>
        <a:bodyPr/>
        <a:lstStyle/>
        <a:p>
          <a:endParaRPr lang="tr-TR"/>
        </a:p>
      </dgm:t>
    </dgm:pt>
    <dgm:pt modelId="{695CB9D0-526D-47B6-9128-25BE8D7E0856}" type="sibTrans" cxnId="{FC7F953A-8DC2-450D-8CCA-8FF9905B0C5E}">
      <dgm:prSet/>
      <dgm:spPr/>
      <dgm:t>
        <a:bodyPr/>
        <a:lstStyle/>
        <a:p>
          <a:endParaRPr lang="tr-TR"/>
        </a:p>
      </dgm:t>
    </dgm:pt>
    <dgm:pt modelId="{53AA74D2-2A31-415A-80C1-C169F72658A7}">
      <dgm:prSet phldrT="[Metin]" custT="1"/>
      <dgm:spPr>
        <a:solidFill>
          <a:srgbClr val="A00000"/>
        </a:solidFill>
      </dgm:spPr>
      <dgm:t>
        <a:bodyPr/>
        <a:lstStyle/>
        <a:p>
          <a:pPr marL="0" lvl="0" indent="0" algn="ctr" defTabSz="1244600">
            <a:lnSpc>
              <a:spcPct val="90000"/>
            </a:lnSpc>
            <a:spcBef>
              <a:spcPct val="0"/>
            </a:spcBef>
            <a:spcAft>
              <a:spcPct val="35000"/>
            </a:spcAft>
            <a:buNone/>
          </a:pPr>
          <a:r>
            <a:rPr lang="tr-TR" altLang="tr-TR" sz="2000" b="1" kern="1200" dirty="0">
              <a:solidFill>
                <a:schemeClr val="bg1"/>
              </a:solidFill>
              <a:latin typeface="Calibri" panose="020F0502020204030204" pitchFamily="34" charset="0"/>
              <a:ea typeface="+mn-ea"/>
              <a:cs typeface="Arial" panose="020B0604020202020204" pitchFamily="34" charset="0"/>
            </a:rPr>
            <a:t>Teminat mektubu</a:t>
          </a:r>
          <a:endParaRPr lang="tr-TR" sz="2000" b="1" kern="1200" dirty="0">
            <a:solidFill>
              <a:schemeClr val="bg1"/>
            </a:solidFill>
            <a:latin typeface="Calibri" panose="020F0502020204030204" pitchFamily="34" charset="0"/>
            <a:ea typeface="+mn-ea"/>
            <a:cs typeface="Arial" panose="020B0604020202020204" pitchFamily="34" charset="0"/>
          </a:endParaRPr>
        </a:p>
      </dgm:t>
    </dgm:pt>
    <dgm:pt modelId="{82A95768-2CA6-46DA-95BC-03B2040B4C92}" type="parTrans" cxnId="{C9B792FF-8592-4C52-8783-E8129B94DDC6}">
      <dgm:prSet/>
      <dgm:spPr>
        <a:ln>
          <a:solidFill>
            <a:schemeClr val="accent4">
              <a:lumMod val="75000"/>
            </a:schemeClr>
          </a:solidFill>
        </a:ln>
      </dgm:spPr>
      <dgm:t>
        <a:bodyPr/>
        <a:lstStyle/>
        <a:p>
          <a:endParaRPr lang="tr-TR"/>
        </a:p>
      </dgm:t>
    </dgm:pt>
    <dgm:pt modelId="{54F0EC4D-414C-4741-B2D5-95F8EC6DF62C}" type="sibTrans" cxnId="{C9B792FF-8592-4C52-8783-E8129B94DDC6}">
      <dgm:prSet/>
      <dgm:spPr/>
      <dgm:t>
        <a:bodyPr/>
        <a:lstStyle/>
        <a:p>
          <a:endParaRPr lang="tr-TR"/>
        </a:p>
      </dgm:t>
    </dgm:pt>
    <dgm:pt modelId="{9635C093-25F2-49E6-A26C-D987AE79D296}" type="pres">
      <dgm:prSet presAssocID="{A169267E-C0D6-4433-8410-D2668A10BF43}" presName="Name0" presStyleCnt="0">
        <dgm:presLayoutVars>
          <dgm:chMax val="1"/>
          <dgm:chPref val="1"/>
          <dgm:dir/>
          <dgm:animOne val="branch"/>
          <dgm:animLvl val="lvl"/>
        </dgm:presLayoutVars>
      </dgm:prSet>
      <dgm:spPr/>
    </dgm:pt>
    <dgm:pt modelId="{DB18BF70-85B5-4F0E-B65C-BD761F8D22A6}" type="pres">
      <dgm:prSet presAssocID="{79E027FD-169C-4846-AEAE-8E47ACB5B25D}" presName="singleCycle" presStyleCnt="0"/>
      <dgm:spPr/>
    </dgm:pt>
    <dgm:pt modelId="{FAB7A133-2BE7-470F-B403-595296F3E52D}" type="pres">
      <dgm:prSet presAssocID="{79E027FD-169C-4846-AEAE-8E47ACB5B25D}" presName="singleCenter" presStyleLbl="node1" presStyleIdx="0" presStyleCnt="3" custAng="0" custScaleX="125883" custScaleY="117723" custLinFactNeighborX="-326" custLinFactNeighborY="653">
        <dgm:presLayoutVars>
          <dgm:chMax val="7"/>
          <dgm:chPref val="7"/>
        </dgm:presLayoutVars>
      </dgm:prSet>
      <dgm:spPr/>
    </dgm:pt>
    <dgm:pt modelId="{70FEF7A6-F5D7-47E4-A36C-87B8802A5FED}" type="pres">
      <dgm:prSet presAssocID="{4BAF7CFF-3BD0-4B02-A6CD-4BB9D07C0FA8}" presName="Name56" presStyleLbl="parChTrans1D2" presStyleIdx="0" presStyleCnt="2"/>
      <dgm:spPr/>
    </dgm:pt>
    <dgm:pt modelId="{B65138B5-8531-450F-82AA-B960B496A6D5}" type="pres">
      <dgm:prSet presAssocID="{E80DB2CF-90FF-4A88-A065-929F9381E8D8}" presName="text0" presStyleLbl="node1" presStyleIdx="1" presStyleCnt="3" custScaleX="126286" custScaleY="112242" custRadScaleRad="94964" custRadScaleInc="-950">
        <dgm:presLayoutVars>
          <dgm:bulletEnabled val="1"/>
        </dgm:presLayoutVars>
      </dgm:prSet>
      <dgm:spPr/>
    </dgm:pt>
    <dgm:pt modelId="{C8ADABCA-87C1-48C9-A12A-0DFFE9528570}" type="pres">
      <dgm:prSet presAssocID="{82A95768-2CA6-46DA-95BC-03B2040B4C92}" presName="Name56" presStyleLbl="parChTrans1D2" presStyleIdx="1" presStyleCnt="2"/>
      <dgm:spPr/>
    </dgm:pt>
    <dgm:pt modelId="{C78CC771-B8AB-48C1-8CAF-41D6CAF0D6F1}" type="pres">
      <dgm:prSet presAssocID="{53AA74D2-2A31-415A-80C1-C169F72658A7}" presName="text0" presStyleLbl="node1" presStyleIdx="2" presStyleCnt="3" custScaleX="138963" custScaleY="104320" custRadScaleRad="98626" custRadScaleInc="-80">
        <dgm:presLayoutVars>
          <dgm:bulletEnabled val="1"/>
        </dgm:presLayoutVars>
      </dgm:prSet>
      <dgm:spPr/>
    </dgm:pt>
  </dgm:ptLst>
  <dgm:cxnLst>
    <dgm:cxn modelId="{F82C5B15-BB9E-4DB6-B7C2-771345DC97A4}" type="presOf" srcId="{A169267E-C0D6-4433-8410-D2668A10BF43}" destId="{9635C093-25F2-49E6-A26C-D987AE79D296}" srcOrd="0" destOrd="0" presId="urn:microsoft.com/office/officeart/2008/layout/RadialCluster"/>
    <dgm:cxn modelId="{AA885C17-0E10-42F6-B4B9-ADA627E3A1B3}" type="presOf" srcId="{82A95768-2CA6-46DA-95BC-03B2040B4C92}" destId="{C8ADABCA-87C1-48C9-A12A-0DFFE9528570}" srcOrd="0" destOrd="0" presId="urn:microsoft.com/office/officeart/2008/layout/RadialCluster"/>
    <dgm:cxn modelId="{FC7F953A-8DC2-450D-8CCA-8FF9905B0C5E}" srcId="{79E027FD-169C-4846-AEAE-8E47ACB5B25D}" destId="{E80DB2CF-90FF-4A88-A065-929F9381E8D8}" srcOrd="0" destOrd="0" parTransId="{4BAF7CFF-3BD0-4B02-A6CD-4BB9D07C0FA8}" sibTransId="{695CB9D0-526D-47B6-9128-25BE8D7E0856}"/>
    <dgm:cxn modelId="{4B5D6873-B666-4F8A-865D-B0544A298C40}" type="presOf" srcId="{79E027FD-169C-4846-AEAE-8E47ACB5B25D}" destId="{FAB7A133-2BE7-470F-B403-595296F3E52D}" srcOrd="0" destOrd="0" presId="urn:microsoft.com/office/officeart/2008/layout/RadialCluster"/>
    <dgm:cxn modelId="{BB0C9854-9107-43E8-BE00-50CEC109F237}" type="presOf" srcId="{4BAF7CFF-3BD0-4B02-A6CD-4BB9D07C0FA8}" destId="{70FEF7A6-F5D7-47E4-A36C-87B8802A5FED}" srcOrd="0" destOrd="0" presId="urn:microsoft.com/office/officeart/2008/layout/RadialCluster"/>
    <dgm:cxn modelId="{E9BA067B-D439-4B2D-947F-DC455B4D35E5}" type="presOf" srcId="{E80DB2CF-90FF-4A88-A065-929F9381E8D8}" destId="{B65138B5-8531-450F-82AA-B960B496A6D5}" srcOrd="0" destOrd="0" presId="urn:microsoft.com/office/officeart/2008/layout/RadialCluster"/>
    <dgm:cxn modelId="{EB58917C-BC11-4F6A-83EE-65C99C7DBA7E}" type="presOf" srcId="{53AA74D2-2A31-415A-80C1-C169F72658A7}" destId="{C78CC771-B8AB-48C1-8CAF-41D6CAF0D6F1}" srcOrd="0" destOrd="0" presId="urn:microsoft.com/office/officeart/2008/layout/RadialCluster"/>
    <dgm:cxn modelId="{AB7952F9-7BCA-4E95-A5A5-FD49F5725405}" srcId="{A169267E-C0D6-4433-8410-D2668A10BF43}" destId="{79E027FD-169C-4846-AEAE-8E47ACB5B25D}" srcOrd="0" destOrd="0" parTransId="{DA77CD24-CDBF-42DE-B467-F09E93CC7FFD}" sibTransId="{9962FBB7-DA04-4AAE-AD2F-EC8295A00BE5}"/>
    <dgm:cxn modelId="{C9B792FF-8592-4C52-8783-E8129B94DDC6}" srcId="{79E027FD-169C-4846-AEAE-8E47ACB5B25D}" destId="{53AA74D2-2A31-415A-80C1-C169F72658A7}" srcOrd="1" destOrd="0" parTransId="{82A95768-2CA6-46DA-95BC-03B2040B4C92}" sibTransId="{54F0EC4D-414C-4741-B2D5-95F8EC6DF62C}"/>
    <dgm:cxn modelId="{4FCADDC8-03A8-46D7-B201-B81CA418DD37}" type="presParOf" srcId="{9635C093-25F2-49E6-A26C-D987AE79D296}" destId="{DB18BF70-85B5-4F0E-B65C-BD761F8D22A6}" srcOrd="0" destOrd="0" presId="urn:microsoft.com/office/officeart/2008/layout/RadialCluster"/>
    <dgm:cxn modelId="{598D4E45-56AA-4EA6-8081-248C85705C1C}" type="presParOf" srcId="{DB18BF70-85B5-4F0E-B65C-BD761F8D22A6}" destId="{FAB7A133-2BE7-470F-B403-595296F3E52D}" srcOrd="0" destOrd="0" presId="urn:microsoft.com/office/officeart/2008/layout/RadialCluster"/>
    <dgm:cxn modelId="{E4687A90-651A-4F8E-BB6E-2A157BF486A4}" type="presParOf" srcId="{DB18BF70-85B5-4F0E-B65C-BD761F8D22A6}" destId="{70FEF7A6-F5D7-47E4-A36C-87B8802A5FED}" srcOrd="1" destOrd="0" presId="urn:microsoft.com/office/officeart/2008/layout/RadialCluster"/>
    <dgm:cxn modelId="{3871816C-82C0-420F-B51C-676B15829E35}" type="presParOf" srcId="{DB18BF70-85B5-4F0E-B65C-BD761F8D22A6}" destId="{B65138B5-8531-450F-82AA-B960B496A6D5}" srcOrd="2" destOrd="0" presId="urn:microsoft.com/office/officeart/2008/layout/RadialCluster"/>
    <dgm:cxn modelId="{98E74D27-B459-4C69-A6FC-F732B5CFBBD4}" type="presParOf" srcId="{DB18BF70-85B5-4F0E-B65C-BD761F8D22A6}" destId="{C8ADABCA-87C1-48C9-A12A-0DFFE9528570}" srcOrd="3" destOrd="0" presId="urn:microsoft.com/office/officeart/2008/layout/RadialCluster"/>
    <dgm:cxn modelId="{F2519CF9-5BC0-4D65-BB2D-FE19D8507C4F}" type="presParOf" srcId="{DB18BF70-85B5-4F0E-B65C-BD761F8D22A6}" destId="{C78CC771-B8AB-48C1-8CAF-41D6CAF0D6F1}" srcOrd="4" destOrd="0" presId="urn:microsoft.com/office/officeart/2008/layout/RadialCluster"/>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BA03DC3-6B36-4F4D-A42B-21959B49281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CBFA3C48-AE54-43F7-874D-1F5B68721D89}">
      <dgm:prSet custT="1"/>
      <dgm:spPr>
        <a:solidFill>
          <a:schemeClr val="accent3">
            <a:lumMod val="20000"/>
            <a:lumOff val="80000"/>
          </a:schemeClr>
        </a:solidFill>
        <a:ln w="12700" cap="flat" cmpd="sng" algn="ctr">
          <a:solidFill>
            <a:schemeClr val="bg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Dahilde İşleme İzin Belgesinin kağıt ortamındaki basılı nüshası (Belge sahibi firmanın talebine istinaden ilgili firmaya gönderilmişse)</a:t>
          </a:r>
        </a:p>
      </dgm:t>
    </dgm:pt>
    <dgm:pt modelId="{2B1AD68D-0555-46B6-8A7D-3B83F409080C}" type="parTrans" cxnId="{3676A159-AA98-4C87-9826-C42AC516496C}">
      <dgm:prSet/>
      <dgm:spPr/>
      <dgm:t>
        <a:bodyPr/>
        <a:lstStyle/>
        <a:p>
          <a:endParaRPr lang="tr-TR"/>
        </a:p>
      </dgm:t>
    </dgm:pt>
    <dgm:pt modelId="{5FD8EA97-ABAA-421F-ADE4-DB838D96CE36}" type="sibTrans" cxnId="{3676A159-AA98-4C87-9826-C42AC516496C}">
      <dgm:prSet/>
      <dgm:spPr/>
      <dgm:t>
        <a:bodyPr/>
        <a:lstStyle/>
        <a:p>
          <a:endParaRPr lang="tr-TR"/>
        </a:p>
      </dgm:t>
    </dgm:pt>
    <dgm:pt modelId="{F0648477-CB0A-424A-8381-98F4F632534B}">
      <dgm:prSet custT="1"/>
      <dgm:spPr>
        <a:solidFill>
          <a:srgbClr val="E7CBCB"/>
        </a:solidFill>
        <a:ln w="12700" cap="flat" cmpd="sng" algn="ctr">
          <a:solidFill>
            <a:schemeClr val="accent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Gümrük beyannamesi</a:t>
          </a:r>
        </a:p>
      </dgm:t>
    </dgm:pt>
    <dgm:pt modelId="{B9AA3626-E874-4946-A38E-1327E977C16F}" type="parTrans" cxnId="{48F01F24-99A2-45C0-A5BF-8FFF82920D71}">
      <dgm:prSet/>
      <dgm:spPr/>
      <dgm:t>
        <a:bodyPr/>
        <a:lstStyle/>
        <a:p>
          <a:endParaRPr lang="tr-TR"/>
        </a:p>
      </dgm:t>
    </dgm:pt>
    <dgm:pt modelId="{736E4A8C-1D1A-48FC-8FD8-6087FAEBDB98}" type="sibTrans" cxnId="{48F01F24-99A2-45C0-A5BF-8FFF82920D71}">
      <dgm:prSet/>
      <dgm:spPr/>
      <dgm:t>
        <a:bodyPr/>
        <a:lstStyle/>
        <a:p>
          <a:endParaRPr lang="tr-TR"/>
        </a:p>
      </dgm:t>
    </dgm:pt>
    <dgm:pt modelId="{E906FFD6-449E-41EB-A472-5C46E4ECAB73}">
      <dgm:prSet custT="1"/>
      <dgm:spPr>
        <a:solidFill>
          <a:schemeClr val="accent3">
            <a:lumMod val="20000"/>
            <a:lumOff val="80000"/>
          </a:schemeClr>
        </a:solidFill>
        <a:ln w="12700" cap="flat" cmpd="sng" algn="ctr">
          <a:solidFill>
            <a:schemeClr val="bg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İhracat listesi </a:t>
          </a:r>
        </a:p>
      </dgm:t>
    </dgm:pt>
    <dgm:pt modelId="{7DEE41CB-CEBE-42DB-A0C5-6CE24FAFD736}" type="parTrans" cxnId="{2FCFD5F0-4BC7-4430-BA13-47E16CAC048B}">
      <dgm:prSet/>
      <dgm:spPr/>
      <dgm:t>
        <a:bodyPr/>
        <a:lstStyle/>
        <a:p>
          <a:endParaRPr lang="tr-TR"/>
        </a:p>
      </dgm:t>
    </dgm:pt>
    <dgm:pt modelId="{06EBB385-25B2-4006-BDBA-0B0A19635642}" type="sibTrans" cxnId="{2FCFD5F0-4BC7-4430-BA13-47E16CAC048B}">
      <dgm:prSet/>
      <dgm:spPr/>
      <dgm:t>
        <a:bodyPr/>
        <a:lstStyle/>
        <a:p>
          <a:endParaRPr lang="tr-TR"/>
        </a:p>
      </dgm:t>
    </dgm:pt>
    <dgm:pt modelId="{E9F0C8E2-BFEE-4FC7-8108-5C6824BCC3E3}">
      <dgm:prSet custT="1"/>
      <dgm:spPr>
        <a:solidFill>
          <a:srgbClr val="E7CBCB"/>
        </a:solidFill>
        <a:ln w="12700" cap="flat" cmpd="sng" algn="ctr">
          <a:solidFill>
            <a:srgbClr val="4472C4">
              <a:lumMod val="50000"/>
            </a:srgb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İthalat listesi</a:t>
          </a:r>
        </a:p>
      </dgm:t>
    </dgm:pt>
    <dgm:pt modelId="{1E606E84-442F-4E2A-88A9-AEF5D597A6E8}" type="parTrans" cxnId="{B22AF364-BE51-4DCF-AE51-F739B19EB30A}">
      <dgm:prSet/>
      <dgm:spPr/>
      <dgm:t>
        <a:bodyPr/>
        <a:lstStyle/>
        <a:p>
          <a:endParaRPr lang="tr-TR"/>
        </a:p>
      </dgm:t>
    </dgm:pt>
    <dgm:pt modelId="{2D448196-5AD9-4EDD-8B32-11822068423A}" type="sibTrans" cxnId="{B22AF364-BE51-4DCF-AE51-F739B19EB30A}">
      <dgm:prSet/>
      <dgm:spPr/>
      <dgm:t>
        <a:bodyPr/>
        <a:lstStyle/>
        <a:p>
          <a:endParaRPr lang="tr-TR"/>
        </a:p>
      </dgm:t>
    </dgm:pt>
    <dgm:pt modelId="{8E88297D-9EE8-4968-B1C9-1D43AA1E1810}">
      <dgm:prSet custT="1"/>
      <dgm:spPr>
        <a:solidFill>
          <a:schemeClr val="accent3">
            <a:lumMod val="20000"/>
            <a:lumOff val="80000"/>
          </a:schemeClr>
        </a:solidFill>
        <a:ln w="12700" cap="flat" cmpd="sng" algn="ctr">
          <a:solidFill>
            <a:schemeClr val="bg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Ekspertiz raporu </a:t>
          </a:r>
        </a:p>
      </dgm:t>
    </dgm:pt>
    <dgm:pt modelId="{6EA275BB-9102-420A-9BED-FAC4B5E3D5F0}" type="parTrans" cxnId="{E9B8E287-EABF-4BD6-988E-3B99063647F8}">
      <dgm:prSet/>
      <dgm:spPr/>
      <dgm:t>
        <a:bodyPr/>
        <a:lstStyle/>
        <a:p>
          <a:endParaRPr lang="tr-TR"/>
        </a:p>
      </dgm:t>
    </dgm:pt>
    <dgm:pt modelId="{A6FEECCA-9C77-4D2A-9F7E-FF5F7235AE17}" type="sibTrans" cxnId="{E9B8E287-EABF-4BD6-988E-3B99063647F8}">
      <dgm:prSet/>
      <dgm:spPr/>
      <dgm:t>
        <a:bodyPr/>
        <a:lstStyle/>
        <a:p>
          <a:endParaRPr lang="tr-TR"/>
        </a:p>
      </dgm:t>
    </dgm:pt>
    <dgm:pt modelId="{F767502F-305A-422B-BBF9-1A7B914C5D94}">
      <dgm:prSet custT="1"/>
      <dgm:spPr>
        <a:solidFill>
          <a:srgbClr val="E7CBCB"/>
        </a:solidFill>
        <a:ln w="12700" cap="flat" cmpd="sng" algn="ctr">
          <a:solidFill>
            <a:srgbClr val="4472C4">
              <a:lumMod val="50000"/>
            </a:srgbClr>
          </a:solidFill>
          <a:prstDash val="solid"/>
          <a:miter lim="800000"/>
        </a:ln>
        <a:effectLst/>
      </dgm:spPr>
      <dgm:t>
        <a:bodyPr spcFirstLastPara="0" vert="horz" wrap="square" lIns="60960" tIns="60960" rIns="60960" bIns="60960" numCol="1" spcCol="1270" anchor="ctr" anchorCtr="0"/>
        <a:lstStyle/>
        <a:p>
          <a:pPr algn="ctr"/>
          <a:r>
            <a:rPr lang="tr-TR" sz="1600" dirty="0">
              <a:solidFill>
                <a:schemeClr val="tx1"/>
              </a:solidFill>
            </a:rPr>
            <a:t>Telafi edici vergi makbuzu (Gerekli olması halinde)</a:t>
          </a:r>
        </a:p>
      </dgm:t>
    </dgm:pt>
    <dgm:pt modelId="{1B71739B-3CE3-4854-B3B1-1BE749352FB6}" type="parTrans" cxnId="{74A82C6B-7FF9-4C2B-8855-5DF6519B6C73}">
      <dgm:prSet/>
      <dgm:spPr/>
      <dgm:t>
        <a:bodyPr/>
        <a:lstStyle/>
        <a:p>
          <a:endParaRPr lang="tr-TR"/>
        </a:p>
      </dgm:t>
    </dgm:pt>
    <dgm:pt modelId="{FD5A53EA-9D75-4B47-BABA-D40630395212}" type="sibTrans" cxnId="{74A82C6B-7FF9-4C2B-8855-5DF6519B6C73}">
      <dgm:prSet/>
      <dgm:spPr/>
      <dgm:t>
        <a:bodyPr/>
        <a:lstStyle/>
        <a:p>
          <a:endParaRPr lang="tr-TR"/>
        </a:p>
      </dgm:t>
    </dgm:pt>
    <dgm:pt modelId="{4FFA89DD-1C42-46EC-ADC2-C5F77DE3D73A}">
      <dgm:prSet custT="1"/>
      <dgm:spPr>
        <a:solidFill>
          <a:schemeClr val="accent3">
            <a:lumMod val="20000"/>
            <a:lumOff val="80000"/>
          </a:schemeClr>
        </a:solidFill>
        <a:ln w="12700" cap="flat" cmpd="sng" algn="ctr">
          <a:solidFill>
            <a:schemeClr val="bg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Menşe ispat belgeleri (Gerekli olması halinde)</a:t>
          </a:r>
        </a:p>
      </dgm:t>
    </dgm:pt>
    <dgm:pt modelId="{8BDE02D3-ED28-4E4C-9B1B-1678D64CAC47}" type="parTrans" cxnId="{095B6628-230E-436F-84A2-2A8547816941}">
      <dgm:prSet/>
      <dgm:spPr/>
      <dgm:t>
        <a:bodyPr/>
        <a:lstStyle/>
        <a:p>
          <a:endParaRPr lang="tr-TR"/>
        </a:p>
      </dgm:t>
    </dgm:pt>
    <dgm:pt modelId="{99D7450A-B9D1-4795-820B-AF3149BE0BD8}" type="sibTrans" cxnId="{095B6628-230E-436F-84A2-2A8547816941}">
      <dgm:prSet/>
      <dgm:spPr/>
      <dgm:t>
        <a:bodyPr/>
        <a:lstStyle/>
        <a:p>
          <a:endParaRPr lang="tr-TR"/>
        </a:p>
      </dgm:t>
    </dgm:pt>
    <dgm:pt modelId="{29BCAD7E-18CD-461E-B3DD-FC3BDC7FEB27}">
      <dgm:prSet custT="1"/>
      <dgm:spPr>
        <a:solidFill>
          <a:srgbClr val="E7CBCB"/>
        </a:solidFill>
        <a:ln>
          <a:solidFill>
            <a:schemeClr val="accent1">
              <a:lumMod val="50000"/>
            </a:schemeClr>
          </a:solidFill>
        </a:ln>
      </dgm:spPr>
      <dgm:t>
        <a:bodyPr/>
        <a:lstStyle/>
        <a:p>
          <a:pPr algn="ctr"/>
          <a:r>
            <a:rPr lang="tr-TR" sz="1600" dirty="0">
              <a:solidFill>
                <a:schemeClr val="tx1"/>
              </a:solidFill>
            </a:rPr>
            <a:t>Tedarikçi beyanı (Gerekli olması halinde)</a:t>
          </a:r>
        </a:p>
      </dgm:t>
    </dgm:pt>
    <dgm:pt modelId="{46F20211-C0E7-474D-AF54-E9EA79152C40}" type="parTrans" cxnId="{8322FC4A-DC8E-4F74-87BF-DABD6B0E6CC6}">
      <dgm:prSet/>
      <dgm:spPr/>
      <dgm:t>
        <a:bodyPr/>
        <a:lstStyle/>
        <a:p>
          <a:endParaRPr lang="tr-TR"/>
        </a:p>
      </dgm:t>
    </dgm:pt>
    <dgm:pt modelId="{F4CDF03A-0033-4317-B493-60A78A867E81}" type="sibTrans" cxnId="{8322FC4A-DC8E-4F74-87BF-DABD6B0E6CC6}">
      <dgm:prSet/>
      <dgm:spPr/>
      <dgm:t>
        <a:bodyPr/>
        <a:lstStyle/>
        <a:p>
          <a:endParaRPr lang="tr-TR"/>
        </a:p>
      </dgm:t>
    </dgm:pt>
    <dgm:pt modelId="{7E1F2EE6-36CC-4D2D-A15C-F0CC885E4E15}">
      <dgm:prSet custT="1"/>
      <dgm:spPr>
        <a:solidFill>
          <a:schemeClr val="accent3">
            <a:lumMod val="20000"/>
            <a:lumOff val="80000"/>
          </a:schemeClr>
        </a:solidFill>
        <a:ln w="12700" cap="flat" cmpd="sng" algn="ctr">
          <a:solidFill>
            <a:schemeClr val="bg1">
              <a:lumMod val="50000"/>
            </a:scheme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Ön statü belgesi (İhracatın serbest bölgeye yapılması halinde)</a:t>
          </a:r>
        </a:p>
      </dgm:t>
    </dgm:pt>
    <dgm:pt modelId="{DDB9CECD-BFF0-485B-9B63-9368757E4645}" type="parTrans" cxnId="{29D1771A-C9D3-4953-A483-B3E171813A77}">
      <dgm:prSet/>
      <dgm:spPr/>
      <dgm:t>
        <a:bodyPr/>
        <a:lstStyle/>
        <a:p>
          <a:endParaRPr lang="tr-TR"/>
        </a:p>
      </dgm:t>
    </dgm:pt>
    <dgm:pt modelId="{B21DDA00-9E00-4BCB-8F16-7FCBA791C1F8}" type="sibTrans" cxnId="{29D1771A-C9D3-4953-A483-B3E171813A77}">
      <dgm:prSet/>
      <dgm:spPr/>
      <dgm:t>
        <a:bodyPr/>
        <a:lstStyle/>
        <a:p>
          <a:endParaRPr lang="tr-TR"/>
        </a:p>
      </dgm:t>
    </dgm:pt>
    <dgm:pt modelId="{FDA8E1FC-DA3F-4140-82AF-E6640025022E}" type="pres">
      <dgm:prSet presAssocID="{9BA03DC3-6B36-4F4D-A42B-21959B492818}" presName="linear" presStyleCnt="0">
        <dgm:presLayoutVars>
          <dgm:animLvl val="lvl"/>
          <dgm:resizeHandles val="exact"/>
        </dgm:presLayoutVars>
      </dgm:prSet>
      <dgm:spPr/>
    </dgm:pt>
    <dgm:pt modelId="{F7FDD55A-C310-43DD-A7B4-EA1F24788DDB}" type="pres">
      <dgm:prSet presAssocID="{CBFA3C48-AE54-43F7-874D-1F5B68721D89}" presName="parentText" presStyleLbl="node1" presStyleIdx="0" presStyleCnt="9" custScaleY="142531">
        <dgm:presLayoutVars>
          <dgm:chMax val="0"/>
          <dgm:bulletEnabled val="1"/>
        </dgm:presLayoutVars>
      </dgm:prSet>
      <dgm:spPr>
        <a:xfrm>
          <a:off x="0" y="421"/>
          <a:ext cx="6840760" cy="427826"/>
        </a:xfrm>
        <a:prstGeom prst="roundRect">
          <a:avLst/>
        </a:prstGeom>
      </dgm:spPr>
    </dgm:pt>
    <dgm:pt modelId="{97959C45-684A-40CD-857C-1AB3449E7065}" type="pres">
      <dgm:prSet presAssocID="{5FD8EA97-ABAA-421F-ADE4-DB838D96CE36}" presName="spacer" presStyleCnt="0"/>
      <dgm:spPr/>
    </dgm:pt>
    <dgm:pt modelId="{664E04E0-61A8-451B-A538-4C0113BBC89A}" type="pres">
      <dgm:prSet presAssocID="{F0648477-CB0A-424A-8381-98F4F632534B}" presName="parentText" presStyleLbl="node1" presStyleIdx="1" presStyleCnt="9">
        <dgm:presLayoutVars>
          <dgm:chMax val="0"/>
          <dgm:bulletEnabled val="1"/>
        </dgm:presLayoutVars>
      </dgm:prSet>
      <dgm:spPr>
        <a:xfrm>
          <a:off x="0" y="443306"/>
          <a:ext cx="6840760" cy="429929"/>
        </a:xfrm>
        <a:prstGeom prst="roundRect">
          <a:avLst/>
        </a:prstGeom>
      </dgm:spPr>
    </dgm:pt>
    <dgm:pt modelId="{CDFCF4A5-31EB-4B2D-BB3E-183976E7093C}" type="pres">
      <dgm:prSet presAssocID="{736E4A8C-1D1A-48FC-8FD8-6087FAEBDB98}" presName="spacer" presStyleCnt="0"/>
      <dgm:spPr/>
    </dgm:pt>
    <dgm:pt modelId="{9868C4E2-BE63-4945-AF03-F6DD1EC7F961}" type="pres">
      <dgm:prSet presAssocID="{E906FFD6-449E-41EB-A472-5C46E4ECAB73}" presName="parentText" presStyleLbl="node1" presStyleIdx="2" presStyleCnt="9" custLinFactNeighborX="408">
        <dgm:presLayoutVars>
          <dgm:chMax val="0"/>
          <dgm:bulletEnabled val="1"/>
        </dgm:presLayoutVars>
      </dgm:prSet>
      <dgm:spPr>
        <a:xfrm>
          <a:off x="0" y="1020344"/>
          <a:ext cx="6408712" cy="411979"/>
        </a:xfrm>
        <a:prstGeom prst="roundRect">
          <a:avLst/>
        </a:prstGeom>
      </dgm:spPr>
    </dgm:pt>
    <dgm:pt modelId="{DA450B47-48B6-47CF-9D6E-01509B287AA9}" type="pres">
      <dgm:prSet presAssocID="{06EBB385-25B2-4006-BDBA-0B0A19635642}" presName="spacer" presStyleCnt="0"/>
      <dgm:spPr/>
    </dgm:pt>
    <dgm:pt modelId="{13B19FB7-2E90-42DD-9456-B9F15524DF3C}" type="pres">
      <dgm:prSet presAssocID="{E9F0C8E2-BFEE-4FC7-8108-5C6824BCC3E3}" presName="parentText" presStyleLbl="node1" presStyleIdx="3" presStyleCnt="9">
        <dgm:presLayoutVars>
          <dgm:chMax val="0"/>
          <dgm:bulletEnabled val="1"/>
        </dgm:presLayoutVars>
      </dgm:prSet>
      <dgm:spPr>
        <a:xfrm>
          <a:off x="0" y="1442699"/>
          <a:ext cx="6408712" cy="408803"/>
        </a:xfrm>
        <a:prstGeom prst="roundRect">
          <a:avLst/>
        </a:prstGeom>
      </dgm:spPr>
    </dgm:pt>
    <dgm:pt modelId="{DB6C4487-5C55-4FC3-96C9-20CB80E435D6}" type="pres">
      <dgm:prSet presAssocID="{2D448196-5AD9-4EDD-8B32-11822068423A}" presName="spacer" presStyleCnt="0"/>
      <dgm:spPr/>
    </dgm:pt>
    <dgm:pt modelId="{CA91496A-7F83-4FCF-A175-2E528D1B6F2B}" type="pres">
      <dgm:prSet presAssocID="{8E88297D-9EE8-4968-B1C9-1D43AA1E1810}" presName="parentText" presStyleLbl="node1" presStyleIdx="4" presStyleCnt="9">
        <dgm:presLayoutVars>
          <dgm:chMax val="0"/>
          <dgm:bulletEnabled val="1"/>
        </dgm:presLayoutVars>
      </dgm:prSet>
      <dgm:spPr>
        <a:xfrm>
          <a:off x="0" y="1864187"/>
          <a:ext cx="6408712" cy="411979"/>
        </a:xfrm>
        <a:prstGeom prst="roundRect">
          <a:avLst/>
        </a:prstGeom>
      </dgm:spPr>
    </dgm:pt>
    <dgm:pt modelId="{389DD527-63F0-4919-9700-657258C5CE1D}" type="pres">
      <dgm:prSet presAssocID="{A6FEECCA-9C77-4D2A-9F7E-FF5F7235AE17}" presName="spacer" presStyleCnt="0"/>
      <dgm:spPr/>
    </dgm:pt>
    <dgm:pt modelId="{4E72C55B-93AC-4AC1-BBDF-FED7FCE9148D}" type="pres">
      <dgm:prSet presAssocID="{F767502F-305A-422B-BBF9-1A7B914C5D94}" presName="parentText" presStyleLbl="node1" presStyleIdx="5" presStyleCnt="9">
        <dgm:presLayoutVars>
          <dgm:chMax val="0"/>
          <dgm:bulletEnabled val="1"/>
        </dgm:presLayoutVars>
      </dgm:prSet>
      <dgm:spPr>
        <a:xfrm>
          <a:off x="0" y="2287501"/>
          <a:ext cx="6408712" cy="408803"/>
        </a:xfrm>
        <a:prstGeom prst="roundRect">
          <a:avLst/>
        </a:prstGeom>
      </dgm:spPr>
    </dgm:pt>
    <dgm:pt modelId="{2B9723A2-ACA1-489A-9D50-AA5ED4AADC13}" type="pres">
      <dgm:prSet presAssocID="{FD5A53EA-9D75-4B47-BABA-D40630395212}" presName="spacer" presStyleCnt="0"/>
      <dgm:spPr/>
    </dgm:pt>
    <dgm:pt modelId="{5BB5CEB2-4927-4D74-AE05-6878E8F7963E}" type="pres">
      <dgm:prSet presAssocID="{4FFA89DD-1C42-46EC-ADC2-C5F77DE3D73A}" presName="parentText" presStyleLbl="node1" presStyleIdx="6" presStyleCnt="9">
        <dgm:presLayoutVars>
          <dgm:chMax val="0"/>
          <dgm:bulletEnabled val="1"/>
        </dgm:presLayoutVars>
      </dgm:prSet>
      <dgm:spPr>
        <a:xfrm>
          <a:off x="0" y="2708030"/>
          <a:ext cx="6408712" cy="411979"/>
        </a:xfrm>
        <a:prstGeom prst="roundRect">
          <a:avLst/>
        </a:prstGeom>
      </dgm:spPr>
    </dgm:pt>
    <dgm:pt modelId="{F8128E12-3EC5-4C91-9B1E-518CDFCFF0FB}" type="pres">
      <dgm:prSet presAssocID="{99D7450A-B9D1-4795-820B-AF3149BE0BD8}" presName="spacer" presStyleCnt="0"/>
      <dgm:spPr/>
    </dgm:pt>
    <dgm:pt modelId="{C782CFA4-41FA-4B23-B76D-70355926BC9A}" type="pres">
      <dgm:prSet presAssocID="{29BCAD7E-18CD-461E-B3DD-FC3BDC7FEB27}" presName="parentText" presStyleLbl="node1" presStyleIdx="7" presStyleCnt="9">
        <dgm:presLayoutVars>
          <dgm:chMax val="0"/>
          <dgm:bulletEnabled val="1"/>
        </dgm:presLayoutVars>
      </dgm:prSet>
      <dgm:spPr/>
    </dgm:pt>
    <dgm:pt modelId="{D0AFBE75-CBEF-4395-B5AD-860E31214C88}" type="pres">
      <dgm:prSet presAssocID="{F4CDF03A-0033-4317-B493-60A78A867E81}" presName="spacer" presStyleCnt="0"/>
      <dgm:spPr/>
    </dgm:pt>
    <dgm:pt modelId="{D7231A2E-C5BD-4352-8264-8C33E4C5EBB1}" type="pres">
      <dgm:prSet presAssocID="{7E1F2EE6-36CC-4D2D-A15C-F0CC885E4E15}" presName="parentText" presStyleLbl="node1" presStyleIdx="8" presStyleCnt="9">
        <dgm:presLayoutVars>
          <dgm:chMax val="0"/>
          <dgm:bulletEnabled val="1"/>
        </dgm:presLayoutVars>
      </dgm:prSet>
      <dgm:spPr>
        <a:xfrm>
          <a:off x="0" y="3551874"/>
          <a:ext cx="6408712" cy="411979"/>
        </a:xfrm>
        <a:prstGeom prst="roundRect">
          <a:avLst/>
        </a:prstGeom>
      </dgm:spPr>
    </dgm:pt>
  </dgm:ptLst>
  <dgm:cxnLst>
    <dgm:cxn modelId="{3C6F7E06-A2C0-40D4-A1A3-AB86036CD2C2}" type="presOf" srcId="{7E1F2EE6-36CC-4D2D-A15C-F0CC885E4E15}" destId="{D7231A2E-C5BD-4352-8264-8C33E4C5EBB1}" srcOrd="0" destOrd="0" presId="urn:microsoft.com/office/officeart/2005/8/layout/vList2"/>
    <dgm:cxn modelId="{F4592E12-625B-4079-823C-AE70042B2269}" type="presOf" srcId="{E906FFD6-449E-41EB-A472-5C46E4ECAB73}" destId="{9868C4E2-BE63-4945-AF03-F6DD1EC7F961}" srcOrd="0" destOrd="0" presId="urn:microsoft.com/office/officeart/2005/8/layout/vList2"/>
    <dgm:cxn modelId="{29D1771A-C9D3-4953-A483-B3E171813A77}" srcId="{9BA03DC3-6B36-4F4D-A42B-21959B492818}" destId="{7E1F2EE6-36CC-4D2D-A15C-F0CC885E4E15}" srcOrd="8" destOrd="0" parTransId="{DDB9CECD-BFF0-485B-9B63-9368757E4645}" sibTransId="{B21DDA00-9E00-4BCB-8F16-7FCBA791C1F8}"/>
    <dgm:cxn modelId="{48F01F24-99A2-45C0-A5BF-8FFF82920D71}" srcId="{9BA03DC3-6B36-4F4D-A42B-21959B492818}" destId="{F0648477-CB0A-424A-8381-98F4F632534B}" srcOrd="1" destOrd="0" parTransId="{B9AA3626-E874-4946-A38E-1327E977C16F}" sibTransId="{736E4A8C-1D1A-48FC-8FD8-6087FAEBDB98}"/>
    <dgm:cxn modelId="{095B6628-230E-436F-84A2-2A8547816941}" srcId="{9BA03DC3-6B36-4F4D-A42B-21959B492818}" destId="{4FFA89DD-1C42-46EC-ADC2-C5F77DE3D73A}" srcOrd="6" destOrd="0" parTransId="{8BDE02D3-ED28-4E4C-9B1B-1678D64CAC47}" sibTransId="{99D7450A-B9D1-4795-820B-AF3149BE0BD8}"/>
    <dgm:cxn modelId="{42CB6338-C883-49A0-BBCC-48B32B4D3154}" type="presOf" srcId="{E9F0C8E2-BFEE-4FC7-8108-5C6824BCC3E3}" destId="{13B19FB7-2E90-42DD-9456-B9F15524DF3C}" srcOrd="0" destOrd="0" presId="urn:microsoft.com/office/officeart/2005/8/layout/vList2"/>
    <dgm:cxn modelId="{DCE84E44-E80D-4A35-91A5-6CC8301F149C}" type="presOf" srcId="{F0648477-CB0A-424A-8381-98F4F632534B}" destId="{664E04E0-61A8-451B-A538-4C0113BBC89A}" srcOrd="0" destOrd="0" presId="urn:microsoft.com/office/officeart/2005/8/layout/vList2"/>
    <dgm:cxn modelId="{B22AF364-BE51-4DCF-AE51-F739B19EB30A}" srcId="{9BA03DC3-6B36-4F4D-A42B-21959B492818}" destId="{E9F0C8E2-BFEE-4FC7-8108-5C6824BCC3E3}" srcOrd="3" destOrd="0" parTransId="{1E606E84-442F-4E2A-88A9-AEF5D597A6E8}" sibTransId="{2D448196-5AD9-4EDD-8B32-11822068423A}"/>
    <dgm:cxn modelId="{DA441549-8361-4842-9E9D-727A61064103}" type="presOf" srcId="{F767502F-305A-422B-BBF9-1A7B914C5D94}" destId="{4E72C55B-93AC-4AC1-BBDF-FED7FCE9148D}" srcOrd="0" destOrd="0" presId="urn:microsoft.com/office/officeart/2005/8/layout/vList2"/>
    <dgm:cxn modelId="{8322FC4A-DC8E-4F74-87BF-DABD6B0E6CC6}" srcId="{9BA03DC3-6B36-4F4D-A42B-21959B492818}" destId="{29BCAD7E-18CD-461E-B3DD-FC3BDC7FEB27}" srcOrd="7" destOrd="0" parTransId="{46F20211-C0E7-474D-AF54-E9EA79152C40}" sibTransId="{F4CDF03A-0033-4317-B493-60A78A867E81}"/>
    <dgm:cxn modelId="{74A82C6B-7FF9-4C2B-8855-5DF6519B6C73}" srcId="{9BA03DC3-6B36-4F4D-A42B-21959B492818}" destId="{F767502F-305A-422B-BBF9-1A7B914C5D94}" srcOrd="5" destOrd="0" parTransId="{1B71739B-3CE3-4854-B3B1-1BE749352FB6}" sibTransId="{FD5A53EA-9D75-4B47-BABA-D40630395212}"/>
    <dgm:cxn modelId="{38F7C44C-C711-4A1B-8044-8B69FD552A70}" type="presOf" srcId="{29BCAD7E-18CD-461E-B3DD-FC3BDC7FEB27}" destId="{C782CFA4-41FA-4B23-B76D-70355926BC9A}" srcOrd="0" destOrd="0" presId="urn:microsoft.com/office/officeart/2005/8/layout/vList2"/>
    <dgm:cxn modelId="{3676A159-AA98-4C87-9826-C42AC516496C}" srcId="{9BA03DC3-6B36-4F4D-A42B-21959B492818}" destId="{CBFA3C48-AE54-43F7-874D-1F5B68721D89}" srcOrd="0" destOrd="0" parTransId="{2B1AD68D-0555-46B6-8A7D-3B83F409080C}" sibTransId="{5FD8EA97-ABAA-421F-ADE4-DB838D96CE36}"/>
    <dgm:cxn modelId="{E9B8E287-EABF-4BD6-988E-3B99063647F8}" srcId="{9BA03DC3-6B36-4F4D-A42B-21959B492818}" destId="{8E88297D-9EE8-4968-B1C9-1D43AA1E1810}" srcOrd="4" destOrd="0" parTransId="{6EA275BB-9102-420A-9BED-FAC4B5E3D5F0}" sibTransId="{A6FEECCA-9C77-4D2A-9F7E-FF5F7235AE17}"/>
    <dgm:cxn modelId="{AC85CA90-7E1E-4CBF-B20E-85CBEF2667CA}" type="presOf" srcId="{9BA03DC3-6B36-4F4D-A42B-21959B492818}" destId="{FDA8E1FC-DA3F-4140-82AF-E6640025022E}" srcOrd="0" destOrd="0" presId="urn:microsoft.com/office/officeart/2005/8/layout/vList2"/>
    <dgm:cxn modelId="{812675B9-031B-46BF-97D8-46BB86D0BF22}" type="presOf" srcId="{4FFA89DD-1C42-46EC-ADC2-C5F77DE3D73A}" destId="{5BB5CEB2-4927-4D74-AE05-6878E8F7963E}" srcOrd="0" destOrd="0" presId="urn:microsoft.com/office/officeart/2005/8/layout/vList2"/>
    <dgm:cxn modelId="{F06917CB-1D3B-4345-ADAD-23A86CD010CC}" type="presOf" srcId="{CBFA3C48-AE54-43F7-874D-1F5B68721D89}" destId="{F7FDD55A-C310-43DD-A7B4-EA1F24788DDB}" srcOrd="0" destOrd="0" presId="urn:microsoft.com/office/officeart/2005/8/layout/vList2"/>
    <dgm:cxn modelId="{9A9132D3-5DD6-406C-A21D-547ECFBB8462}" type="presOf" srcId="{8E88297D-9EE8-4968-B1C9-1D43AA1E1810}" destId="{CA91496A-7F83-4FCF-A175-2E528D1B6F2B}" srcOrd="0" destOrd="0" presId="urn:microsoft.com/office/officeart/2005/8/layout/vList2"/>
    <dgm:cxn modelId="{2FCFD5F0-4BC7-4430-BA13-47E16CAC048B}" srcId="{9BA03DC3-6B36-4F4D-A42B-21959B492818}" destId="{E906FFD6-449E-41EB-A472-5C46E4ECAB73}" srcOrd="2" destOrd="0" parTransId="{7DEE41CB-CEBE-42DB-A0C5-6CE24FAFD736}" sibTransId="{06EBB385-25B2-4006-BDBA-0B0A19635642}"/>
    <dgm:cxn modelId="{1F202AE9-3104-4F7A-9785-0E7B00B82010}" type="presParOf" srcId="{FDA8E1FC-DA3F-4140-82AF-E6640025022E}" destId="{F7FDD55A-C310-43DD-A7B4-EA1F24788DDB}" srcOrd="0" destOrd="0" presId="urn:microsoft.com/office/officeart/2005/8/layout/vList2"/>
    <dgm:cxn modelId="{26EA6195-D318-46C6-A1BC-CF7622976D5E}" type="presParOf" srcId="{FDA8E1FC-DA3F-4140-82AF-E6640025022E}" destId="{97959C45-684A-40CD-857C-1AB3449E7065}" srcOrd="1" destOrd="0" presId="urn:microsoft.com/office/officeart/2005/8/layout/vList2"/>
    <dgm:cxn modelId="{3C9B3B3E-83AD-4DA6-86F9-2639514CF4E3}" type="presParOf" srcId="{FDA8E1FC-DA3F-4140-82AF-E6640025022E}" destId="{664E04E0-61A8-451B-A538-4C0113BBC89A}" srcOrd="2" destOrd="0" presId="urn:microsoft.com/office/officeart/2005/8/layout/vList2"/>
    <dgm:cxn modelId="{4303CCEC-28DB-4F5C-8CB5-57CDDD3F9933}" type="presParOf" srcId="{FDA8E1FC-DA3F-4140-82AF-E6640025022E}" destId="{CDFCF4A5-31EB-4B2D-BB3E-183976E7093C}" srcOrd="3" destOrd="0" presId="urn:microsoft.com/office/officeart/2005/8/layout/vList2"/>
    <dgm:cxn modelId="{0A8BE494-DBDA-4178-9B51-4FB25ABD23CF}" type="presParOf" srcId="{FDA8E1FC-DA3F-4140-82AF-E6640025022E}" destId="{9868C4E2-BE63-4945-AF03-F6DD1EC7F961}" srcOrd="4" destOrd="0" presId="urn:microsoft.com/office/officeart/2005/8/layout/vList2"/>
    <dgm:cxn modelId="{A7ED6F2B-2E05-4005-B40C-ADFC85711D5F}" type="presParOf" srcId="{FDA8E1FC-DA3F-4140-82AF-E6640025022E}" destId="{DA450B47-48B6-47CF-9D6E-01509B287AA9}" srcOrd="5" destOrd="0" presId="urn:microsoft.com/office/officeart/2005/8/layout/vList2"/>
    <dgm:cxn modelId="{1A9F672D-A095-4D55-A301-E1BE13A51E4A}" type="presParOf" srcId="{FDA8E1FC-DA3F-4140-82AF-E6640025022E}" destId="{13B19FB7-2E90-42DD-9456-B9F15524DF3C}" srcOrd="6" destOrd="0" presId="urn:microsoft.com/office/officeart/2005/8/layout/vList2"/>
    <dgm:cxn modelId="{70198E98-D7AB-47A1-812E-7E53988C2D90}" type="presParOf" srcId="{FDA8E1FC-DA3F-4140-82AF-E6640025022E}" destId="{DB6C4487-5C55-4FC3-96C9-20CB80E435D6}" srcOrd="7" destOrd="0" presId="urn:microsoft.com/office/officeart/2005/8/layout/vList2"/>
    <dgm:cxn modelId="{EEE1AD97-BDF3-49EF-A9AC-F35670624BE0}" type="presParOf" srcId="{FDA8E1FC-DA3F-4140-82AF-E6640025022E}" destId="{CA91496A-7F83-4FCF-A175-2E528D1B6F2B}" srcOrd="8" destOrd="0" presId="urn:microsoft.com/office/officeart/2005/8/layout/vList2"/>
    <dgm:cxn modelId="{457CF9C0-3228-44A8-B555-283B510CD378}" type="presParOf" srcId="{FDA8E1FC-DA3F-4140-82AF-E6640025022E}" destId="{389DD527-63F0-4919-9700-657258C5CE1D}" srcOrd="9" destOrd="0" presId="urn:microsoft.com/office/officeart/2005/8/layout/vList2"/>
    <dgm:cxn modelId="{FFFB42AC-CB2A-4F6B-9D87-D3DBFAC87E5F}" type="presParOf" srcId="{FDA8E1FC-DA3F-4140-82AF-E6640025022E}" destId="{4E72C55B-93AC-4AC1-BBDF-FED7FCE9148D}" srcOrd="10" destOrd="0" presId="urn:microsoft.com/office/officeart/2005/8/layout/vList2"/>
    <dgm:cxn modelId="{EAB2BC1F-DF3C-45A6-AC10-1549BE1342CA}" type="presParOf" srcId="{FDA8E1FC-DA3F-4140-82AF-E6640025022E}" destId="{2B9723A2-ACA1-489A-9D50-AA5ED4AADC13}" srcOrd="11" destOrd="0" presId="urn:microsoft.com/office/officeart/2005/8/layout/vList2"/>
    <dgm:cxn modelId="{2783F2DF-EF73-4384-9845-0208E53D94A2}" type="presParOf" srcId="{FDA8E1FC-DA3F-4140-82AF-E6640025022E}" destId="{5BB5CEB2-4927-4D74-AE05-6878E8F7963E}" srcOrd="12" destOrd="0" presId="urn:microsoft.com/office/officeart/2005/8/layout/vList2"/>
    <dgm:cxn modelId="{8517DB79-7413-4AD4-8EF8-E74AEF9B91C1}" type="presParOf" srcId="{FDA8E1FC-DA3F-4140-82AF-E6640025022E}" destId="{F8128E12-3EC5-4C91-9B1E-518CDFCFF0FB}" srcOrd="13" destOrd="0" presId="urn:microsoft.com/office/officeart/2005/8/layout/vList2"/>
    <dgm:cxn modelId="{175E6AD6-DAED-40A8-B944-54616687AEE9}" type="presParOf" srcId="{FDA8E1FC-DA3F-4140-82AF-E6640025022E}" destId="{C782CFA4-41FA-4B23-B76D-70355926BC9A}" srcOrd="14" destOrd="0" presId="urn:microsoft.com/office/officeart/2005/8/layout/vList2"/>
    <dgm:cxn modelId="{F8BA5354-5917-497E-A4AD-ED8998F3E71D}" type="presParOf" srcId="{FDA8E1FC-DA3F-4140-82AF-E6640025022E}" destId="{D0AFBE75-CBEF-4395-B5AD-860E31214C88}" srcOrd="15" destOrd="0" presId="urn:microsoft.com/office/officeart/2005/8/layout/vList2"/>
    <dgm:cxn modelId="{C3343315-07B1-4D85-8C80-AECD0C90C4FB}" type="presParOf" srcId="{FDA8E1FC-DA3F-4140-82AF-E6640025022E}" destId="{D7231A2E-C5BD-4352-8264-8C33E4C5EBB1}"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94D1EE-0957-41A0-994B-2D8D4D40D010}" type="doc">
      <dgm:prSet loTypeId="urn:microsoft.com/office/officeart/2005/8/layout/target3" loCatId="relationship" qsTypeId="urn:microsoft.com/office/officeart/2005/8/quickstyle/simple1" qsCatId="simple" csTypeId="urn:microsoft.com/office/officeart/2005/8/colors/accent4_4" csCatId="accent4"/>
      <dgm:spPr/>
      <dgm:t>
        <a:bodyPr/>
        <a:lstStyle/>
        <a:p>
          <a:endParaRPr lang="tr-TR"/>
        </a:p>
      </dgm:t>
    </dgm:pt>
    <dgm:pt modelId="{163DB44E-8288-410D-AC37-E85DFBAB8EF3}">
      <dgm:prSet/>
      <dgm:spPr/>
      <dgm:t>
        <a:bodyPr/>
        <a:lstStyle/>
        <a:p>
          <a:pPr algn="just"/>
          <a:r>
            <a:rPr lang="tr-TR" dirty="0"/>
            <a:t>Üçüncü ülke menşeli bir eşyanın DİİB kapsamında ithal edildikten sonra üretim sürecini müteakip ihraç ürünü olarak AB üyesi ülkelere, serbest ticaret anlaşması imzaladığımız ülkelere, </a:t>
          </a:r>
          <a:r>
            <a:rPr lang="tr-TR" dirty="0" err="1"/>
            <a:t>Pan</a:t>
          </a:r>
          <a:r>
            <a:rPr lang="tr-TR" dirty="0"/>
            <a:t>-Avrupa Menşe Kümülasyonuna veya </a:t>
          </a:r>
          <a:r>
            <a:rPr lang="tr-TR" dirty="0" err="1"/>
            <a:t>Pan</a:t>
          </a:r>
          <a:r>
            <a:rPr lang="tr-TR" dirty="0"/>
            <a:t>-Avrupa-Akdeniz Menşe Kümülasyonuna taraf olan ülkelere ihraç edilmesi halinde, ithal edilen eşya ile ilgili vergi, ihracat sırasında ödenir.</a:t>
          </a:r>
        </a:p>
      </dgm:t>
    </dgm:pt>
    <dgm:pt modelId="{DFEF35BF-4A55-4599-A92B-B58AE698DA0E}" type="parTrans" cxnId="{C6A15EA4-E825-4D28-966E-2D451111107B}">
      <dgm:prSet/>
      <dgm:spPr/>
      <dgm:t>
        <a:bodyPr/>
        <a:lstStyle/>
        <a:p>
          <a:endParaRPr lang="tr-TR"/>
        </a:p>
      </dgm:t>
    </dgm:pt>
    <dgm:pt modelId="{21F46DEA-C5CC-4C4E-8C52-40E3E59C447D}" type="sibTrans" cxnId="{C6A15EA4-E825-4D28-966E-2D451111107B}">
      <dgm:prSet/>
      <dgm:spPr/>
      <dgm:t>
        <a:bodyPr/>
        <a:lstStyle/>
        <a:p>
          <a:endParaRPr lang="tr-TR"/>
        </a:p>
      </dgm:t>
    </dgm:pt>
    <dgm:pt modelId="{0A99CA56-A241-46A7-9B37-E367A5D72BC9}" type="pres">
      <dgm:prSet presAssocID="{C894D1EE-0957-41A0-994B-2D8D4D40D010}" presName="Name0" presStyleCnt="0">
        <dgm:presLayoutVars>
          <dgm:chMax val="7"/>
          <dgm:dir/>
          <dgm:animLvl val="lvl"/>
          <dgm:resizeHandles val="exact"/>
        </dgm:presLayoutVars>
      </dgm:prSet>
      <dgm:spPr/>
    </dgm:pt>
    <dgm:pt modelId="{EBDA49E9-EA75-46E2-A989-A264487EC5A6}" type="pres">
      <dgm:prSet presAssocID="{163DB44E-8288-410D-AC37-E85DFBAB8EF3}" presName="circle1" presStyleLbl="node1" presStyleIdx="0" presStyleCnt="1"/>
      <dgm:spPr/>
    </dgm:pt>
    <dgm:pt modelId="{159A090E-F1CD-4BA6-BCD4-AAA8A98667B3}" type="pres">
      <dgm:prSet presAssocID="{163DB44E-8288-410D-AC37-E85DFBAB8EF3}" presName="space" presStyleCnt="0"/>
      <dgm:spPr/>
    </dgm:pt>
    <dgm:pt modelId="{BC555ED7-4138-4208-82C3-588C147B2C62}" type="pres">
      <dgm:prSet presAssocID="{163DB44E-8288-410D-AC37-E85DFBAB8EF3}" presName="rect1" presStyleLbl="alignAcc1" presStyleIdx="0" presStyleCnt="1"/>
      <dgm:spPr/>
    </dgm:pt>
    <dgm:pt modelId="{013F22D6-C924-4D76-A230-69833210EB9D}" type="pres">
      <dgm:prSet presAssocID="{163DB44E-8288-410D-AC37-E85DFBAB8EF3}" presName="rect1ParTxNoCh" presStyleLbl="alignAcc1" presStyleIdx="0" presStyleCnt="1">
        <dgm:presLayoutVars>
          <dgm:chMax val="1"/>
          <dgm:bulletEnabled val="1"/>
        </dgm:presLayoutVars>
      </dgm:prSet>
      <dgm:spPr/>
    </dgm:pt>
  </dgm:ptLst>
  <dgm:cxnLst>
    <dgm:cxn modelId="{61BBE92E-B625-472E-A2BD-59E9E2B8F80E}" type="presOf" srcId="{C894D1EE-0957-41A0-994B-2D8D4D40D010}" destId="{0A99CA56-A241-46A7-9B37-E367A5D72BC9}" srcOrd="0" destOrd="0" presId="urn:microsoft.com/office/officeart/2005/8/layout/target3"/>
    <dgm:cxn modelId="{76075FA2-F63D-424A-901E-752455921C3F}" type="presOf" srcId="{163DB44E-8288-410D-AC37-E85DFBAB8EF3}" destId="{013F22D6-C924-4D76-A230-69833210EB9D}" srcOrd="1" destOrd="0" presId="urn:microsoft.com/office/officeart/2005/8/layout/target3"/>
    <dgm:cxn modelId="{C6A15EA4-E825-4D28-966E-2D451111107B}" srcId="{C894D1EE-0957-41A0-994B-2D8D4D40D010}" destId="{163DB44E-8288-410D-AC37-E85DFBAB8EF3}" srcOrd="0" destOrd="0" parTransId="{DFEF35BF-4A55-4599-A92B-B58AE698DA0E}" sibTransId="{21F46DEA-C5CC-4C4E-8C52-40E3E59C447D}"/>
    <dgm:cxn modelId="{DA7173AB-B6C1-4A50-8CD0-B41B182AD48A}" type="presOf" srcId="{163DB44E-8288-410D-AC37-E85DFBAB8EF3}" destId="{BC555ED7-4138-4208-82C3-588C147B2C62}" srcOrd="0" destOrd="0" presId="urn:microsoft.com/office/officeart/2005/8/layout/target3"/>
    <dgm:cxn modelId="{C0446ACA-9889-4ABC-946D-395523DF7492}" type="presParOf" srcId="{0A99CA56-A241-46A7-9B37-E367A5D72BC9}" destId="{EBDA49E9-EA75-46E2-A989-A264487EC5A6}" srcOrd="0" destOrd="0" presId="urn:microsoft.com/office/officeart/2005/8/layout/target3"/>
    <dgm:cxn modelId="{3720C308-295E-46E9-8695-813DE905C972}" type="presParOf" srcId="{0A99CA56-A241-46A7-9B37-E367A5D72BC9}" destId="{159A090E-F1CD-4BA6-BCD4-AAA8A98667B3}" srcOrd="1" destOrd="0" presId="urn:microsoft.com/office/officeart/2005/8/layout/target3"/>
    <dgm:cxn modelId="{9532E7F4-A1CC-4882-BB39-6A3DAF4D50E0}" type="presParOf" srcId="{0A99CA56-A241-46A7-9B37-E367A5D72BC9}" destId="{BC555ED7-4138-4208-82C3-588C147B2C62}" srcOrd="2" destOrd="0" presId="urn:microsoft.com/office/officeart/2005/8/layout/target3"/>
    <dgm:cxn modelId="{45079D06-93BA-426A-A397-6673666E8CE9}" type="presParOf" srcId="{0A99CA56-A241-46A7-9B37-E367A5D72BC9}" destId="{013F22D6-C924-4D76-A230-69833210EB9D}"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DF19762-467C-4A01-AEA7-73D005C284D6}" type="doc">
      <dgm:prSet loTypeId="urn:microsoft.com/office/officeart/2005/8/layout/hProcess3" loCatId="process" qsTypeId="urn:microsoft.com/office/officeart/2005/8/quickstyle/simple1" qsCatId="simple" csTypeId="urn:microsoft.com/office/officeart/2005/8/colors/accent1_2" csCatId="accent1" phldr="1"/>
      <dgm:spPr/>
      <dgm:t>
        <a:bodyPr/>
        <a:lstStyle/>
        <a:p>
          <a:endParaRPr lang="tr-TR"/>
        </a:p>
      </dgm:t>
    </dgm:pt>
    <dgm:pt modelId="{66B762F2-0CB9-4FA3-A5B0-F54AF4B7DB0F}">
      <dgm:prSet/>
      <dgm:spPr/>
      <dgm:t>
        <a:bodyPr/>
        <a:lstStyle/>
        <a:p>
          <a:pPr algn="ctr"/>
          <a:r>
            <a:rPr lang="tr-TR" dirty="0">
              <a:solidFill>
                <a:schemeClr val="bg1"/>
              </a:solidFill>
            </a:rPr>
            <a:t>Bölge Müdürlükleri</a:t>
          </a:r>
        </a:p>
      </dgm:t>
    </dgm:pt>
    <dgm:pt modelId="{1206DE7E-8FFF-419F-8BDD-878139430355}" type="parTrans" cxnId="{5A6A2A9C-9595-49CE-BF9F-6F8A08F25AE4}">
      <dgm:prSet/>
      <dgm:spPr/>
      <dgm:t>
        <a:bodyPr/>
        <a:lstStyle/>
        <a:p>
          <a:endParaRPr lang="tr-TR"/>
        </a:p>
      </dgm:t>
    </dgm:pt>
    <dgm:pt modelId="{C3333D66-EF55-4341-A15B-58F27E328DB1}" type="sibTrans" cxnId="{5A6A2A9C-9595-49CE-BF9F-6F8A08F25AE4}">
      <dgm:prSet/>
      <dgm:spPr/>
      <dgm:t>
        <a:bodyPr/>
        <a:lstStyle/>
        <a:p>
          <a:endParaRPr lang="tr-TR"/>
        </a:p>
      </dgm:t>
    </dgm:pt>
    <dgm:pt modelId="{203F9E76-A17D-4F25-85F3-213B2CCC8DC3}">
      <dgm:prSet/>
      <dgm:spPr>
        <a:solidFill>
          <a:schemeClr val="accent1">
            <a:lumMod val="20000"/>
            <a:lumOff val="80000"/>
          </a:schemeClr>
        </a:solidFill>
        <a:ln>
          <a:solidFill>
            <a:srgbClr val="163C74"/>
          </a:solidFill>
        </a:ln>
      </dgm:spPr>
      <dgm:t>
        <a:bodyPr/>
        <a:lstStyle/>
        <a:p>
          <a:pPr algn="ctr">
            <a:buNone/>
          </a:pPr>
          <a:r>
            <a:rPr lang="tr-TR" dirty="0"/>
            <a:t>Belgedeki şartlara uygun olarak ithal eşyasının işlem görmüş ürünün ihracatında kullanıldığını tespit eder.</a:t>
          </a:r>
        </a:p>
      </dgm:t>
    </dgm:pt>
    <dgm:pt modelId="{04F35B59-6855-402A-8E22-53AB402AD229}" type="parTrans" cxnId="{DE277AE7-2DC9-4625-A4AB-D0D3EF098D86}">
      <dgm:prSet/>
      <dgm:spPr/>
      <dgm:t>
        <a:bodyPr/>
        <a:lstStyle/>
        <a:p>
          <a:endParaRPr lang="tr-TR"/>
        </a:p>
      </dgm:t>
    </dgm:pt>
    <dgm:pt modelId="{2EED93CB-7CBF-4C66-98BA-BEF14E9A765E}" type="sibTrans" cxnId="{DE277AE7-2DC9-4625-A4AB-D0D3EF098D86}">
      <dgm:prSet/>
      <dgm:spPr/>
      <dgm:t>
        <a:bodyPr/>
        <a:lstStyle/>
        <a:p>
          <a:endParaRPr lang="tr-TR"/>
        </a:p>
      </dgm:t>
    </dgm:pt>
    <dgm:pt modelId="{C778C6A1-3403-4E4D-A725-B104EF6B0F3F}">
      <dgm:prSet/>
      <dgm:spPr>
        <a:solidFill>
          <a:schemeClr val="accent1">
            <a:lumMod val="20000"/>
            <a:lumOff val="80000"/>
          </a:schemeClr>
        </a:solidFill>
        <a:ln>
          <a:solidFill>
            <a:srgbClr val="163C74"/>
          </a:solidFill>
        </a:ln>
      </dgm:spPr>
      <dgm:t>
        <a:bodyPr/>
        <a:lstStyle/>
        <a:p>
          <a:pPr algn="ctr">
            <a:buNone/>
          </a:pPr>
          <a:r>
            <a:rPr lang="tr-TR" dirty="0"/>
            <a:t>Belge aşımı, ikincil işlem görmüş ürün, yurt içi alım, serbest bölgelere yapılan ihracat, döviz kullanım oranı, işletme malzemesi, TEV ve özel şartlar hususlarına dikkat eder.</a:t>
          </a:r>
        </a:p>
      </dgm:t>
    </dgm:pt>
    <dgm:pt modelId="{0F17419A-F26E-448E-BBEF-58A81DF824F3}" type="parTrans" cxnId="{BAA97824-EEE6-458C-B914-0BEC1EAB223D}">
      <dgm:prSet/>
      <dgm:spPr/>
      <dgm:t>
        <a:bodyPr/>
        <a:lstStyle/>
        <a:p>
          <a:endParaRPr lang="tr-TR"/>
        </a:p>
      </dgm:t>
    </dgm:pt>
    <dgm:pt modelId="{86BCCECA-8EE9-4A6F-9C63-CC3F46E7CC3F}" type="sibTrans" cxnId="{BAA97824-EEE6-458C-B914-0BEC1EAB223D}">
      <dgm:prSet/>
      <dgm:spPr/>
      <dgm:t>
        <a:bodyPr/>
        <a:lstStyle/>
        <a:p>
          <a:endParaRPr lang="tr-TR"/>
        </a:p>
      </dgm:t>
    </dgm:pt>
    <dgm:pt modelId="{C73154CF-3002-4B9E-AFAF-5C00C948AD8B}">
      <dgm:prSet/>
      <dgm:spPr/>
      <dgm:t>
        <a:bodyPr/>
        <a:lstStyle/>
        <a:p>
          <a:endParaRPr lang="tr-TR" dirty="0"/>
        </a:p>
      </dgm:t>
    </dgm:pt>
    <dgm:pt modelId="{481EDD69-F828-46F2-A48D-A028D75B4278}" type="sibTrans" cxnId="{BCAA5909-54C9-4D1B-ACE5-49E3EC28AA6D}">
      <dgm:prSet/>
      <dgm:spPr/>
      <dgm:t>
        <a:bodyPr/>
        <a:lstStyle/>
        <a:p>
          <a:endParaRPr lang="tr-TR"/>
        </a:p>
      </dgm:t>
    </dgm:pt>
    <dgm:pt modelId="{D884218A-1B9B-492C-A1D4-F483ED32BF87}" type="parTrans" cxnId="{BCAA5909-54C9-4D1B-ACE5-49E3EC28AA6D}">
      <dgm:prSet/>
      <dgm:spPr/>
      <dgm:t>
        <a:bodyPr/>
        <a:lstStyle/>
        <a:p>
          <a:endParaRPr lang="tr-TR"/>
        </a:p>
      </dgm:t>
    </dgm:pt>
    <dgm:pt modelId="{CDADB172-ECFF-4317-87FF-6BC131D58013}" type="pres">
      <dgm:prSet presAssocID="{FDF19762-467C-4A01-AEA7-73D005C284D6}" presName="Name0" presStyleCnt="0">
        <dgm:presLayoutVars>
          <dgm:dir/>
          <dgm:animLvl val="lvl"/>
          <dgm:resizeHandles val="exact"/>
        </dgm:presLayoutVars>
      </dgm:prSet>
      <dgm:spPr/>
    </dgm:pt>
    <dgm:pt modelId="{D8635BCD-611A-4478-8156-3DFE7F6E467D}" type="pres">
      <dgm:prSet presAssocID="{FDF19762-467C-4A01-AEA7-73D005C284D6}" presName="dummy" presStyleCnt="0"/>
      <dgm:spPr/>
    </dgm:pt>
    <dgm:pt modelId="{D0BF8ECC-E6DA-4BB4-A1C7-4D1F8BECDFE1}" type="pres">
      <dgm:prSet presAssocID="{FDF19762-467C-4A01-AEA7-73D005C284D6}" presName="linH" presStyleCnt="0"/>
      <dgm:spPr/>
    </dgm:pt>
    <dgm:pt modelId="{D18132E0-1DD9-414F-8B3F-8B94382A08F5}" type="pres">
      <dgm:prSet presAssocID="{FDF19762-467C-4A01-AEA7-73D005C284D6}" presName="padding1" presStyleCnt="0"/>
      <dgm:spPr/>
    </dgm:pt>
    <dgm:pt modelId="{F7FA04B4-41EF-45C0-B9BE-B470176C183B}" type="pres">
      <dgm:prSet presAssocID="{66B762F2-0CB9-4FA3-A5B0-F54AF4B7DB0F}" presName="linV" presStyleCnt="0"/>
      <dgm:spPr/>
    </dgm:pt>
    <dgm:pt modelId="{EEF5C9BD-374B-43EB-B5A1-D56F05C4D855}" type="pres">
      <dgm:prSet presAssocID="{66B762F2-0CB9-4FA3-A5B0-F54AF4B7DB0F}" presName="spVertical1" presStyleCnt="0"/>
      <dgm:spPr/>
    </dgm:pt>
    <dgm:pt modelId="{C1652F16-8454-42E1-8D26-C303A7842AC3}" type="pres">
      <dgm:prSet presAssocID="{66B762F2-0CB9-4FA3-A5B0-F54AF4B7DB0F}" presName="parTx" presStyleLbl="revTx" presStyleIdx="0" presStyleCnt="4" custScaleX="209047" custLinFactNeighborX="78270" custLinFactNeighborY="-3212">
        <dgm:presLayoutVars>
          <dgm:chMax val="0"/>
          <dgm:chPref val="0"/>
          <dgm:bulletEnabled val="1"/>
        </dgm:presLayoutVars>
      </dgm:prSet>
      <dgm:spPr/>
    </dgm:pt>
    <dgm:pt modelId="{5B70FCCA-9995-4720-9321-D71304D4FEAC}" type="pres">
      <dgm:prSet presAssocID="{66B762F2-0CB9-4FA3-A5B0-F54AF4B7DB0F}" presName="spVertical2" presStyleCnt="0"/>
      <dgm:spPr/>
    </dgm:pt>
    <dgm:pt modelId="{A22347FD-8967-4264-922B-4C0FE683B387}" type="pres">
      <dgm:prSet presAssocID="{66B762F2-0CB9-4FA3-A5B0-F54AF4B7DB0F}" presName="spVertical3" presStyleCnt="0"/>
      <dgm:spPr/>
    </dgm:pt>
    <dgm:pt modelId="{F777DC48-D54E-4F05-9C5C-ECA5450EEE40}" type="pres">
      <dgm:prSet presAssocID="{66B762F2-0CB9-4FA3-A5B0-F54AF4B7DB0F}" presName="desTx" presStyleLbl="revTx" presStyleIdx="1" presStyleCnt="4" custScaleX="196019" custScaleY="33439" custLinFactNeighborX="-43185" custLinFactNeighborY="6389">
        <dgm:presLayoutVars>
          <dgm:bulletEnabled val="1"/>
        </dgm:presLayoutVars>
      </dgm:prSet>
      <dgm:spPr/>
    </dgm:pt>
    <dgm:pt modelId="{DDE42182-FDF9-4129-8319-F945797C694E}" type="pres">
      <dgm:prSet presAssocID="{C3333D66-EF55-4341-A15B-58F27E328DB1}" presName="space" presStyleCnt="0"/>
      <dgm:spPr/>
    </dgm:pt>
    <dgm:pt modelId="{9F3E6C72-159B-4938-8BF1-5CFD806CEF0D}" type="pres">
      <dgm:prSet presAssocID="{C73154CF-3002-4B9E-AFAF-5C00C948AD8B}" presName="linV" presStyleCnt="0"/>
      <dgm:spPr/>
    </dgm:pt>
    <dgm:pt modelId="{C2AF56D7-C484-41C4-A39D-46FFE30AF022}" type="pres">
      <dgm:prSet presAssocID="{C73154CF-3002-4B9E-AFAF-5C00C948AD8B}" presName="spVertical1" presStyleCnt="0"/>
      <dgm:spPr/>
    </dgm:pt>
    <dgm:pt modelId="{8295FA39-92DF-4CE1-8CC5-CE2FA1BC1351}" type="pres">
      <dgm:prSet presAssocID="{C73154CF-3002-4B9E-AFAF-5C00C948AD8B}" presName="parTx" presStyleLbl="revTx" presStyleIdx="2" presStyleCnt="4">
        <dgm:presLayoutVars>
          <dgm:chMax val="0"/>
          <dgm:chPref val="0"/>
          <dgm:bulletEnabled val="1"/>
        </dgm:presLayoutVars>
      </dgm:prSet>
      <dgm:spPr/>
    </dgm:pt>
    <dgm:pt modelId="{9D65EB49-5EDC-4E85-B6BA-C8281A3B53E2}" type="pres">
      <dgm:prSet presAssocID="{C73154CF-3002-4B9E-AFAF-5C00C948AD8B}" presName="spVertical2" presStyleCnt="0"/>
      <dgm:spPr/>
    </dgm:pt>
    <dgm:pt modelId="{532A84F6-E676-443C-B404-F48B032CF70A}" type="pres">
      <dgm:prSet presAssocID="{C73154CF-3002-4B9E-AFAF-5C00C948AD8B}" presName="spVertical3" presStyleCnt="0"/>
      <dgm:spPr/>
    </dgm:pt>
    <dgm:pt modelId="{7BCFE6E9-4F92-4928-9BAE-CA16973342CF}" type="pres">
      <dgm:prSet presAssocID="{C73154CF-3002-4B9E-AFAF-5C00C948AD8B}" presName="desTx" presStyleLbl="revTx" presStyleIdx="3" presStyleCnt="4" custScaleX="197008" custScaleY="59013" custLinFactNeighborX="-51154" custLinFactNeighborY="13391">
        <dgm:presLayoutVars>
          <dgm:bulletEnabled val="1"/>
        </dgm:presLayoutVars>
      </dgm:prSet>
      <dgm:spPr/>
    </dgm:pt>
    <dgm:pt modelId="{38A2AD12-AD8D-49C9-AB13-FB9ABADD41AA}" type="pres">
      <dgm:prSet presAssocID="{FDF19762-467C-4A01-AEA7-73D005C284D6}" presName="padding2" presStyleCnt="0"/>
      <dgm:spPr/>
    </dgm:pt>
    <dgm:pt modelId="{BC34AA9F-1BFF-47E6-9598-660BCBAF5B50}" type="pres">
      <dgm:prSet presAssocID="{FDF19762-467C-4A01-AEA7-73D005C284D6}" presName="negArrow" presStyleCnt="0"/>
      <dgm:spPr/>
    </dgm:pt>
    <dgm:pt modelId="{E18444E4-9E8B-43E0-A0F8-B82C1ED7469D}" type="pres">
      <dgm:prSet presAssocID="{FDF19762-467C-4A01-AEA7-73D005C284D6}" presName="backgroundArrow" presStyleLbl="node1" presStyleIdx="0" presStyleCnt="1" custScaleX="64286"/>
      <dgm:spPr>
        <a:solidFill>
          <a:srgbClr val="A00000"/>
        </a:solidFill>
      </dgm:spPr>
    </dgm:pt>
  </dgm:ptLst>
  <dgm:cxnLst>
    <dgm:cxn modelId="{BCAA5909-54C9-4D1B-ACE5-49E3EC28AA6D}" srcId="{FDF19762-467C-4A01-AEA7-73D005C284D6}" destId="{C73154CF-3002-4B9E-AFAF-5C00C948AD8B}" srcOrd="1" destOrd="0" parTransId="{D884218A-1B9B-492C-A1D4-F483ED32BF87}" sibTransId="{481EDD69-F828-46F2-A48D-A028D75B4278}"/>
    <dgm:cxn modelId="{BAA97824-EEE6-458C-B914-0BEC1EAB223D}" srcId="{C73154CF-3002-4B9E-AFAF-5C00C948AD8B}" destId="{C778C6A1-3403-4E4D-A725-B104EF6B0F3F}" srcOrd="0" destOrd="0" parTransId="{0F17419A-F26E-448E-BBEF-58A81DF824F3}" sibTransId="{86BCCECA-8EE9-4A6F-9C63-CC3F46E7CC3F}"/>
    <dgm:cxn modelId="{BE73A232-DF47-41CB-B775-F425EF532B23}" type="presOf" srcId="{FDF19762-467C-4A01-AEA7-73D005C284D6}" destId="{CDADB172-ECFF-4317-87FF-6BC131D58013}" srcOrd="0" destOrd="0" presId="urn:microsoft.com/office/officeart/2005/8/layout/hProcess3"/>
    <dgm:cxn modelId="{D4D4063E-792C-4FB0-8AF8-94176AE5A70D}" type="presOf" srcId="{203F9E76-A17D-4F25-85F3-213B2CCC8DC3}" destId="{F777DC48-D54E-4F05-9C5C-ECA5450EEE40}" srcOrd="0" destOrd="0" presId="urn:microsoft.com/office/officeart/2005/8/layout/hProcess3"/>
    <dgm:cxn modelId="{1B2D9991-3CAF-4AC7-A24F-0B898801BE41}" type="presOf" srcId="{C73154CF-3002-4B9E-AFAF-5C00C948AD8B}" destId="{8295FA39-92DF-4CE1-8CC5-CE2FA1BC1351}" srcOrd="0" destOrd="0" presId="urn:microsoft.com/office/officeart/2005/8/layout/hProcess3"/>
    <dgm:cxn modelId="{5A6A2A9C-9595-49CE-BF9F-6F8A08F25AE4}" srcId="{FDF19762-467C-4A01-AEA7-73D005C284D6}" destId="{66B762F2-0CB9-4FA3-A5B0-F54AF4B7DB0F}" srcOrd="0" destOrd="0" parTransId="{1206DE7E-8FFF-419F-8BDD-878139430355}" sibTransId="{C3333D66-EF55-4341-A15B-58F27E328DB1}"/>
    <dgm:cxn modelId="{3B4F18D7-E28A-463D-9804-B03613F56D3C}" type="presOf" srcId="{C778C6A1-3403-4E4D-A725-B104EF6B0F3F}" destId="{7BCFE6E9-4F92-4928-9BAE-CA16973342CF}" srcOrd="0" destOrd="0" presId="urn:microsoft.com/office/officeart/2005/8/layout/hProcess3"/>
    <dgm:cxn modelId="{E485D4D9-4E66-4639-8D76-0EFFEF2911A3}" type="presOf" srcId="{66B762F2-0CB9-4FA3-A5B0-F54AF4B7DB0F}" destId="{C1652F16-8454-42E1-8D26-C303A7842AC3}" srcOrd="0" destOrd="0" presId="urn:microsoft.com/office/officeart/2005/8/layout/hProcess3"/>
    <dgm:cxn modelId="{DE277AE7-2DC9-4625-A4AB-D0D3EF098D86}" srcId="{66B762F2-0CB9-4FA3-A5B0-F54AF4B7DB0F}" destId="{203F9E76-A17D-4F25-85F3-213B2CCC8DC3}" srcOrd="0" destOrd="0" parTransId="{04F35B59-6855-402A-8E22-53AB402AD229}" sibTransId="{2EED93CB-7CBF-4C66-98BA-BEF14E9A765E}"/>
    <dgm:cxn modelId="{EFA6F4DE-9C69-4DB0-8426-861DE6AFB897}" type="presParOf" srcId="{CDADB172-ECFF-4317-87FF-6BC131D58013}" destId="{D8635BCD-611A-4478-8156-3DFE7F6E467D}" srcOrd="0" destOrd="0" presId="urn:microsoft.com/office/officeart/2005/8/layout/hProcess3"/>
    <dgm:cxn modelId="{BEAF80B4-D379-4C22-B5F4-20D2E018208B}" type="presParOf" srcId="{CDADB172-ECFF-4317-87FF-6BC131D58013}" destId="{D0BF8ECC-E6DA-4BB4-A1C7-4D1F8BECDFE1}" srcOrd="1" destOrd="0" presId="urn:microsoft.com/office/officeart/2005/8/layout/hProcess3"/>
    <dgm:cxn modelId="{EA0F5D43-5CB5-44D2-8970-C4A46B7914AD}" type="presParOf" srcId="{D0BF8ECC-E6DA-4BB4-A1C7-4D1F8BECDFE1}" destId="{D18132E0-1DD9-414F-8B3F-8B94382A08F5}" srcOrd="0" destOrd="0" presId="urn:microsoft.com/office/officeart/2005/8/layout/hProcess3"/>
    <dgm:cxn modelId="{72905159-568F-4E9D-892F-1291D0525320}" type="presParOf" srcId="{D0BF8ECC-E6DA-4BB4-A1C7-4D1F8BECDFE1}" destId="{F7FA04B4-41EF-45C0-B9BE-B470176C183B}" srcOrd="1" destOrd="0" presId="urn:microsoft.com/office/officeart/2005/8/layout/hProcess3"/>
    <dgm:cxn modelId="{D6BD8539-BDE6-4AB2-928F-AAD3FBB0C6C0}" type="presParOf" srcId="{F7FA04B4-41EF-45C0-B9BE-B470176C183B}" destId="{EEF5C9BD-374B-43EB-B5A1-D56F05C4D855}" srcOrd="0" destOrd="0" presId="urn:microsoft.com/office/officeart/2005/8/layout/hProcess3"/>
    <dgm:cxn modelId="{027699D2-26C7-4D3D-88B3-82CFAEC94FAC}" type="presParOf" srcId="{F7FA04B4-41EF-45C0-B9BE-B470176C183B}" destId="{C1652F16-8454-42E1-8D26-C303A7842AC3}" srcOrd="1" destOrd="0" presId="urn:microsoft.com/office/officeart/2005/8/layout/hProcess3"/>
    <dgm:cxn modelId="{55B61CE5-007E-454D-B816-76F2BF7A99E9}" type="presParOf" srcId="{F7FA04B4-41EF-45C0-B9BE-B470176C183B}" destId="{5B70FCCA-9995-4720-9321-D71304D4FEAC}" srcOrd="2" destOrd="0" presId="urn:microsoft.com/office/officeart/2005/8/layout/hProcess3"/>
    <dgm:cxn modelId="{4D6500DA-4194-47E6-961B-5EDE1CE05DB7}" type="presParOf" srcId="{F7FA04B4-41EF-45C0-B9BE-B470176C183B}" destId="{A22347FD-8967-4264-922B-4C0FE683B387}" srcOrd="3" destOrd="0" presId="urn:microsoft.com/office/officeart/2005/8/layout/hProcess3"/>
    <dgm:cxn modelId="{211CAA73-71EB-4286-B46E-4220326403CE}" type="presParOf" srcId="{F7FA04B4-41EF-45C0-B9BE-B470176C183B}" destId="{F777DC48-D54E-4F05-9C5C-ECA5450EEE40}" srcOrd="4" destOrd="0" presId="urn:microsoft.com/office/officeart/2005/8/layout/hProcess3"/>
    <dgm:cxn modelId="{18231094-9C10-45E9-93E8-348B24CE5123}" type="presParOf" srcId="{D0BF8ECC-E6DA-4BB4-A1C7-4D1F8BECDFE1}" destId="{DDE42182-FDF9-4129-8319-F945797C694E}" srcOrd="2" destOrd="0" presId="urn:microsoft.com/office/officeart/2005/8/layout/hProcess3"/>
    <dgm:cxn modelId="{1C4AAA99-9CA1-40FA-ADDF-C6F0EAEE14C3}" type="presParOf" srcId="{D0BF8ECC-E6DA-4BB4-A1C7-4D1F8BECDFE1}" destId="{9F3E6C72-159B-4938-8BF1-5CFD806CEF0D}" srcOrd="3" destOrd="0" presId="urn:microsoft.com/office/officeart/2005/8/layout/hProcess3"/>
    <dgm:cxn modelId="{8B7F9EAC-549C-4878-9C36-C77BA54A05B5}" type="presParOf" srcId="{9F3E6C72-159B-4938-8BF1-5CFD806CEF0D}" destId="{C2AF56D7-C484-41C4-A39D-46FFE30AF022}" srcOrd="0" destOrd="0" presId="urn:microsoft.com/office/officeart/2005/8/layout/hProcess3"/>
    <dgm:cxn modelId="{37A9E0CA-A78A-4669-849C-6540584F8814}" type="presParOf" srcId="{9F3E6C72-159B-4938-8BF1-5CFD806CEF0D}" destId="{8295FA39-92DF-4CE1-8CC5-CE2FA1BC1351}" srcOrd="1" destOrd="0" presId="urn:microsoft.com/office/officeart/2005/8/layout/hProcess3"/>
    <dgm:cxn modelId="{71098095-B767-451A-A7DE-E37845A615CB}" type="presParOf" srcId="{9F3E6C72-159B-4938-8BF1-5CFD806CEF0D}" destId="{9D65EB49-5EDC-4E85-B6BA-C8281A3B53E2}" srcOrd="2" destOrd="0" presId="urn:microsoft.com/office/officeart/2005/8/layout/hProcess3"/>
    <dgm:cxn modelId="{8F650270-12C5-41F1-B79F-D87898F11022}" type="presParOf" srcId="{9F3E6C72-159B-4938-8BF1-5CFD806CEF0D}" destId="{532A84F6-E676-443C-B404-F48B032CF70A}" srcOrd="3" destOrd="0" presId="urn:microsoft.com/office/officeart/2005/8/layout/hProcess3"/>
    <dgm:cxn modelId="{12AB1F9D-83A3-4B06-B623-5F699F330E25}" type="presParOf" srcId="{9F3E6C72-159B-4938-8BF1-5CFD806CEF0D}" destId="{7BCFE6E9-4F92-4928-9BAE-CA16973342CF}" srcOrd="4" destOrd="0" presId="urn:microsoft.com/office/officeart/2005/8/layout/hProcess3"/>
    <dgm:cxn modelId="{BD936165-9E4E-4D6B-9568-9B68FB3A6785}" type="presParOf" srcId="{D0BF8ECC-E6DA-4BB4-A1C7-4D1F8BECDFE1}" destId="{38A2AD12-AD8D-49C9-AB13-FB9ABADD41AA}" srcOrd="4" destOrd="0" presId="urn:microsoft.com/office/officeart/2005/8/layout/hProcess3"/>
    <dgm:cxn modelId="{BA619924-26E7-4D2C-BC09-38C6AEDC025A}" type="presParOf" srcId="{D0BF8ECC-E6DA-4BB4-A1C7-4D1F8BECDFE1}" destId="{BC34AA9F-1BFF-47E6-9598-660BCBAF5B50}" srcOrd="5" destOrd="0" presId="urn:microsoft.com/office/officeart/2005/8/layout/hProcess3"/>
    <dgm:cxn modelId="{1C28FC6F-347D-4B83-B12E-7AA73EBA706D}" type="presParOf" srcId="{D0BF8ECC-E6DA-4BB4-A1C7-4D1F8BECDFE1}" destId="{E18444E4-9E8B-43E0-A0F8-B82C1ED7469D}" srcOrd="6"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C353E8A-3E5D-4BB4-8700-2B1D78E462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A038F133-DABA-4F3A-BAD3-F01083188A67}">
      <dgm:prSet/>
      <dgm:spPr>
        <a:solidFill>
          <a:schemeClr val="accent1">
            <a:lumMod val="50000"/>
          </a:schemeClr>
        </a:solidFill>
      </dgm:spPr>
      <dgm:t>
        <a:bodyPr/>
        <a:lstStyle/>
        <a:p>
          <a:r>
            <a:rPr lang="tr-TR" dirty="0"/>
            <a:t>Belge şartları yerine getirilmiş ise:</a:t>
          </a:r>
        </a:p>
      </dgm:t>
    </dgm:pt>
    <dgm:pt modelId="{68BC7744-0CE1-45F3-B4E9-073BE03535C4}" type="parTrans" cxnId="{1C27C2D8-40C2-4345-8223-B3CFE5C73C6D}">
      <dgm:prSet/>
      <dgm:spPr/>
      <dgm:t>
        <a:bodyPr/>
        <a:lstStyle/>
        <a:p>
          <a:endParaRPr lang="tr-TR"/>
        </a:p>
      </dgm:t>
    </dgm:pt>
    <dgm:pt modelId="{F7EC832E-99DF-4D56-8441-DF1DEE9C2915}" type="sibTrans" cxnId="{1C27C2D8-40C2-4345-8223-B3CFE5C73C6D}">
      <dgm:prSet/>
      <dgm:spPr/>
      <dgm:t>
        <a:bodyPr/>
        <a:lstStyle/>
        <a:p>
          <a:endParaRPr lang="tr-TR"/>
        </a:p>
      </dgm:t>
    </dgm:pt>
    <dgm:pt modelId="{255E52EA-683B-4354-9C1E-E3334BF748EC}">
      <dgm:prSet/>
      <dgm:spPr>
        <a:solidFill>
          <a:schemeClr val="accent1">
            <a:lumMod val="50000"/>
          </a:schemeClr>
        </a:solidFill>
      </dgm:spPr>
      <dgm:t>
        <a:bodyPr/>
        <a:lstStyle/>
        <a:p>
          <a:r>
            <a:rPr lang="tr-TR" dirty="0"/>
            <a:t>Belge şartları yerine getirilmemiş ise:</a:t>
          </a:r>
        </a:p>
      </dgm:t>
    </dgm:pt>
    <dgm:pt modelId="{E56E6FC0-DE7D-4477-A0CC-E2C2B418F2DA}" type="parTrans" cxnId="{755869BF-60AE-4A54-A5ED-B764E9272EF7}">
      <dgm:prSet/>
      <dgm:spPr/>
      <dgm:t>
        <a:bodyPr/>
        <a:lstStyle/>
        <a:p>
          <a:endParaRPr lang="tr-TR"/>
        </a:p>
      </dgm:t>
    </dgm:pt>
    <dgm:pt modelId="{38E75626-F194-4FE5-AADB-58AD4DF0FCCC}" type="sibTrans" cxnId="{755869BF-60AE-4A54-A5ED-B764E9272EF7}">
      <dgm:prSet/>
      <dgm:spPr/>
      <dgm:t>
        <a:bodyPr/>
        <a:lstStyle/>
        <a:p>
          <a:endParaRPr lang="tr-TR"/>
        </a:p>
      </dgm:t>
    </dgm:pt>
    <dgm:pt modelId="{D95CBC6A-B247-4CC3-8918-851828FA8E90}">
      <dgm:prSet/>
      <dgm:spPr>
        <a:solidFill>
          <a:schemeClr val="accent1">
            <a:lumMod val="20000"/>
            <a:lumOff val="80000"/>
            <a:alpha val="90000"/>
          </a:schemeClr>
        </a:solidFill>
      </dgm:spPr>
      <dgm:t>
        <a:bodyPr/>
        <a:lstStyle/>
        <a:p>
          <a:pPr algn="ctr">
            <a:buFont typeface="Arial" panose="020B0604020202020204" pitchFamily="34" charset="0"/>
            <a:buNone/>
          </a:pPr>
          <a:r>
            <a:rPr lang="tr-TR" dirty="0"/>
            <a:t>Teminat iadesi için ilgili gümrük idaresine bildirim yapılır.</a:t>
          </a:r>
        </a:p>
      </dgm:t>
    </dgm:pt>
    <dgm:pt modelId="{3D8D19AB-C010-4BA7-B491-5198C50A3C2F}" type="parTrans" cxnId="{CE892702-9AC3-4044-84B8-F5334CB44B65}">
      <dgm:prSet/>
      <dgm:spPr/>
      <dgm:t>
        <a:bodyPr/>
        <a:lstStyle/>
        <a:p>
          <a:endParaRPr lang="tr-TR"/>
        </a:p>
      </dgm:t>
    </dgm:pt>
    <dgm:pt modelId="{8F5FBA2B-A579-4E0D-9B18-3F9F1CFC0B33}" type="sibTrans" cxnId="{CE892702-9AC3-4044-84B8-F5334CB44B65}">
      <dgm:prSet/>
      <dgm:spPr/>
      <dgm:t>
        <a:bodyPr/>
        <a:lstStyle/>
        <a:p>
          <a:endParaRPr lang="tr-TR"/>
        </a:p>
      </dgm:t>
    </dgm:pt>
    <dgm:pt modelId="{AED130BE-B2DA-4E61-B554-FABB28431D14}">
      <dgm:prSet/>
      <dgm:spPr>
        <a:solidFill>
          <a:schemeClr val="accent1">
            <a:lumMod val="20000"/>
            <a:lumOff val="80000"/>
            <a:alpha val="90000"/>
          </a:schemeClr>
        </a:solidFill>
      </dgm:spPr>
      <dgm:t>
        <a:bodyPr/>
        <a:lstStyle/>
        <a:p>
          <a:pPr algn="ctr">
            <a:buNone/>
          </a:pPr>
          <a:r>
            <a:rPr lang="tr-TR" dirty="0"/>
            <a:t>Müeyyide uygulanması için yine ilgili gümrük idaresine bildirim yapılır.</a:t>
          </a:r>
        </a:p>
      </dgm:t>
    </dgm:pt>
    <dgm:pt modelId="{2C1443BA-A0DE-4663-A745-C714327B865F}" type="parTrans" cxnId="{7AA0CCBB-F061-4B1E-8A80-8B90021A892D}">
      <dgm:prSet/>
      <dgm:spPr/>
      <dgm:t>
        <a:bodyPr/>
        <a:lstStyle/>
        <a:p>
          <a:endParaRPr lang="tr-TR"/>
        </a:p>
      </dgm:t>
    </dgm:pt>
    <dgm:pt modelId="{5A498FF1-1B86-48A5-822F-6C46CFFBE7D0}" type="sibTrans" cxnId="{7AA0CCBB-F061-4B1E-8A80-8B90021A892D}">
      <dgm:prSet/>
      <dgm:spPr/>
      <dgm:t>
        <a:bodyPr/>
        <a:lstStyle/>
        <a:p>
          <a:endParaRPr lang="tr-TR"/>
        </a:p>
      </dgm:t>
    </dgm:pt>
    <dgm:pt modelId="{441AD93B-C420-421C-B13B-2EC7FDE4539A}" type="pres">
      <dgm:prSet presAssocID="{3C353E8A-3E5D-4BB4-8700-2B1D78E462EC}" presName="Name0" presStyleCnt="0">
        <dgm:presLayoutVars>
          <dgm:dir/>
          <dgm:animLvl val="lvl"/>
          <dgm:resizeHandles val="exact"/>
        </dgm:presLayoutVars>
      </dgm:prSet>
      <dgm:spPr/>
    </dgm:pt>
    <dgm:pt modelId="{A3C3BC80-C7EF-4A2E-90A2-546DBAF8AD3E}" type="pres">
      <dgm:prSet presAssocID="{A038F133-DABA-4F3A-BAD3-F01083188A67}" presName="composite" presStyleCnt="0"/>
      <dgm:spPr/>
    </dgm:pt>
    <dgm:pt modelId="{CF3F0CE0-3EDF-421B-A3F7-B7F2B9CB8EBF}" type="pres">
      <dgm:prSet presAssocID="{A038F133-DABA-4F3A-BAD3-F01083188A67}" presName="parTx" presStyleLbl="alignNode1" presStyleIdx="0" presStyleCnt="2" custLinFactNeighborX="5448" custLinFactNeighborY="-89635">
        <dgm:presLayoutVars>
          <dgm:chMax val="0"/>
          <dgm:chPref val="0"/>
          <dgm:bulletEnabled val="1"/>
        </dgm:presLayoutVars>
      </dgm:prSet>
      <dgm:spPr/>
    </dgm:pt>
    <dgm:pt modelId="{4ABDE6DE-B2B7-4929-A170-5C27358E3D84}" type="pres">
      <dgm:prSet presAssocID="{A038F133-DABA-4F3A-BAD3-F01083188A67}" presName="desTx" presStyleLbl="alignAccFollowNode1" presStyleIdx="0" presStyleCnt="2" custLinFactNeighborX="5094" custLinFactNeighborY="-33995">
        <dgm:presLayoutVars>
          <dgm:bulletEnabled val="1"/>
        </dgm:presLayoutVars>
      </dgm:prSet>
      <dgm:spPr/>
    </dgm:pt>
    <dgm:pt modelId="{BAB12B68-0355-4BB8-BA5C-3DE8B79D16F9}" type="pres">
      <dgm:prSet presAssocID="{F7EC832E-99DF-4D56-8441-DF1DEE9C2915}" presName="space" presStyleCnt="0"/>
      <dgm:spPr/>
    </dgm:pt>
    <dgm:pt modelId="{5D732FBF-2183-4D2C-BCD7-0B24C1DE9BDB}" type="pres">
      <dgm:prSet presAssocID="{255E52EA-683B-4354-9C1E-E3334BF748EC}" presName="composite" presStyleCnt="0"/>
      <dgm:spPr/>
    </dgm:pt>
    <dgm:pt modelId="{084CAD37-4D48-419C-864D-F272A392B4C5}" type="pres">
      <dgm:prSet presAssocID="{255E52EA-683B-4354-9C1E-E3334BF748EC}" presName="parTx" presStyleLbl="alignNode1" presStyleIdx="1" presStyleCnt="2" custLinFactNeighborX="-359" custLinFactNeighborY="-9121">
        <dgm:presLayoutVars>
          <dgm:chMax val="0"/>
          <dgm:chPref val="0"/>
          <dgm:bulletEnabled val="1"/>
        </dgm:presLayoutVars>
      </dgm:prSet>
      <dgm:spPr/>
    </dgm:pt>
    <dgm:pt modelId="{3A98E6C1-B900-4D40-83F1-A85154E64D9C}" type="pres">
      <dgm:prSet presAssocID="{255E52EA-683B-4354-9C1E-E3334BF748EC}" presName="desTx" presStyleLbl="alignAccFollowNode1" presStyleIdx="1" presStyleCnt="2">
        <dgm:presLayoutVars>
          <dgm:bulletEnabled val="1"/>
        </dgm:presLayoutVars>
      </dgm:prSet>
      <dgm:spPr/>
    </dgm:pt>
  </dgm:ptLst>
  <dgm:cxnLst>
    <dgm:cxn modelId="{CE892702-9AC3-4044-84B8-F5334CB44B65}" srcId="{A038F133-DABA-4F3A-BAD3-F01083188A67}" destId="{D95CBC6A-B247-4CC3-8918-851828FA8E90}" srcOrd="0" destOrd="0" parTransId="{3D8D19AB-C010-4BA7-B491-5198C50A3C2F}" sibTransId="{8F5FBA2B-A579-4E0D-9B18-3F9F1CFC0B33}"/>
    <dgm:cxn modelId="{FF59B22A-EFB1-4584-A0B7-7F6BC87CE98D}" type="presOf" srcId="{3C353E8A-3E5D-4BB4-8700-2B1D78E462EC}" destId="{441AD93B-C420-421C-B13B-2EC7FDE4539A}" srcOrd="0" destOrd="0" presId="urn:microsoft.com/office/officeart/2005/8/layout/hList1"/>
    <dgm:cxn modelId="{910E5C38-2823-4731-973E-8BA32ABEDA63}" type="presOf" srcId="{D95CBC6A-B247-4CC3-8918-851828FA8E90}" destId="{4ABDE6DE-B2B7-4929-A170-5C27358E3D84}" srcOrd="0" destOrd="0" presId="urn:microsoft.com/office/officeart/2005/8/layout/hList1"/>
    <dgm:cxn modelId="{FCCAF693-1FFF-4EDC-92CF-21A653251727}" type="presOf" srcId="{255E52EA-683B-4354-9C1E-E3334BF748EC}" destId="{084CAD37-4D48-419C-864D-F272A392B4C5}" srcOrd="0" destOrd="0" presId="urn:microsoft.com/office/officeart/2005/8/layout/hList1"/>
    <dgm:cxn modelId="{F8633C97-B396-4D7C-9BD7-D7CEE5157913}" type="presOf" srcId="{AED130BE-B2DA-4E61-B554-FABB28431D14}" destId="{3A98E6C1-B900-4D40-83F1-A85154E64D9C}" srcOrd="0" destOrd="0" presId="urn:microsoft.com/office/officeart/2005/8/layout/hList1"/>
    <dgm:cxn modelId="{30AD35B6-E749-457A-A2F4-2A5331258220}" type="presOf" srcId="{A038F133-DABA-4F3A-BAD3-F01083188A67}" destId="{CF3F0CE0-3EDF-421B-A3F7-B7F2B9CB8EBF}" srcOrd="0" destOrd="0" presId="urn:microsoft.com/office/officeart/2005/8/layout/hList1"/>
    <dgm:cxn modelId="{7AA0CCBB-F061-4B1E-8A80-8B90021A892D}" srcId="{255E52EA-683B-4354-9C1E-E3334BF748EC}" destId="{AED130BE-B2DA-4E61-B554-FABB28431D14}" srcOrd="0" destOrd="0" parTransId="{2C1443BA-A0DE-4663-A745-C714327B865F}" sibTransId="{5A498FF1-1B86-48A5-822F-6C46CFFBE7D0}"/>
    <dgm:cxn modelId="{755869BF-60AE-4A54-A5ED-B764E9272EF7}" srcId="{3C353E8A-3E5D-4BB4-8700-2B1D78E462EC}" destId="{255E52EA-683B-4354-9C1E-E3334BF748EC}" srcOrd="1" destOrd="0" parTransId="{E56E6FC0-DE7D-4477-A0CC-E2C2B418F2DA}" sibTransId="{38E75626-F194-4FE5-AADB-58AD4DF0FCCC}"/>
    <dgm:cxn modelId="{1C27C2D8-40C2-4345-8223-B3CFE5C73C6D}" srcId="{3C353E8A-3E5D-4BB4-8700-2B1D78E462EC}" destId="{A038F133-DABA-4F3A-BAD3-F01083188A67}" srcOrd="0" destOrd="0" parTransId="{68BC7744-0CE1-45F3-B4E9-073BE03535C4}" sibTransId="{F7EC832E-99DF-4D56-8441-DF1DEE9C2915}"/>
    <dgm:cxn modelId="{B8B55D0C-6D8E-42D9-A59B-2793CC3EC406}" type="presParOf" srcId="{441AD93B-C420-421C-B13B-2EC7FDE4539A}" destId="{A3C3BC80-C7EF-4A2E-90A2-546DBAF8AD3E}" srcOrd="0" destOrd="0" presId="urn:microsoft.com/office/officeart/2005/8/layout/hList1"/>
    <dgm:cxn modelId="{BA6A9666-A0D3-4DEC-9193-4324C608EF4F}" type="presParOf" srcId="{A3C3BC80-C7EF-4A2E-90A2-546DBAF8AD3E}" destId="{CF3F0CE0-3EDF-421B-A3F7-B7F2B9CB8EBF}" srcOrd="0" destOrd="0" presId="urn:microsoft.com/office/officeart/2005/8/layout/hList1"/>
    <dgm:cxn modelId="{EE497706-A144-422E-B56A-31EBB8901B49}" type="presParOf" srcId="{A3C3BC80-C7EF-4A2E-90A2-546DBAF8AD3E}" destId="{4ABDE6DE-B2B7-4929-A170-5C27358E3D84}" srcOrd="1" destOrd="0" presId="urn:microsoft.com/office/officeart/2005/8/layout/hList1"/>
    <dgm:cxn modelId="{E1A657EC-41D5-44BB-8FC5-6A543DF1FDB0}" type="presParOf" srcId="{441AD93B-C420-421C-B13B-2EC7FDE4539A}" destId="{BAB12B68-0355-4BB8-BA5C-3DE8B79D16F9}" srcOrd="1" destOrd="0" presId="urn:microsoft.com/office/officeart/2005/8/layout/hList1"/>
    <dgm:cxn modelId="{5A7A852E-EF0F-4A6A-B099-133A40DA9470}" type="presParOf" srcId="{441AD93B-C420-421C-B13B-2EC7FDE4539A}" destId="{5D732FBF-2183-4D2C-BCD7-0B24C1DE9BDB}" srcOrd="2" destOrd="0" presId="urn:microsoft.com/office/officeart/2005/8/layout/hList1"/>
    <dgm:cxn modelId="{AA13B7A3-8A2E-47F2-8748-5B2C84EB38BB}" type="presParOf" srcId="{5D732FBF-2183-4D2C-BCD7-0B24C1DE9BDB}" destId="{084CAD37-4D48-419C-864D-F272A392B4C5}" srcOrd="0" destOrd="0" presId="urn:microsoft.com/office/officeart/2005/8/layout/hList1"/>
    <dgm:cxn modelId="{5770A843-1720-44CE-878B-D2C1F9B20C5F}" type="presParOf" srcId="{5D732FBF-2183-4D2C-BCD7-0B24C1DE9BDB}" destId="{3A98E6C1-B900-4D40-83F1-A85154E64D9C}"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20A40E2-2483-4C91-97A1-00F3A8C8341B}" type="doc">
      <dgm:prSet loTypeId="urn:microsoft.com/office/officeart/2008/layout/VerticalCurvedList" loCatId="list" qsTypeId="urn:microsoft.com/office/officeart/2005/8/quickstyle/simple2" qsCatId="simple" csTypeId="urn:microsoft.com/office/officeart/2005/8/colors/accent0_2" csCatId="mainScheme" phldr="1"/>
      <dgm:spPr/>
      <dgm:t>
        <a:bodyPr/>
        <a:lstStyle/>
        <a:p>
          <a:endParaRPr lang="tr-TR"/>
        </a:p>
      </dgm:t>
    </dgm:pt>
    <dgm:pt modelId="{1C6835FF-9167-49E1-954C-F2C1292D5402}">
      <dgm:prSet/>
      <dgm:spPr>
        <a:solidFill>
          <a:srgbClr val="A00000"/>
        </a:solidFill>
      </dgm:spPr>
      <dgm:t>
        <a:bodyPr/>
        <a:lstStyle/>
        <a:p>
          <a:r>
            <a:rPr lang="tr-TR" b="1" dirty="0">
              <a:solidFill>
                <a:prstClr val="white"/>
              </a:solidFill>
              <a:latin typeface="Calibri" panose="020F0502020204030204"/>
              <a:ea typeface="+mn-ea"/>
              <a:cs typeface="+mn-cs"/>
            </a:rPr>
            <a:t>Hariçte</a:t>
          </a:r>
          <a:r>
            <a:rPr lang="tr-TR" b="1" dirty="0">
              <a:solidFill>
                <a:schemeClr val="bg1"/>
              </a:solidFill>
              <a:latin typeface="+mn-lt"/>
              <a:ea typeface="+mn-ea"/>
              <a:cs typeface="+mn-cs"/>
            </a:rPr>
            <a:t> </a:t>
          </a:r>
          <a:r>
            <a:rPr lang="tr-TR" b="1" dirty="0">
              <a:solidFill>
                <a:prstClr val="white"/>
              </a:solidFill>
              <a:latin typeface="Calibri" panose="020F0502020204030204"/>
              <a:ea typeface="+mn-ea"/>
              <a:cs typeface="+mn-cs"/>
            </a:rPr>
            <a:t>İşleme Rejimi Nedir?</a:t>
          </a:r>
          <a:endParaRPr lang="tr-TR" b="1" dirty="0">
            <a:solidFill>
              <a:schemeClr val="bg1"/>
            </a:solidFill>
            <a:latin typeface="+mn-lt"/>
          </a:endParaRPr>
        </a:p>
      </dgm:t>
    </dgm:pt>
    <dgm:pt modelId="{6880751F-00C8-47F0-84E0-B46EF5EA4F91}" type="parTrans" cxnId="{4E64796C-7CB5-45CD-9408-68DFF6C47EA7}">
      <dgm:prSet/>
      <dgm:spPr/>
      <dgm:t>
        <a:bodyPr/>
        <a:lstStyle/>
        <a:p>
          <a:endParaRPr lang="tr-TR" b="1">
            <a:solidFill>
              <a:schemeClr val="bg1"/>
            </a:solidFill>
            <a:latin typeface="+mn-lt"/>
          </a:endParaRPr>
        </a:p>
      </dgm:t>
    </dgm:pt>
    <dgm:pt modelId="{2D4DCFFC-970B-403B-B566-297282D135CD}" type="sibTrans" cxnId="{4E64796C-7CB5-45CD-9408-68DFF6C47EA7}">
      <dgm:prSet/>
      <dgm:spPr/>
      <dgm:t>
        <a:bodyPr/>
        <a:lstStyle/>
        <a:p>
          <a:endParaRPr lang="tr-TR" b="1">
            <a:solidFill>
              <a:schemeClr val="bg1"/>
            </a:solidFill>
            <a:latin typeface="+mn-lt"/>
          </a:endParaRPr>
        </a:p>
      </dgm:t>
    </dgm:pt>
    <dgm:pt modelId="{489A39D4-91A0-4495-96C9-2F4AA835EB33}">
      <dgm:prSet custT="1"/>
      <dgm:spPr>
        <a:solidFill>
          <a:srgbClr val="A00000"/>
        </a:solidFill>
      </dgm:spPr>
      <dgm:t>
        <a:bodyPr/>
        <a:lstStyle/>
        <a:p>
          <a:pPr marL="0" lvl="0" indent="0" algn="l" defTabSz="755650">
            <a:lnSpc>
              <a:spcPct val="90000"/>
            </a:lnSpc>
            <a:spcBef>
              <a:spcPct val="0"/>
            </a:spcBef>
            <a:spcAft>
              <a:spcPct val="35000"/>
            </a:spcAft>
          </a:pPr>
          <a:r>
            <a:rPr lang="tr-TR" sz="1900" b="1" kern="1200" dirty="0">
              <a:solidFill>
                <a:schemeClr val="bg1"/>
              </a:solidFill>
              <a:latin typeface="+mn-lt"/>
            </a:rPr>
            <a:t>Hariçte İşleme Rejimi Mevzuatı</a:t>
          </a:r>
          <a:endParaRPr lang="tr-TR" sz="1900" b="1" kern="1200" dirty="0">
            <a:solidFill>
              <a:prstClr val="white"/>
            </a:solidFill>
            <a:latin typeface="Calibri" panose="020F0502020204030204"/>
            <a:ea typeface="+mn-ea"/>
            <a:cs typeface="+mn-cs"/>
          </a:endParaRPr>
        </a:p>
      </dgm:t>
    </dgm:pt>
    <dgm:pt modelId="{1A0D2C1D-6C34-4028-A9DC-FEDF3D5CF2B6}" type="parTrans" cxnId="{7D9C1EAC-AB21-4FC3-B37C-03580397583F}">
      <dgm:prSet/>
      <dgm:spPr/>
      <dgm:t>
        <a:bodyPr/>
        <a:lstStyle/>
        <a:p>
          <a:endParaRPr lang="tr-TR" b="1">
            <a:solidFill>
              <a:schemeClr val="bg1"/>
            </a:solidFill>
            <a:latin typeface="+mn-lt"/>
          </a:endParaRPr>
        </a:p>
      </dgm:t>
    </dgm:pt>
    <dgm:pt modelId="{36FF7663-031C-431C-B09E-559542984520}" type="sibTrans" cxnId="{7D9C1EAC-AB21-4FC3-B37C-03580397583F}">
      <dgm:prSet/>
      <dgm:spPr/>
      <dgm:t>
        <a:bodyPr/>
        <a:lstStyle/>
        <a:p>
          <a:endParaRPr lang="tr-TR" b="1">
            <a:solidFill>
              <a:schemeClr val="bg1"/>
            </a:solidFill>
            <a:latin typeface="+mn-lt"/>
          </a:endParaRPr>
        </a:p>
      </dgm:t>
    </dgm:pt>
    <dgm:pt modelId="{D558FBA2-35FB-40EA-8145-036C49639E71}">
      <dgm:prSet custT="1"/>
      <dgm:spPr>
        <a:solidFill>
          <a:srgbClr val="A00000"/>
        </a:solidFill>
      </dgm:spPr>
      <dgm:t>
        <a:bodyPr spcFirstLastPara="0" vert="horz" wrap="square" lIns="260448" tIns="43180" rIns="43180" bIns="43180" numCol="1" spcCol="1270" anchor="ctr" anchorCtr="0"/>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Hariçte İşleme Rejimi İşleyiş Süreci</a:t>
          </a:r>
        </a:p>
      </dgm:t>
    </dgm:pt>
    <dgm:pt modelId="{6C511812-619A-42D6-9673-0B7C87ED8E42}" type="parTrans" cxnId="{2FAE59D6-59EE-4752-93DE-110A6D9DBF76}">
      <dgm:prSet/>
      <dgm:spPr/>
      <dgm:t>
        <a:bodyPr/>
        <a:lstStyle/>
        <a:p>
          <a:endParaRPr lang="tr-TR" b="1">
            <a:solidFill>
              <a:schemeClr val="bg1"/>
            </a:solidFill>
            <a:latin typeface="+mn-lt"/>
          </a:endParaRPr>
        </a:p>
      </dgm:t>
    </dgm:pt>
    <dgm:pt modelId="{15852E12-85CE-46F5-972F-F4F02E498AD4}" type="sibTrans" cxnId="{2FAE59D6-59EE-4752-93DE-110A6D9DBF76}">
      <dgm:prSet/>
      <dgm:spPr/>
      <dgm:t>
        <a:bodyPr/>
        <a:lstStyle/>
        <a:p>
          <a:endParaRPr lang="tr-TR" b="1">
            <a:solidFill>
              <a:schemeClr val="bg1"/>
            </a:solidFill>
            <a:latin typeface="+mn-lt"/>
          </a:endParaRPr>
        </a:p>
      </dgm:t>
    </dgm:pt>
    <dgm:pt modelId="{59FAE67F-BDE1-4D07-85DF-7A40D5DF5AD9}">
      <dgm:prSet custT="1"/>
      <dgm:spPr>
        <a:solidFill>
          <a:srgbClr val="A00000"/>
        </a:solidFill>
      </dgm:spPr>
      <dgm:t>
        <a:bodyPr spcFirstLastPara="0" vert="horz" wrap="square" lIns="260448" tIns="43180" rIns="43180" bIns="43180" numCol="1" spcCol="1270" anchor="ctr" anchorCtr="0"/>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Hariçte İşleme Rejimi ile İlgili Merciler</a:t>
          </a:r>
        </a:p>
      </dgm:t>
    </dgm:pt>
    <dgm:pt modelId="{81651CE8-87F5-40F2-A97D-5E1EAAF14B14}" type="parTrans" cxnId="{47EA6557-6DD5-4805-84BB-2E66BB154243}">
      <dgm:prSet/>
      <dgm:spPr/>
      <dgm:t>
        <a:bodyPr/>
        <a:lstStyle/>
        <a:p>
          <a:endParaRPr lang="tr-TR" b="1">
            <a:solidFill>
              <a:schemeClr val="bg1"/>
            </a:solidFill>
            <a:latin typeface="+mn-lt"/>
          </a:endParaRPr>
        </a:p>
      </dgm:t>
    </dgm:pt>
    <dgm:pt modelId="{D6C3C756-0D1A-4A5B-A1C2-C7B38E8ABE33}" type="sibTrans" cxnId="{47EA6557-6DD5-4805-84BB-2E66BB154243}">
      <dgm:prSet/>
      <dgm:spPr/>
      <dgm:t>
        <a:bodyPr/>
        <a:lstStyle/>
        <a:p>
          <a:endParaRPr lang="tr-TR" b="1">
            <a:solidFill>
              <a:schemeClr val="bg1"/>
            </a:solidFill>
            <a:latin typeface="+mn-lt"/>
          </a:endParaRPr>
        </a:p>
      </dgm:t>
    </dgm:pt>
    <dgm:pt modelId="{BE32637E-1C66-4D4C-B3AC-A55B3C78C403}">
      <dgm:prSet custT="1"/>
      <dgm:spPr>
        <a:solidFill>
          <a:srgbClr val="A00000"/>
        </a:solidFill>
      </dgm:spPr>
      <dgm:t>
        <a:bodyPr spcFirstLastPara="0" vert="horz" wrap="square" lIns="260448" tIns="43180" rIns="43180" bIns="43180" numCol="1" spcCol="1270" anchor="ctr" anchorCtr="0"/>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 Başvuru Süreci</a:t>
          </a:r>
        </a:p>
      </dgm:t>
    </dgm:pt>
    <dgm:pt modelId="{6D2C2794-914A-48B3-8F1A-019261E3C9E7}" type="parTrans" cxnId="{BEC5FE8E-C781-4ECC-AD63-9DDBF87ED8FB}">
      <dgm:prSet/>
      <dgm:spPr/>
      <dgm:t>
        <a:bodyPr/>
        <a:lstStyle/>
        <a:p>
          <a:endParaRPr lang="tr-TR" b="1">
            <a:solidFill>
              <a:schemeClr val="bg1"/>
            </a:solidFill>
            <a:latin typeface="+mn-lt"/>
          </a:endParaRPr>
        </a:p>
      </dgm:t>
    </dgm:pt>
    <dgm:pt modelId="{7A0167EB-DA32-41DF-8F7A-3821047B0D42}" type="sibTrans" cxnId="{BEC5FE8E-C781-4ECC-AD63-9DDBF87ED8FB}">
      <dgm:prSet/>
      <dgm:spPr/>
      <dgm:t>
        <a:bodyPr/>
        <a:lstStyle/>
        <a:p>
          <a:endParaRPr lang="tr-TR" b="1">
            <a:solidFill>
              <a:schemeClr val="bg1"/>
            </a:solidFill>
            <a:latin typeface="+mn-lt"/>
          </a:endParaRPr>
        </a:p>
      </dgm:t>
    </dgm:pt>
    <dgm:pt modelId="{B17AFE4C-7503-4FF0-8B4D-1CDAC4E2ED21}">
      <dgm:prSet custT="1"/>
      <dgm:spPr>
        <a:solidFill>
          <a:srgbClr val="A00000"/>
        </a:solidFill>
      </dgm:spPr>
      <dgm:t>
        <a:bodyPr spcFirstLastPara="0" vert="horz" wrap="square" lIns="260448" tIns="43180" rIns="43180" bIns="43180" numCol="1" spcCol="1270" anchor="ctr" anchorCtr="0"/>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HİİB/Hİİ İçin Süreler/Ek Süreler</a:t>
          </a:r>
        </a:p>
      </dgm:t>
    </dgm:pt>
    <dgm:pt modelId="{15AF9873-DE84-4E4D-AD1F-117F866136A0}" type="parTrans" cxnId="{F33A2A2C-275E-4E7E-B596-1CB4334F1AE2}">
      <dgm:prSet/>
      <dgm:spPr/>
      <dgm:t>
        <a:bodyPr/>
        <a:lstStyle/>
        <a:p>
          <a:endParaRPr lang="tr-TR" b="1">
            <a:solidFill>
              <a:schemeClr val="bg1"/>
            </a:solidFill>
            <a:latin typeface="+mn-lt"/>
          </a:endParaRPr>
        </a:p>
      </dgm:t>
    </dgm:pt>
    <dgm:pt modelId="{D5FCB54C-79DF-4146-B58A-02BAC13B604E}" type="sibTrans" cxnId="{F33A2A2C-275E-4E7E-B596-1CB4334F1AE2}">
      <dgm:prSet/>
      <dgm:spPr/>
      <dgm:t>
        <a:bodyPr/>
        <a:lstStyle/>
        <a:p>
          <a:endParaRPr lang="tr-TR" b="1">
            <a:solidFill>
              <a:schemeClr val="bg1"/>
            </a:solidFill>
            <a:latin typeface="+mn-lt"/>
          </a:endParaRPr>
        </a:p>
      </dgm:t>
    </dgm:pt>
    <dgm:pt modelId="{420BF0DC-739E-40DA-A8F6-7C04B89B60F6}">
      <dgm:prSet custT="1"/>
      <dgm:spPr>
        <a:solidFill>
          <a:srgbClr val="A00000"/>
        </a:solidFill>
      </dgm:spPr>
      <dgm:t>
        <a:bodyPr spcFirstLastPara="0" vert="horz" wrap="square" lIns="260448" tIns="43180" rIns="43180" bIns="43180" numCol="1" spcCol="1270" anchor="ctr" anchorCtr="0"/>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 Taahhüt Kapatma </a:t>
          </a:r>
        </a:p>
      </dgm:t>
    </dgm:pt>
    <dgm:pt modelId="{AD6E2CA2-28F9-4EBA-8AC5-0088AF58639D}" type="parTrans" cxnId="{4C15B273-D679-45D7-9AFB-651FECD92DEA}">
      <dgm:prSet/>
      <dgm:spPr/>
      <dgm:t>
        <a:bodyPr/>
        <a:lstStyle/>
        <a:p>
          <a:endParaRPr lang="tr-TR" b="1">
            <a:solidFill>
              <a:schemeClr val="bg1"/>
            </a:solidFill>
            <a:latin typeface="+mn-lt"/>
          </a:endParaRPr>
        </a:p>
      </dgm:t>
    </dgm:pt>
    <dgm:pt modelId="{B0672B8C-AAD1-414E-AAF7-8BA5B55E8A5C}" type="sibTrans" cxnId="{4C15B273-D679-45D7-9AFB-651FECD92DEA}">
      <dgm:prSet/>
      <dgm:spPr/>
      <dgm:t>
        <a:bodyPr/>
        <a:lstStyle/>
        <a:p>
          <a:endParaRPr lang="tr-TR" b="1">
            <a:solidFill>
              <a:schemeClr val="bg1"/>
            </a:solidFill>
            <a:latin typeface="+mn-lt"/>
          </a:endParaRPr>
        </a:p>
      </dgm:t>
    </dgm:pt>
    <dgm:pt modelId="{F902FBF4-4867-47AF-82B6-7DC5FB98F25B}" type="pres">
      <dgm:prSet presAssocID="{220A40E2-2483-4C91-97A1-00F3A8C8341B}" presName="Name0" presStyleCnt="0">
        <dgm:presLayoutVars>
          <dgm:chMax val="7"/>
          <dgm:chPref val="7"/>
          <dgm:dir/>
        </dgm:presLayoutVars>
      </dgm:prSet>
      <dgm:spPr/>
    </dgm:pt>
    <dgm:pt modelId="{FA0A3F1C-1F1C-4E39-956F-E93B8A85B49B}" type="pres">
      <dgm:prSet presAssocID="{220A40E2-2483-4C91-97A1-00F3A8C8341B}" presName="Name1" presStyleCnt="0"/>
      <dgm:spPr/>
    </dgm:pt>
    <dgm:pt modelId="{B5922681-C655-444A-BB23-65BD5DC66823}" type="pres">
      <dgm:prSet presAssocID="{220A40E2-2483-4C91-97A1-00F3A8C8341B}" presName="cycle" presStyleCnt="0"/>
      <dgm:spPr/>
    </dgm:pt>
    <dgm:pt modelId="{222AD4F3-95B9-4E1B-B6F1-E3958D7B5471}" type="pres">
      <dgm:prSet presAssocID="{220A40E2-2483-4C91-97A1-00F3A8C8341B}" presName="srcNode" presStyleLbl="node1" presStyleIdx="0" presStyleCnt="7"/>
      <dgm:spPr/>
    </dgm:pt>
    <dgm:pt modelId="{4F4685C1-A3B5-4F99-A99E-F01BAF728EBB}" type="pres">
      <dgm:prSet presAssocID="{220A40E2-2483-4C91-97A1-00F3A8C8341B}" presName="conn" presStyleLbl="parChTrans1D2" presStyleIdx="0" presStyleCnt="1"/>
      <dgm:spPr/>
    </dgm:pt>
    <dgm:pt modelId="{ACB135A1-729F-4B4F-B651-7CABEAB90478}" type="pres">
      <dgm:prSet presAssocID="{220A40E2-2483-4C91-97A1-00F3A8C8341B}" presName="extraNode" presStyleLbl="node1" presStyleIdx="0" presStyleCnt="7"/>
      <dgm:spPr/>
    </dgm:pt>
    <dgm:pt modelId="{EB7788EB-D6EA-4627-AC31-65F34C7B4642}" type="pres">
      <dgm:prSet presAssocID="{220A40E2-2483-4C91-97A1-00F3A8C8341B}" presName="dstNode" presStyleLbl="node1" presStyleIdx="0" presStyleCnt="7"/>
      <dgm:spPr/>
    </dgm:pt>
    <dgm:pt modelId="{735559AA-27DC-4657-BCCF-D21872225592}" type="pres">
      <dgm:prSet presAssocID="{1C6835FF-9167-49E1-954C-F2C1292D5402}" presName="text_1" presStyleLbl="node1" presStyleIdx="0" presStyleCnt="7">
        <dgm:presLayoutVars>
          <dgm:bulletEnabled val="1"/>
        </dgm:presLayoutVars>
      </dgm:prSet>
      <dgm:spPr/>
    </dgm:pt>
    <dgm:pt modelId="{F82A9BB1-025D-4846-B4CF-3B0D5E62A247}" type="pres">
      <dgm:prSet presAssocID="{1C6835FF-9167-49E1-954C-F2C1292D5402}" presName="accent_1" presStyleCnt="0"/>
      <dgm:spPr/>
    </dgm:pt>
    <dgm:pt modelId="{4792725F-A738-4EA2-8EBE-F8614E510273}" type="pres">
      <dgm:prSet presAssocID="{1C6835FF-9167-49E1-954C-F2C1292D5402}" presName="accentRepeatNode" presStyleLbl="solidFgAcc1" presStyleIdx="0" presStyleCnt="7"/>
      <dgm:spPr/>
    </dgm:pt>
    <dgm:pt modelId="{C15FE68A-44CC-4592-9161-7CB31E0C44AA}" type="pres">
      <dgm:prSet presAssocID="{489A39D4-91A0-4495-96C9-2F4AA835EB33}" presName="text_2" presStyleLbl="node1" presStyleIdx="1" presStyleCnt="7">
        <dgm:presLayoutVars>
          <dgm:bulletEnabled val="1"/>
        </dgm:presLayoutVars>
      </dgm:prSet>
      <dgm:spPr>
        <a:xfrm>
          <a:off x="550599" y="656608"/>
          <a:ext cx="6890207" cy="328123"/>
        </a:xfrm>
        <a:prstGeom prst="rect">
          <a:avLst/>
        </a:prstGeom>
      </dgm:spPr>
    </dgm:pt>
    <dgm:pt modelId="{3955A9BC-9BEC-44A3-97ED-39C4405CBD30}" type="pres">
      <dgm:prSet presAssocID="{489A39D4-91A0-4495-96C9-2F4AA835EB33}" presName="accent_2" presStyleCnt="0"/>
      <dgm:spPr/>
    </dgm:pt>
    <dgm:pt modelId="{89D79656-1ABC-4040-87E0-080045D3BBB7}" type="pres">
      <dgm:prSet presAssocID="{489A39D4-91A0-4495-96C9-2F4AA835EB33}" presName="accentRepeatNode" presStyleLbl="solidFgAcc1" presStyleIdx="1" presStyleCnt="7"/>
      <dgm:spPr/>
    </dgm:pt>
    <dgm:pt modelId="{7D8ABC07-BD07-4ECD-9B32-1420E373B903}" type="pres">
      <dgm:prSet presAssocID="{D558FBA2-35FB-40EA-8145-036C49639E71}" presName="text_3" presStyleLbl="node1" presStyleIdx="2" presStyleCnt="7">
        <dgm:presLayoutVars>
          <dgm:bulletEnabled val="1"/>
        </dgm:presLayoutVars>
      </dgm:prSet>
      <dgm:spPr>
        <a:xfrm>
          <a:off x="713434" y="1148722"/>
          <a:ext cx="6727373" cy="328123"/>
        </a:xfrm>
        <a:prstGeom prst="rect">
          <a:avLst/>
        </a:prstGeom>
      </dgm:spPr>
    </dgm:pt>
    <dgm:pt modelId="{97BB7364-CCCF-4594-86F4-8D4367AF0E59}" type="pres">
      <dgm:prSet presAssocID="{D558FBA2-35FB-40EA-8145-036C49639E71}" presName="accent_3" presStyleCnt="0"/>
      <dgm:spPr/>
    </dgm:pt>
    <dgm:pt modelId="{6448352B-A694-4BC6-BC3E-8059AC41F34D}" type="pres">
      <dgm:prSet presAssocID="{D558FBA2-35FB-40EA-8145-036C49639E71}" presName="accentRepeatNode" presStyleLbl="solidFgAcc1" presStyleIdx="2" presStyleCnt="7"/>
      <dgm:spPr/>
    </dgm:pt>
    <dgm:pt modelId="{0A285D0E-D695-4F55-9A61-DC1A8175AAE3}" type="pres">
      <dgm:prSet presAssocID="{59FAE67F-BDE1-4D07-85DF-7A40D5DF5AD9}" presName="text_4" presStyleLbl="node1" presStyleIdx="3" presStyleCnt="7">
        <dgm:presLayoutVars>
          <dgm:bulletEnabled val="1"/>
        </dgm:presLayoutVars>
      </dgm:prSet>
      <dgm:spPr>
        <a:xfrm>
          <a:off x="765425" y="1641197"/>
          <a:ext cx="6675382" cy="328123"/>
        </a:xfrm>
        <a:prstGeom prst="rect">
          <a:avLst/>
        </a:prstGeom>
      </dgm:spPr>
    </dgm:pt>
    <dgm:pt modelId="{0B7AC26E-73D3-40D6-9429-7A7E0C2CBC6C}" type="pres">
      <dgm:prSet presAssocID="{59FAE67F-BDE1-4D07-85DF-7A40D5DF5AD9}" presName="accent_4" presStyleCnt="0"/>
      <dgm:spPr/>
    </dgm:pt>
    <dgm:pt modelId="{15B7D398-D5A1-4FB9-8FE3-24FE1CE2FEE5}" type="pres">
      <dgm:prSet presAssocID="{59FAE67F-BDE1-4D07-85DF-7A40D5DF5AD9}" presName="accentRepeatNode" presStyleLbl="solidFgAcc1" presStyleIdx="3" presStyleCnt="7"/>
      <dgm:spPr/>
    </dgm:pt>
    <dgm:pt modelId="{A8B07D33-32C5-4451-BFA5-6DF0DCF3B610}" type="pres">
      <dgm:prSet presAssocID="{BE32637E-1C66-4D4C-B3AC-A55B3C78C403}" presName="text_5" presStyleLbl="node1" presStyleIdx="4" presStyleCnt="7">
        <dgm:presLayoutVars>
          <dgm:bulletEnabled val="1"/>
        </dgm:presLayoutVars>
      </dgm:prSet>
      <dgm:spPr>
        <a:xfrm>
          <a:off x="713434" y="2133672"/>
          <a:ext cx="6727373" cy="328123"/>
        </a:xfrm>
        <a:prstGeom prst="rect">
          <a:avLst/>
        </a:prstGeom>
      </dgm:spPr>
    </dgm:pt>
    <dgm:pt modelId="{79F4EECB-5DFE-4371-9905-222E6B3A5A02}" type="pres">
      <dgm:prSet presAssocID="{BE32637E-1C66-4D4C-B3AC-A55B3C78C403}" presName="accent_5" presStyleCnt="0"/>
      <dgm:spPr/>
    </dgm:pt>
    <dgm:pt modelId="{5358327A-7E85-4DF8-A7D0-57297C3185CA}" type="pres">
      <dgm:prSet presAssocID="{BE32637E-1C66-4D4C-B3AC-A55B3C78C403}" presName="accentRepeatNode" presStyleLbl="solidFgAcc1" presStyleIdx="4" presStyleCnt="7"/>
      <dgm:spPr/>
    </dgm:pt>
    <dgm:pt modelId="{6373BA1C-D50C-4D46-9265-8E56CFAE972F}" type="pres">
      <dgm:prSet presAssocID="{B17AFE4C-7503-4FF0-8B4D-1CDAC4E2ED21}" presName="text_6" presStyleLbl="node1" presStyleIdx="5" presStyleCnt="7">
        <dgm:presLayoutVars>
          <dgm:bulletEnabled val="1"/>
        </dgm:presLayoutVars>
      </dgm:prSet>
      <dgm:spPr>
        <a:xfrm>
          <a:off x="550599" y="2625786"/>
          <a:ext cx="6890207" cy="328123"/>
        </a:xfrm>
        <a:prstGeom prst="rect">
          <a:avLst/>
        </a:prstGeom>
      </dgm:spPr>
    </dgm:pt>
    <dgm:pt modelId="{A1609E6A-8522-40CC-AC9E-12C499969EEC}" type="pres">
      <dgm:prSet presAssocID="{B17AFE4C-7503-4FF0-8B4D-1CDAC4E2ED21}" presName="accent_6" presStyleCnt="0"/>
      <dgm:spPr/>
    </dgm:pt>
    <dgm:pt modelId="{8CB7E9EE-D63D-4772-9FD2-1784AAD6603C}" type="pres">
      <dgm:prSet presAssocID="{B17AFE4C-7503-4FF0-8B4D-1CDAC4E2ED21}" presName="accentRepeatNode" presStyleLbl="solidFgAcc1" presStyleIdx="5" presStyleCnt="7"/>
      <dgm:spPr/>
    </dgm:pt>
    <dgm:pt modelId="{DFF4C55D-D191-4635-9008-4FC39A14BB47}" type="pres">
      <dgm:prSet presAssocID="{420BF0DC-739E-40DA-A8F6-7C04B89B60F6}" presName="text_7" presStyleLbl="node1" presStyleIdx="6" presStyleCnt="7">
        <dgm:presLayoutVars>
          <dgm:bulletEnabled val="1"/>
        </dgm:presLayoutVars>
      </dgm:prSet>
      <dgm:spPr>
        <a:xfrm>
          <a:off x="253454" y="3118260"/>
          <a:ext cx="7187353" cy="328123"/>
        </a:xfrm>
        <a:prstGeom prst="rect">
          <a:avLst/>
        </a:prstGeom>
      </dgm:spPr>
    </dgm:pt>
    <dgm:pt modelId="{3B895F93-622D-49F2-96F6-6D171F6CD418}" type="pres">
      <dgm:prSet presAssocID="{420BF0DC-739E-40DA-A8F6-7C04B89B60F6}" presName="accent_7" presStyleCnt="0"/>
      <dgm:spPr/>
    </dgm:pt>
    <dgm:pt modelId="{DB412F01-C750-4B87-A5D4-E493A60B58BB}" type="pres">
      <dgm:prSet presAssocID="{420BF0DC-739E-40DA-A8F6-7C04B89B60F6}" presName="accentRepeatNode" presStyleLbl="solidFgAcc1" presStyleIdx="6" presStyleCnt="7"/>
      <dgm:spPr/>
    </dgm:pt>
  </dgm:ptLst>
  <dgm:cxnLst>
    <dgm:cxn modelId="{59ED9006-AA6B-472F-8AFE-E748C00F03FC}" type="presOf" srcId="{220A40E2-2483-4C91-97A1-00F3A8C8341B}" destId="{F902FBF4-4867-47AF-82B6-7DC5FB98F25B}" srcOrd="0" destOrd="0" presId="urn:microsoft.com/office/officeart/2008/layout/VerticalCurvedList"/>
    <dgm:cxn modelId="{F33A2A2C-275E-4E7E-B596-1CB4334F1AE2}" srcId="{220A40E2-2483-4C91-97A1-00F3A8C8341B}" destId="{B17AFE4C-7503-4FF0-8B4D-1CDAC4E2ED21}" srcOrd="5" destOrd="0" parTransId="{15AF9873-DE84-4E4D-AD1F-117F866136A0}" sibTransId="{D5FCB54C-79DF-4146-B58A-02BAC13B604E}"/>
    <dgm:cxn modelId="{4E64796C-7CB5-45CD-9408-68DFF6C47EA7}" srcId="{220A40E2-2483-4C91-97A1-00F3A8C8341B}" destId="{1C6835FF-9167-49E1-954C-F2C1292D5402}" srcOrd="0" destOrd="0" parTransId="{6880751F-00C8-47F0-84E0-B46EF5EA4F91}" sibTransId="{2D4DCFFC-970B-403B-B566-297282D135CD}"/>
    <dgm:cxn modelId="{47EE1673-2715-48C6-85D0-AAEBFCB81DCA}" type="presOf" srcId="{1C6835FF-9167-49E1-954C-F2C1292D5402}" destId="{735559AA-27DC-4657-BCCF-D21872225592}" srcOrd="0" destOrd="0" presId="urn:microsoft.com/office/officeart/2008/layout/VerticalCurvedList"/>
    <dgm:cxn modelId="{4C15B273-D679-45D7-9AFB-651FECD92DEA}" srcId="{220A40E2-2483-4C91-97A1-00F3A8C8341B}" destId="{420BF0DC-739E-40DA-A8F6-7C04B89B60F6}" srcOrd="6" destOrd="0" parTransId="{AD6E2CA2-28F9-4EBA-8AC5-0088AF58639D}" sibTransId="{B0672B8C-AAD1-414E-AAF7-8BA5B55E8A5C}"/>
    <dgm:cxn modelId="{47EA6557-6DD5-4805-84BB-2E66BB154243}" srcId="{220A40E2-2483-4C91-97A1-00F3A8C8341B}" destId="{59FAE67F-BDE1-4D07-85DF-7A40D5DF5AD9}" srcOrd="3" destOrd="0" parTransId="{81651CE8-87F5-40F2-A97D-5E1EAAF14B14}" sibTransId="{D6C3C756-0D1A-4A5B-A1C2-C7B38E8ABE33}"/>
    <dgm:cxn modelId="{BD5A918A-B990-4330-826A-057E8A7AF782}" type="presOf" srcId="{489A39D4-91A0-4495-96C9-2F4AA835EB33}" destId="{C15FE68A-44CC-4592-9161-7CB31E0C44AA}" srcOrd="0" destOrd="0" presId="urn:microsoft.com/office/officeart/2008/layout/VerticalCurvedList"/>
    <dgm:cxn modelId="{BEC5FE8E-C781-4ECC-AD63-9DDBF87ED8FB}" srcId="{220A40E2-2483-4C91-97A1-00F3A8C8341B}" destId="{BE32637E-1C66-4D4C-B3AC-A55B3C78C403}" srcOrd="4" destOrd="0" parTransId="{6D2C2794-914A-48B3-8F1A-019261E3C9E7}" sibTransId="{7A0167EB-DA32-41DF-8F7A-3821047B0D42}"/>
    <dgm:cxn modelId="{1B326799-F2D1-47E0-9B95-A905CA661189}" type="presOf" srcId="{2D4DCFFC-970B-403B-B566-297282D135CD}" destId="{4F4685C1-A3B5-4F99-A99E-F01BAF728EBB}" srcOrd="0" destOrd="0" presId="urn:microsoft.com/office/officeart/2008/layout/VerticalCurvedList"/>
    <dgm:cxn modelId="{88EF44A1-8100-4815-A5E3-C19A5260E683}" type="presOf" srcId="{BE32637E-1C66-4D4C-B3AC-A55B3C78C403}" destId="{A8B07D33-32C5-4451-BFA5-6DF0DCF3B610}" srcOrd="0" destOrd="0" presId="urn:microsoft.com/office/officeart/2008/layout/VerticalCurvedList"/>
    <dgm:cxn modelId="{7D9C1EAC-AB21-4FC3-B37C-03580397583F}" srcId="{220A40E2-2483-4C91-97A1-00F3A8C8341B}" destId="{489A39D4-91A0-4495-96C9-2F4AA835EB33}" srcOrd="1" destOrd="0" parTransId="{1A0D2C1D-6C34-4028-A9DC-FEDF3D5CF2B6}" sibTransId="{36FF7663-031C-431C-B09E-559542984520}"/>
    <dgm:cxn modelId="{5D0643D6-2643-4FEB-A3F4-997F9602791B}" type="presOf" srcId="{D558FBA2-35FB-40EA-8145-036C49639E71}" destId="{7D8ABC07-BD07-4ECD-9B32-1420E373B903}" srcOrd="0" destOrd="0" presId="urn:microsoft.com/office/officeart/2008/layout/VerticalCurvedList"/>
    <dgm:cxn modelId="{2FAE59D6-59EE-4752-93DE-110A6D9DBF76}" srcId="{220A40E2-2483-4C91-97A1-00F3A8C8341B}" destId="{D558FBA2-35FB-40EA-8145-036C49639E71}" srcOrd="2" destOrd="0" parTransId="{6C511812-619A-42D6-9673-0B7C87ED8E42}" sibTransId="{15852E12-85CE-46F5-972F-F4F02E498AD4}"/>
    <dgm:cxn modelId="{3FCCB8D8-3FB4-457A-9596-66768F54DA80}" type="presOf" srcId="{59FAE67F-BDE1-4D07-85DF-7A40D5DF5AD9}" destId="{0A285D0E-D695-4F55-9A61-DC1A8175AAE3}" srcOrd="0" destOrd="0" presId="urn:microsoft.com/office/officeart/2008/layout/VerticalCurvedList"/>
    <dgm:cxn modelId="{9D4407DB-ACA5-4163-A41C-26B6684A30A4}" type="presOf" srcId="{420BF0DC-739E-40DA-A8F6-7C04B89B60F6}" destId="{DFF4C55D-D191-4635-9008-4FC39A14BB47}" srcOrd="0" destOrd="0" presId="urn:microsoft.com/office/officeart/2008/layout/VerticalCurvedList"/>
    <dgm:cxn modelId="{C54786ED-E3B2-4D18-AD7E-5AF717D80602}" type="presOf" srcId="{B17AFE4C-7503-4FF0-8B4D-1CDAC4E2ED21}" destId="{6373BA1C-D50C-4D46-9265-8E56CFAE972F}" srcOrd="0" destOrd="0" presId="urn:microsoft.com/office/officeart/2008/layout/VerticalCurvedList"/>
    <dgm:cxn modelId="{30CCC792-C7B0-4A2F-B542-DE3C91E2658E}" type="presParOf" srcId="{F902FBF4-4867-47AF-82B6-7DC5FB98F25B}" destId="{FA0A3F1C-1F1C-4E39-956F-E93B8A85B49B}" srcOrd="0" destOrd="0" presId="urn:microsoft.com/office/officeart/2008/layout/VerticalCurvedList"/>
    <dgm:cxn modelId="{AF646EAD-CD34-47A4-BCC4-9B5A8A01828D}" type="presParOf" srcId="{FA0A3F1C-1F1C-4E39-956F-E93B8A85B49B}" destId="{B5922681-C655-444A-BB23-65BD5DC66823}" srcOrd="0" destOrd="0" presId="urn:microsoft.com/office/officeart/2008/layout/VerticalCurvedList"/>
    <dgm:cxn modelId="{9D749F4E-6678-4AA0-861B-5173F2CC7C1F}" type="presParOf" srcId="{B5922681-C655-444A-BB23-65BD5DC66823}" destId="{222AD4F3-95B9-4E1B-B6F1-E3958D7B5471}" srcOrd="0" destOrd="0" presId="urn:microsoft.com/office/officeart/2008/layout/VerticalCurvedList"/>
    <dgm:cxn modelId="{8BDF4016-7256-459E-A54F-74B32567C5A9}" type="presParOf" srcId="{B5922681-C655-444A-BB23-65BD5DC66823}" destId="{4F4685C1-A3B5-4F99-A99E-F01BAF728EBB}" srcOrd="1" destOrd="0" presId="urn:microsoft.com/office/officeart/2008/layout/VerticalCurvedList"/>
    <dgm:cxn modelId="{FA3390E0-CC28-40B9-8DF5-D9C22BE8F21C}" type="presParOf" srcId="{B5922681-C655-444A-BB23-65BD5DC66823}" destId="{ACB135A1-729F-4B4F-B651-7CABEAB90478}" srcOrd="2" destOrd="0" presId="urn:microsoft.com/office/officeart/2008/layout/VerticalCurvedList"/>
    <dgm:cxn modelId="{27CBFE93-E824-4AA6-B3E6-8357D6DEDA99}" type="presParOf" srcId="{B5922681-C655-444A-BB23-65BD5DC66823}" destId="{EB7788EB-D6EA-4627-AC31-65F34C7B4642}" srcOrd="3" destOrd="0" presId="urn:microsoft.com/office/officeart/2008/layout/VerticalCurvedList"/>
    <dgm:cxn modelId="{BDB6A215-61FB-4DBC-AD3A-7FEB3989D956}" type="presParOf" srcId="{FA0A3F1C-1F1C-4E39-956F-E93B8A85B49B}" destId="{735559AA-27DC-4657-BCCF-D21872225592}" srcOrd="1" destOrd="0" presId="urn:microsoft.com/office/officeart/2008/layout/VerticalCurvedList"/>
    <dgm:cxn modelId="{1DD84C08-42C8-40EE-9042-C77884A69B95}" type="presParOf" srcId="{FA0A3F1C-1F1C-4E39-956F-E93B8A85B49B}" destId="{F82A9BB1-025D-4846-B4CF-3B0D5E62A247}" srcOrd="2" destOrd="0" presId="urn:microsoft.com/office/officeart/2008/layout/VerticalCurvedList"/>
    <dgm:cxn modelId="{893E4B05-01B0-492B-8176-BC9A56CA48B6}" type="presParOf" srcId="{F82A9BB1-025D-4846-B4CF-3B0D5E62A247}" destId="{4792725F-A738-4EA2-8EBE-F8614E510273}" srcOrd="0" destOrd="0" presId="urn:microsoft.com/office/officeart/2008/layout/VerticalCurvedList"/>
    <dgm:cxn modelId="{9A5B4198-F008-4E1F-9BF3-2B27A1ECAB45}" type="presParOf" srcId="{FA0A3F1C-1F1C-4E39-956F-E93B8A85B49B}" destId="{C15FE68A-44CC-4592-9161-7CB31E0C44AA}" srcOrd="3" destOrd="0" presId="urn:microsoft.com/office/officeart/2008/layout/VerticalCurvedList"/>
    <dgm:cxn modelId="{6EECDACD-3DE8-4CCA-92A5-765C2E904C03}" type="presParOf" srcId="{FA0A3F1C-1F1C-4E39-956F-E93B8A85B49B}" destId="{3955A9BC-9BEC-44A3-97ED-39C4405CBD30}" srcOrd="4" destOrd="0" presId="urn:microsoft.com/office/officeart/2008/layout/VerticalCurvedList"/>
    <dgm:cxn modelId="{93D88F65-32E8-444B-8716-002E46A73546}" type="presParOf" srcId="{3955A9BC-9BEC-44A3-97ED-39C4405CBD30}" destId="{89D79656-1ABC-4040-87E0-080045D3BBB7}" srcOrd="0" destOrd="0" presId="urn:microsoft.com/office/officeart/2008/layout/VerticalCurvedList"/>
    <dgm:cxn modelId="{C66BCDF2-29C4-45C6-921D-B901B27BBD4F}" type="presParOf" srcId="{FA0A3F1C-1F1C-4E39-956F-E93B8A85B49B}" destId="{7D8ABC07-BD07-4ECD-9B32-1420E373B903}" srcOrd="5" destOrd="0" presId="urn:microsoft.com/office/officeart/2008/layout/VerticalCurvedList"/>
    <dgm:cxn modelId="{61789D97-6DA7-4804-9935-72546DEFE9E8}" type="presParOf" srcId="{FA0A3F1C-1F1C-4E39-956F-E93B8A85B49B}" destId="{97BB7364-CCCF-4594-86F4-8D4367AF0E59}" srcOrd="6" destOrd="0" presId="urn:microsoft.com/office/officeart/2008/layout/VerticalCurvedList"/>
    <dgm:cxn modelId="{771AF991-1A01-4426-9D54-847D69C2650A}" type="presParOf" srcId="{97BB7364-CCCF-4594-86F4-8D4367AF0E59}" destId="{6448352B-A694-4BC6-BC3E-8059AC41F34D}" srcOrd="0" destOrd="0" presId="urn:microsoft.com/office/officeart/2008/layout/VerticalCurvedList"/>
    <dgm:cxn modelId="{5F19933B-4A8B-4746-AFA6-91FEBA3FCD2D}" type="presParOf" srcId="{FA0A3F1C-1F1C-4E39-956F-E93B8A85B49B}" destId="{0A285D0E-D695-4F55-9A61-DC1A8175AAE3}" srcOrd="7" destOrd="0" presId="urn:microsoft.com/office/officeart/2008/layout/VerticalCurvedList"/>
    <dgm:cxn modelId="{7A726807-9955-48E8-A544-2F6AE124F74A}" type="presParOf" srcId="{FA0A3F1C-1F1C-4E39-956F-E93B8A85B49B}" destId="{0B7AC26E-73D3-40D6-9429-7A7E0C2CBC6C}" srcOrd="8" destOrd="0" presId="urn:microsoft.com/office/officeart/2008/layout/VerticalCurvedList"/>
    <dgm:cxn modelId="{E52B276A-BFA1-4266-BB37-257386081975}" type="presParOf" srcId="{0B7AC26E-73D3-40D6-9429-7A7E0C2CBC6C}" destId="{15B7D398-D5A1-4FB9-8FE3-24FE1CE2FEE5}" srcOrd="0" destOrd="0" presId="urn:microsoft.com/office/officeart/2008/layout/VerticalCurvedList"/>
    <dgm:cxn modelId="{A671BD30-1D5E-4280-AA61-E3379DE4F442}" type="presParOf" srcId="{FA0A3F1C-1F1C-4E39-956F-E93B8A85B49B}" destId="{A8B07D33-32C5-4451-BFA5-6DF0DCF3B610}" srcOrd="9" destOrd="0" presId="urn:microsoft.com/office/officeart/2008/layout/VerticalCurvedList"/>
    <dgm:cxn modelId="{07271030-441D-4E9A-AE4F-B0793C1DD0A5}" type="presParOf" srcId="{FA0A3F1C-1F1C-4E39-956F-E93B8A85B49B}" destId="{79F4EECB-5DFE-4371-9905-222E6B3A5A02}" srcOrd="10" destOrd="0" presId="urn:microsoft.com/office/officeart/2008/layout/VerticalCurvedList"/>
    <dgm:cxn modelId="{0D33F3D2-8A37-4118-B07C-0E872D590D64}" type="presParOf" srcId="{79F4EECB-5DFE-4371-9905-222E6B3A5A02}" destId="{5358327A-7E85-4DF8-A7D0-57297C3185CA}" srcOrd="0" destOrd="0" presId="urn:microsoft.com/office/officeart/2008/layout/VerticalCurvedList"/>
    <dgm:cxn modelId="{DDAC92B4-919D-4B4C-831F-F356A57129B6}" type="presParOf" srcId="{FA0A3F1C-1F1C-4E39-956F-E93B8A85B49B}" destId="{6373BA1C-D50C-4D46-9265-8E56CFAE972F}" srcOrd="11" destOrd="0" presId="urn:microsoft.com/office/officeart/2008/layout/VerticalCurvedList"/>
    <dgm:cxn modelId="{C51B0D84-4B69-426F-88D3-A7D802D31C6D}" type="presParOf" srcId="{FA0A3F1C-1F1C-4E39-956F-E93B8A85B49B}" destId="{A1609E6A-8522-40CC-AC9E-12C499969EEC}" srcOrd="12" destOrd="0" presId="urn:microsoft.com/office/officeart/2008/layout/VerticalCurvedList"/>
    <dgm:cxn modelId="{634AB833-5A1A-4FD5-8288-48832918F8EE}" type="presParOf" srcId="{A1609E6A-8522-40CC-AC9E-12C499969EEC}" destId="{8CB7E9EE-D63D-4772-9FD2-1784AAD6603C}" srcOrd="0" destOrd="0" presId="urn:microsoft.com/office/officeart/2008/layout/VerticalCurvedList"/>
    <dgm:cxn modelId="{C0C49883-8953-4FC3-BFA2-6ACD2791EF83}" type="presParOf" srcId="{FA0A3F1C-1F1C-4E39-956F-E93B8A85B49B}" destId="{DFF4C55D-D191-4635-9008-4FC39A14BB47}" srcOrd="13" destOrd="0" presId="urn:microsoft.com/office/officeart/2008/layout/VerticalCurvedList"/>
    <dgm:cxn modelId="{7869DD25-6BD4-4B02-91CE-6507629AC146}" type="presParOf" srcId="{FA0A3F1C-1F1C-4E39-956F-E93B8A85B49B}" destId="{3B895F93-622D-49F2-96F6-6D171F6CD418}" srcOrd="14" destOrd="0" presId="urn:microsoft.com/office/officeart/2008/layout/VerticalCurvedList"/>
    <dgm:cxn modelId="{3F10A2F7-F126-4093-AE46-B00CF1CFE8FF}" type="presParOf" srcId="{3B895F93-622D-49F2-96F6-6D171F6CD418}" destId="{DB412F01-C750-4B87-A5D4-E493A60B58BB}" srcOrd="0" destOrd="0" presId="urn:microsoft.com/office/officeart/2008/layout/VerticalCurvedList"/>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0A4E66-2052-4276-87BA-E5A8F8BC1C93}" type="doc">
      <dgm:prSet loTypeId="urn:microsoft.com/office/officeart/2005/8/layout/cycle8" loCatId="cycle" qsTypeId="urn:microsoft.com/office/officeart/2005/8/quickstyle/simple5" qsCatId="simple" csTypeId="urn:microsoft.com/office/officeart/2005/8/colors/accent1_2" csCatId="accent1" phldr="1"/>
      <dgm:spPr/>
      <dgm:t>
        <a:bodyPr/>
        <a:lstStyle/>
        <a:p>
          <a:endParaRPr lang="tr-TR"/>
        </a:p>
      </dgm:t>
    </dgm:pt>
    <dgm:pt modelId="{0956AAD4-D28B-4EBF-84EA-FCFA849BFD29}">
      <dgm:prSet custT="1"/>
      <dgm:spPr>
        <a:solidFill>
          <a:schemeClr val="accent1">
            <a:lumMod val="50000"/>
          </a:schemeClr>
        </a:solidFill>
      </dgm:spPr>
      <dgm:t>
        <a:bodyPr/>
        <a:lstStyle/>
        <a:p>
          <a:pPr algn="ctr"/>
          <a:r>
            <a:rPr lang="tr-TR" sz="1800" b="1" dirty="0"/>
            <a:t>Hariçte işleme faaliyeti, serbest dolaşımdaki eşyanın daha ileri bir safhada işlenmek, tamir edilmek veya yenilenmek üzere geçici olarak Türkiye Gümrük Bölgesi dışına veya serbest bölgelere ihraç edilmesi ve bu işleme faaliyetleri sonucunda elde edilen ürünlerin tam veya kısmi muafiyet uygulanarak serbest dolaşıma girmesidir</a:t>
          </a:r>
          <a:r>
            <a:rPr lang="tr-TR" sz="1800" dirty="0"/>
            <a:t>.</a:t>
          </a:r>
        </a:p>
      </dgm:t>
    </dgm:pt>
    <dgm:pt modelId="{FCCA4646-DA2B-4004-B3A8-777D85F37BD1}" type="parTrans" cxnId="{CD58A58E-C6A0-4E6E-B350-1373D095AC27}">
      <dgm:prSet/>
      <dgm:spPr/>
      <dgm:t>
        <a:bodyPr/>
        <a:lstStyle/>
        <a:p>
          <a:endParaRPr lang="tr-TR"/>
        </a:p>
      </dgm:t>
    </dgm:pt>
    <dgm:pt modelId="{40D652E9-8201-4819-97F1-84E6EFFA1F86}" type="sibTrans" cxnId="{CD58A58E-C6A0-4E6E-B350-1373D095AC27}">
      <dgm:prSet/>
      <dgm:spPr/>
      <dgm:t>
        <a:bodyPr/>
        <a:lstStyle/>
        <a:p>
          <a:endParaRPr lang="tr-TR"/>
        </a:p>
      </dgm:t>
    </dgm:pt>
    <dgm:pt modelId="{55694C3D-A3EE-459B-959E-0321878B31F8}" type="pres">
      <dgm:prSet presAssocID="{E50A4E66-2052-4276-87BA-E5A8F8BC1C93}" presName="compositeShape" presStyleCnt="0">
        <dgm:presLayoutVars>
          <dgm:chMax val="7"/>
          <dgm:dir/>
          <dgm:resizeHandles val="exact"/>
        </dgm:presLayoutVars>
      </dgm:prSet>
      <dgm:spPr/>
    </dgm:pt>
    <dgm:pt modelId="{353078BC-1483-4CA2-A61E-CC20D05EC45D}" type="pres">
      <dgm:prSet presAssocID="{E50A4E66-2052-4276-87BA-E5A8F8BC1C93}" presName="wedge1" presStyleLbl="node1" presStyleIdx="0" presStyleCnt="1" custScaleX="117895"/>
      <dgm:spPr/>
    </dgm:pt>
    <dgm:pt modelId="{03253783-21FE-46EA-ACE4-915E12B38A2B}" type="pres">
      <dgm:prSet presAssocID="{E50A4E66-2052-4276-87BA-E5A8F8BC1C93}" presName="dummy1a" presStyleCnt="0"/>
      <dgm:spPr/>
    </dgm:pt>
    <dgm:pt modelId="{249A7646-A76D-4875-B76A-4564191BE0D6}" type="pres">
      <dgm:prSet presAssocID="{E50A4E66-2052-4276-87BA-E5A8F8BC1C93}" presName="dummy1b" presStyleCnt="0"/>
      <dgm:spPr/>
    </dgm:pt>
    <dgm:pt modelId="{270B9460-5D14-4154-96C2-BA4A9AF9988A}" type="pres">
      <dgm:prSet presAssocID="{E50A4E66-2052-4276-87BA-E5A8F8BC1C93}" presName="wedge1Tx" presStyleLbl="node1" presStyleIdx="0" presStyleCnt="1">
        <dgm:presLayoutVars>
          <dgm:chMax val="0"/>
          <dgm:chPref val="0"/>
          <dgm:bulletEnabled val="1"/>
        </dgm:presLayoutVars>
      </dgm:prSet>
      <dgm:spPr/>
    </dgm:pt>
    <dgm:pt modelId="{8D685F7A-6968-4CE3-8DB1-C26D91C7AD05}" type="pres">
      <dgm:prSet presAssocID="{40D652E9-8201-4819-97F1-84E6EFFA1F86}" presName="arrowWedge1single" presStyleLbl="fgSibTrans2D1" presStyleIdx="0" presStyleCnt="1" custScaleX="124472" custScaleY="109098"/>
      <dgm:spPr>
        <a:solidFill>
          <a:srgbClr val="A00000"/>
        </a:solidFill>
      </dgm:spPr>
    </dgm:pt>
  </dgm:ptLst>
  <dgm:cxnLst>
    <dgm:cxn modelId="{35BFBE6E-4A63-42DE-96F1-B67CD6564378}" type="presOf" srcId="{0956AAD4-D28B-4EBF-84EA-FCFA849BFD29}" destId="{270B9460-5D14-4154-96C2-BA4A9AF9988A}" srcOrd="1" destOrd="0" presId="urn:microsoft.com/office/officeart/2005/8/layout/cycle8"/>
    <dgm:cxn modelId="{CD58A58E-C6A0-4E6E-B350-1373D095AC27}" srcId="{E50A4E66-2052-4276-87BA-E5A8F8BC1C93}" destId="{0956AAD4-D28B-4EBF-84EA-FCFA849BFD29}" srcOrd="0" destOrd="0" parTransId="{FCCA4646-DA2B-4004-B3A8-777D85F37BD1}" sibTransId="{40D652E9-8201-4819-97F1-84E6EFFA1F86}"/>
    <dgm:cxn modelId="{672789BD-C43C-4713-94EB-ACD471463EDA}" type="presOf" srcId="{E50A4E66-2052-4276-87BA-E5A8F8BC1C93}" destId="{55694C3D-A3EE-459B-959E-0321878B31F8}" srcOrd="0" destOrd="0" presId="urn:microsoft.com/office/officeart/2005/8/layout/cycle8"/>
    <dgm:cxn modelId="{1605DBED-5FA7-4E2D-9B9A-FB6F2554BCE1}" type="presOf" srcId="{0956AAD4-D28B-4EBF-84EA-FCFA849BFD29}" destId="{353078BC-1483-4CA2-A61E-CC20D05EC45D}" srcOrd="0" destOrd="0" presId="urn:microsoft.com/office/officeart/2005/8/layout/cycle8"/>
    <dgm:cxn modelId="{6D8F474D-D36E-4777-BC14-17E5BEA8C1EF}" type="presParOf" srcId="{55694C3D-A3EE-459B-959E-0321878B31F8}" destId="{353078BC-1483-4CA2-A61E-CC20D05EC45D}" srcOrd="0" destOrd="0" presId="urn:microsoft.com/office/officeart/2005/8/layout/cycle8"/>
    <dgm:cxn modelId="{65C28FD7-3EB3-48E0-AA58-C1D07D6E960A}" type="presParOf" srcId="{55694C3D-A3EE-459B-959E-0321878B31F8}" destId="{03253783-21FE-46EA-ACE4-915E12B38A2B}" srcOrd="1" destOrd="0" presId="urn:microsoft.com/office/officeart/2005/8/layout/cycle8"/>
    <dgm:cxn modelId="{B590B0C1-3FFB-4E6E-B1F9-3F465054018A}" type="presParOf" srcId="{55694C3D-A3EE-459B-959E-0321878B31F8}" destId="{249A7646-A76D-4875-B76A-4564191BE0D6}" srcOrd="2" destOrd="0" presId="urn:microsoft.com/office/officeart/2005/8/layout/cycle8"/>
    <dgm:cxn modelId="{98F74B6C-54CE-4903-9016-9E5350D23575}" type="presParOf" srcId="{55694C3D-A3EE-459B-959E-0321878B31F8}" destId="{270B9460-5D14-4154-96C2-BA4A9AF9988A}" srcOrd="3" destOrd="0" presId="urn:microsoft.com/office/officeart/2005/8/layout/cycle8"/>
    <dgm:cxn modelId="{1A2304E7-5F0C-4477-9AA8-23657EA94A2C}" type="presParOf" srcId="{55694C3D-A3EE-459B-959E-0321878B31F8}" destId="{8D685F7A-6968-4CE3-8DB1-C26D91C7AD05}" srcOrd="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CF7F226-AACC-4E78-88CF-2BE17D2D896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tr-TR"/>
        </a:p>
      </dgm:t>
    </dgm:pt>
    <dgm:pt modelId="{B1102024-D5C0-49FC-BD86-F0C553559476}">
      <dgm:prSet/>
      <dgm:spPr>
        <a:solidFill>
          <a:schemeClr val="accent1">
            <a:lumMod val="50000"/>
          </a:schemeClr>
        </a:solidFill>
        <a:ln>
          <a:solidFill>
            <a:srgbClr val="BF8F00"/>
          </a:solidFill>
        </a:ln>
      </dgm:spPr>
      <dgm:t>
        <a:bodyPr/>
        <a:lstStyle/>
        <a:p>
          <a:r>
            <a:rPr lang="tr-TR" b="1" dirty="0">
              <a:solidFill>
                <a:schemeClr val="bg1"/>
              </a:solidFill>
            </a:rPr>
            <a:t>4458 Sayılı Gümrük Kanunu, 1567 Sayılı Kanun, 2976 Sayılı Kanun ve 474 Sayılı Kanun, 637 Sayılı KHK.</a:t>
          </a:r>
        </a:p>
      </dgm:t>
    </dgm:pt>
    <dgm:pt modelId="{4C2E0C39-46AC-4398-9D2A-2720425AD5E1}" type="parTrans" cxnId="{530166FA-C5A0-439F-AA60-F139D9DB3437}">
      <dgm:prSet/>
      <dgm:spPr/>
      <dgm:t>
        <a:bodyPr/>
        <a:lstStyle/>
        <a:p>
          <a:endParaRPr lang="tr-TR"/>
        </a:p>
      </dgm:t>
    </dgm:pt>
    <dgm:pt modelId="{B168F51D-71D7-4408-AD14-F6800801A681}" type="sibTrans" cxnId="{530166FA-C5A0-439F-AA60-F139D9DB3437}">
      <dgm:prSet/>
      <dgm:spPr/>
      <dgm:t>
        <a:bodyPr/>
        <a:lstStyle/>
        <a:p>
          <a:endParaRPr lang="tr-TR"/>
        </a:p>
      </dgm:t>
    </dgm:pt>
    <dgm:pt modelId="{57450671-0325-41C9-8033-9A1196EC6473}">
      <dgm:prSet/>
      <dgm:spPr>
        <a:solidFill>
          <a:srgbClr val="E7CBCB"/>
        </a:solidFill>
        <a:ln>
          <a:solidFill>
            <a:schemeClr val="accent1">
              <a:lumMod val="50000"/>
            </a:schemeClr>
          </a:solidFill>
        </a:ln>
      </dgm:spPr>
      <dgm:t>
        <a:bodyPr/>
        <a:lstStyle/>
        <a:p>
          <a:r>
            <a:rPr lang="tr-TR" b="1" dirty="0">
              <a:solidFill>
                <a:schemeClr val="tx1"/>
              </a:solidFill>
            </a:rPr>
            <a:t>2007/11864 Sayılı Hariçte İşleme Rejimi Kararı (R.G.:5/4/2007-26484)</a:t>
          </a:r>
        </a:p>
      </dgm:t>
    </dgm:pt>
    <dgm:pt modelId="{91845EC2-4B88-48C1-B32E-325F6EF053C9}" type="parTrans" cxnId="{DFC59CE0-B79B-4F9F-B49E-138E3EBB300E}">
      <dgm:prSet/>
      <dgm:spPr/>
      <dgm:t>
        <a:bodyPr/>
        <a:lstStyle/>
        <a:p>
          <a:endParaRPr lang="tr-TR"/>
        </a:p>
      </dgm:t>
    </dgm:pt>
    <dgm:pt modelId="{FFB17443-B7ED-439D-AEC7-D96176093123}" type="sibTrans" cxnId="{DFC59CE0-B79B-4F9F-B49E-138E3EBB300E}">
      <dgm:prSet/>
      <dgm:spPr/>
      <dgm:t>
        <a:bodyPr/>
        <a:lstStyle/>
        <a:p>
          <a:endParaRPr lang="tr-TR"/>
        </a:p>
      </dgm:t>
    </dgm:pt>
    <dgm:pt modelId="{21073E16-51C3-45FC-9D75-0F48A909B979}">
      <dgm:prSet custT="1"/>
      <dgm:spPr>
        <a:solidFill>
          <a:srgbClr val="4472C4">
            <a:lumMod val="50000"/>
          </a:srgbClr>
        </a:solidFill>
        <a:ln w="12700" cap="flat" cmpd="sng" algn="ctr">
          <a:solidFill>
            <a:srgbClr val="BF8F00"/>
          </a:solidFill>
          <a:prstDash val="solid"/>
          <a:miter lim="800000"/>
        </a:ln>
        <a:effectLst/>
      </dgm:spPr>
      <dgm:t>
        <a:bodyPr spcFirstLastPara="0" vert="horz" wrap="square" lIns="52007" tIns="17336" rIns="17336" bIns="17336" numCol="1" spcCol="1270" anchor="ctr" anchorCtr="0"/>
        <a:lstStyle/>
        <a:p>
          <a:pPr marL="0" lvl="0" indent="0" algn="ctr" defTabSz="577850">
            <a:lnSpc>
              <a:spcPct val="90000"/>
            </a:lnSpc>
            <a:spcBef>
              <a:spcPct val="0"/>
            </a:spcBef>
            <a:spcAft>
              <a:spcPct val="35000"/>
            </a:spcAft>
            <a:buNone/>
          </a:pPr>
          <a:r>
            <a:rPr lang="tr-TR" sz="1500" b="1" kern="1200" dirty="0">
              <a:solidFill>
                <a:schemeClr val="bg1"/>
              </a:solidFill>
              <a:latin typeface="Calibri" panose="020F0502020204030204"/>
              <a:ea typeface="+mn-ea"/>
              <a:cs typeface="+mn-cs"/>
            </a:rPr>
            <a:t>İhracat 2007/5 Sayılı Hariçte İşleme Rejimi Tebliği (R.G.:11/5/2007-26519) </a:t>
          </a:r>
        </a:p>
      </dgm:t>
    </dgm:pt>
    <dgm:pt modelId="{F9552122-0FA0-42C7-9EC0-E6397B4658C7}" type="parTrans" cxnId="{3C9089A4-C6BF-4D98-8925-1069A246A278}">
      <dgm:prSet/>
      <dgm:spPr/>
      <dgm:t>
        <a:bodyPr/>
        <a:lstStyle/>
        <a:p>
          <a:endParaRPr lang="tr-TR"/>
        </a:p>
      </dgm:t>
    </dgm:pt>
    <dgm:pt modelId="{CB2551E5-1257-4163-9B72-D435CB8D5EEA}" type="sibTrans" cxnId="{3C9089A4-C6BF-4D98-8925-1069A246A278}">
      <dgm:prSet/>
      <dgm:spPr/>
      <dgm:t>
        <a:bodyPr/>
        <a:lstStyle/>
        <a:p>
          <a:endParaRPr lang="tr-TR"/>
        </a:p>
      </dgm:t>
    </dgm:pt>
    <dgm:pt modelId="{FF2FBE64-CD1B-457E-BD91-951383385747}" type="pres">
      <dgm:prSet presAssocID="{9CF7F226-AACC-4E78-88CF-2BE17D2D8968}" presName="Name0" presStyleCnt="0">
        <dgm:presLayoutVars>
          <dgm:dir/>
          <dgm:animLvl val="lvl"/>
          <dgm:resizeHandles val="exact"/>
        </dgm:presLayoutVars>
      </dgm:prSet>
      <dgm:spPr/>
    </dgm:pt>
    <dgm:pt modelId="{78C0E1E9-86A2-468F-85FF-D2A565737CC4}" type="pres">
      <dgm:prSet presAssocID="{B1102024-D5C0-49FC-BD86-F0C553559476}" presName="parTxOnly" presStyleLbl="node1" presStyleIdx="0" presStyleCnt="3" custScaleY="122347">
        <dgm:presLayoutVars>
          <dgm:chMax val="0"/>
          <dgm:chPref val="0"/>
          <dgm:bulletEnabled val="1"/>
        </dgm:presLayoutVars>
      </dgm:prSet>
      <dgm:spPr/>
    </dgm:pt>
    <dgm:pt modelId="{B2DF8912-637B-4F96-9840-F4F935B573D5}" type="pres">
      <dgm:prSet presAssocID="{B168F51D-71D7-4408-AD14-F6800801A681}" presName="parTxOnlySpace" presStyleCnt="0"/>
      <dgm:spPr/>
    </dgm:pt>
    <dgm:pt modelId="{5F6E536B-42AD-4BCC-AE48-0CBD3DA0C8DF}" type="pres">
      <dgm:prSet presAssocID="{57450671-0325-41C9-8033-9A1196EC6473}" presName="parTxOnly" presStyleLbl="node1" presStyleIdx="1" presStyleCnt="3" custScaleY="122347">
        <dgm:presLayoutVars>
          <dgm:chMax val="0"/>
          <dgm:chPref val="0"/>
          <dgm:bulletEnabled val="1"/>
        </dgm:presLayoutVars>
      </dgm:prSet>
      <dgm:spPr/>
    </dgm:pt>
    <dgm:pt modelId="{8FE44A36-515E-4D82-AD5C-372D4435B553}" type="pres">
      <dgm:prSet presAssocID="{FFB17443-B7ED-439D-AEC7-D96176093123}" presName="parTxOnlySpace" presStyleCnt="0"/>
      <dgm:spPr/>
    </dgm:pt>
    <dgm:pt modelId="{92A87D59-0C43-4E1C-BA81-D0DB3F950D70}" type="pres">
      <dgm:prSet presAssocID="{21073E16-51C3-45FC-9D75-0F48A909B979}" presName="parTxOnly" presStyleLbl="node1" presStyleIdx="2" presStyleCnt="3" custScaleY="113649">
        <dgm:presLayoutVars>
          <dgm:chMax val="0"/>
          <dgm:chPref val="0"/>
          <dgm:bulletEnabled val="1"/>
        </dgm:presLayoutVars>
      </dgm:prSet>
      <dgm:spPr>
        <a:xfrm>
          <a:off x="4859907" y="883286"/>
          <a:ext cx="2698717" cy="1079487"/>
        </a:xfrm>
        <a:prstGeom prst="chevron">
          <a:avLst/>
        </a:prstGeom>
      </dgm:spPr>
    </dgm:pt>
  </dgm:ptLst>
  <dgm:cxnLst>
    <dgm:cxn modelId="{C1E78530-E5B3-4661-89FF-D09DDA1907C8}" type="presOf" srcId="{21073E16-51C3-45FC-9D75-0F48A909B979}" destId="{92A87D59-0C43-4E1C-BA81-D0DB3F950D70}" srcOrd="0" destOrd="0" presId="urn:microsoft.com/office/officeart/2005/8/layout/chevron1"/>
    <dgm:cxn modelId="{59BEBD5A-140B-4E18-94D2-A5DEBF148117}" type="presOf" srcId="{57450671-0325-41C9-8033-9A1196EC6473}" destId="{5F6E536B-42AD-4BCC-AE48-0CBD3DA0C8DF}" srcOrd="0" destOrd="0" presId="urn:microsoft.com/office/officeart/2005/8/layout/chevron1"/>
    <dgm:cxn modelId="{B6407E83-BF34-4089-989F-843E946AD44E}" type="presOf" srcId="{9CF7F226-AACC-4E78-88CF-2BE17D2D8968}" destId="{FF2FBE64-CD1B-457E-BD91-951383385747}" srcOrd="0" destOrd="0" presId="urn:microsoft.com/office/officeart/2005/8/layout/chevron1"/>
    <dgm:cxn modelId="{3C9089A4-C6BF-4D98-8925-1069A246A278}" srcId="{9CF7F226-AACC-4E78-88CF-2BE17D2D8968}" destId="{21073E16-51C3-45FC-9D75-0F48A909B979}" srcOrd="2" destOrd="0" parTransId="{F9552122-0FA0-42C7-9EC0-E6397B4658C7}" sibTransId="{CB2551E5-1257-4163-9B72-D435CB8D5EEA}"/>
    <dgm:cxn modelId="{DFC59CE0-B79B-4F9F-B49E-138E3EBB300E}" srcId="{9CF7F226-AACC-4E78-88CF-2BE17D2D8968}" destId="{57450671-0325-41C9-8033-9A1196EC6473}" srcOrd="1" destOrd="0" parTransId="{91845EC2-4B88-48C1-B32E-325F6EF053C9}" sibTransId="{FFB17443-B7ED-439D-AEC7-D96176093123}"/>
    <dgm:cxn modelId="{530166FA-C5A0-439F-AA60-F139D9DB3437}" srcId="{9CF7F226-AACC-4E78-88CF-2BE17D2D8968}" destId="{B1102024-D5C0-49FC-BD86-F0C553559476}" srcOrd="0" destOrd="0" parTransId="{4C2E0C39-46AC-4398-9D2A-2720425AD5E1}" sibTransId="{B168F51D-71D7-4408-AD14-F6800801A681}"/>
    <dgm:cxn modelId="{FE45C7FA-B428-438E-954E-297409561EBE}" type="presOf" srcId="{B1102024-D5C0-49FC-BD86-F0C553559476}" destId="{78C0E1E9-86A2-468F-85FF-D2A565737CC4}" srcOrd="0" destOrd="0" presId="urn:microsoft.com/office/officeart/2005/8/layout/chevron1"/>
    <dgm:cxn modelId="{CFB89402-37FE-4053-BB15-6977B43B78E6}" type="presParOf" srcId="{FF2FBE64-CD1B-457E-BD91-951383385747}" destId="{78C0E1E9-86A2-468F-85FF-D2A565737CC4}" srcOrd="0" destOrd="0" presId="urn:microsoft.com/office/officeart/2005/8/layout/chevron1"/>
    <dgm:cxn modelId="{3BD7C2E4-B59D-4119-9E36-D31BB629810F}" type="presParOf" srcId="{FF2FBE64-CD1B-457E-BD91-951383385747}" destId="{B2DF8912-637B-4F96-9840-F4F935B573D5}" srcOrd="1" destOrd="0" presId="urn:microsoft.com/office/officeart/2005/8/layout/chevron1"/>
    <dgm:cxn modelId="{1FEA4135-0E09-412D-A6CF-BC5A9AC5B486}" type="presParOf" srcId="{FF2FBE64-CD1B-457E-BD91-951383385747}" destId="{5F6E536B-42AD-4BCC-AE48-0CBD3DA0C8DF}" srcOrd="2" destOrd="0" presId="urn:microsoft.com/office/officeart/2005/8/layout/chevron1"/>
    <dgm:cxn modelId="{BC413866-26DF-40A7-B56A-EB27F56609BF}" type="presParOf" srcId="{FF2FBE64-CD1B-457E-BD91-951383385747}" destId="{8FE44A36-515E-4D82-AD5C-372D4435B553}" srcOrd="3" destOrd="0" presId="urn:microsoft.com/office/officeart/2005/8/layout/chevron1"/>
    <dgm:cxn modelId="{7656A6FD-0E88-4540-ABAE-3946F34103F6}" type="presParOf" srcId="{FF2FBE64-CD1B-457E-BD91-951383385747}" destId="{92A87D59-0C43-4E1C-BA81-D0DB3F950D7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2404F9D-DFAB-43E9-A14B-AD86E4C938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tr-TR"/>
        </a:p>
      </dgm:t>
    </dgm:pt>
    <dgm:pt modelId="{2C4053FD-00F3-440B-9216-49D0F34D3A50}">
      <dgm:prSet custT="1"/>
      <dgm:spPr>
        <a:solidFill>
          <a:srgbClr val="A00000"/>
        </a:solidFill>
        <a:ln w="12700" cap="flat" cmpd="sng" algn="ctr">
          <a:solidFill>
            <a:prstClr val="white">
              <a:hueOff val="0"/>
              <a:satOff val="0"/>
              <a:lumOff val="0"/>
              <a:alphaOff val="0"/>
            </a:prstClr>
          </a:solidFill>
          <a:prstDash val="solid"/>
          <a:miter lim="800000"/>
        </a:ln>
        <a:effectLst/>
      </dgm:spPr>
      <dgm:t>
        <a:bodyPr spcFirstLastPara="0" vert="horz" wrap="square" lIns="35560" tIns="17780" rIns="0" bIns="17780" numCol="1" spcCol="1270" anchor="ctr" anchorCtr="0"/>
        <a:lstStyle/>
        <a:p>
          <a:r>
            <a:rPr lang="tr-TR" sz="2800" kern="1200" dirty="0">
              <a:solidFill>
                <a:prstClr val="white"/>
              </a:solidFill>
              <a:latin typeface="Calibri" panose="020F0502020204030204"/>
              <a:ea typeface="+mn-ea"/>
              <a:cs typeface="+mn-cs"/>
            </a:rPr>
            <a:t>Hariçte</a:t>
          </a:r>
          <a:r>
            <a:rPr lang="tr-TR" sz="2800" kern="1200" dirty="0"/>
            <a:t> İşleme İzni (Hİİ)</a:t>
          </a:r>
        </a:p>
      </dgm:t>
    </dgm:pt>
    <dgm:pt modelId="{CC0CA58D-9C32-43AF-A830-B56C068CD96D}" type="parTrans" cxnId="{3C76054B-38C7-4085-A996-0C0EFAC572AD}">
      <dgm:prSet/>
      <dgm:spPr/>
      <dgm:t>
        <a:bodyPr/>
        <a:lstStyle/>
        <a:p>
          <a:endParaRPr lang="tr-TR"/>
        </a:p>
      </dgm:t>
    </dgm:pt>
    <dgm:pt modelId="{7CD52116-95AB-4001-8349-AF04979E4DA2}" type="sibTrans" cxnId="{3C76054B-38C7-4085-A996-0C0EFAC572AD}">
      <dgm:prSet/>
      <dgm:spPr/>
      <dgm:t>
        <a:bodyPr/>
        <a:lstStyle/>
        <a:p>
          <a:endParaRPr lang="tr-TR"/>
        </a:p>
      </dgm:t>
    </dgm:pt>
    <dgm:pt modelId="{D1C59A31-0180-4981-94E6-C90C78BB23AF}">
      <dgm:prSet custT="1"/>
      <dgm:spPr>
        <a:solidFill>
          <a:srgbClr val="A00000"/>
        </a:solidFill>
        <a:ln w="12700" cap="flat" cmpd="sng" algn="ctr">
          <a:solidFill>
            <a:prstClr val="white">
              <a:hueOff val="0"/>
              <a:satOff val="0"/>
              <a:lumOff val="0"/>
              <a:alphaOff val="0"/>
            </a:prstClr>
          </a:solidFill>
          <a:prstDash val="solid"/>
          <a:miter lim="800000"/>
        </a:ln>
        <a:effectLst/>
      </dgm:spPr>
      <dgm:t>
        <a:bodyPr spcFirstLastPara="0" vert="horz" wrap="square" lIns="35560" tIns="17780" rIns="0" bIns="17780" numCol="1" spcCol="1270" anchor="ctr" anchorCtr="0"/>
        <a:lstStyle/>
        <a:p>
          <a:pPr marL="0" lvl="0" indent="0" algn="ctr" defTabSz="1244600">
            <a:lnSpc>
              <a:spcPct val="90000"/>
            </a:lnSpc>
            <a:spcBef>
              <a:spcPct val="0"/>
            </a:spcBef>
            <a:spcAft>
              <a:spcPct val="35000"/>
            </a:spcAft>
            <a:buNone/>
          </a:pPr>
          <a:r>
            <a:rPr lang="tr-TR" sz="2800" kern="1200" dirty="0">
              <a:solidFill>
                <a:prstClr val="white"/>
              </a:solidFill>
              <a:latin typeface="Calibri" panose="020F0502020204030204"/>
              <a:ea typeface="+mn-ea"/>
              <a:cs typeface="+mn-cs"/>
            </a:rPr>
            <a:t>Hariçte İşleme İzni (Hİİ)</a:t>
          </a:r>
        </a:p>
      </dgm:t>
    </dgm:pt>
    <dgm:pt modelId="{55911DBD-680C-4B39-B079-C4EB464D13A3}" type="parTrans" cxnId="{F2E3F654-60A4-4D6D-B7DC-6359C6343FB7}">
      <dgm:prSet/>
      <dgm:spPr/>
      <dgm:t>
        <a:bodyPr/>
        <a:lstStyle/>
        <a:p>
          <a:endParaRPr lang="tr-TR"/>
        </a:p>
      </dgm:t>
    </dgm:pt>
    <dgm:pt modelId="{3D5D9B4D-996F-4B95-B27D-48089106205F}" type="sibTrans" cxnId="{F2E3F654-60A4-4D6D-B7DC-6359C6343FB7}">
      <dgm:prSet/>
      <dgm:spPr/>
      <dgm:t>
        <a:bodyPr/>
        <a:lstStyle/>
        <a:p>
          <a:endParaRPr lang="tr-TR"/>
        </a:p>
      </dgm:t>
    </dgm:pt>
    <dgm:pt modelId="{8A7BE1FE-8ACD-4BB4-8FA6-2494C3C605DC}">
      <dgm:prSet/>
      <dgm:spPr>
        <a:solidFill>
          <a:srgbClr val="A00000"/>
        </a:solidFill>
      </dgm:spPr>
      <dgm:t>
        <a:bodyPr/>
        <a:lstStyle/>
        <a:p>
          <a:r>
            <a:rPr lang="tr-TR" dirty="0"/>
            <a:t>Hariçte İşleme İzin Belgesi (HİİB)</a:t>
          </a:r>
        </a:p>
      </dgm:t>
    </dgm:pt>
    <dgm:pt modelId="{A0541B98-5586-4292-81F3-1DEFBBDFCA42}" type="parTrans" cxnId="{E66F03CC-DCCA-42F4-82A0-7ABBEC54D85E}">
      <dgm:prSet/>
      <dgm:spPr/>
      <dgm:t>
        <a:bodyPr/>
        <a:lstStyle/>
        <a:p>
          <a:endParaRPr lang="tr-TR"/>
        </a:p>
      </dgm:t>
    </dgm:pt>
    <dgm:pt modelId="{B4741816-D3D4-432E-8D2B-E3A5C1395075}" type="sibTrans" cxnId="{E66F03CC-DCCA-42F4-82A0-7ABBEC54D85E}">
      <dgm:prSet/>
      <dgm:spPr/>
      <dgm:t>
        <a:bodyPr/>
        <a:lstStyle/>
        <a:p>
          <a:endParaRPr lang="tr-TR"/>
        </a:p>
      </dgm:t>
    </dgm:pt>
    <dgm:pt modelId="{B19A27B8-8055-4C6C-BC97-FA596F741AD9}">
      <dgm:prSet/>
      <dgm:spPr>
        <a:solidFill>
          <a:schemeClr val="bg1">
            <a:lumMod val="85000"/>
            <a:alpha val="90000"/>
          </a:schemeClr>
        </a:solidFill>
      </dgm:spPr>
      <dgm:t>
        <a:bodyPr/>
        <a:lstStyle/>
        <a:p>
          <a:r>
            <a:rPr lang="tr-TR" b="0" dirty="0">
              <a:solidFill>
                <a:schemeClr val="tx1"/>
              </a:solidFill>
            </a:rPr>
            <a:t>İşlem görmek üzere gönderilecek eşya için</a:t>
          </a:r>
        </a:p>
      </dgm:t>
    </dgm:pt>
    <dgm:pt modelId="{AB5DB946-81AC-4762-B0F0-D6A4739C97CF}" type="parTrans" cxnId="{4C81056D-914A-436E-AB3C-E25CB6EDBB13}">
      <dgm:prSet/>
      <dgm:spPr/>
      <dgm:t>
        <a:bodyPr/>
        <a:lstStyle/>
        <a:p>
          <a:endParaRPr lang="tr-TR"/>
        </a:p>
      </dgm:t>
    </dgm:pt>
    <dgm:pt modelId="{C559F9EE-2FAC-4A3C-BF92-431BC8D05B06}" type="sibTrans" cxnId="{4C81056D-914A-436E-AB3C-E25CB6EDBB13}">
      <dgm:prSet/>
      <dgm:spPr/>
      <dgm:t>
        <a:bodyPr/>
        <a:lstStyle/>
        <a:p>
          <a:endParaRPr lang="tr-TR"/>
        </a:p>
      </dgm:t>
    </dgm:pt>
    <dgm:pt modelId="{B30F1B63-1480-4B21-9399-5B6162FF714D}">
      <dgm:prSet custT="1"/>
      <dgm:spPr>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Bakanlık tarafından verilmektedir.</a:t>
          </a:r>
        </a:p>
      </dgm:t>
    </dgm:pt>
    <dgm:pt modelId="{5A38F240-17AA-46EC-AC2C-DD4441DA5A0C}" type="parTrans" cxnId="{4B030451-F8F7-4F4B-80D2-7B47D62935DB}">
      <dgm:prSet/>
      <dgm:spPr/>
      <dgm:t>
        <a:bodyPr/>
        <a:lstStyle/>
        <a:p>
          <a:endParaRPr lang="tr-TR"/>
        </a:p>
      </dgm:t>
    </dgm:pt>
    <dgm:pt modelId="{F977FBC7-1B57-4819-BF4D-6377A5E6D0E3}" type="sibTrans" cxnId="{4B030451-F8F7-4F4B-80D2-7B47D62935DB}">
      <dgm:prSet/>
      <dgm:spPr/>
      <dgm:t>
        <a:bodyPr/>
        <a:lstStyle/>
        <a:p>
          <a:endParaRPr lang="tr-TR"/>
        </a:p>
      </dgm:t>
    </dgm:pt>
    <dgm:pt modelId="{3D426D8E-5A6A-47E1-A2D9-CAB5AC76C6B2}">
      <dgm:prSet custT="1"/>
      <dgm:spPr>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Tamirat amaçlı gönderilecek eşya için</a:t>
          </a:r>
        </a:p>
      </dgm:t>
    </dgm:pt>
    <dgm:pt modelId="{29FE6C0C-EA69-487A-8085-B714345555C9}" type="parTrans" cxnId="{5774C6F4-0F19-4EB1-A4D0-93E59E189797}">
      <dgm:prSet/>
      <dgm:spPr/>
      <dgm:t>
        <a:bodyPr/>
        <a:lstStyle/>
        <a:p>
          <a:endParaRPr lang="tr-TR"/>
        </a:p>
      </dgm:t>
    </dgm:pt>
    <dgm:pt modelId="{E3F4B856-2B67-41DC-B909-D3A4E962C65E}" type="sibTrans" cxnId="{5774C6F4-0F19-4EB1-A4D0-93E59E189797}">
      <dgm:prSet/>
      <dgm:spPr/>
      <dgm:t>
        <a:bodyPr/>
        <a:lstStyle/>
        <a:p>
          <a:endParaRPr lang="tr-TR"/>
        </a:p>
      </dgm:t>
    </dgm:pt>
    <dgm:pt modelId="{F936A615-CCBB-43AE-A075-33E66BDF0E67}">
      <dgm:prSet custT="1"/>
      <dgm:spPr>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Gümrük İdareleri tarafından verilmektedir.</a:t>
          </a:r>
        </a:p>
      </dgm:t>
    </dgm:pt>
    <dgm:pt modelId="{0DD70991-7584-4F09-AA6F-92108E689CAA}" type="parTrans" cxnId="{B1071162-35BE-4E18-A3F9-D20DE82C81AA}">
      <dgm:prSet/>
      <dgm:spPr/>
      <dgm:t>
        <a:bodyPr/>
        <a:lstStyle/>
        <a:p>
          <a:endParaRPr lang="tr-TR"/>
        </a:p>
      </dgm:t>
    </dgm:pt>
    <dgm:pt modelId="{BC052EFB-793B-4AA3-BE88-62F5AADB10E8}" type="sibTrans" cxnId="{B1071162-35BE-4E18-A3F9-D20DE82C81AA}">
      <dgm:prSet/>
      <dgm:spPr/>
      <dgm:t>
        <a:bodyPr/>
        <a:lstStyle/>
        <a:p>
          <a:endParaRPr lang="tr-TR"/>
        </a:p>
      </dgm:t>
    </dgm:pt>
    <dgm:pt modelId="{C8B80393-8023-43F9-84AF-8DD341E905C4}">
      <dgm:prSet custT="1"/>
      <dgm:spPr>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tr-TR" sz="1600" b="0" kern="1200" dirty="0">
              <a:solidFill>
                <a:schemeClr val="tx1"/>
              </a:solidFill>
              <a:latin typeface="Calibri" panose="020F0502020204030204"/>
              <a:ea typeface="+mn-ea"/>
              <a:cs typeface="+mn-cs"/>
            </a:rPr>
            <a:t>İstanbul Maden ve Metaller İhracatçı Birlikleri tarafından verilmektedir. </a:t>
          </a:r>
        </a:p>
      </dgm:t>
    </dgm:pt>
    <dgm:pt modelId="{43E8D969-6225-423A-8F88-F6299B8FFB1B}" type="parTrans" cxnId="{01A0D455-9EA0-4601-AF34-6F7AF92F4B6D}">
      <dgm:prSet/>
      <dgm:spPr/>
      <dgm:t>
        <a:bodyPr/>
        <a:lstStyle/>
        <a:p>
          <a:endParaRPr lang="tr-TR"/>
        </a:p>
      </dgm:t>
    </dgm:pt>
    <dgm:pt modelId="{DF6F8539-68D5-4AD7-82BD-6562C38796E7}" type="sibTrans" cxnId="{01A0D455-9EA0-4601-AF34-6F7AF92F4B6D}">
      <dgm:prSet/>
      <dgm:spPr/>
      <dgm:t>
        <a:bodyPr/>
        <a:lstStyle/>
        <a:p>
          <a:endParaRPr lang="tr-TR"/>
        </a:p>
      </dgm:t>
    </dgm:pt>
    <dgm:pt modelId="{AD1747E3-C5EB-425E-AACC-6F75FE8E4095}">
      <dgm:prSet custT="1"/>
      <dgm:spPr>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İşlem görmek üzere gönderilecek madenler için</a:t>
          </a:r>
        </a:p>
      </dgm:t>
    </dgm:pt>
    <dgm:pt modelId="{F3FC7BA9-B3AB-49E9-A6D2-ABACD89F442C}" type="parTrans" cxnId="{05587D84-6FD4-464A-9D98-B0BED1CE7ACC}">
      <dgm:prSet/>
      <dgm:spPr/>
      <dgm:t>
        <a:bodyPr/>
        <a:lstStyle/>
        <a:p>
          <a:endParaRPr lang="tr-TR"/>
        </a:p>
      </dgm:t>
    </dgm:pt>
    <dgm:pt modelId="{CB723EB2-EAAD-419E-86AE-FF36ED59B448}" type="sibTrans" cxnId="{05587D84-6FD4-464A-9D98-B0BED1CE7ACC}">
      <dgm:prSet/>
      <dgm:spPr/>
      <dgm:t>
        <a:bodyPr/>
        <a:lstStyle/>
        <a:p>
          <a:endParaRPr lang="tr-TR"/>
        </a:p>
      </dgm:t>
    </dgm:pt>
    <dgm:pt modelId="{2F34759B-85EB-4B6E-90A5-CB2E9D8A15FE}" type="pres">
      <dgm:prSet presAssocID="{E2404F9D-DFAB-43E9-A14B-AD86E4C93810}" presName="Name0" presStyleCnt="0">
        <dgm:presLayoutVars>
          <dgm:chPref val="3"/>
          <dgm:dir/>
          <dgm:animLvl val="lvl"/>
          <dgm:resizeHandles/>
        </dgm:presLayoutVars>
      </dgm:prSet>
      <dgm:spPr/>
    </dgm:pt>
    <dgm:pt modelId="{F59BCBCD-F935-4860-98FD-BC26C4F91452}" type="pres">
      <dgm:prSet presAssocID="{8A7BE1FE-8ACD-4BB4-8FA6-2494C3C605DC}" presName="horFlow" presStyleCnt="0"/>
      <dgm:spPr/>
    </dgm:pt>
    <dgm:pt modelId="{7356E31A-1128-4AF1-B21E-B14246728B46}" type="pres">
      <dgm:prSet presAssocID="{8A7BE1FE-8ACD-4BB4-8FA6-2494C3C605DC}" presName="bigChev" presStyleLbl="node1" presStyleIdx="0" presStyleCnt="3"/>
      <dgm:spPr/>
    </dgm:pt>
    <dgm:pt modelId="{2223789F-BA7D-4545-AE0F-25D427343462}" type="pres">
      <dgm:prSet presAssocID="{AB5DB946-81AC-4762-B0F0-D6A4739C97CF}" presName="parTrans" presStyleCnt="0"/>
      <dgm:spPr/>
    </dgm:pt>
    <dgm:pt modelId="{EBDB19EC-08E7-4CEC-AD43-B02AC27122E9}" type="pres">
      <dgm:prSet presAssocID="{B19A27B8-8055-4C6C-BC97-FA596F741AD9}" presName="node" presStyleLbl="alignAccFollowNode1" presStyleIdx="0" presStyleCnt="6">
        <dgm:presLayoutVars>
          <dgm:bulletEnabled val="1"/>
        </dgm:presLayoutVars>
      </dgm:prSet>
      <dgm:spPr/>
    </dgm:pt>
    <dgm:pt modelId="{E2613A5F-26EC-4FF0-89C8-71068FF5AF20}" type="pres">
      <dgm:prSet presAssocID="{C559F9EE-2FAC-4A3C-BF92-431BC8D05B06}" presName="sibTrans" presStyleCnt="0"/>
      <dgm:spPr/>
    </dgm:pt>
    <dgm:pt modelId="{ABE97EC7-7017-426D-BBCA-E0E269E3D30D}" type="pres">
      <dgm:prSet presAssocID="{B30F1B63-1480-4B21-9399-5B6162FF714D}" presName="node" presStyleLbl="alignAccFollowNode1" presStyleIdx="1" presStyleCnt="6">
        <dgm:presLayoutVars>
          <dgm:bulletEnabled val="1"/>
        </dgm:presLayoutVars>
      </dgm:prSet>
      <dgm:spPr>
        <a:xfrm>
          <a:off x="5236839" y="111202"/>
          <a:ext cx="2686202" cy="1074480"/>
        </a:xfrm>
        <a:prstGeom prst="chevron">
          <a:avLst/>
        </a:prstGeom>
      </dgm:spPr>
    </dgm:pt>
    <dgm:pt modelId="{4132D6B5-5F62-48D4-B5D3-FCE4F8B147BC}" type="pres">
      <dgm:prSet presAssocID="{8A7BE1FE-8ACD-4BB4-8FA6-2494C3C605DC}" presName="vSp" presStyleCnt="0"/>
      <dgm:spPr/>
    </dgm:pt>
    <dgm:pt modelId="{DC4C09B7-DF9F-49AE-9653-D3AD0D01E352}" type="pres">
      <dgm:prSet presAssocID="{2C4053FD-00F3-440B-9216-49D0F34D3A50}" presName="horFlow" presStyleCnt="0"/>
      <dgm:spPr/>
    </dgm:pt>
    <dgm:pt modelId="{26339D7C-CC9D-47DB-AB1F-D6CB94F75F87}" type="pres">
      <dgm:prSet presAssocID="{2C4053FD-00F3-440B-9216-49D0F34D3A50}" presName="bigChev" presStyleLbl="node1" presStyleIdx="1" presStyleCnt="3"/>
      <dgm:spPr>
        <a:xfrm>
          <a:off x="111047" y="1476958"/>
          <a:ext cx="3236388" cy="1294555"/>
        </a:xfrm>
        <a:prstGeom prst="chevron">
          <a:avLst/>
        </a:prstGeom>
      </dgm:spPr>
    </dgm:pt>
    <dgm:pt modelId="{B212D682-3E29-457C-B0DF-FABFF5DE0236}" type="pres">
      <dgm:prSet presAssocID="{29FE6C0C-EA69-487A-8085-B714345555C9}" presName="parTrans" presStyleCnt="0"/>
      <dgm:spPr/>
    </dgm:pt>
    <dgm:pt modelId="{5D37BCA7-631B-4611-999D-E82DB8A670F2}" type="pres">
      <dgm:prSet presAssocID="{3D426D8E-5A6A-47E1-A2D9-CAB5AC76C6B2}" presName="node" presStyleLbl="alignAccFollowNode1" presStyleIdx="2" presStyleCnt="6">
        <dgm:presLayoutVars>
          <dgm:bulletEnabled val="1"/>
        </dgm:presLayoutVars>
      </dgm:prSet>
      <dgm:spPr>
        <a:xfrm>
          <a:off x="2926705" y="1586995"/>
          <a:ext cx="2686202" cy="1074480"/>
        </a:xfrm>
        <a:prstGeom prst="chevron">
          <a:avLst/>
        </a:prstGeom>
      </dgm:spPr>
    </dgm:pt>
    <dgm:pt modelId="{C168FC62-B598-4D9B-A460-09418D09F0E7}" type="pres">
      <dgm:prSet presAssocID="{E3F4B856-2B67-41DC-B909-D3A4E962C65E}" presName="sibTrans" presStyleCnt="0"/>
      <dgm:spPr/>
    </dgm:pt>
    <dgm:pt modelId="{201A7831-6F47-46A8-8519-8D3E5C9FC325}" type="pres">
      <dgm:prSet presAssocID="{F936A615-CCBB-43AE-A075-33E66BDF0E67}" presName="node" presStyleLbl="alignAccFollowNode1" presStyleIdx="3" presStyleCnt="6">
        <dgm:presLayoutVars>
          <dgm:bulletEnabled val="1"/>
        </dgm:presLayoutVars>
      </dgm:prSet>
      <dgm:spPr>
        <a:xfrm>
          <a:off x="5236839" y="1586995"/>
          <a:ext cx="2686202" cy="1074480"/>
        </a:xfrm>
        <a:prstGeom prst="chevron">
          <a:avLst/>
        </a:prstGeom>
      </dgm:spPr>
    </dgm:pt>
    <dgm:pt modelId="{3835CC3F-BF36-4F98-9C55-89C952B9F180}" type="pres">
      <dgm:prSet presAssocID="{2C4053FD-00F3-440B-9216-49D0F34D3A50}" presName="vSp" presStyleCnt="0"/>
      <dgm:spPr/>
    </dgm:pt>
    <dgm:pt modelId="{A87F3661-4F4A-4ED4-945D-5897D0EAC5F4}" type="pres">
      <dgm:prSet presAssocID="{D1C59A31-0180-4981-94E6-C90C78BB23AF}" presName="horFlow" presStyleCnt="0"/>
      <dgm:spPr/>
    </dgm:pt>
    <dgm:pt modelId="{B85BE525-DD8A-4E43-B75B-4801F00BC4CF}" type="pres">
      <dgm:prSet presAssocID="{D1C59A31-0180-4981-94E6-C90C78BB23AF}" presName="bigChev" presStyleLbl="node1" presStyleIdx="2" presStyleCnt="3"/>
      <dgm:spPr>
        <a:xfrm>
          <a:off x="111047" y="2952751"/>
          <a:ext cx="3236388" cy="1294555"/>
        </a:xfrm>
        <a:prstGeom prst="chevron">
          <a:avLst/>
        </a:prstGeom>
      </dgm:spPr>
    </dgm:pt>
    <dgm:pt modelId="{8ECDC44C-7CB8-48F4-B966-A6D83C05D82C}" type="pres">
      <dgm:prSet presAssocID="{F3FC7BA9-B3AB-49E9-A6D2-ABACD89F442C}" presName="parTrans" presStyleCnt="0"/>
      <dgm:spPr/>
    </dgm:pt>
    <dgm:pt modelId="{CF228793-09C9-49A0-B66F-D0E154A5E977}" type="pres">
      <dgm:prSet presAssocID="{AD1747E3-C5EB-425E-AACC-6F75FE8E4095}" presName="node" presStyleLbl="alignAccFollowNode1" presStyleIdx="4" presStyleCnt="6">
        <dgm:presLayoutVars>
          <dgm:bulletEnabled val="1"/>
        </dgm:presLayoutVars>
      </dgm:prSet>
      <dgm:spPr>
        <a:xfrm>
          <a:off x="2926705" y="3062788"/>
          <a:ext cx="2686202" cy="1074480"/>
        </a:xfrm>
        <a:prstGeom prst="chevron">
          <a:avLst/>
        </a:prstGeom>
      </dgm:spPr>
    </dgm:pt>
    <dgm:pt modelId="{0735346A-0B93-459F-9339-EB5680441675}" type="pres">
      <dgm:prSet presAssocID="{CB723EB2-EAAD-419E-86AE-FF36ED59B448}" presName="sibTrans" presStyleCnt="0"/>
      <dgm:spPr/>
    </dgm:pt>
    <dgm:pt modelId="{13D6A693-F29A-4E71-AF9A-B877F3556BA2}" type="pres">
      <dgm:prSet presAssocID="{C8B80393-8023-43F9-84AF-8DD341E905C4}" presName="node" presStyleLbl="alignAccFollowNode1" presStyleIdx="5" presStyleCnt="6">
        <dgm:presLayoutVars>
          <dgm:bulletEnabled val="1"/>
        </dgm:presLayoutVars>
      </dgm:prSet>
      <dgm:spPr>
        <a:xfrm>
          <a:off x="5236839" y="3062788"/>
          <a:ext cx="2686202" cy="1074480"/>
        </a:xfrm>
        <a:prstGeom prst="chevron">
          <a:avLst/>
        </a:prstGeom>
      </dgm:spPr>
    </dgm:pt>
  </dgm:ptLst>
  <dgm:cxnLst>
    <dgm:cxn modelId="{1878811C-939D-4EB4-9694-D132696F41A7}" type="presOf" srcId="{B19A27B8-8055-4C6C-BC97-FA596F741AD9}" destId="{EBDB19EC-08E7-4CEC-AD43-B02AC27122E9}" srcOrd="0" destOrd="0" presId="urn:microsoft.com/office/officeart/2005/8/layout/lProcess3"/>
    <dgm:cxn modelId="{B1071162-35BE-4E18-A3F9-D20DE82C81AA}" srcId="{2C4053FD-00F3-440B-9216-49D0F34D3A50}" destId="{F936A615-CCBB-43AE-A075-33E66BDF0E67}" srcOrd="1" destOrd="0" parTransId="{0DD70991-7584-4F09-AA6F-92108E689CAA}" sibTransId="{BC052EFB-793B-4AA3-BE88-62F5AADB10E8}"/>
    <dgm:cxn modelId="{3C76054B-38C7-4085-A996-0C0EFAC572AD}" srcId="{E2404F9D-DFAB-43E9-A14B-AD86E4C93810}" destId="{2C4053FD-00F3-440B-9216-49D0F34D3A50}" srcOrd="1" destOrd="0" parTransId="{CC0CA58D-9C32-43AF-A830-B56C068CD96D}" sibTransId="{7CD52116-95AB-4001-8349-AF04979E4DA2}"/>
    <dgm:cxn modelId="{4C81056D-914A-436E-AB3C-E25CB6EDBB13}" srcId="{8A7BE1FE-8ACD-4BB4-8FA6-2494C3C605DC}" destId="{B19A27B8-8055-4C6C-BC97-FA596F741AD9}" srcOrd="0" destOrd="0" parTransId="{AB5DB946-81AC-4762-B0F0-D6A4739C97CF}" sibTransId="{C559F9EE-2FAC-4A3C-BF92-431BC8D05B06}"/>
    <dgm:cxn modelId="{4B030451-F8F7-4F4B-80D2-7B47D62935DB}" srcId="{8A7BE1FE-8ACD-4BB4-8FA6-2494C3C605DC}" destId="{B30F1B63-1480-4B21-9399-5B6162FF714D}" srcOrd="1" destOrd="0" parTransId="{5A38F240-17AA-46EC-AC2C-DD4441DA5A0C}" sibTransId="{F977FBC7-1B57-4819-BF4D-6377A5E6D0E3}"/>
    <dgm:cxn modelId="{5D2DCE71-86AB-4EBE-8867-4C3A31F9C651}" type="presOf" srcId="{2C4053FD-00F3-440B-9216-49D0F34D3A50}" destId="{26339D7C-CC9D-47DB-AB1F-D6CB94F75F87}" srcOrd="0" destOrd="0" presId="urn:microsoft.com/office/officeart/2005/8/layout/lProcess3"/>
    <dgm:cxn modelId="{CBA28153-EAE6-4C42-9E14-96D0CE43C222}" type="presOf" srcId="{D1C59A31-0180-4981-94E6-C90C78BB23AF}" destId="{B85BE525-DD8A-4E43-B75B-4801F00BC4CF}" srcOrd="0" destOrd="0" presId="urn:microsoft.com/office/officeart/2005/8/layout/lProcess3"/>
    <dgm:cxn modelId="{F2E3F654-60A4-4D6D-B7DC-6359C6343FB7}" srcId="{E2404F9D-DFAB-43E9-A14B-AD86E4C93810}" destId="{D1C59A31-0180-4981-94E6-C90C78BB23AF}" srcOrd="2" destOrd="0" parTransId="{55911DBD-680C-4B39-B079-C4EB464D13A3}" sibTransId="{3D5D9B4D-996F-4B95-B27D-48089106205F}"/>
    <dgm:cxn modelId="{01A0D455-9EA0-4601-AF34-6F7AF92F4B6D}" srcId="{D1C59A31-0180-4981-94E6-C90C78BB23AF}" destId="{C8B80393-8023-43F9-84AF-8DD341E905C4}" srcOrd="1" destOrd="0" parTransId="{43E8D969-6225-423A-8F88-F6299B8FFB1B}" sibTransId="{DF6F8539-68D5-4AD7-82BD-6562C38796E7}"/>
    <dgm:cxn modelId="{51E05F7A-2505-4F57-B787-B15AB10DBE16}" type="presOf" srcId="{C8B80393-8023-43F9-84AF-8DD341E905C4}" destId="{13D6A693-F29A-4E71-AF9A-B877F3556BA2}" srcOrd="0" destOrd="0" presId="urn:microsoft.com/office/officeart/2005/8/layout/lProcess3"/>
    <dgm:cxn modelId="{6A92B37B-0FD7-41C2-B74B-92C4EA4358C9}" type="presOf" srcId="{8A7BE1FE-8ACD-4BB4-8FA6-2494C3C605DC}" destId="{7356E31A-1128-4AF1-B21E-B14246728B46}" srcOrd="0" destOrd="0" presId="urn:microsoft.com/office/officeart/2005/8/layout/lProcess3"/>
    <dgm:cxn modelId="{BBA84F82-A15F-4211-A9A4-ECB65FE0E26E}" type="presOf" srcId="{B30F1B63-1480-4B21-9399-5B6162FF714D}" destId="{ABE97EC7-7017-426D-BBCA-E0E269E3D30D}" srcOrd="0" destOrd="0" presId="urn:microsoft.com/office/officeart/2005/8/layout/lProcess3"/>
    <dgm:cxn modelId="{05587D84-6FD4-464A-9D98-B0BED1CE7ACC}" srcId="{D1C59A31-0180-4981-94E6-C90C78BB23AF}" destId="{AD1747E3-C5EB-425E-AACC-6F75FE8E4095}" srcOrd="0" destOrd="0" parTransId="{F3FC7BA9-B3AB-49E9-A6D2-ABACD89F442C}" sibTransId="{CB723EB2-EAAD-419E-86AE-FF36ED59B448}"/>
    <dgm:cxn modelId="{4BE75185-279F-4116-B339-9B05D23EA4E5}" type="presOf" srcId="{AD1747E3-C5EB-425E-AACC-6F75FE8E4095}" destId="{CF228793-09C9-49A0-B66F-D0E154A5E977}" srcOrd="0" destOrd="0" presId="urn:microsoft.com/office/officeart/2005/8/layout/lProcess3"/>
    <dgm:cxn modelId="{D49442BB-7D48-4427-B5A6-925F5040D8AA}" type="presOf" srcId="{3D426D8E-5A6A-47E1-A2D9-CAB5AC76C6B2}" destId="{5D37BCA7-631B-4611-999D-E82DB8A670F2}" srcOrd="0" destOrd="0" presId="urn:microsoft.com/office/officeart/2005/8/layout/lProcess3"/>
    <dgm:cxn modelId="{E66F03CC-DCCA-42F4-82A0-7ABBEC54D85E}" srcId="{E2404F9D-DFAB-43E9-A14B-AD86E4C93810}" destId="{8A7BE1FE-8ACD-4BB4-8FA6-2494C3C605DC}" srcOrd="0" destOrd="0" parTransId="{A0541B98-5586-4292-81F3-1DEFBBDFCA42}" sibTransId="{B4741816-D3D4-432E-8D2B-E3A5C1395075}"/>
    <dgm:cxn modelId="{85716FDF-AA3C-4FE8-A86F-193D998C96AE}" type="presOf" srcId="{E2404F9D-DFAB-43E9-A14B-AD86E4C93810}" destId="{2F34759B-85EB-4B6E-90A5-CB2E9D8A15FE}" srcOrd="0" destOrd="0" presId="urn:microsoft.com/office/officeart/2005/8/layout/lProcess3"/>
    <dgm:cxn modelId="{B06CCEEA-74F1-43B4-87E9-6F1A81B80883}" type="presOf" srcId="{F936A615-CCBB-43AE-A075-33E66BDF0E67}" destId="{201A7831-6F47-46A8-8519-8D3E5C9FC325}" srcOrd="0" destOrd="0" presId="urn:microsoft.com/office/officeart/2005/8/layout/lProcess3"/>
    <dgm:cxn modelId="{5774C6F4-0F19-4EB1-A4D0-93E59E189797}" srcId="{2C4053FD-00F3-440B-9216-49D0F34D3A50}" destId="{3D426D8E-5A6A-47E1-A2D9-CAB5AC76C6B2}" srcOrd="0" destOrd="0" parTransId="{29FE6C0C-EA69-487A-8085-B714345555C9}" sibTransId="{E3F4B856-2B67-41DC-B909-D3A4E962C65E}"/>
    <dgm:cxn modelId="{57D5CC36-0F48-456C-9F93-9AB30906CD2F}" type="presParOf" srcId="{2F34759B-85EB-4B6E-90A5-CB2E9D8A15FE}" destId="{F59BCBCD-F935-4860-98FD-BC26C4F91452}" srcOrd="0" destOrd="0" presId="urn:microsoft.com/office/officeart/2005/8/layout/lProcess3"/>
    <dgm:cxn modelId="{49239219-AB2D-492B-8096-F18F1A8B4CC5}" type="presParOf" srcId="{F59BCBCD-F935-4860-98FD-BC26C4F91452}" destId="{7356E31A-1128-4AF1-B21E-B14246728B46}" srcOrd="0" destOrd="0" presId="urn:microsoft.com/office/officeart/2005/8/layout/lProcess3"/>
    <dgm:cxn modelId="{A6D302A3-999E-4353-80DA-6BC70082AAF0}" type="presParOf" srcId="{F59BCBCD-F935-4860-98FD-BC26C4F91452}" destId="{2223789F-BA7D-4545-AE0F-25D427343462}" srcOrd="1" destOrd="0" presId="urn:microsoft.com/office/officeart/2005/8/layout/lProcess3"/>
    <dgm:cxn modelId="{14F63BF5-E067-4921-BDFC-6E0247C19C00}" type="presParOf" srcId="{F59BCBCD-F935-4860-98FD-BC26C4F91452}" destId="{EBDB19EC-08E7-4CEC-AD43-B02AC27122E9}" srcOrd="2" destOrd="0" presId="urn:microsoft.com/office/officeart/2005/8/layout/lProcess3"/>
    <dgm:cxn modelId="{036422D8-13B9-4FC0-8DB5-B4B1B01DFF79}" type="presParOf" srcId="{F59BCBCD-F935-4860-98FD-BC26C4F91452}" destId="{E2613A5F-26EC-4FF0-89C8-71068FF5AF20}" srcOrd="3" destOrd="0" presId="urn:microsoft.com/office/officeart/2005/8/layout/lProcess3"/>
    <dgm:cxn modelId="{79EF452F-F8F7-420D-AE7C-97A8939038BC}" type="presParOf" srcId="{F59BCBCD-F935-4860-98FD-BC26C4F91452}" destId="{ABE97EC7-7017-426D-BBCA-E0E269E3D30D}" srcOrd="4" destOrd="0" presId="urn:microsoft.com/office/officeart/2005/8/layout/lProcess3"/>
    <dgm:cxn modelId="{91511E19-53E8-44D2-860F-8AAD0A8E7157}" type="presParOf" srcId="{2F34759B-85EB-4B6E-90A5-CB2E9D8A15FE}" destId="{4132D6B5-5F62-48D4-B5D3-FCE4F8B147BC}" srcOrd="1" destOrd="0" presId="urn:microsoft.com/office/officeart/2005/8/layout/lProcess3"/>
    <dgm:cxn modelId="{8C1E2B1C-E692-47F0-AA96-7C30C1B70BCD}" type="presParOf" srcId="{2F34759B-85EB-4B6E-90A5-CB2E9D8A15FE}" destId="{DC4C09B7-DF9F-49AE-9653-D3AD0D01E352}" srcOrd="2" destOrd="0" presId="urn:microsoft.com/office/officeart/2005/8/layout/lProcess3"/>
    <dgm:cxn modelId="{883FB2FA-9345-4347-8FC5-99FBAF6FE4A0}" type="presParOf" srcId="{DC4C09B7-DF9F-49AE-9653-D3AD0D01E352}" destId="{26339D7C-CC9D-47DB-AB1F-D6CB94F75F87}" srcOrd="0" destOrd="0" presId="urn:microsoft.com/office/officeart/2005/8/layout/lProcess3"/>
    <dgm:cxn modelId="{C917C889-3DE3-43BB-8EB6-906882F89CF6}" type="presParOf" srcId="{DC4C09B7-DF9F-49AE-9653-D3AD0D01E352}" destId="{B212D682-3E29-457C-B0DF-FABFF5DE0236}" srcOrd="1" destOrd="0" presId="urn:microsoft.com/office/officeart/2005/8/layout/lProcess3"/>
    <dgm:cxn modelId="{FAFE94BF-1C3D-4E55-8666-ACD3D8859E38}" type="presParOf" srcId="{DC4C09B7-DF9F-49AE-9653-D3AD0D01E352}" destId="{5D37BCA7-631B-4611-999D-E82DB8A670F2}" srcOrd="2" destOrd="0" presId="urn:microsoft.com/office/officeart/2005/8/layout/lProcess3"/>
    <dgm:cxn modelId="{21F07A22-5BB9-4D43-B30E-05B70E99474F}" type="presParOf" srcId="{DC4C09B7-DF9F-49AE-9653-D3AD0D01E352}" destId="{C168FC62-B598-4D9B-A460-09418D09F0E7}" srcOrd="3" destOrd="0" presId="urn:microsoft.com/office/officeart/2005/8/layout/lProcess3"/>
    <dgm:cxn modelId="{5D804E12-FA55-4AE1-8635-3F20ADF6ED6B}" type="presParOf" srcId="{DC4C09B7-DF9F-49AE-9653-D3AD0D01E352}" destId="{201A7831-6F47-46A8-8519-8D3E5C9FC325}" srcOrd="4" destOrd="0" presId="urn:microsoft.com/office/officeart/2005/8/layout/lProcess3"/>
    <dgm:cxn modelId="{8F48626A-7478-47F4-96C1-7362866960E8}" type="presParOf" srcId="{2F34759B-85EB-4B6E-90A5-CB2E9D8A15FE}" destId="{3835CC3F-BF36-4F98-9C55-89C952B9F180}" srcOrd="3" destOrd="0" presId="urn:microsoft.com/office/officeart/2005/8/layout/lProcess3"/>
    <dgm:cxn modelId="{5930B9CB-B3F0-440F-A59E-62BBA6CC85EC}" type="presParOf" srcId="{2F34759B-85EB-4B6E-90A5-CB2E9D8A15FE}" destId="{A87F3661-4F4A-4ED4-945D-5897D0EAC5F4}" srcOrd="4" destOrd="0" presId="urn:microsoft.com/office/officeart/2005/8/layout/lProcess3"/>
    <dgm:cxn modelId="{0840C873-0D00-432A-B2F9-E650DE0D839F}" type="presParOf" srcId="{A87F3661-4F4A-4ED4-945D-5897D0EAC5F4}" destId="{B85BE525-DD8A-4E43-B75B-4801F00BC4CF}" srcOrd="0" destOrd="0" presId="urn:microsoft.com/office/officeart/2005/8/layout/lProcess3"/>
    <dgm:cxn modelId="{A23208CC-3CCB-4936-B2E0-B9ACCA30FB47}" type="presParOf" srcId="{A87F3661-4F4A-4ED4-945D-5897D0EAC5F4}" destId="{8ECDC44C-7CB8-48F4-B966-A6D83C05D82C}" srcOrd="1" destOrd="0" presId="urn:microsoft.com/office/officeart/2005/8/layout/lProcess3"/>
    <dgm:cxn modelId="{A544F258-EC76-496D-A9A9-13DC3C91ED14}" type="presParOf" srcId="{A87F3661-4F4A-4ED4-945D-5897D0EAC5F4}" destId="{CF228793-09C9-49A0-B66F-D0E154A5E977}" srcOrd="2" destOrd="0" presId="urn:microsoft.com/office/officeart/2005/8/layout/lProcess3"/>
    <dgm:cxn modelId="{C0F8EE7B-E514-4D13-A72D-4E2925F3688B}" type="presParOf" srcId="{A87F3661-4F4A-4ED4-945D-5897D0EAC5F4}" destId="{0735346A-0B93-459F-9339-EB5680441675}" srcOrd="3" destOrd="0" presId="urn:microsoft.com/office/officeart/2005/8/layout/lProcess3"/>
    <dgm:cxn modelId="{E0ED59A2-A7D5-4E90-990C-9A6839FED7F6}" type="presParOf" srcId="{A87F3661-4F4A-4ED4-945D-5897D0EAC5F4}" destId="{13D6A693-F29A-4E71-AF9A-B877F3556BA2}"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5034342-1E65-4A0E-97F6-C359189B9840}"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tr-TR"/>
        </a:p>
      </dgm:t>
    </dgm:pt>
    <dgm:pt modelId="{541E05F7-F64C-4587-AAAF-670473D20834}">
      <dgm:prSet custT="1"/>
      <dgm:spPr>
        <a:solidFill>
          <a:srgbClr val="A00000"/>
        </a:solidFill>
      </dgm:spPr>
      <dgm:t>
        <a:bodyPr/>
        <a:lstStyle/>
        <a:p>
          <a:r>
            <a:rPr lang="tr-TR" sz="3600" b="1" u="sng" dirty="0"/>
            <a:t>HİİB</a:t>
          </a:r>
        </a:p>
      </dgm:t>
    </dgm:pt>
    <dgm:pt modelId="{830605D6-DC25-46B2-ACF5-2A67A7935163}" type="parTrans" cxnId="{3775856E-D161-44C8-873D-EEA409EF1867}">
      <dgm:prSet/>
      <dgm:spPr/>
      <dgm:t>
        <a:bodyPr/>
        <a:lstStyle/>
        <a:p>
          <a:endParaRPr lang="tr-TR"/>
        </a:p>
      </dgm:t>
    </dgm:pt>
    <dgm:pt modelId="{33EAD726-C574-407F-8A67-9D550E2F31A9}" type="sibTrans" cxnId="{3775856E-D161-44C8-873D-EEA409EF1867}">
      <dgm:prSet/>
      <dgm:spPr/>
      <dgm:t>
        <a:bodyPr/>
        <a:lstStyle/>
        <a:p>
          <a:endParaRPr lang="tr-TR"/>
        </a:p>
      </dgm:t>
    </dgm:pt>
    <dgm:pt modelId="{572BDAF0-FBC0-4D4E-BFB0-95AB5D54665A}">
      <dgm:prSet custT="1"/>
      <dgm:spPr>
        <a:solidFill>
          <a:srgbClr val="E7CBCB"/>
        </a:solidFill>
      </dgm:spPr>
      <dgm:t>
        <a:bodyPr/>
        <a:lstStyle/>
        <a:p>
          <a:r>
            <a:rPr lang="tr-TR" sz="3600" b="1" u="sng" dirty="0">
              <a:solidFill>
                <a:schemeClr val="tx1"/>
              </a:solidFill>
            </a:rPr>
            <a:t>Hİİ</a:t>
          </a:r>
        </a:p>
      </dgm:t>
    </dgm:pt>
    <dgm:pt modelId="{0A081C1A-8D42-4605-907B-0F161A1EB131}" type="parTrans" cxnId="{B57CF71E-40D4-4BA3-9783-1E153D170D14}">
      <dgm:prSet/>
      <dgm:spPr/>
      <dgm:t>
        <a:bodyPr/>
        <a:lstStyle/>
        <a:p>
          <a:endParaRPr lang="tr-TR"/>
        </a:p>
      </dgm:t>
    </dgm:pt>
    <dgm:pt modelId="{6F355BA1-8D7C-47F6-8EE3-03C269BF05FF}" type="sibTrans" cxnId="{B57CF71E-40D4-4BA3-9783-1E153D170D14}">
      <dgm:prSet/>
      <dgm:spPr/>
      <dgm:t>
        <a:bodyPr/>
        <a:lstStyle/>
        <a:p>
          <a:endParaRPr lang="tr-TR"/>
        </a:p>
      </dgm:t>
    </dgm:pt>
    <dgm:pt modelId="{878E0AC0-9391-423F-B28B-7D2E6A59FD0A}">
      <dgm:prSet custT="1"/>
      <dgm:spPr>
        <a:solidFill>
          <a:schemeClr val="accent1">
            <a:lumMod val="75000"/>
            <a:alpha val="90000"/>
          </a:schemeClr>
        </a:solidFill>
      </dgm:spPr>
      <dgm:t>
        <a:bodyPr/>
        <a:lstStyle/>
        <a:p>
          <a:pPr marL="0" lvl="0" indent="0" algn="ctr" defTabSz="800100">
            <a:lnSpc>
              <a:spcPct val="90000"/>
            </a:lnSpc>
            <a:spcBef>
              <a:spcPct val="0"/>
            </a:spcBef>
            <a:spcAft>
              <a:spcPct val="35000"/>
            </a:spcAft>
            <a:buNone/>
          </a:pPr>
          <a:r>
            <a:rPr lang="tr-TR" sz="1800" b="1" kern="1200" dirty="0" err="1">
              <a:solidFill>
                <a:schemeClr val="bg1"/>
              </a:solidFill>
              <a:latin typeface="Calibri" panose="020F0502020204030204"/>
              <a:ea typeface="+mn-ea"/>
              <a:cs typeface="+mn-cs"/>
            </a:rPr>
            <a:t>HİİB’in</a:t>
          </a:r>
          <a:r>
            <a:rPr lang="tr-TR" sz="1800" b="1" kern="1200" dirty="0">
              <a:solidFill>
                <a:schemeClr val="bg1"/>
              </a:solidFill>
              <a:latin typeface="Calibri" panose="020F0502020204030204"/>
              <a:ea typeface="+mn-ea"/>
              <a:cs typeface="+mn-cs"/>
            </a:rPr>
            <a:t> Süresi azami 12 aydır.</a:t>
          </a:r>
        </a:p>
      </dgm:t>
    </dgm:pt>
    <dgm:pt modelId="{C0600255-40CF-48E0-BBF0-CA68BAE05F1A}" type="parTrans" cxnId="{7A530FA5-BDF0-4A3C-A534-EEB2DFD1D4E2}">
      <dgm:prSet/>
      <dgm:spPr>
        <a:solidFill>
          <a:srgbClr val="A00000"/>
        </a:solidFill>
        <a:ln>
          <a:solidFill>
            <a:srgbClr val="BF8F00"/>
          </a:solidFill>
        </a:ln>
      </dgm:spPr>
      <dgm:t>
        <a:bodyPr/>
        <a:lstStyle/>
        <a:p>
          <a:endParaRPr lang="tr-TR"/>
        </a:p>
      </dgm:t>
    </dgm:pt>
    <dgm:pt modelId="{55FE84A4-DF97-4EBD-9728-234853B7C96A}" type="sibTrans" cxnId="{7A530FA5-BDF0-4A3C-A534-EEB2DFD1D4E2}">
      <dgm:prSet/>
      <dgm:spPr>
        <a:solidFill>
          <a:srgbClr val="A00000"/>
        </a:solidFill>
      </dgm:spPr>
      <dgm:t>
        <a:bodyPr/>
        <a:lstStyle/>
        <a:p>
          <a:endParaRPr lang="tr-TR"/>
        </a:p>
      </dgm:t>
    </dgm:pt>
    <dgm:pt modelId="{41703498-AEC1-4823-8774-AFA13F7A409B}">
      <dgm:prSet custT="1"/>
      <dgm:spPr>
        <a:solidFill>
          <a:schemeClr val="accent1">
            <a:lumMod val="75000"/>
            <a:alpha val="90000"/>
          </a:scheme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6670" tIns="26670" rIns="26670" bIns="26670" numCol="1" spcCol="1270" anchor="ctr" anchorCtr="0"/>
        <a:lstStyle/>
        <a:p>
          <a:pPr marL="0" lvl="0" indent="0" algn="ctr" defTabSz="800100">
            <a:lnSpc>
              <a:spcPct val="90000"/>
            </a:lnSpc>
            <a:spcBef>
              <a:spcPct val="0"/>
            </a:spcBef>
            <a:spcAft>
              <a:spcPct val="35000"/>
            </a:spcAft>
            <a:buNone/>
          </a:pPr>
          <a:r>
            <a:rPr lang="tr-TR" sz="1800" b="1" kern="1200" dirty="0" err="1">
              <a:solidFill>
                <a:schemeClr val="bg1"/>
              </a:solidFill>
              <a:latin typeface="Calibri" panose="020F0502020204030204"/>
              <a:ea typeface="+mn-ea"/>
              <a:cs typeface="+mn-cs"/>
            </a:rPr>
            <a:t>HİİB’e</a:t>
          </a:r>
          <a:r>
            <a:rPr lang="tr-TR" sz="1800" b="1" kern="1200" dirty="0">
              <a:solidFill>
                <a:schemeClr val="bg1"/>
              </a:solidFill>
              <a:latin typeface="Calibri" panose="020F0502020204030204"/>
              <a:ea typeface="+mn-ea"/>
              <a:cs typeface="+mn-cs"/>
            </a:rPr>
            <a:t> belge orijinal süresinin 1/2’si kadar ek süre verilebilir.</a:t>
          </a:r>
        </a:p>
      </dgm:t>
    </dgm:pt>
    <dgm:pt modelId="{420E7687-712F-4CB5-8BA4-7BB70EC14BAF}" type="parTrans" cxnId="{C4F423E3-8B93-4308-AD27-9263B2A5427D}">
      <dgm:prSet/>
      <dgm:spPr/>
      <dgm:t>
        <a:bodyPr/>
        <a:lstStyle/>
        <a:p>
          <a:endParaRPr lang="tr-TR"/>
        </a:p>
      </dgm:t>
    </dgm:pt>
    <dgm:pt modelId="{AF8D9F9B-D786-4D3C-A2F3-BF8C89EF40E8}" type="sibTrans" cxnId="{C4F423E3-8B93-4308-AD27-9263B2A5427D}">
      <dgm:prSet/>
      <dgm:spPr>
        <a:solidFill>
          <a:srgbClr val="A00000"/>
        </a:solidFill>
      </dgm:spPr>
      <dgm:t>
        <a:bodyPr/>
        <a:lstStyle/>
        <a:p>
          <a:endParaRPr lang="tr-TR"/>
        </a:p>
      </dgm:t>
    </dgm:pt>
    <dgm:pt modelId="{AEAF1527-6329-4C73-B92E-F98E31B24086}">
      <dgm:prSet custT="1"/>
      <dgm:spPr>
        <a:solidFill>
          <a:schemeClr val="accent1">
            <a:lumMod val="75000"/>
            <a:alpha val="90000"/>
          </a:schemeClr>
        </a:solidFill>
        <a:ln w="12700" cap="flat" cmpd="sng" algn="ctr">
          <a:solidFill>
            <a:srgbClr val="4472C4">
              <a:alpha val="90000"/>
              <a:tint val="40000"/>
              <a:hueOff val="0"/>
              <a:satOff val="0"/>
              <a:lumOff val="0"/>
              <a:alphaOff val="0"/>
            </a:srgbClr>
          </a:solidFill>
          <a:prstDash val="solid"/>
          <a:miter lim="800000"/>
        </a:ln>
        <a:effectLst/>
      </dgm:spPr>
      <dgm:t>
        <a:bodyPr spcFirstLastPara="0" vert="horz" wrap="square" lIns="26670" tIns="26670" rIns="26670" bIns="26670" numCol="1" spcCol="1270" anchor="ctr" anchorCtr="0"/>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a:ea typeface="+mn-ea"/>
              <a:cs typeface="+mn-cs"/>
            </a:rPr>
            <a:t>Mücbir sebep dahilinde ek süre verilebilir.</a:t>
          </a:r>
        </a:p>
      </dgm:t>
    </dgm:pt>
    <dgm:pt modelId="{A99778B5-82BD-48CF-843A-EA082649447A}" type="parTrans" cxnId="{D68E6B67-E8F7-4969-B693-27BA8355658F}">
      <dgm:prSet/>
      <dgm:spPr/>
      <dgm:t>
        <a:bodyPr/>
        <a:lstStyle/>
        <a:p>
          <a:endParaRPr lang="tr-TR"/>
        </a:p>
      </dgm:t>
    </dgm:pt>
    <dgm:pt modelId="{73250EC2-7C33-4450-AD1C-A0CB5F19C09C}" type="sibTrans" cxnId="{D68E6B67-E8F7-4969-B693-27BA8355658F}">
      <dgm:prSet/>
      <dgm:spPr/>
      <dgm:t>
        <a:bodyPr/>
        <a:lstStyle/>
        <a:p>
          <a:endParaRPr lang="tr-TR"/>
        </a:p>
      </dgm:t>
    </dgm:pt>
    <dgm:pt modelId="{87302CE7-89C0-4FCF-B9CB-198D5C693462}">
      <dgm:prSet custT="1"/>
      <dgm:spPr>
        <a:solidFill>
          <a:schemeClr val="bg1">
            <a:lumMod val="95000"/>
            <a:alpha val="90000"/>
          </a:schemeClr>
        </a:solidFill>
      </dgm:spPr>
      <dgm:t>
        <a:bodyPr/>
        <a:lstStyle/>
        <a:p>
          <a:pPr marL="0" lvl="0" indent="0" algn="ctr" defTabSz="800100">
            <a:lnSpc>
              <a:spcPct val="90000"/>
            </a:lnSpc>
            <a:spcBef>
              <a:spcPct val="0"/>
            </a:spcBef>
            <a:spcAft>
              <a:spcPct val="35000"/>
            </a:spcAft>
            <a:buNone/>
          </a:pPr>
          <a:r>
            <a:rPr lang="tr-TR" sz="1800" b="1" kern="1200" dirty="0" err="1">
              <a:solidFill>
                <a:schemeClr val="tx1"/>
              </a:solidFill>
              <a:latin typeface="Calibri" panose="020F0502020204030204"/>
              <a:ea typeface="+mn-ea"/>
              <a:cs typeface="+mn-cs"/>
            </a:rPr>
            <a:t>Hİİ’nin</a:t>
          </a:r>
          <a:r>
            <a:rPr lang="tr-TR" sz="1800" b="1" kern="1200" dirty="0">
              <a:solidFill>
                <a:schemeClr val="tx1"/>
              </a:solidFill>
              <a:latin typeface="Calibri" panose="020F0502020204030204"/>
              <a:ea typeface="+mn-ea"/>
              <a:cs typeface="+mn-cs"/>
            </a:rPr>
            <a:t> Süresi 12 aydır.</a:t>
          </a:r>
        </a:p>
      </dgm:t>
    </dgm:pt>
    <dgm:pt modelId="{CB3CCE12-83DC-492D-AD6C-741459ABD6C2}" type="parTrans" cxnId="{7F88648E-2ABF-4476-923E-AEDC8E0B890D}">
      <dgm:prSet/>
      <dgm:spPr>
        <a:solidFill>
          <a:srgbClr val="A00000"/>
        </a:solidFill>
      </dgm:spPr>
      <dgm:t>
        <a:bodyPr/>
        <a:lstStyle/>
        <a:p>
          <a:endParaRPr lang="tr-TR"/>
        </a:p>
      </dgm:t>
    </dgm:pt>
    <dgm:pt modelId="{A708F479-A7E4-4359-86B6-F34E255F99A7}" type="sibTrans" cxnId="{7F88648E-2ABF-4476-923E-AEDC8E0B890D}">
      <dgm:prSet/>
      <dgm:spPr>
        <a:solidFill>
          <a:srgbClr val="A00000"/>
        </a:solidFill>
      </dgm:spPr>
      <dgm:t>
        <a:bodyPr/>
        <a:lstStyle/>
        <a:p>
          <a:endParaRPr lang="tr-TR"/>
        </a:p>
      </dgm:t>
    </dgm:pt>
    <dgm:pt modelId="{12443ADB-3948-4BF2-9C8A-B383CC103BEF}">
      <dgm:prSet custT="1"/>
      <dgm:spPr>
        <a:solidFill>
          <a:schemeClr val="bg1">
            <a:lumMod val="95000"/>
            <a:alpha val="90000"/>
          </a:schemeClr>
        </a:solidFill>
      </dgm:spPr>
      <dgm:t>
        <a:bodyPr/>
        <a:lstStyle/>
        <a:p>
          <a:r>
            <a:rPr lang="tr-TR" sz="1800" b="1" dirty="0" err="1">
              <a:solidFill>
                <a:schemeClr val="tx1"/>
              </a:solidFill>
            </a:rPr>
            <a:t>Hİİ’ne</a:t>
          </a:r>
          <a:r>
            <a:rPr lang="tr-TR" sz="1800" b="1" dirty="0">
              <a:solidFill>
                <a:schemeClr val="tx1"/>
              </a:solidFill>
            </a:rPr>
            <a:t> 12 aya kadar ek süre verilebilir.</a:t>
          </a:r>
        </a:p>
      </dgm:t>
    </dgm:pt>
    <dgm:pt modelId="{46614C42-C5D0-465A-AE85-A0AC4010BE98}" type="parTrans" cxnId="{792F2F65-7E35-4220-9118-B2B0A37BF796}">
      <dgm:prSet/>
      <dgm:spPr/>
      <dgm:t>
        <a:bodyPr/>
        <a:lstStyle/>
        <a:p>
          <a:endParaRPr lang="tr-TR"/>
        </a:p>
      </dgm:t>
    </dgm:pt>
    <dgm:pt modelId="{914F8F86-6FDB-42FD-A054-89024928B4E6}" type="sibTrans" cxnId="{792F2F65-7E35-4220-9118-B2B0A37BF796}">
      <dgm:prSet/>
      <dgm:spPr>
        <a:solidFill>
          <a:srgbClr val="A00000"/>
        </a:solidFill>
      </dgm:spPr>
      <dgm:t>
        <a:bodyPr/>
        <a:lstStyle/>
        <a:p>
          <a:endParaRPr lang="tr-TR"/>
        </a:p>
      </dgm:t>
    </dgm:pt>
    <dgm:pt modelId="{EA9E8562-71B4-4701-B661-EDA943811CC1}">
      <dgm:prSet custT="1"/>
      <dgm:spPr>
        <a:solidFill>
          <a:schemeClr val="bg1">
            <a:lumMod val="95000"/>
            <a:alpha val="90000"/>
          </a:schemeClr>
        </a:solidFill>
      </dgm:spPr>
      <dgm:t>
        <a:bodyPr/>
        <a:lstStyle/>
        <a:p>
          <a:pPr marL="0" lvl="0" indent="0" algn="ctr" defTabSz="800100">
            <a:lnSpc>
              <a:spcPct val="90000"/>
            </a:lnSpc>
            <a:spcBef>
              <a:spcPct val="0"/>
            </a:spcBef>
            <a:spcAft>
              <a:spcPct val="35000"/>
            </a:spcAft>
            <a:buNone/>
          </a:pPr>
          <a:r>
            <a:rPr lang="tr-TR" sz="1800" b="1" kern="1200" dirty="0">
              <a:solidFill>
                <a:schemeClr val="tx1"/>
              </a:solidFill>
              <a:latin typeface="Calibri" panose="020F0502020204030204"/>
              <a:ea typeface="+mn-ea"/>
              <a:cs typeface="+mn-cs"/>
            </a:rPr>
            <a:t>Mücbir sebep dahilinde ek süre verilebilir.</a:t>
          </a:r>
        </a:p>
      </dgm:t>
    </dgm:pt>
    <dgm:pt modelId="{DAC1B16E-E2FE-4972-BD34-38DFB3D1FAF7}" type="parTrans" cxnId="{85DF81D3-9ADA-4DF9-8451-611492B116E0}">
      <dgm:prSet/>
      <dgm:spPr/>
      <dgm:t>
        <a:bodyPr/>
        <a:lstStyle/>
        <a:p>
          <a:endParaRPr lang="tr-TR"/>
        </a:p>
      </dgm:t>
    </dgm:pt>
    <dgm:pt modelId="{C9F466D1-1C4E-4EBD-B9F5-AC733FC9559D}" type="sibTrans" cxnId="{85DF81D3-9ADA-4DF9-8451-611492B116E0}">
      <dgm:prSet/>
      <dgm:spPr/>
      <dgm:t>
        <a:bodyPr/>
        <a:lstStyle/>
        <a:p>
          <a:endParaRPr lang="tr-TR"/>
        </a:p>
      </dgm:t>
    </dgm:pt>
    <dgm:pt modelId="{CE9B3A9B-BA8D-4B2F-B406-2AEC1D5025CE}" type="pres">
      <dgm:prSet presAssocID="{45034342-1E65-4A0E-97F6-C359189B9840}" presName="Name0" presStyleCnt="0">
        <dgm:presLayoutVars>
          <dgm:dir/>
          <dgm:animLvl val="lvl"/>
          <dgm:resizeHandles val="exact"/>
        </dgm:presLayoutVars>
      </dgm:prSet>
      <dgm:spPr/>
    </dgm:pt>
    <dgm:pt modelId="{CFDFC647-94C8-45E0-9AB7-CA1423332CB7}" type="pres">
      <dgm:prSet presAssocID="{541E05F7-F64C-4587-AAAF-670473D20834}" presName="vertFlow" presStyleCnt="0"/>
      <dgm:spPr/>
    </dgm:pt>
    <dgm:pt modelId="{69A487EF-8E51-4F3B-A853-F729B81B4814}" type="pres">
      <dgm:prSet presAssocID="{541E05F7-F64C-4587-AAAF-670473D20834}" presName="header" presStyleLbl="node1" presStyleIdx="0" presStyleCnt="2"/>
      <dgm:spPr/>
    </dgm:pt>
    <dgm:pt modelId="{A27A1A64-11E8-4B52-B2D2-EAFD1DD3106C}" type="pres">
      <dgm:prSet presAssocID="{C0600255-40CF-48E0-BBF0-CA68BAE05F1A}" presName="parTrans" presStyleLbl="sibTrans2D1" presStyleIdx="0" presStyleCnt="6"/>
      <dgm:spPr/>
    </dgm:pt>
    <dgm:pt modelId="{893B6C5C-AA18-45BE-B016-47A86824D4B1}" type="pres">
      <dgm:prSet presAssocID="{878E0AC0-9391-423F-B28B-7D2E6A59FD0A}" presName="child" presStyleLbl="alignAccFollowNode1" presStyleIdx="0" presStyleCnt="6">
        <dgm:presLayoutVars>
          <dgm:chMax val="0"/>
          <dgm:bulletEnabled val="1"/>
        </dgm:presLayoutVars>
      </dgm:prSet>
      <dgm:spPr/>
    </dgm:pt>
    <dgm:pt modelId="{639E3AB0-1BA2-4A02-97E6-1F8FCE56D2BA}" type="pres">
      <dgm:prSet presAssocID="{55FE84A4-DF97-4EBD-9728-234853B7C96A}" presName="sibTrans" presStyleLbl="sibTrans2D1" presStyleIdx="1" presStyleCnt="6"/>
      <dgm:spPr/>
    </dgm:pt>
    <dgm:pt modelId="{8101046A-23E3-4D32-B804-DA79B9F50583}" type="pres">
      <dgm:prSet presAssocID="{41703498-AEC1-4823-8774-AFA13F7A409B}" presName="child" presStyleLbl="alignAccFollowNode1" presStyleIdx="1" presStyleCnt="6">
        <dgm:presLayoutVars>
          <dgm:chMax val="0"/>
          <dgm:bulletEnabled val="1"/>
        </dgm:presLayoutVars>
      </dgm:prSet>
      <dgm:spPr>
        <a:xfrm>
          <a:off x="20362" y="2326812"/>
          <a:ext cx="3446775" cy="861693"/>
        </a:xfrm>
        <a:prstGeom prst="roundRect">
          <a:avLst>
            <a:gd name="adj" fmla="val 10000"/>
          </a:avLst>
        </a:prstGeom>
      </dgm:spPr>
    </dgm:pt>
    <dgm:pt modelId="{9AB817F3-4BD7-42E0-A53A-185648DA2554}" type="pres">
      <dgm:prSet presAssocID="{AF8D9F9B-D786-4D3C-A2F3-BF8C89EF40E8}" presName="sibTrans" presStyleLbl="sibTrans2D1" presStyleIdx="2" presStyleCnt="6"/>
      <dgm:spPr/>
    </dgm:pt>
    <dgm:pt modelId="{D9288F44-BA03-47E1-AB39-60C382A9FF8B}" type="pres">
      <dgm:prSet presAssocID="{AEAF1527-6329-4C73-B92E-F98E31B24086}" presName="child" presStyleLbl="alignAccFollowNode1" presStyleIdx="2" presStyleCnt="6">
        <dgm:presLayoutVars>
          <dgm:chMax val="0"/>
          <dgm:bulletEnabled val="1"/>
        </dgm:presLayoutVars>
      </dgm:prSet>
      <dgm:spPr>
        <a:xfrm>
          <a:off x="20362" y="3490099"/>
          <a:ext cx="3446775" cy="861693"/>
        </a:xfrm>
        <a:prstGeom prst="roundRect">
          <a:avLst>
            <a:gd name="adj" fmla="val 10000"/>
          </a:avLst>
        </a:prstGeom>
      </dgm:spPr>
    </dgm:pt>
    <dgm:pt modelId="{706C5357-4D61-44AA-AAC5-7709C2CEE1BE}" type="pres">
      <dgm:prSet presAssocID="{541E05F7-F64C-4587-AAAF-670473D20834}" presName="hSp" presStyleCnt="0"/>
      <dgm:spPr/>
    </dgm:pt>
    <dgm:pt modelId="{7778ACF8-CF23-41F5-BEA3-5C7F153F92C4}" type="pres">
      <dgm:prSet presAssocID="{572BDAF0-FBC0-4D4E-BFB0-95AB5D54665A}" presName="vertFlow" presStyleCnt="0"/>
      <dgm:spPr/>
    </dgm:pt>
    <dgm:pt modelId="{9DC91206-43A5-4B15-AB08-1ABD6C2C02E7}" type="pres">
      <dgm:prSet presAssocID="{572BDAF0-FBC0-4D4E-BFB0-95AB5D54665A}" presName="header" presStyleLbl="node1" presStyleIdx="1" presStyleCnt="2"/>
      <dgm:spPr/>
    </dgm:pt>
    <dgm:pt modelId="{E9B907A9-636B-496C-87AF-BD766F931EFA}" type="pres">
      <dgm:prSet presAssocID="{CB3CCE12-83DC-492D-AD6C-741459ABD6C2}" presName="parTrans" presStyleLbl="sibTrans2D1" presStyleIdx="3" presStyleCnt="6"/>
      <dgm:spPr/>
    </dgm:pt>
    <dgm:pt modelId="{F3A7535F-0503-4C26-A28B-3C1401A10720}" type="pres">
      <dgm:prSet presAssocID="{87302CE7-89C0-4FCF-B9CB-198D5C693462}" presName="child" presStyleLbl="alignAccFollowNode1" presStyleIdx="3" presStyleCnt="6">
        <dgm:presLayoutVars>
          <dgm:chMax val="0"/>
          <dgm:bulletEnabled val="1"/>
        </dgm:presLayoutVars>
      </dgm:prSet>
      <dgm:spPr/>
    </dgm:pt>
    <dgm:pt modelId="{E8E47D3C-8C6B-4ECA-8A04-2D04908C7A28}" type="pres">
      <dgm:prSet presAssocID="{A708F479-A7E4-4359-86B6-F34E255F99A7}" presName="sibTrans" presStyleLbl="sibTrans2D1" presStyleIdx="4" presStyleCnt="6"/>
      <dgm:spPr/>
    </dgm:pt>
    <dgm:pt modelId="{095B3A0F-DED0-4A94-A0AA-CEE93966D487}" type="pres">
      <dgm:prSet presAssocID="{12443ADB-3948-4BF2-9C8A-B383CC103BEF}" presName="child" presStyleLbl="alignAccFollowNode1" presStyleIdx="4" presStyleCnt="6">
        <dgm:presLayoutVars>
          <dgm:chMax val="0"/>
          <dgm:bulletEnabled val="1"/>
        </dgm:presLayoutVars>
      </dgm:prSet>
      <dgm:spPr/>
    </dgm:pt>
    <dgm:pt modelId="{7233584A-0169-4EB3-859E-ED5726072802}" type="pres">
      <dgm:prSet presAssocID="{914F8F86-6FDB-42FD-A054-89024928B4E6}" presName="sibTrans" presStyleLbl="sibTrans2D1" presStyleIdx="5" presStyleCnt="6"/>
      <dgm:spPr/>
    </dgm:pt>
    <dgm:pt modelId="{5AD55FA2-CB82-4A04-9009-83516A897E71}" type="pres">
      <dgm:prSet presAssocID="{EA9E8562-71B4-4701-B661-EDA943811CC1}" presName="child" presStyleLbl="alignAccFollowNode1" presStyleIdx="5" presStyleCnt="6">
        <dgm:presLayoutVars>
          <dgm:chMax val="0"/>
          <dgm:bulletEnabled val="1"/>
        </dgm:presLayoutVars>
      </dgm:prSet>
      <dgm:spPr/>
    </dgm:pt>
  </dgm:ptLst>
  <dgm:cxnLst>
    <dgm:cxn modelId="{23D20A06-CE42-4E78-AD76-9BF210B25932}" type="presOf" srcId="{55FE84A4-DF97-4EBD-9728-234853B7C96A}" destId="{639E3AB0-1BA2-4A02-97E6-1F8FCE56D2BA}" srcOrd="0" destOrd="0" presId="urn:microsoft.com/office/officeart/2005/8/layout/lProcess1"/>
    <dgm:cxn modelId="{B57CF71E-40D4-4BA3-9783-1E153D170D14}" srcId="{45034342-1E65-4A0E-97F6-C359189B9840}" destId="{572BDAF0-FBC0-4D4E-BFB0-95AB5D54665A}" srcOrd="1" destOrd="0" parTransId="{0A081C1A-8D42-4605-907B-0F161A1EB131}" sibTransId="{6F355BA1-8D7C-47F6-8EE3-03C269BF05FF}"/>
    <dgm:cxn modelId="{76DDBD39-809E-4295-9277-5F6F38829ED4}" type="presOf" srcId="{A708F479-A7E4-4359-86B6-F34E255F99A7}" destId="{E8E47D3C-8C6B-4ECA-8A04-2D04908C7A28}" srcOrd="0" destOrd="0" presId="urn:microsoft.com/office/officeart/2005/8/layout/lProcess1"/>
    <dgm:cxn modelId="{31BECE43-C533-4FF2-BB75-A039219FC2CF}" type="presOf" srcId="{AEAF1527-6329-4C73-B92E-F98E31B24086}" destId="{D9288F44-BA03-47E1-AB39-60C382A9FF8B}" srcOrd="0" destOrd="0" presId="urn:microsoft.com/office/officeart/2005/8/layout/lProcess1"/>
    <dgm:cxn modelId="{792F2F65-7E35-4220-9118-B2B0A37BF796}" srcId="{572BDAF0-FBC0-4D4E-BFB0-95AB5D54665A}" destId="{12443ADB-3948-4BF2-9C8A-B383CC103BEF}" srcOrd="1" destOrd="0" parTransId="{46614C42-C5D0-465A-AE85-A0AC4010BE98}" sibTransId="{914F8F86-6FDB-42FD-A054-89024928B4E6}"/>
    <dgm:cxn modelId="{D68E6B67-E8F7-4969-B693-27BA8355658F}" srcId="{541E05F7-F64C-4587-AAAF-670473D20834}" destId="{AEAF1527-6329-4C73-B92E-F98E31B24086}" srcOrd="2" destOrd="0" parTransId="{A99778B5-82BD-48CF-843A-EA082649447A}" sibTransId="{73250EC2-7C33-4450-AD1C-A0CB5F19C09C}"/>
    <dgm:cxn modelId="{05AE444B-649A-4991-8902-C2D02E029AC6}" type="presOf" srcId="{AF8D9F9B-D786-4D3C-A2F3-BF8C89EF40E8}" destId="{9AB817F3-4BD7-42E0-A53A-185648DA2554}" srcOrd="0" destOrd="0" presId="urn:microsoft.com/office/officeart/2005/8/layout/lProcess1"/>
    <dgm:cxn modelId="{3775856E-D161-44C8-873D-EEA409EF1867}" srcId="{45034342-1E65-4A0E-97F6-C359189B9840}" destId="{541E05F7-F64C-4587-AAAF-670473D20834}" srcOrd="0" destOrd="0" parTransId="{830605D6-DC25-46B2-ACF5-2A67A7935163}" sibTransId="{33EAD726-C574-407F-8A67-9D550E2F31A9}"/>
    <dgm:cxn modelId="{2596ED51-2756-4EBD-A9AB-FD12B1F3164B}" type="presOf" srcId="{45034342-1E65-4A0E-97F6-C359189B9840}" destId="{CE9B3A9B-BA8D-4B2F-B406-2AEC1D5025CE}" srcOrd="0" destOrd="0" presId="urn:microsoft.com/office/officeart/2005/8/layout/lProcess1"/>
    <dgm:cxn modelId="{C1F27858-348E-4FF0-8BE2-8C489D2B707F}" type="presOf" srcId="{914F8F86-6FDB-42FD-A054-89024928B4E6}" destId="{7233584A-0169-4EB3-859E-ED5726072802}" srcOrd="0" destOrd="0" presId="urn:microsoft.com/office/officeart/2005/8/layout/lProcess1"/>
    <dgm:cxn modelId="{63D0048B-A2E2-4CD6-9CBA-F9A81A74AE26}" type="presOf" srcId="{C0600255-40CF-48E0-BBF0-CA68BAE05F1A}" destId="{A27A1A64-11E8-4B52-B2D2-EAFD1DD3106C}" srcOrd="0" destOrd="0" presId="urn:microsoft.com/office/officeart/2005/8/layout/lProcess1"/>
    <dgm:cxn modelId="{7F88648E-2ABF-4476-923E-AEDC8E0B890D}" srcId="{572BDAF0-FBC0-4D4E-BFB0-95AB5D54665A}" destId="{87302CE7-89C0-4FCF-B9CB-198D5C693462}" srcOrd="0" destOrd="0" parTransId="{CB3CCE12-83DC-492D-AD6C-741459ABD6C2}" sibTransId="{A708F479-A7E4-4359-86B6-F34E255F99A7}"/>
    <dgm:cxn modelId="{B1BA428F-AAC8-40C6-BC70-DB8DCA095A2F}" type="presOf" srcId="{87302CE7-89C0-4FCF-B9CB-198D5C693462}" destId="{F3A7535F-0503-4C26-A28B-3C1401A10720}" srcOrd="0" destOrd="0" presId="urn:microsoft.com/office/officeart/2005/8/layout/lProcess1"/>
    <dgm:cxn modelId="{4B5BC093-EBD5-4B85-BED8-62BE602D6ADA}" type="presOf" srcId="{CB3CCE12-83DC-492D-AD6C-741459ABD6C2}" destId="{E9B907A9-636B-496C-87AF-BD766F931EFA}" srcOrd="0" destOrd="0" presId="urn:microsoft.com/office/officeart/2005/8/layout/lProcess1"/>
    <dgm:cxn modelId="{73F6CB93-07C5-4F57-98EE-183364B5814B}" type="presOf" srcId="{41703498-AEC1-4823-8774-AFA13F7A409B}" destId="{8101046A-23E3-4D32-B804-DA79B9F50583}" srcOrd="0" destOrd="0" presId="urn:microsoft.com/office/officeart/2005/8/layout/lProcess1"/>
    <dgm:cxn modelId="{B1EC9997-EE5A-419D-81EA-1A5A6E4B251A}" type="presOf" srcId="{12443ADB-3948-4BF2-9C8A-B383CC103BEF}" destId="{095B3A0F-DED0-4A94-A0AA-CEE93966D487}" srcOrd="0" destOrd="0" presId="urn:microsoft.com/office/officeart/2005/8/layout/lProcess1"/>
    <dgm:cxn modelId="{7A530FA5-BDF0-4A3C-A534-EEB2DFD1D4E2}" srcId="{541E05F7-F64C-4587-AAAF-670473D20834}" destId="{878E0AC0-9391-423F-B28B-7D2E6A59FD0A}" srcOrd="0" destOrd="0" parTransId="{C0600255-40CF-48E0-BBF0-CA68BAE05F1A}" sibTransId="{55FE84A4-DF97-4EBD-9728-234853B7C96A}"/>
    <dgm:cxn modelId="{85DF81D3-9ADA-4DF9-8451-611492B116E0}" srcId="{572BDAF0-FBC0-4D4E-BFB0-95AB5D54665A}" destId="{EA9E8562-71B4-4701-B661-EDA943811CC1}" srcOrd="2" destOrd="0" parTransId="{DAC1B16E-E2FE-4972-BD34-38DFB3D1FAF7}" sibTransId="{C9F466D1-1C4E-4EBD-B9F5-AC733FC9559D}"/>
    <dgm:cxn modelId="{C4F423E3-8B93-4308-AD27-9263B2A5427D}" srcId="{541E05F7-F64C-4587-AAAF-670473D20834}" destId="{41703498-AEC1-4823-8774-AFA13F7A409B}" srcOrd="1" destOrd="0" parTransId="{420E7687-712F-4CB5-8BA4-7BB70EC14BAF}" sibTransId="{AF8D9F9B-D786-4D3C-A2F3-BF8C89EF40E8}"/>
    <dgm:cxn modelId="{C6023BE9-DC23-4568-8944-3E2AFE3599B1}" type="presOf" srcId="{EA9E8562-71B4-4701-B661-EDA943811CC1}" destId="{5AD55FA2-CB82-4A04-9009-83516A897E71}" srcOrd="0" destOrd="0" presId="urn:microsoft.com/office/officeart/2005/8/layout/lProcess1"/>
    <dgm:cxn modelId="{80AF32EC-C20C-4335-9281-F13E2F2A11B2}" type="presOf" srcId="{572BDAF0-FBC0-4D4E-BFB0-95AB5D54665A}" destId="{9DC91206-43A5-4B15-AB08-1ABD6C2C02E7}" srcOrd="0" destOrd="0" presId="urn:microsoft.com/office/officeart/2005/8/layout/lProcess1"/>
    <dgm:cxn modelId="{0B9AEBED-8F55-4C8F-8619-7A02F42D6220}" type="presOf" srcId="{878E0AC0-9391-423F-B28B-7D2E6A59FD0A}" destId="{893B6C5C-AA18-45BE-B016-47A86824D4B1}" srcOrd="0" destOrd="0" presId="urn:microsoft.com/office/officeart/2005/8/layout/lProcess1"/>
    <dgm:cxn modelId="{14288FF3-0DB3-45E7-9FE9-C7D844A2096F}" type="presOf" srcId="{541E05F7-F64C-4587-AAAF-670473D20834}" destId="{69A487EF-8E51-4F3B-A853-F729B81B4814}" srcOrd="0" destOrd="0" presId="urn:microsoft.com/office/officeart/2005/8/layout/lProcess1"/>
    <dgm:cxn modelId="{DBFE041E-26D4-40DF-9B9C-ED3C409D169F}" type="presParOf" srcId="{CE9B3A9B-BA8D-4B2F-B406-2AEC1D5025CE}" destId="{CFDFC647-94C8-45E0-9AB7-CA1423332CB7}" srcOrd="0" destOrd="0" presId="urn:microsoft.com/office/officeart/2005/8/layout/lProcess1"/>
    <dgm:cxn modelId="{CC5EBC66-BD58-41D8-9430-2215832FF7BD}" type="presParOf" srcId="{CFDFC647-94C8-45E0-9AB7-CA1423332CB7}" destId="{69A487EF-8E51-4F3B-A853-F729B81B4814}" srcOrd="0" destOrd="0" presId="urn:microsoft.com/office/officeart/2005/8/layout/lProcess1"/>
    <dgm:cxn modelId="{32E50AC6-B9B4-47B2-A438-61E9F4A5FDDE}" type="presParOf" srcId="{CFDFC647-94C8-45E0-9AB7-CA1423332CB7}" destId="{A27A1A64-11E8-4B52-B2D2-EAFD1DD3106C}" srcOrd="1" destOrd="0" presId="urn:microsoft.com/office/officeart/2005/8/layout/lProcess1"/>
    <dgm:cxn modelId="{22183B87-AD30-47CF-BE6B-E12495186269}" type="presParOf" srcId="{CFDFC647-94C8-45E0-9AB7-CA1423332CB7}" destId="{893B6C5C-AA18-45BE-B016-47A86824D4B1}" srcOrd="2" destOrd="0" presId="urn:microsoft.com/office/officeart/2005/8/layout/lProcess1"/>
    <dgm:cxn modelId="{C4D311F6-0852-4674-A843-9FA68E977DF3}" type="presParOf" srcId="{CFDFC647-94C8-45E0-9AB7-CA1423332CB7}" destId="{639E3AB0-1BA2-4A02-97E6-1F8FCE56D2BA}" srcOrd="3" destOrd="0" presId="urn:microsoft.com/office/officeart/2005/8/layout/lProcess1"/>
    <dgm:cxn modelId="{FDBC5737-A111-47FB-AE27-CF76619C9523}" type="presParOf" srcId="{CFDFC647-94C8-45E0-9AB7-CA1423332CB7}" destId="{8101046A-23E3-4D32-B804-DA79B9F50583}" srcOrd="4" destOrd="0" presId="urn:microsoft.com/office/officeart/2005/8/layout/lProcess1"/>
    <dgm:cxn modelId="{FBFFB6CD-2D5B-4560-AB83-2B0ED88D5B78}" type="presParOf" srcId="{CFDFC647-94C8-45E0-9AB7-CA1423332CB7}" destId="{9AB817F3-4BD7-42E0-A53A-185648DA2554}" srcOrd="5" destOrd="0" presId="urn:microsoft.com/office/officeart/2005/8/layout/lProcess1"/>
    <dgm:cxn modelId="{51397C55-0F11-491E-A8F2-EE9F9958A153}" type="presParOf" srcId="{CFDFC647-94C8-45E0-9AB7-CA1423332CB7}" destId="{D9288F44-BA03-47E1-AB39-60C382A9FF8B}" srcOrd="6" destOrd="0" presId="urn:microsoft.com/office/officeart/2005/8/layout/lProcess1"/>
    <dgm:cxn modelId="{FFD285D1-F422-42E3-9873-1FD7B0934EDB}" type="presParOf" srcId="{CE9B3A9B-BA8D-4B2F-B406-2AEC1D5025CE}" destId="{706C5357-4D61-44AA-AAC5-7709C2CEE1BE}" srcOrd="1" destOrd="0" presId="urn:microsoft.com/office/officeart/2005/8/layout/lProcess1"/>
    <dgm:cxn modelId="{B17B51AE-01D1-47E7-8E0A-28798B28466F}" type="presParOf" srcId="{CE9B3A9B-BA8D-4B2F-B406-2AEC1D5025CE}" destId="{7778ACF8-CF23-41F5-BEA3-5C7F153F92C4}" srcOrd="2" destOrd="0" presId="urn:microsoft.com/office/officeart/2005/8/layout/lProcess1"/>
    <dgm:cxn modelId="{FAD8B340-3016-41BF-837D-F8CA9B2E09EA}" type="presParOf" srcId="{7778ACF8-CF23-41F5-BEA3-5C7F153F92C4}" destId="{9DC91206-43A5-4B15-AB08-1ABD6C2C02E7}" srcOrd="0" destOrd="0" presId="urn:microsoft.com/office/officeart/2005/8/layout/lProcess1"/>
    <dgm:cxn modelId="{9EBCAF9C-4524-4EF4-84C9-D022CFF7F57A}" type="presParOf" srcId="{7778ACF8-CF23-41F5-BEA3-5C7F153F92C4}" destId="{E9B907A9-636B-496C-87AF-BD766F931EFA}" srcOrd="1" destOrd="0" presId="urn:microsoft.com/office/officeart/2005/8/layout/lProcess1"/>
    <dgm:cxn modelId="{DC49AADD-59CE-4D98-8E76-829B987E545D}" type="presParOf" srcId="{7778ACF8-CF23-41F5-BEA3-5C7F153F92C4}" destId="{F3A7535F-0503-4C26-A28B-3C1401A10720}" srcOrd="2" destOrd="0" presId="urn:microsoft.com/office/officeart/2005/8/layout/lProcess1"/>
    <dgm:cxn modelId="{6AA184FB-5740-4395-8968-5DF178AFA972}" type="presParOf" srcId="{7778ACF8-CF23-41F5-BEA3-5C7F153F92C4}" destId="{E8E47D3C-8C6B-4ECA-8A04-2D04908C7A28}" srcOrd="3" destOrd="0" presId="urn:microsoft.com/office/officeart/2005/8/layout/lProcess1"/>
    <dgm:cxn modelId="{A5D2AF01-2B7B-4C5D-BA5D-224832EE0CE4}" type="presParOf" srcId="{7778ACF8-CF23-41F5-BEA3-5C7F153F92C4}" destId="{095B3A0F-DED0-4A94-A0AA-CEE93966D487}" srcOrd="4" destOrd="0" presId="urn:microsoft.com/office/officeart/2005/8/layout/lProcess1"/>
    <dgm:cxn modelId="{D8DE0D7B-1EAD-4D1F-8D78-3CD8FE3040B4}" type="presParOf" srcId="{7778ACF8-CF23-41F5-BEA3-5C7F153F92C4}" destId="{7233584A-0169-4EB3-859E-ED5726072802}" srcOrd="5" destOrd="0" presId="urn:microsoft.com/office/officeart/2005/8/layout/lProcess1"/>
    <dgm:cxn modelId="{22837677-560A-422A-AA77-969F801ADB42}" type="presParOf" srcId="{7778ACF8-CF23-41F5-BEA3-5C7F153F92C4}" destId="{5AD55FA2-CB82-4A04-9009-83516A897E71}" srcOrd="6"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3C083B4-7DCC-46E1-8A32-D8E42BFC4D29}" type="doc">
      <dgm:prSet loTypeId="urn:microsoft.com/office/officeart/2005/8/layout/hierarchy4" loCatId="list" qsTypeId="urn:microsoft.com/office/officeart/2005/8/quickstyle/simple1" qsCatId="simple" csTypeId="urn:microsoft.com/office/officeart/2005/8/colors/accent2_4" csCatId="accent2" phldr="1"/>
      <dgm:spPr/>
      <dgm:t>
        <a:bodyPr/>
        <a:lstStyle/>
        <a:p>
          <a:endParaRPr lang="tr-TR"/>
        </a:p>
      </dgm:t>
    </dgm:pt>
    <dgm:pt modelId="{1DAA0BCB-432A-4D14-82A5-ABF951F25146}">
      <dgm:prSet custT="1"/>
      <dgm:spPr>
        <a:solidFill>
          <a:srgbClr val="A00000"/>
        </a:solidFill>
      </dgm:spPr>
      <dgm:t>
        <a:bodyPr/>
        <a:lstStyle/>
        <a:p>
          <a:r>
            <a:rPr lang="tr-TR" sz="2800" b="1" kern="1200" dirty="0">
              <a:solidFill>
                <a:srgbClr val="FFFFFF"/>
              </a:solidFill>
              <a:latin typeface="Calibri" panose="020F0502020204030204"/>
              <a:ea typeface="+mn-ea"/>
              <a:cs typeface="+mn-cs"/>
            </a:rPr>
            <a:t>HİİB taahhüt kapatması için gerekli belgeler</a:t>
          </a:r>
        </a:p>
      </dgm:t>
    </dgm:pt>
    <dgm:pt modelId="{54ACE708-9EFE-4294-B300-DC89AA92A990}" type="parTrans" cxnId="{8BCEB9A8-3CF0-4544-8420-368336CBD9E1}">
      <dgm:prSet/>
      <dgm:spPr/>
      <dgm:t>
        <a:bodyPr/>
        <a:lstStyle/>
        <a:p>
          <a:endParaRPr lang="tr-TR"/>
        </a:p>
      </dgm:t>
    </dgm:pt>
    <dgm:pt modelId="{BEBDD769-8EBE-46ED-8FE4-EDB02118DD6F}" type="sibTrans" cxnId="{8BCEB9A8-3CF0-4544-8420-368336CBD9E1}">
      <dgm:prSet/>
      <dgm:spPr/>
      <dgm:t>
        <a:bodyPr/>
        <a:lstStyle/>
        <a:p>
          <a:endParaRPr lang="tr-TR"/>
        </a:p>
      </dgm:t>
    </dgm:pt>
    <dgm:pt modelId="{FA8EA32E-CA4F-4C88-AAE6-99E5C2F09550}">
      <dgm:prSet custT="1"/>
      <dgm:spPr>
        <a:solidFill>
          <a:schemeClr val="bg1">
            <a:lumMod val="75000"/>
            <a:alpha val="90000"/>
          </a:schemeClr>
        </a:solidFill>
      </dgm:spPr>
      <dgm:t>
        <a:bodyPr/>
        <a:lstStyle/>
        <a:p>
          <a:r>
            <a:rPr lang="tr-TR" sz="2000" b="0" i="0" u="sng" dirty="0">
              <a:solidFill>
                <a:schemeClr val="tx1"/>
              </a:solidFill>
            </a:rPr>
            <a:t>Belge aslı</a:t>
          </a:r>
          <a:endParaRPr lang="tr-TR" sz="2000" b="0" u="sng" dirty="0">
            <a:solidFill>
              <a:schemeClr val="tx1"/>
            </a:solidFill>
          </a:endParaRPr>
        </a:p>
      </dgm:t>
    </dgm:pt>
    <dgm:pt modelId="{4EED83EF-6BEA-4876-9D52-8F391ECA6184}" type="parTrans" cxnId="{017D599B-7321-46ED-98A1-21D1E0B83914}">
      <dgm:prSet/>
      <dgm:spPr/>
      <dgm:t>
        <a:bodyPr/>
        <a:lstStyle/>
        <a:p>
          <a:endParaRPr lang="tr-TR"/>
        </a:p>
      </dgm:t>
    </dgm:pt>
    <dgm:pt modelId="{2F03BDE2-5B7C-49BB-8977-3E25ADD2C9AF}" type="sibTrans" cxnId="{017D599B-7321-46ED-98A1-21D1E0B83914}">
      <dgm:prSet/>
      <dgm:spPr/>
      <dgm:t>
        <a:bodyPr/>
        <a:lstStyle/>
        <a:p>
          <a:endParaRPr lang="tr-TR"/>
        </a:p>
      </dgm:t>
    </dgm:pt>
    <dgm:pt modelId="{E657CE0F-4841-40E0-835D-6F46FC043E6E}">
      <dgm:prSet custT="1"/>
      <dgm:spPr>
        <a:solidFill>
          <a:schemeClr val="bg1">
            <a:lumMod val="75000"/>
            <a:alpha val="90000"/>
          </a:schemeClr>
        </a:solidFill>
      </dgm:spPr>
      <dgm:t>
        <a:bodyPr/>
        <a:lstStyle/>
        <a:p>
          <a:r>
            <a:rPr lang="tr-TR" sz="2000" b="0" i="0" u="sng" dirty="0">
              <a:solidFill>
                <a:schemeClr val="tx1"/>
              </a:solidFill>
            </a:rPr>
            <a:t>Gümrük Beyannamesi asılları</a:t>
          </a:r>
          <a:endParaRPr lang="tr-TR" sz="2000" b="0" u="sng" dirty="0">
            <a:solidFill>
              <a:schemeClr val="tx1"/>
            </a:solidFill>
          </a:endParaRPr>
        </a:p>
      </dgm:t>
    </dgm:pt>
    <dgm:pt modelId="{4DFCF7FC-29C7-435B-A271-257C5E9ECDCD}" type="parTrans" cxnId="{42032578-49F8-41E9-AFF3-E96C7A1617C0}">
      <dgm:prSet/>
      <dgm:spPr/>
      <dgm:t>
        <a:bodyPr/>
        <a:lstStyle/>
        <a:p>
          <a:endParaRPr lang="tr-TR"/>
        </a:p>
      </dgm:t>
    </dgm:pt>
    <dgm:pt modelId="{AD3FD224-F7FB-40BA-BBEF-C4B28E3C42C9}" type="sibTrans" cxnId="{42032578-49F8-41E9-AFF3-E96C7A1617C0}">
      <dgm:prSet/>
      <dgm:spPr/>
      <dgm:t>
        <a:bodyPr/>
        <a:lstStyle/>
        <a:p>
          <a:endParaRPr lang="tr-TR"/>
        </a:p>
      </dgm:t>
    </dgm:pt>
    <dgm:pt modelId="{D663BD55-21BC-4689-A36D-9B536E1DAC85}">
      <dgm:prSet custT="1"/>
      <dgm:spPr>
        <a:solidFill>
          <a:schemeClr val="bg1">
            <a:lumMod val="75000"/>
            <a:alpha val="90000"/>
          </a:schemeClr>
        </a:solidFill>
      </dgm:spPr>
      <dgm:t>
        <a:bodyPr/>
        <a:lstStyle/>
        <a:p>
          <a:r>
            <a:rPr lang="tr-TR" sz="2000" b="0" i="0" u="sng" dirty="0">
              <a:solidFill>
                <a:schemeClr val="tx1"/>
              </a:solidFill>
            </a:rPr>
            <a:t>Hammadde sarfiyat tablosu</a:t>
          </a:r>
          <a:endParaRPr lang="tr-TR" sz="2000" b="0" u="sng" dirty="0">
            <a:solidFill>
              <a:schemeClr val="tx1"/>
            </a:solidFill>
          </a:endParaRPr>
        </a:p>
      </dgm:t>
    </dgm:pt>
    <dgm:pt modelId="{6FC20483-BB27-4D28-A405-087D51FAE255}" type="parTrans" cxnId="{B06F51B1-A8B7-4EF6-B40F-BCB1DE15EDF3}">
      <dgm:prSet/>
      <dgm:spPr/>
      <dgm:t>
        <a:bodyPr/>
        <a:lstStyle/>
        <a:p>
          <a:endParaRPr lang="tr-TR"/>
        </a:p>
      </dgm:t>
    </dgm:pt>
    <dgm:pt modelId="{29B1A4F1-724C-46B6-8A60-997057F91139}" type="sibTrans" cxnId="{B06F51B1-A8B7-4EF6-B40F-BCB1DE15EDF3}">
      <dgm:prSet/>
      <dgm:spPr/>
      <dgm:t>
        <a:bodyPr/>
        <a:lstStyle/>
        <a:p>
          <a:endParaRPr lang="tr-TR"/>
        </a:p>
      </dgm:t>
    </dgm:pt>
    <dgm:pt modelId="{70C39BD4-1D9D-4126-AE0B-DE9CDEE20DB7}">
      <dgm:prSet custT="1"/>
      <dgm:spPr>
        <a:solidFill>
          <a:schemeClr val="bg1">
            <a:lumMod val="75000"/>
            <a:alpha val="90000"/>
          </a:schemeClr>
        </a:solidFill>
      </dgm:spPr>
      <dgm:t>
        <a:bodyPr/>
        <a:lstStyle/>
        <a:p>
          <a:r>
            <a:rPr lang="tr-TR" sz="2000" b="0" i="0" u="sng" dirty="0">
              <a:solidFill>
                <a:schemeClr val="tx1"/>
              </a:solidFill>
            </a:rPr>
            <a:t>İthalat-ihracat listeleri</a:t>
          </a:r>
          <a:endParaRPr lang="tr-TR" sz="2000" b="0" u="sng" dirty="0">
            <a:solidFill>
              <a:schemeClr val="tx1"/>
            </a:solidFill>
          </a:endParaRPr>
        </a:p>
      </dgm:t>
    </dgm:pt>
    <dgm:pt modelId="{D95CE682-D81B-423B-8B87-BA40FBF7C4BF}" type="parTrans" cxnId="{63D5FBCB-B484-4463-8825-77BCC5B3D922}">
      <dgm:prSet/>
      <dgm:spPr/>
      <dgm:t>
        <a:bodyPr/>
        <a:lstStyle/>
        <a:p>
          <a:endParaRPr lang="tr-TR"/>
        </a:p>
      </dgm:t>
    </dgm:pt>
    <dgm:pt modelId="{D9216144-A83E-41B3-ACB1-59F563EDF308}" type="sibTrans" cxnId="{63D5FBCB-B484-4463-8825-77BCC5B3D922}">
      <dgm:prSet/>
      <dgm:spPr/>
      <dgm:t>
        <a:bodyPr/>
        <a:lstStyle/>
        <a:p>
          <a:endParaRPr lang="tr-TR"/>
        </a:p>
      </dgm:t>
    </dgm:pt>
    <dgm:pt modelId="{840F1FF9-AA4F-4B12-B85F-CE84AF76F09E}" type="pres">
      <dgm:prSet presAssocID="{C3C083B4-7DCC-46E1-8A32-D8E42BFC4D29}" presName="Name0" presStyleCnt="0">
        <dgm:presLayoutVars>
          <dgm:chPref val="1"/>
          <dgm:dir/>
          <dgm:animOne val="branch"/>
          <dgm:animLvl val="lvl"/>
          <dgm:resizeHandles/>
        </dgm:presLayoutVars>
      </dgm:prSet>
      <dgm:spPr/>
    </dgm:pt>
    <dgm:pt modelId="{BF18D206-A9B1-4027-A6BC-40C7F1770BBB}" type="pres">
      <dgm:prSet presAssocID="{1DAA0BCB-432A-4D14-82A5-ABF951F25146}" presName="vertOne" presStyleCnt="0"/>
      <dgm:spPr/>
    </dgm:pt>
    <dgm:pt modelId="{422E0BB5-EACC-4C12-8938-04E43B373E79}" type="pres">
      <dgm:prSet presAssocID="{1DAA0BCB-432A-4D14-82A5-ABF951F25146}" presName="txOne" presStyleLbl="node0" presStyleIdx="0" presStyleCnt="1">
        <dgm:presLayoutVars>
          <dgm:chPref val="3"/>
        </dgm:presLayoutVars>
      </dgm:prSet>
      <dgm:spPr/>
    </dgm:pt>
    <dgm:pt modelId="{5DD839A0-D4B8-43CD-97CA-D54A6F8FEA76}" type="pres">
      <dgm:prSet presAssocID="{1DAA0BCB-432A-4D14-82A5-ABF951F25146}" presName="parTransOne" presStyleCnt="0"/>
      <dgm:spPr/>
    </dgm:pt>
    <dgm:pt modelId="{6F84A2AC-78C0-4353-A878-290A5D69F9A3}" type="pres">
      <dgm:prSet presAssocID="{1DAA0BCB-432A-4D14-82A5-ABF951F25146}" presName="horzOne" presStyleCnt="0"/>
      <dgm:spPr/>
    </dgm:pt>
    <dgm:pt modelId="{CBAE8F7A-FD92-45B0-BFF4-182FDE96DBEE}" type="pres">
      <dgm:prSet presAssocID="{FA8EA32E-CA4F-4C88-AAE6-99E5C2F09550}" presName="vertTwo" presStyleCnt="0"/>
      <dgm:spPr/>
    </dgm:pt>
    <dgm:pt modelId="{04273A84-4312-40E5-93AA-0ACDC850EE78}" type="pres">
      <dgm:prSet presAssocID="{FA8EA32E-CA4F-4C88-AAE6-99E5C2F09550}" presName="txTwo" presStyleLbl="node2" presStyleIdx="0" presStyleCnt="4">
        <dgm:presLayoutVars>
          <dgm:chPref val="3"/>
        </dgm:presLayoutVars>
      </dgm:prSet>
      <dgm:spPr/>
    </dgm:pt>
    <dgm:pt modelId="{81065071-98ED-4A6F-BF77-8BABE36DDEF0}" type="pres">
      <dgm:prSet presAssocID="{FA8EA32E-CA4F-4C88-AAE6-99E5C2F09550}" presName="horzTwo" presStyleCnt="0"/>
      <dgm:spPr/>
    </dgm:pt>
    <dgm:pt modelId="{E12C0E52-E275-4D48-8011-30D009E22D81}" type="pres">
      <dgm:prSet presAssocID="{2F03BDE2-5B7C-49BB-8977-3E25ADD2C9AF}" presName="sibSpaceTwo" presStyleCnt="0"/>
      <dgm:spPr/>
    </dgm:pt>
    <dgm:pt modelId="{01FBA53E-D69A-4A02-BCEE-72A45C2D683F}" type="pres">
      <dgm:prSet presAssocID="{E657CE0F-4841-40E0-835D-6F46FC043E6E}" presName="vertTwo" presStyleCnt="0"/>
      <dgm:spPr/>
    </dgm:pt>
    <dgm:pt modelId="{0937564D-6C19-4BC1-9993-843228C50411}" type="pres">
      <dgm:prSet presAssocID="{E657CE0F-4841-40E0-835D-6F46FC043E6E}" presName="txTwo" presStyleLbl="node2" presStyleIdx="1" presStyleCnt="4">
        <dgm:presLayoutVars>
          <dgm:chPref val="3"/>
        </dgm:presLayoutVars>
      </dgm:prSet>
      <dgm:spPr/>
    </dgm:pt>
    <dgm:pt modelId="{6E6623AB-65C0-48C5-94D5-D588DEB2CCDD}" type="pres">
      <dgm:prSet presAssocID="{E657CE0F-4841-40E0-835D-6F46FC043E6E}" presName="horzTwo" presStyleCnt="0"/>
      <dgm:spPr/>
    </dgm:pt>
    <dgm:pt modelId="{642BF1AE-11ED-40A1-B920-662B282A38BE}" type="pres">
      <dgm:prSet presAssocID="{AD3FD224-F7FB-40BA-BBEF-C4B28E3C42C9}" presName="sibSpaceTwo" presStyleCnt="0"/>
      <dgm:spPr/>
    </dgm:pt>
    <dgm:pt modelId="{C0699A58-DF96-45E4-8CA1-115454CBD55B}" type="pres">
      <dgm:prSet presAssocID="{D663BD55-21BC-4689-A36D-9B536E1DAC85}" presName="vertTwo" presStyleCnt="0"/>
      <dgm:spPr/>
    </dgm:pt>
    <dgm:pt modelId="{1B2E0221-E23F-4EF0-A79E-B2170DDF91E6}" type="pres">
      <dgm:prSet presAssocID="{D663BD55-21BC-4689-A36D-9B536E1DAC85}" presName="txTwo" presStyleLbl="node2" presStyleIdx="2" presStyleCnt="4">
        <dgm:presLayoutVars>
          <dgm:chPref val="3"/>
        </dgm:presLayoutVars>
      </dgm:prSet>
      <dgm:spPr/>
    </dgm:pt>
    <dgm:pt modelId="{00F2F9E0-9364-44D6-BC32-61D099BFA589}" type="pres">
      <dgm:prSet presAssocID="{D663BD55-21BC-4689-A36D-9B536E1DAC85}" presName="horzTwo" presStyleCnt="0"/>
      <dgm:spPr/>
    </dgm:pt>
    <dgm:pt modelId="{236E0CDC-EE7E-49F7-B086-BDFE4B9F854A}" type="pres">
      <dgm:prSet presAssocID="{29B1A4F1-724C-46B6-8A60-997057F91139}" presName="sibSpaceTwo" presStyleCnt="0"/>
      <dgm:spPr/>
    </dgm:pt>
    <dgm:pt modelId="{152212AF-2796-42B1-B71D-F80B84A52657}" type="pres">
      <dgm:prSet presAssocID="{70C39BD4-1D9D-4126-AE0B-DE9CDEE20DB7}" presName="vertTwo" presStyleCnt="0"/>
      <dgm:spPr/>
    </dgm:pt>
    <dgm:pt modelId="{96B07F34-D459-4F69-8580-31A564656B31}" type="pres">
      <dgm:prSet presAssocID="{70C39BD4-1D9D-4126-AE0B-DE9CDEE20DB7}" presName="txTwo" presStyleLbl="node2" presStyleIdx="3" presStyleCnt="4">
        <dgm:presLayoutVars>
          <dgm:chPref val="3"/>
        </dgm:presLayoutVars>
      </dgm:prSet>
      <dgm:spPr/>
    </dgm:pt>
    <dgm:pt modelId="{E5F2A201-F9BE-4173-B87B-46E4884D07B8}" type="pres">
      <dgm:prSet presAssocID="{70C39BD4-1D9D-4126-AE0B-DE9CDEE20DB7}" presName="horzTwo" presStyleCnt="0"/>
      <dgm:spPr/>
    </dgm:pt>
  </dgm:ptLst>
  <dgm:cxnLst>
    <dgm:cxn modelId="{46D91822-F840-49C5-BD95-3F631FBCB125}" type="presOf" srcId="{E657CE0F-4841-40E0-835D-6F46FC043E6E}" destId="{0937564D-6C19-4BC1-9993-843228C50411}" srcOrd="0" destOrd="0" presId="urn:microsoft.com/office/officeart/2005/8/layout/hierarchy4"/>
    <dgm:cxn modelId="{8AC44A26-A3B8-4123-AC0B-35527FA85E62}" type="presOf" srcId="{1DAA0BCB-432A-4D14-82A5-ABF951F25146}" destId="{422E0BB5-EACC-4C12-8938-04E43B373E79}" srcOrd="0" destOrd="0" presId="urn:microsoft.com/office/officeart/2005/8/layout/hierarchy4"/>
    <dgm:cxn modelId="{3CC3EF36-161F-47EB-86CF-20C174F64098}" type="presOf" srcId="{C3C083B4-7DCC-46E1-8A32-D8E42BFC4D29}" destId="{840F1FF9-AA4F-4B12-B85F-CE84AF76F09E}" srcOrd="0" destOrd="0" presId="urn:microsoft.com/office/officeart/2005/8/layout/hierarchy4"/>
    <dgm:cxn modelId="{EA7BBA42-7569-46EB-AF4D-26B850D631DB}" type="presOf" srcId="{70C39BD4-1D9D-4126-AE0B-DE9CDEE20DB7}" destId="{96B07F34-D459-4F69-8580-31A564656B31}" srcOrd="0" destOrd="0" presId="urn:microsoft.com/office/officeart/2005/8/layout/hierarchy4"/>
    <dgm:cxn modelId="{42032578-49F8-41E9-AFF3-E96C7A1617C0}" srcId="{1DAA0BCB-432A-4D14-82A5-ABF951F25146}" destId="{E657CE0F-4841-40E0-835D-6F46FC043E6E}" srcOrd="1" destOrd="0" parTransId="{4DFCF7FC-29C7-435B-A271-257C5E9ECDCD}" sibTransId="{AD3FD224-F7FB-40BA-BBEF-C4B28E3C42C9}"/>
    <dgm:cxn modelId="{017D599B-7321-46ED-98A1-21D1E0B83914}" srcId="{1DAA0BCB-432A-4D14-82A5-ABF951F25146}" destId="{FA8EA32E-CA4F-4C88-AAE6-99E5C2F09550}" srcOrd="0" destOrd="0" parTransId="{4EED83EF-6BEA-4876-9D52-8F391ECA6184}" sibTransId="{2F03BDE2-5B7C-49BB-8977-3E25ADD2C9AF}"/>
    <dgm:cxn modelId="{8BCEB9A8-3CF0-4544-8420-368336CBD9E1}" srcId="{C3C083B4-7DCC-46E1-8A32-D8E42BFC4D29}" destId="{1DAA0BCB-432A-4D14-82A5-ABF951F25146}" srcOrd="0" destOrd="0" parTransId="{54ACE708-9EFE-4294-B300-DC89AA92A990}" sibTransId="{BEBDD769-8EBE-46ED-8FE4-EDB02118DD6F}"/>
    <dgm:cxn modelId="{EAAC23A9-0501-4A7A-B0D1-AC87BBB0A058}" type="presOf" srcId="{D663BD55-21BC-4689-A36D-9B536E1DAC85}" destId="{1B2E0221-E23F-4EF0-A79E-B2170DDF91E6}" srcOrd="0" destOrd="0" presId="urn:microsoft.com/office/officeart/2005/8/layout/hierarchy4"/>
    <dgm:cxn modelId="{B06F51B1-A8B7-4EF6-B40F-BCB1DE15EDF3}" srcId="{1DAA0BCB-432A-4D14-82A5-ABF951F25146}" destId="{D663BD55-21BC-4689-A36D-9B536E1DAC85}" srcOrd="2" destOrd="0" parTransId="{6FC20483-BB27-4D28-A405-087D51FAE255}" sibTransId="{29B1A4F1-724C-46B6-8A60-997057F91139}"/>
    <dgm:cxn modelId="{4C9912B5-6CCE-452D-920D-CC0F633D3937}" type="presOf" srcId="{FA8EA32E-CA4F-4C88-AAE6-99E5C2F09550}" destId="{04273A84-4312-40E5-93AA-0ACDC850EE78}" srcOrd="0" destOrd="0" presId="urn:microsoft.com/office/officeart/2005/8/layout/hierarchy4"/>
    <dgm:cxn modelId="{63D5FBCB-B484-4463-8825-77BCC5B3D922}" srcId="{1DAA0BCB-432A-4D14-82A5-ABF951F25146}" destId="{70C39BD4-1D9D-4126-AE0B-DE9CDEE20DB7}" srcOrd="3" destOrd="0" parTransId="{D95CE682-D81B-423B-8B87-BA40FBF7C4BF}" sibTransId="{D9216144-A83E-41B3-ACB1-59F563EDF308}"/>
    <dgm:cxn modelId="{1B2CF723-D10E-47A0-9509-2751615E64A4}" type="presParOf" srcId="{840F1FF9-AA4F-4B12-B85F-CE84AF76F09E}" destId="{BF18D206-A9B1-4027-A6BC-40C7F1770BBB}" srcOrd="0" destOrd="0" presId="urn:microsoft.com/office/officeart/2005/8/layout/hierarchy4"/>
    <dgm:cxn modelId="{1A61491F-E418-4388-90F3-376CB9DBF020}" type="presParOf" srcId="{BF18D206-A9B1-4027-A6BC-40C7F1770BBB}" destId="{422E0BB5-EACC-4C12-8938-04E43B373E79}" srcOrd="0" destOrd="0" presId="urn:microsoft.com/office/officeart/2005/8/layout/hierarchy4"/>
    <dgm:cxn modelId="{60F70AD6-7E3E-4CD1-B1E1-C243C2B35DC7}" type="presParOf" srcId="{BF18D206-A9B1-4027-A6BC-40C7F1770BBB}" destId="{5DD839A0-D4B8-43CD-97CA-D54A6F8FEA76}" srcOrd="1" destOrd="0" presId="urn:microsoft.com/office/officeart/2005/8/layout/hierarchy4"/>
    <dgm:cxn modelId="{542DEED5-D7A1-4DD8-A83A-97E7A8BAA54A}" type="presParOf" srcId="{BF18D206-A9B1-4027-A6BC-40C7F1770BBB}" destId="{6F84A2AC-78C0-4353-A878-290A5D69F9A3}" srcOrd="2" destOrd="0" presId="urn:microsoft.com/office/officeart/2005/8/layout/hierarchy4"/>
    <dgm:cxn modelId="{8978B893-A8CA-4008-827F-D29F8D34072A}" type="presParOf" srcId="{6F84A2AC-78C0-4353-A878-290A5D69F9A3}" destId="{CBAE8F7A-FD92-45B0-BFF4-182FDE96DBEE}" srcOrd="0" destOrd="0" presId="urn:microsoft.com/office/officeart/2005/8/layout/hierarchy4"/>
    <dgm:cxn modelId="{C591DF9E-730D-4FD9-B7A3-8DE8B557FB72}" type="presParOf" srcId="{CBAE8F7A-FD92-45B0-BFF4-182FDE96DBEE}" destId="{04273A84-4312-40E5-93AA-0ACDC850EE78}" srcOrd="0" destOrd="0" presId="urn:microsoft.com/office/officeart/2005/8/layout/hierarchy4"/>
    <dgm:cxn modelId="{9CF195E2-C424-4482-B17B-09A63699F558}" type="presParOf" srcId="{CBAE8F7A-FD92-45B0-BFF4-182FDE96DBEE}" destId="{81065071-98ED-4A6F-BF77-8BABE36DDEF0}" srcOrd="1" destOrd="0" presId="urn:microsoft.com/office/officeart/2005/8/layout/hierarchy4"/>
    <dgm:cxn modelId="{92ECAC00-0D69-48AF-9742-6D6466824C29}" type="presParOf" srcId="{6F84A2AC-78C0-4353-A878-290A5D69F9A3}" destId="{E12C0E52-E275-4D48-8011-30D009E22D81}" srcOrd="1" destOrd="0" presId="urn:microsoft.com/office/officeart/2005/8/layout/hierarchy4"/>
    <dgm:cxn modelId="{2A95B8E5-3B9A-4866-A480-77F9D82409AF}" type="presParOf" srcId="{6F84A2AC-78C0-4353-A878-290A5D69F9A3}" destId="{01FBA53E-D69A-4A02-BCEE-72A45C2D683F}" srcOrd="2" destOrd="0" presId="urn:microsoft.com/office/officeart/2005/8/layout/hierarchy4"/>
    <dgm:cxn modelId="{803F697E-C2BA-4E31-A25A-B0008AFEFEEB}" type="presParOf" srcId="{01FBA53E-D69A-4A02-BCEE-72A45C2D683F}" destId="{0937564D-6C19-4BC1-9993-843228C50411}" srcOrd="0" destOrd="0" presId="urn:microsoft.com/office/officeart/2005/8/layout/hierarchy4"/>
    <dgm:cxn modelId="{6599E1B5-7692-456D-9834-BAA1DC881826}" type="presParOf" srcId="{01FBA53E-D69A-4A02-BCEE-72A45C2D683F}" destId="{6E6623AB-65C0-48C5-94D5-D588DEB2CCDD}" srcOrd="1" destOrd="0" presId="urn:microsoft.com/office/officeart/2005/8/layout/hierarchy4"/>
    <dgm:cxn modelId="{D3440512-42E5-4E86-A210-7F1C81D8BCA5}" type="presParOf" srcId="{6F84A2AC-78C0-4353-A878-290A5D69F9A3}" destId="{642BF1AE-11ED-40A1-B920-662B282A38BE}" srcOrd="3" destOrd="0" presId="urn:microsoft.com/office/officeart/2005/8/layout/hierarchy4"/>
    <dgm:cxn modelId="{DA1ED5B2-B5B7-42BA-8AB7-AE3E30922037}" type="presParOf" srcId="{6F84A2AC-78C0-4353-A878-290A5D69F9A3}" destId="{C0699A58-DF96-45E4-8CA1-115454CBD55B}" srcOrd="4" destOrd="0" presId="urn:microsoft.com/office/officeart/2005/8/layout/hierarchy4"/>
    <dgm:cxn modelId="{DC1B3FC5-198C-4D0C-B52E-FBDE96E2CD89}" type="presParOf" srcId="{C0699A58-DF96-45E4-8CA1-115454CBD55B}" destId="{1B2E0221-E23F-4EF0-A79E-B2170DDF91E6}" srcOrd="0" destOrd="0" presId="urn:microsoft.com/office/officeart/2005/8/layout/hierarchy4"/>
    <dgm:cxn modelId="{686C07D7-FEC5-4778-A9C0-4C79316B38DC}" type="presParOf" srcId="{C0699A58-DF96-45E4-8CA1-115454CBD55B}" destId="{00F2F9E0-9364-44D6-BC32-61D099BFA589}" srcOrd="1" destOrd="0" presId="urn:microsoft.com/office/officeart/2005/8/layout/hierarchy4"/>
    <dgm:cxn modelId="{35F29919-5DFC-40F7-8344-583C974CDB6A}" type="presParOf" srcId="{6F84A2AC-78C0-4353-A878-290A5D69F9A3}" destId="{236E0CDC-EE7E-49F7-B086-BDFE4B9F854A}" srcOrd="5" destOrd="0" presId="urn:microsoft.com/office/officeart/2005/8/layout/hierarchy4"/>
    <dgm:cxn modelId="{D39D52AF-AE70-4037-9245-C51FF4D880FC}" type="presParOf" srcId="{6F84A2AC-78C0-4353-A878-290A5D69F9A3}" destId="{152212AF-2796-42B1-B71D-F80B84A52657}" srcOrd="6" destOrd="0" presId="urn:microsoft.com/office/officeart/2005/8/layout/hierarchy4"/>
    <dgm:cxn modelId="{7EA7A89D-33BD-4AF0-851B-89105B62E406}" type="presParOf" srcId="{152212AF-2796-42B1-B71D-F80B84A52657}" destId="{96B07F34-D459-4F69-8580-31A564656B31}" srcOrd="0" destOrd="0" presId="urn:microsoft.com/office/officeart/2005/8/layout/hierarchy4"/>
    <dgm:cxn modelId="{36F444C1-CAE6-4250-9255-204D90B2D855}" type="presParOf" srcId="{152212AF-2796-42B1-B71D-F80B84A52657}" destId="{E5F2A201-F9BE-4173-B87B-46E4884D07B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14F99EA-344A-4D4F-BA76-6278FC0C9622}" type="doc">
      <dgm:prSet loTypeId="urn:microsoft.com/office/officeart/2005/8/layout/hProcess9" loCatId="process" qsTypeId="urn:microsoft.com/office/officeart/2005/8/quickstyle/simple1" qsCatId="simple" csTypeId="urn:microsoft.com/office/officeart/2005/8/colors/accent1_1" csCatId="accent1" phldr="1"/>
      <dgm:spPr/>
      <dgm:t>
        <a:bodyPr/>
        <a:lstStyle/>
        <a:p>
          <a:endParaRPr lang="tr-TR"/>
        </a:p>
      </dgm:t>
    </dgm:pt>
    <dgm:pt modelId="{A62D8462-167E-4686-BBC3-DBA7CA88272E}">
      <dgm:prSet custT="1"/>
      <dgm:spPr/>
      <dgm:t>
        <a:bodyPr/>
        <a:lstStyle/>
        <a:p>
          <a:r>
            <a:rPr lang="tr-TR" sz="1900" b="0" i="0" kern="1200" baseline="0" dirty="0" err="1">
              <a:solidFill>
                <a:schemeClr val="tx1"/>
              </a:solidFill>
            </a:rPr>
            <a:t>HİİB’de</a:t>
          </a:r>
          <a:r>
            <a:rPr lang="tr-TR" sz="1900" b="0" i="0" kern="1200" baseline="0" dirty="0">
              <a:solidFill>
                <a:schemeClr val="tx1"/>
              </a:solidFill>
            </a:rPr>
            <a:t> kayıtlı miktar ve değerin üzerinde ithalat yapıldığının tespiti halinde, bu kısma tekabül eden vergi </a:t>
          </a:r>
          <a:r>
            <a:rPr lang="tr-TR" sz="1900" b="0" u="sng" kern="1200" dirty="0">
              <a:solidFill>
                <a:srgbClr val="A00000"/>
              </a:solidFill>
              <a:latin typeface="Calibri" panose="020F0502020204030204"/>
              <a:ea typeface="+mn-ea"/>
              <a:cs typeface="+mn-cs"/>
            </a:rPr>
            <a:t>ithal tarihi itibarıyla</a:t>
          </a:r>
          <a:r>
            <a:rPr lang="tr-TR" sz="1900" b="0" u="none" kern="1200" dirty="0">
              <a:solidFill>
                <a:srgbClr val="A00000"/>
              </a:solidFill>
              <a:latin typeface="Calibri" panose="020F0502020204030204"/>
              <a:ea typeface="+mn-ea"/>
              <a:cs typeface="+mn-cs"/>
            </a:rPr>
            <a:t> </a:t>
          </a:r>
          <a:r>
            <a:rPr lang="tr-TR" sz="1900" b="0" i="0" kern="1200" baseline="0" dirty="0">
              <a:solidFill>
                <a:schemeClr val="tx1"/>
              </a:solidFill>
            </a:rPr>
            <a:t>tahsil edilir.</a:t>
          </a:r>
          <a:endParaRPr lang="tr-TR" sz="1900" b="0" i="0" kern="1200" dirty="0">
            <a:solidFill>
              <a:schemeClr val="tx1"/>
            </a:solidFill>
          </a:endParaRPr>
        </a:p>
      </dgm:t>
    </dgm:pt>
    <dgm:pt modelId="{F7024356-48DC-451C-9BCE-268177F10205}" type="parTrans" cxnId="{0A0AAE2D-E3ED-4209-A36B-3770FAB6CDB1}">
      <dgm:prSet/>
      <dgm:spPr/>
      <dgm:t>
        <a:bodyPr/>
        <a:lstStyle/>
        <a:p>
          <a:endParaRPr lang="tr-TR"/>
        </a:p>
      </dgm:t>
    </dgm:pt>
    <dgm:pt modelId="{0F7BE2E6-860B-4284-88A4-E7FACDBFC51E}" type="sibTrans" cxnId="{0A0AAE2D-E3ED-4209-A36B-3770FAB6CDB1}">
      <dgm:prSet/>
      <dgm:spPr/>
      <dgm:t>
        <a:bodyPr/>
        <a:lstStyle/>
        <a:p>
          <a:endParaRPr lang="tr-TR"/>
        </a:p>
      </dgm:t>
    </dgm:pt>
    <dgm:pt modelId="{C5DF3AC2-4C8B-4EDF-9B8B-FD1814533150}">
      <dgm:prSet/>
      <dgm:spPr/>
      <dgm:t>
        <a:bodyPr/>
        <a:lstStyle/>
        <a:p>
          <a:r>
            <a:rPr lang="tr-TR" altLang="tr-TR" b="0" dirty="0">
              <a:solidFill>
                <a:schemeClr val="tx1"/>
              </a:solidFill>
            </a:rPr>
            <a:t>Taahhüt kapatma işlemleri, </a:t>
          </a:r>
          <a:r>
            <a:rPr lang="tr-TR" altLang="tr-TR" b="0" u="sng" dirty="0">
              <a:solidFill>
                <a:srgbClr val="A00000"/>
              </a:solidFill>
            </a:rPr>
            <a:t>Bölge Müdürlüklerince</a:t>
          </a:r>
          <a:r>
            <a:rPr lang="tr-TR" altLang="tr-TR" b="0" u="none" dirty="0">
              <a:solidFill>
                <a:srgbClr val="A00000"/>
              </a:solidFill>
            </a:rPr>
            <a:t> </a:t>
          </a:r>
          <a:r>
            <a:rPr lang="tr-TR" altLang="tr-TR" b="0" dirty="0">
              <a:solidFill>
                <a:schemeClr val="tx1"/>
              </a:solidFill>
            </a:rPr>
            <a:t>belgedeki şartlara uygun olarak, ihraç edilen eşyanın ithal edilen mamulün üretiminde kullanıldığının tespiti kaydıyla yapılır.</a:t>
          </a:r>
        </a:p>
      </dgm:t>
    </dgm:pt>
    <dgm:pt modelId="{BB67CCAD-9BE7-4343-A246-2C6F01870883}" type="parTrans" cxnId="{AB8D5846-ECD8-4B56-9DB8-880D55D75CB4}">
      <dgm:prSet/>
      <dgm:spPr/>
      <dgm:t>
        <a:bodyPr/>
        <a:lstStyle/>
        <a:p>
          <a:endParaRPr lang="tr-TR"/>
        </a:p>
      </dgm:t>
    </dgm:pt>
    <dgm:pt modelId="{046EAE22-97A6-4607-9B3E-01662A140697}" type="sibTrans" cxnId="{AB8D5846-ECD8-4B56-9DB8-880D55D75CB4}">
      <dgm:prSet/>
      <dgm:spPr/>
      <dgm:t>
        <a:bodyPr/>
        <a:lstStyle/>
        <a:p>
          <a:endParaRPr lang="tr-TR"/>
        </a:p>
      </dgm:t>
    </dgm:pt>
    <dgm:pt modelId="{5F4D04EA-B98E-442D-80E7-D45004676615}" type="pres">
      <dgm:prSet presAssocID="{A14F99EA-344A-4D4F-BA76-6278FC0C9622}" presName="CompostProcess" presStyleCnt="0">
        <dgm:presLayoutVars>
          <dgm:dir/>
          <dgm:resizeHandles val="exact"/>
        </dgm:presLayoutVars>
      </dgm:prSet>
      <dgm:spPr/>
    </dgm:pt>
    <dgm:pt modelId="{E44012A1-48C8-4714-9796-529D44202EAB}" type="pres">
      <dgm:prSet presAssocID="{A14F99EA-344A-4D4F-BA76-6278FC0C9622}" presName="arrow" presStyleLbl="bgShp" presStyleIdx="0" presStyleCnt="1" custLinFactNeighborX="-563"/>
      <dgm:spPr>
        <a:solidFill>
          <a:srgbClr val="A00000"/>
        </a:solidFill>
      </dgm:spPr>
    </dgm:pt>
    <dgm:pt modelId="{6B2A1643-74C3-4614-B8F3-94C9030D21C7}" type="pres">
      <dgm:prSet presAssocID="{A14F99EA-344A-4D4F-BA76-6278FC0C9622}" presName="linearProcess" presStyleCnt="0"/>
      <dgm:spPr/>
    </dgm:pt>
    <dgm:pt modelId="{D373391B-8FD5-480C-97FB-03D6EEA7C080}" type="pres">
      <dgm:prSet presAssocID="{C5DF3AC2-4C8B-4EDF-9B8B-FD1814533150}" presName="textNode" presStyleLbl="node1" presStyleIdx="0" presStyleCnt="2">
        <dgm:presLayoutVars>
          <dgm:bulletEnabled val="1"/>
        </dgm:presLayoutVars>
      </dgm:prSet>
      <dgm:spPr/>
    </dgm:pt>
    <dgm:pt modelId="{4D63D860-AEBA-43E4-8890-7C2F502739CB}" type="pres">
      <dgm:prSet presAssocID="{046EAE22-97A6-4607-9B3E-01662A140697}" presName="sibTrans" presStyleCnt="0"/>
      <dgm:spPr/>
    </dgm:pt>
    <dgm:pt modelId="{EF787B83-203C-4676-9B16-20391C687BF3}" type="pres">
      <dgm:prSet presAssocID="{A62D8462-167E-4686-BBC3-DBA7CA88272E}" presName="textNode" presStyleLbl="node1" presStyleIdx="1" presStyleCnt="2">
        <dgm:presLayoutVars>
          <dgm:bulletEnabled val="1"/>
        </dgm:presLayoutVars>
      </dgm:prSet>
      <dgm:spPr/>
    </dgm:pt>
  </dgm:ptLst>
  <dgm:cxnLst>
    <dgm:cxn modelId="{30B9AD16-E0F1-4430-835B-698E72881068}" type="presOf" srcId="{A14F99EA-344A-4D4F-BA76-6278FC0C9622}" destId="{5F4D04EA-B98E-442D-80E7-D45004676615}" srcOrd="0" destOrd="0" presId="urn:microsoft.com/office/officeart/2005/8/layout/hProcess9"/>
    <dgm:cxn modelId="{0A0AAE2D-E3ED-4209-A36B-3770FAB6CDB1}" srcId="{A14F99EA-344A-4D4F-BA76-6278FC0C9622}" destId="{A62D8462-167E-4686-BBC3-DBA7CA88272E}" srcOrd="1" destOrd="0" parTransId="{F7024356-48DC-451C-9BCE-268177F10205}" sibTransId="{0F7BE2E6-860B-4284-88A4-E7FACDBFC51E}"/>
    <dgm:cxn modelId="{75565D5E-B6B7-478E-B610-93EFEA4A1F64}" type="presOf" srcId="{C5DF3AC2-4C8B-4EDF-9B8B-FD1814533150}" destId="{D373391B-8FD5-480C-97FB-03D6EEA7C080}" srcOrd="0" destOrd="0" presId="urn:microsoft.com/office/officeart/2005/8/layout/hProcess9"/>
    <dgm:cxn modelId="{AB8D5846-ECD8-4B56-9DB8-880D55D75CB4}" srcId="{A14F99EA-344A-4D4F-BA76-6278FC0C9622}" destId="{C5DF3AC2-4C8B-4EDF-9B8B-FD1814533150}" srcOrd="0" destOrd="0" parTransId="{BB67CCAD-9BE7-4343-A246-2C6F01870883}" sibTransId="{046EAE22-97A6-4607-9B3E-01662A140697}"/>
    <dgm:cxn modelId="{24FB1049-9691-46CC-BCB2-288F3B29A3F9}" type="presOf" srcId="{A62D8462-167E-4686-BBC3-DBA7CA88272E}" destId="{EF787B83-203C-4676-9B16-20391C687BF3}" srcOrd="0" destOrd="0" presId="urn:microsoft.com/office/officeart/2005/8/layout/hProcess9"/>
    <dgm:cxn modelId="{ACFD689C-F9D0-4E76-80D3-EB8C8D2D6569}" type="presParOf" srcId="{5F4D04EA-B98E-442D-80E7-D45004676615}" destId="{E44012A1-48C8-4714-9796-529D44202EAB}" srcOrd="0" destOrd="0" presId="urn:microsoft.com/office/officeart/2005/8/layout/hProcess9"/>
    <dgm:cxn modelId="{901D5537-C7B6-4C32-82B9-3BCAE2C0C466}" type="presParOf" srcId="{5F4D04EA-B98E-442D-80E7-D45004676615}" destId="{6B2A1643-74C3-4614-B8F3-94C9030D21C7}" srcOrd="1" destOrd="0" presId="urn:microsoft.com/office/officeart/2005/8/layout/hProcess9"/>
    <dgm:cxn modelId="{9640E5E9-E9F3-44BB-B45E-D6C13745790B}" type="presParOf" srcId="{6B2A1643-74C3-4614-B8F3-94C9030D21C7}" destId="{D373391B-8FD5-480C-97FB-03D6EEA7C080}" srcOrd="0" destOrd="0" presId="urn:microsoft.com/office/officeart/2005/8/layout/hProcess9"/>
    <dgm:cxn modelId="{5D46CA2A-141D-4FA2-A94F-741E5BEECB8E}" type="presParOf" srcId="{6B2A1643-74C3-4614-B8F3-94C9030D21C7}" destId="{4D63D860-AEBA-43E4-8890-7C2F502739CB}" srcOrd="1" destOrd="0" presId="urn:microsoft.com/office/officeart/2005/8/layout/hProcess9"/>
    <dgm:cxn modelId="{6B6779E1-1AEC-4A3E-A306-330308F6CBC8}" type="presParOf" srcId="{6B2A1643-74C3-4614-B8F3-94C9030D21C7}" destId="{EF787B83-203C-4676-9B16-20391C687BF3}"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849A5-ED51-46BD-9ADC-3F0306971C43}">
      <dsp:nvSpPr>
        <dsp:cNvPr id="0" name=""/>
        <dsp:cNvSpPr/>
      </dsp:nvSpPr>
      <dsp:spPr>
        <a:xfrm>
          <a:off x="1393" y="0"/>
          <a:ext cx="3622217" cy="4781006"/>
        </a:xfrm>
        <a:prstGeom prst="roundRect">
          <a:avLst>
            <a:gd name="adj" fmla="val 10000"/>
          </a:avLst>
        </a:prstGeom>
        <a:solidFill>
          <a:srgbClr val="A00000"/>
        </a:solidFill>
        <a:ln w="12700" cap="flat" cmpd="sng" algn="ctr">
          <a:solidFill>
            <a:srgbClr val="0E192C"/>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pitchFamily="34" charset="0"/>
              <a:ea typeface="+mn-ea"/>
              <a:cs typeface="Arial" panose="020B0604020202020204" pitchFamily="34" charset="0"/>
            </a:rPr>
            <a:t>Vergi-Fon Muafiyetleri</a:t>
          </a:r>
        </a:p>
      </dsp:txBody>
      <dsp:txXfrm>
        <a:off x="1393" y="0"/>
        <a:ext cx="3622217" cy="1434301"/>
      </dsp:txXfrm>
    </dsp:sp>
    <dsp:sp modelId="{8FE90B25-70C1-4015-97B7-0A12744E7BBC}">
      <dsp:nvSpPr>
        <dsp:cNvPr id="0" name=""/>
        <dsp:cNvSpPr/>
      </dsp:nvSpPr>
      <dsp:spPr>
        <a:xfrm>
          <a:off x="373409" y="1247172"/>
          <a:ext cx="2897774" cy="769326"/>
        </a:xfrm>
        <a:prstGeom prst="roundRect">
          <a:avLst>
            <a:gd name="adj" fmla="val 10000"/>
          </a:avLst>
        </a:prstGeom>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A00000"/>
              </a:solidFill>
              <a:latin typeface="+mj-lt"/>
            </a:rPr>
            <a:t> İthalatta Gümrük ve Eş Etkili Vergi Muafiyeti</a:t>
          </a:r>
          <a:endParaRPr lang="tr-TR" sz="2000" kern="1200" dirty="0">
            <a:solidFill>
              <a:srgbClr val="A00000"/>
            </a:solidFill>
          </a:endParaRPr>
        </a:p>
      </dsp:txBody>
      <dsp:txXfrm>
        <a:off x="395942" y="1269705"/>
        <a:ext cx="2852708" cy="724260"/>
      </dsp:txXfrm>
    </dsp:sp>
    <dsp:sp modelId="{416F522E-B7E6-4164-8056-5970068F21F8}">
      <dsp:nvSpPr>
        <dsp:cNvPr id="0" name=""/>
        <dsp:cNvSpPr/>
      </dsp:nvSpPr>
      <dsp:spPr>
        <a:xfrm>
          <a:off x="363585" y="2219663"/>
          <a:ext cx="2897774" cy="769326"/>
        </a:xfrm>
        <a:prstGeom prst="roundRect">
          <a:avLst>
            <a:gd name="adj" fmla="val 10000"/>
          </a:avLst>
        </a:prstGeom>
        <a:solidFill>
          <a:srgbClr val="E7CBCB"/>
        </a:solidFill>
        <a:ln w="6350" cap="flat" cmpd="sng" algn="ctr">
          <a:no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rgbClr val="A00000"/>
              </a:solidFill>
              <a:latin typeface="Calibri Light" panose="020F0302020204030204"/>
              <a:ea typeface="+mn-ea"/>
              <a:cs typeface="+mn-cs"/>
            </a:rPr>
            <a:t> KKDF İstisnası</a:t>
          </a:r>
        </a:p>
      </dsp:txBody>
      <dsp:txXfrm>
        <a:off x="386118" y="2242196"/>
        <a:ext cx="2852708" cy="724260"/>
      </dsp:txXfrm>
    </dsp:sp>
    <dsp:sp modelId="{DB76823C-CDD8-4B06-93EF-8B021BDEA7B2}">
      <dsp:nvSpPr>
        <dsp:cNvPr id="0" name=""/>
        <dsp:cNvSpPr/>
      </dsp:nvSpPr>
      <dsp:spPr>
        <a:xfrm>
          <a:off x="363614" y="3210491"/>
          <a:ext cx="2897774" cy="1330642"/>
        </a:xfrm>
        <a:prstGeom prst="roundRect">
          <a:avLst>
            <a:gd name="adj" fmla="val 10000"/>
          </a:avLst>
        </a:prstGeom>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90000"/>
            </a:lnSpc>
            <a:spcBef>
              <a:spcPct val="0"/>
            </a:spcBef>
            <a:spcAft>
              <a:spcPct val="35000"/>
            </a:spcAft>
            <a:buClrTx/>
            <a:buSzTx/>
            <a:buFontTx/>
            <a:buNone/>
          </a:pPr>
          <a:r>
            <a:rPr kumimoji="0" lang="tr-TR" sz="2000" b="0" i="0" u="none" strike="noStrike" kern="1200" cap="none" spc="0" normalizeH="0" baseline="0" dirty="0">
              <a:ln>
                <a:noFill/>
              </a:ln>
              <a:solidFill>
                <a:prstClr val="black"/>
              </a:solidFill>
              <a:effectLst/>
              <a:uLnTx/>
              <a:uFillTx/>
              <a:latin typeface="Calibri" panose="020F0502020204030204" pitchFamily="34" charset="0"/>
              <a:ea typeface="+mn-ea"/>
              <a:cs typeface="Calibri" panose="020F0502020204030204" pitchFamily="34" charset="0"/>
            </a:rPr>
            <a:t> </a:t>
          </a:r>
          <a:r>
            <a:rPr lang="tr-TR" sz="2200" b="1" kern="1200" dirty="0">
              <a:solidFill>
                <a:srgbClr val="A00000"/>
              </a:solidFill>
              <a:latin typeface="Calibri Light"/>
              <a:ea typeface="+mn-ea"/>
              <a:cs typeface="+mn-cs"/>
            </a:rPr>
            <a:t>Vergi, Resim ve Harç İstisnası</a:t>
          </a:r>
        </a:p>
        <a:p>
          <a:pPr marL="0" lvl="0" indent="0" algn="ctr" defTabSz="914400" rtl="0" eaLnBrk="1" latinLnBrk="0" hangingPunct="1">
            <a:lnSpc>
              <a:spcPct val="90000"/>
            </a:lnSpc>
            <a:spcBef>
              <a:spcPct val="0"/>
            </a:spcBef>
            <a:spcAft>
              <a:spcPct val="35000"/>
            </a:spcAft>
            <a:buClrTx/>
            <a:buSzTx/>
            <a:buFontTx/>
            <a:buNone/>
          </a:pPr>
          <a:r>
            <a:rPr lang="tr-TR" sz="2200" b="1" kern="1200" dirty="0">
              <a:solidFill>
                <a:srgbClr val="A00000"/>
              </a:solidFill>
              <a:latin typeface="Calibri Light"/>
              <a:ea typeface="+mn-ea"/>
              <a:cs typeface="+mn-cs"/>
            </a:rPr>
            <a:t>(Damga Vergisi, Harçlar, BSMV)</a:t>
          </a:r>
        </a:p>
      </dsp:txBody>
      <dsp:txXfrm>
        <a:off x="402587" y="3249464"/>
        <a:ext cx="2819828" cy="1252696"/>
      </dsp:txXfrm>
    </dsp:sp>
    <dsp:sp modelId="{C1C7CD27-6012-4EFF-984A-41829BB8C91D}">
      <dsp:nvSpPr>
        <dsp:cNvPr id="0" name=""/>
        <dsp:cNvSpPr/>
      </dsp:nvSpPr>
      <dsp:spPr>
        <a:xfrm>
          <a:off x="3895277" y="0"/>
          <a:ext cx="3622217" cy="4781006"/>
        </a:xfrm>
        <a:prstGeom prst="roundRect">
          <a:avLst>
            <a:gd name="adj" fmla="val 10000"/>
          </a:avLst>
        </a:prstGeom>
        <a:solidFill>
          <a:srgbClr val="A00000"/>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pitchFamily="34" charset="0"/>
              <a:ea typeface="+mn-ea"/>
              <a:cs typeface="Arial" panose="020B0604020202020204" pitchFamily="34" charset="0"/>
            </a:rPr>
            <a:t>Yurt İçi Alım Avantajları</a:t>
          </a:r>
        </a:p>
      </dsp:txBody>
      <dsp:txXfrm>
        <a:off x="3895277" y="0"/>
        <a:ext cx="3622217" cy="1434301"/>
      </dsp:txXfrm>
    </dsp:sp>
    <dsp:sp modelId="{6FC9D9C9-FB65-47C5-9480-9F403A290021}">
      <dsp:nvSpPr>
        <dsp:cNvPr id="0" name=""/>
        <dsp:cNvSpPr/>
      </dsp:nvSpPr>
      <dsp:spPr>
        <a:xfrm>
          <a:off x="4257498" y="1314859"/>
          <a:ext cx="2897774" cy="1441538"/>
        </a:xfrm>
        <a:prstGeom prst="roundRect">
          <a:avLst>
            <a:gd name="adj" fmla="val 10000"/>
          </a:avLst>
        </a:prstGeom>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977900">
            <a:lnSpc>
              <a:spcPct val="90000"/>
            </a:lnSpc>
            <a:spcBef>
              <a:spcPct val="0"/>
            </a:spcBef>
            <a:spcAft>
              <a:spcPct val="35000"/>
            </a:spcAft>
            <a:buNone/>
          </a:pPr>
          <a:r>
            <a:rPr lang="tr-TR" sz="2200" b="1" kern="1200" dirty="0">
              <a:solidFill>
                <a:srgbClr val="A00000"/>
              </a:solidFill>
              <a:latin typeface="Calibri Light"/>
              <a:ea typeface="+mn-ea"/>
              <a:cs typeface="+mn-cs"/>
            </a:rPr>
            <a:t>Yurt İçi Alımlarda KDV Tecil-Terkin Uygulaması</a:t>
          </a:r>
        </a:p>
      </dsp:txBody>
      <dsp:txXfrm>
        <a:off x="4299719" y="1357080"/>
        <a:ext cx="2813332" cy="1357096"/>
      </dsp:txXfrm>
    </dsp:sp>
    <dsp:sp modelId="{5D65076C-EE97-4A12-BDA3-5C32C394B218}">
      <dsp:nvSpPr>
        <dsp:cNvPr id="0" name=""/>
        <dsp:cNvSpPr/>
      </dsp:nvSpPr>
      <dsp:spPr>
        <a:xfrm>
          <a:off x="4257498" y="3003222"/>
          <a:ext cx="2897774" cy="1441538"/>
        </a:xfrm>
        <a:prstGeom prst="roundRect">
          <a:avLst>
            <a:gd name="adj" fmla="val 10000"/>
          </a:avLst>
        </a:prstGeom>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90000"/>
            </a:lnSpc>
            <a:spcBef>
              <a:spcPct val="0"/>
            </a:spcBef>
            <a:spcAft>
              <a:spcPct val="35000"/>
            </a:spcAft>
            <a:buClrTx/>
            <a:buSzTx/>
            <a:buFontTx/>
            <a:buNone/>
          </a:pPr>
          <a:r>
            <a:rPr lang="tr-TR" sz="2200" b="1" kern="1200" dirty="0">
              <a:solidFill>
                <a:srgbClr val="A00000"/>
              </a:solidFill>
              <a:latin typeface="Calibri Light"/>
              <a:ea typeface="+mn-ea"/>
              <a:cs typeface="+mn-cs"/>
            </a:rPr>
            <a:t>Yurt İçinden Dünya Piyasa Fiyatlarından Tarımsal Hammadde Temini</a:t>
          </a:r>
        </a:p>
      </dsp:txBody>
      <dsp:txXfrm>
        <a:off x="4299719" y="3045443"/>
        <a:ext cx="2813332" cy="1357096"/>
      </dsp:txXfrm>
    </dsp:sp>
    <dsp:sp modelId="{FDE8B9DA-55B5-49E2-A207-CF148AE82AA9}">
      <dsp:nvSpPr>
        <dsp:cNvPr id="0" name=""/>
        <dsp:cNvSpPr/>
      </dsp:nvSpPr>
      <dsp:spPr>
        <a:xfrm>
          <a:off x="7789161" y="0"/>
          <a:ext cx="3622217" cy="4781006"/>
        </a:xfrm>
        <a:prstGeom prst="roundRect">
          <a:avLst>
            <a:gd name="adj" fmla="val 10000"/>
          </a:avLst>
        </a:prstGeom>
        <a:solidFill>
          <a:srgbClr val="A00000"/>
        </a:solidFill>
        <a:ln w="19050" cap="flat" cmpd="sng" algn="ctr">
          <a:solidFill>
            <a:schemeClr val="lt1"/>
          </a:solidFill>
          <a:prstDash val="solid"/>
          <a:miter lim="800000"/>
        </a:ln>
        <a:effectLst/>
      </dsp:spPr>
      <dsp:style>
        <a:lnRef idx="3">
          <a:schemeClr val="lt1"/>
        </a:lnRef>
        <a:fillRef idx="1">
          <a:schemeClr val="accent4"/>
        </a:fillRef>
        <a:effectRef idx="1">
          <a:schemeClr val="accent4"/>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pitchFamily="34" charset="0"/>
              <a:ea typeface="+mn-ea"/>
              <a:cs typeface="Arial" panose="020B0604020202020204" pitchFamily="34" charset="0"/>
            </a:rPr>
            <a:t>Diğer Özel Avantajlar</a:t>
          </a:r>
        </a:p>
      </dsp:txBody>
      <dsp:txXfrm>
        <a:off x="7789161" y="0"/>
        <a:ext cx="3622217" cy="1434301"/>
      </dsp:txXfrm>
    </dsp:sp>
    <dsp:sp modelId="{B5FE99BB-9F91-4E24-89C1-4877CD6E5EDC}">
      <dsp:nvSpPr>
        <dsp:cNvPr id="0" name=""/>
        <dsp:cNvSpPr/>
      </dsp:nvSpPr>
      <dsp:spPr>
        <a:xfrm>
          <a:off x="8238461" y="1294954"/>
          <a:ext cx="2897774" cy="3107653"/>
        </a:xfrm>
        <a:prstGeom prst="roundRect">
          <a:avLst>
            <a:gd name="adj" fmla="val 10000"/>
          </a:avLst>
        </a:prstGeom>
        <a:solidFill>
          <a:srgbClr val="E7CBCB">
            <a:alpha val="90000"/>
          </a:srgbClr>
        </a:solidFill>
        <a:ln w="12700" cap="flat" cmpd="sng" algn="ctr">
          <a:solidFill>
            <a:srgbClr val="4472C4">
              <a:alpha val="90000"/>
              <a:tint val="40000"/>
              <a:hueOff val="0"/>
              <a:satOff val="0"/>
              <a:lumOff val="0"/>
              <a:alphaOff val="0"/>
            </a:srgbClr>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5400" tIns="25400" rIns="25400" bIns="25400" numCol="1" spcCol="1270" anchor="ctr" anchorCtr="0">
          <a:noAutofit/>
        </a:bodyPr>
        <a:lstStyle/>
        <a:p>
          <a:pPr marL="0" lvl="0" indent="0" algn="ctr" defTabSz="914400" rtl="0" eaLnBrk="1" latinLnBrk="0" hangingPunct="1">
            <a:lnSpc>
              <a:spcPct val="90000"/>
            </a:lnSpc>
            <a:spcBef>
              <a:spcPct val="0"/>
            </a:spcBef>
            <a:spcAft>
              <a:spcPct val="35000"/>
            </a:spcAft>
            <a:buClrTx/>
            <a:buSzTx/>
            <a:buFontTx/>
            <a:buNone/>
          </a:pPr>
          <a:r>
            <a:rPr lang="tr-TR" sz="2200" b="1" kern="1200" dirty="0">
              <a:solidFill>
                <a:srgbClr val="A00000"/>
              </a:solidFill>
              <a:latin typeface="Calibri Light"/>
              <a:ea typeface="+mn-ea"/>
              <a:cs typeface="+mn-cs"/>
            </a:rPr>
            <a:t>Ticaret Politikası Önlemlerine Tabi Olmama</a:t>
          </a:r>
        </a:p>
      </dsp:txBody>
      <dsp:txXfrm>
        <a:off x="8323334" y="1379827"/>
        <a:ext cx="2728028" cy="29379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95B3C-C948-45FA-A0E7-119810AF2104}">
      <dsp:nvSpPr>
        <dsp:cNvPr id="0" name=""/>
        <dsp:cNvSpPr/>
      </dsp:nvSpPr>
      <dsp:spPr>
        <a:xfrm>
          <a:off x="5625164" y="1720051"/>
          <a:ext cx="4261006" cy="425193"/>
        </a:xfrm>
        <a:custGeom>
          <a:avLst/>
          <a:gdLst/>
          <a:ahLst/>
          <a:cxnLst/>
          <a:rect l="0" t="0" r="0" b="0"/>
          <a:pathLst>
            <a:path>
              <a:moveTo>
                <a:pt x="0" y="0"/>
              </a:moveTo>
              <a:lnTo>
                <a:pt x="0" y="289756"/>
              </a:lnTo>
              <a:lnTo>
                <a:pt x="4261006" y="289756"/>
              </a:lnTo>
              <a:lnTo>
                <a:pt x="4261006" y="425193"/>
              </a:lnTo>
            </a:path>
          </a:pathLst>
        </a:custGeom>
        <a:noFill/>
        <a:ln w="12700" cap="flat" cmpd="sng" algn="ctr">
          <a:solidFill>
            <a:srgbClr val="A00000"/>
          </a:solidFill>
          <a:prstDash val="solid"/>
          <a:miter lim="800000"/>
        </a:ln>
        <a:effectLst/>
      </dsp:spPr>
      <dsp:style>
        <a:lnRef idx="2">
          <a:scrgbClr r="0" g="0" b="0"/>
        </a:lnRef>
        <a:fillRef idx="0">
          <a:scrgbClr r="0" g="0" b="0"/>
        </a:fillRef>
        <a:effectRef idx="0">
          <a:scrgbClr r="0" g="0" b="0"/>
        </a:effectRef>
        <a:fontRef idx="minor"/>
      </dsp:style>
    </dsp:sp>
    <dsp:sp modelId="{C9E20847-0F12-4610-A9FB-A35B92DAC2C9}">
      <dsp:nvSpPr>
        <dsp:cNvPr id="0" name=""/>
        <dsp:cNvSpPr/>
      </dsp:nvSpPr>
      <dsp:spPr>
        <a:xfrm>
          <a:off x="5625164" y="1720051"/>
          <a:ext cx="2023241" cy="425193"/>
        </a:xfrm>
        <a:custGeom>
          <a:avLst/>
          <a:gdLst/>
          <a:ahLst/>
          <a:cxnLst/>
          <a:rect l="0" t="0" r="0" b="0"/>
          <a:pathLst>
            <a:path>
              <a:moveTo>
                <a:pt x="0" y="0"/>
              </a:moveTo>
              <a:lnTo>
                <a:pt x="0" y="289756"/>
              </a:lnTo>
              <a:lnTo>
                <a:pt x="2023241" y="289756"/>
              </a:lnTo>
              <a:lnTo>
                <a:pt x="2023241" y="425193"/>
              </a:lnTo>
            </a:path>
          </a:pathLst>
        </a:custGeom>
        <a:noFill/>
        <a:ln w="12700" cap="flat" cmpd="sng" algn="ctr">
          <a:solidFill>
            <a:srgbClr val="A00000"/>
          </a:solidFill>
          <a:prstDash val="solid"/>
          <a:miter lim="800000"/>
        </a:ln>
        <a:effectLst/>
      </dsp:spPr>
      <dsp:style>
        <a:lnRef idx="2">
          <a:scrgbClr r="0" g="0" b="0"/>
        </a:lnRef>
        <a:fillRef idx="0">
          <a:scrgbClr r="0" g="0" b="0"/>
        </a:fillRef>
        <a:effectRef idx="0">
          <a:scrgbClr r="0" g="0" b="0"/>
        </a:effectRef>
        <a:fontRef idx="minor"/>
      </dsp:style>
    </dsp:sp>
    <dsp:sp modelId="{9E8AF1FF-54DE-4F93-AF7F-309702F48F16}">
      <dsp:nvSpPr>
        <dsp:cNvPr id="0" name=""/>
        <dsp:cNvSpPr/>
      </dsp:nvSpPr>
      <dsp:spPr>
        <a:xfrm>
          <a:off x="5555534" y="1720051"/>
          <a:ext cx="91440" cy="425193"/>
        </a:xfrm>
        <a:custGeom>
          <a:avLst/>
          <a:gdLst/>
          <a:ahLst/>
          <a:cxnLst/>
          <a:rect l="0" t="0" r="0" b="0"/>
          <a:pathLst>
            <a:path>
              <a:moveTo>
                <a:pt x="69630" y="0"/>
              </a:moveTo>
              <a:lnTo>
                <a:pt x="69630" y="289756"/>
              </a:lnTo>
              <a:lnTo>
                <a:pt x="45720" y="289756"/>
              </a:lnTo>
              <a:lnTo>
                <a:pt x="45720" y="425193"/>
              </a:lnTo>
            </a:path>
          </a:pathLst>
        </a:custGeom>
        <a:noFill/>
        <a:ln w="12700" cap="flat" cmpd="sng" algn="ctr">
          <a:solidFill>
            <a:srgbClr val="A00000"/>
          </a:solidFill>
          <a:prstDash val="solid"/>
          <a:miter lim="800000"/>
        </a:ln>
        <a:effectLst/>
      </dsp:spPr>
      <dsp:style>
        <a:lnRef idx="2">
          <a:scrgbClr r="0" g="0" b="0"/>
        </a:lnRef>
        <a:fillRef idx="0">
          <a:scrgbClr r="0" g="0" b="0"/>
        </a:fillRef>
        <a:effectRef idx="0">
          <a:scrgbClr r="0" g="0" b="0"/>
        </a:effectRef>
        <a:fontRef idx="minor"/>
      </dsp:style>
    </dsp:sp>
    <dsp:sp modelId="{58E6119F-33DC-42CA-871A-50EA3D0607D9}">
      <dsp:nvSpPr>
        <dsp:cNvPr id="0" name=""/>
        <dsp:cNvSpPr/>
      </dsp:nvSpPr>
      <dsp:spPr>
        <a:xfrm>
          <a:off x="3396054" y="1720051"/>
          <a:ext cx="2229110" cy="425193"/>
        </a:xfrm>
        <a:custGeom>
          <a:avLst/>
          <a:gdLst/>
          <a:ahLst/>
          <a:cxnLst/>
          <a:rect l="0" t="0" r="0" b="0"/>
          <a:pathLst>
            <a:path>
              <a:moveTo>
                <a:pt x="2229110" y="0"/>
              </a:moveTo>
              <a:lnTo>
                <a:pt x="2229110" y="289756"/>
              </a:lnTo>
              <a:lnTo>
                <a:pt x="0" y="289756"/>
              </a:lnTo>
              <a:lnTo>
                <a:pt x="0" y="425193"/>
              </a:lnTo>
            </a:path>
          </a:pathLst>
        </a:custGeom>
        <a:noFill/>
        <a:ln w="12700" cap="flat" cmpd="sng" algn="ctr">
          <a:solidFill>
            <a:srgbClr val="A00000"/>
          </a:solidFill>
          <a:prstDash val="solid"/>
          <a:miter lim="800000"/>
        </a:ln>
        <a:effectLst/>
      </dsp:spPr>
      <dsp:style>
        <a:lnRef idx="2">
          <a:scrgbClr r="0" g="0" b="0"/>
        </a:lnRef>
        <a:fillRef idx="0">
          <a:scrgbClr r="0" g="0" b="0"/>
        </a:fillRef>
        <a:effectRef idx="0">
          <a:scrgbClr r="0" g="0" b="0"/>
        </a:effectRef>
        <a:fontRef idx="minor"/>
      </dsp:style>
    </dsp:sp>
    <dsp:sp modelId="{EDD93F0D-F76F-494B-A666-705ABED71DC8}">
      <dsp:nvSpPr>
        <dsp:cNvPr id="0" name=""/>
        <dsp:cNvSpPr/>
      </dsp:nvSpPr>
      <dsp:spPr>
        <a:xfrm>
          <a:off x="1182199" y="1720051"/>
          <a:ext cx="4442964" cy="425193"/>
        </a:xfrm>
        <a:custGeom>
          <a:avLst/>
          <a:gdLst/>
          <a:ahLst/>
          <a:cxnLst/>
          <a:rect l="0" t="0" r="0" b="0"/>
          <a:pathLst>
            <a:path>
              <a:moveTo>
                <a:pt x="4442964" y="0"/>
              </a:moveTo>
              <a:lnTo>
                <a:pt x="4442964" y="289756"/>
              </a:lnTo>
              <a:lnTo>
                <a:pt x="0" y="289756"/>
              </a:lnTo>
              <a:lnTo>
                <a:pt x="0" y="425193"/>
              </a:lnTo>
            </a:path>
          </a:pathLst>
        </a:custGeom>
        <a:noFill/>
        <a:ln w="12700" cap="flat" cmpd="sng" algn="ctr">
          <a:solidFill>
            <a:srgbClr val="A00000"/>
          </a:solidFill>
          <a:prstDash val="solid"/>
          <a:miter lim="800000"/>
        </a:ln>
        <a:effectLst/>
      </dsp:spPr>
      <dsp:style>
        <a:lnRef idx="2">
          <a:scrgbClr r="0" g="0" b="0"/>
        </a:lnRef>
        <a:fillRef idx="0">
          <a:scrgbClr r="0" g="0" b="0"/>
        </a:fillRef>
        <a:effectRef idx="0">
          <a:scrgbClr r="0" g="0" b="0"/>
        </a:effectRef>
        <a:fontRef idx="minor"/>
      </dsp:style>
    </dsp:sp>
    <dsp:sp modelId="{AD867B8E-8AC7-4D57-88EC-1AAD244890B0}">
      <dsp:nvSpPr>
        <dsp:cNvPr id="0" name=""/>
        <dsp:cNvSpPr/>
      </dsp:nvSpPr>
      <dsp:spPr>
        <a:xfrm>
          <a:off x="4390271" y="359"/>
          <a:ext cx="2469785" cy="1719692"/>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6CBB34-ABCD-4FD3-B218-517778168524}">
      <dsp:nvSpPr>
        <dsp:cNvPr id="0" name=""/>
        <dsp:cNvSpPr/>
      </dsp:nvSpPr>
      <dsp:spPr>
        <a:xfrm>
          <a:off x="4552714" y="154679"/>
          <a:ext cx="2469785" cy="1719692"/>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altLang="tr-TR" sz="1800" b="0" kern="1200" dirty="0">
              <a:solidFill>
                <a:srgbClr val="A00000"/>
              </a:solidFill>
              <a:latin typeface="Myriad Pro" panose="020B0503030403020204" pitchFamily="34" charset="0"/>
              <a:ea typeface="+mn-ea"/>
              <a:cs typeface="+mn-cs"/>
            </a:rPr>
            <a:t>İthalat Rejimi Kararının 4 üncü maddesinde belirtilen mevzuat çerçevesinde alınan önlemler;</a:t>
          </a:r>
          <a:endParaRPr lang="tr-TR" sz="1800" b="0" kern="1200" dirty="0">
            <a:solidFill>
              <a:srgbClr val="A00000"/>
            </a:solidFill>
            <a:latin typeface="Myriad Pro" panose="020B0503030403020204" pitchFamily="34" charset="0"/>
            <a:ea typeface="+mn-ea"/>
            <a:cs typeface="+mn-cs"/>
          </a:endParaRPr>
        </a:p>
      </dsp:txBody>
      <dsp:txXfrm>
        <a:off x="4603082" y="205047"/>
        <a:ext cx="2369049" cy="1618956"/>
      </dsp:txXfrm>
    </dsp:sp>
    <dsp:sp modelId="{1C30F694-ED47-4171-91BF-AAB27B4564BA}">
      <dsp:nvSpPr>
        <dsp:cNvPr id="0" name=""/>
        <dsp:cNvSpPr/>
      </dsp:nvSpPr>
      <dsp:spPr>
        <a:xfrm>
          <a:off x="234528" y="2145244"/>
          <a:ext cx="1895343" cy="1863123"/>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7B53DF-39DA-4704-8ECA-D8F2CB58CF42}">
      <dsp:nvSpPr>
        <dsp:cNvPr id="0" name=""/>
        <dsp:cNvSpPr/>
      </dsp:nvSpPr>
      <dsp:spPr>
        <a:xfrm>
          <a:off x="396970" y="2299565"/>
          <a:ext cx="1895343" cy="1863123"/>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latin typeface="Myriad Pro" panose="020B0503030403020204" pitchFamily="34" charset="0"/>
              <a:ea typeface="+mn-ea"/>
              <a:cs typeface="+mn-cs"/>
            </a:rPr>
            <a:t>İthalatta Haksız Rekabetin Önlenmesi Hakkında Mevzuat (Anti-Damping ve Sübvansiyon) </a:t>
          </a:r>
          <a:endParaRPr lang="tr-TR" sz="1600" b="0" kern="1200" dirty="0">
            <a:latin typeface="Myriad Pro" panose="020B0503030403020204" pitchFamily="34" charset="0"/>
            <a:ea typeface="+mn-ea"/>
            <a:cs typeface="+mn-cs"/>
          </a:endParaRPr>
        </a:p>
      </dsp:txBody>
      <dsp:txXfrm>
        <a:off x="451539" y="2354134"/>
        <a:ext cx="1786205" cy="1753985"/>
      </dsp:txXfrm>
    </dsp:sp>
    <dsp:sp modelId="{EAE8C147-1682-4CA8-B50F-02FB7D51A0BC}">
      <dsp:nvSpPr>
        <dsp:cNvPr id="0" name=""/>
        <dsp:cNvSpPr/>
      </dsp:nvSpPr>
      <dsp:spPr>
        <a:xfrm>
          <a:off x="2454756" y="2145244"/>
          <a:ext cx="1882595" cy="1859048"/>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EEB746-83B5-43D5-877F-01034AF7DEAD}">
      <dsp:nvSpPr>
        <dsp:cNvPr id="0" name=""/>
        <dsp:cNvSpPr/>
      </dsp:nvSpPr>
      <dsp:spPr>
        <a:xfrm>
          <a:off x="2617199" y="2299565"/>
          <a:ext cx="1882595" cy="18590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Korunma Önlemleri Hakkında Mevzuat</a:t>
          </a:r>
          <a:endParaRPr lang="tr-TR" sz="1600" b="0" kern="1200" dirty="0">
            <a:solidFill>
              <a:prstClr val="black">
                <a:hueOff val="0"/>
                <a:satOff val="0"/>
                <a:lumOff val="0"/>
                <a:alphaOff val="0"/>
              </a:prstClr>
            </a:solidFill>
            <a:latin typeface="Myriad Pro" panose="020B0503030403020204" pitchFamily="34" charset="0"/>
            <a:ea typeface="+mn-ea"/>
            <a:cs typeface="+mn-cs"/>
          </a:endParaRPr>
        </a:p>
      </dsp:txBody>
      <dsp:txXfrm>
        <a:off x="2671649" y="2354015"/>
        <a:ext cx="1773695" cy="1750148"/>
      </dsp:txXfrm>
    </dsp:sp>
    <dsp:sp modelId="{4242267A-44F6-4524-B20E-D4EB905166D0}">
      <dsp:nvSpPr>
        <dsp:cNvPr id="0" name=""/>
        <dsp:cNvSpPr/>
      </dsp:nvSpPr>
      <dsp:spPr>
        <a:xfrm>
          <a:off x="4662237" y="2145244"/>
          <a:ext cx="1878033" cy="1593277"/>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06950A-13DD-4F95-8D4D-9AEF72B44BC4}">
      <dsp:nvSpPr>
        <dsp:cNvPr id="0" name=""/>
        <dsp:cNvSpPr/>
      </dsp:nvSpPr>
      <dsp:spPr>
        <a:xfrm>
          <a:off x="4824679" y="2299565"/>
          <a:ext cx="1878033" cy="1593277"/>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Kota ve Tarife Kontenjanı İdaresi Hakkında Mevzuat</a:t>
          </a:r>
          <a:endParaRPr lang="tr-TR" sz="1600" b="0" kern="1200" dirty="0">
            <a:solidFill>
              <a:prstClr val="black">
                <a:hueOff val="0"/>
                <a:satOff val="0"/>
                <a:lumOff val="0"/>
                <a:alphaOff val="0"/>
              </a:prstClr>
            </a:solidFill>
            <a:latin typeface="Myriad Pro" panose="020B0503030403020204" pitchFamily="34" charset="0"/>
            <a:ea typeface="+mn-ea"/>
            <a:cs typeface="+mn-cs"/>
          </a:endParaRPr>
        </a:p>
      </dsp:txBody>
      <dsp:txXfrm>
        <a:off x="4871344" y="2346230"/>
        <a:ext cx="1784703" cy="1499947"/>
      </dsp:txXfrm>
    </dsp:sp>
    <dsp:sp modelId="{ADA2F92B-12BB-4BBE-81DA-D1CDE12AEF96}">
      <dsp:nvSpPr>
        <dsp:cNvPr id="0" name=""/>
        <dsp:cNvSpPr/>
      </dsp:nvSpPr>
      <dsp:spPr>
        <a:xfrm>
          <a:off x="6865155" y="2145244"/>
          <a:ext cx="1566499" cy="1767855"/>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96D8EF-7BDA-45DC-B1FE-AFC33EDFE545}">
      <dsp:nvSpPr>
        <dsp:cNvPr id="0" name=""/>
        <dsp:cNvSpPr/>
      </dsp:nvSpPr>
      <dsp:spPr>
        <a:xfrm>
          <a:off x="7027598" y="2299565"/>
          <a:ext cx="1566499" cy="1767855"/>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İthalatta Gözetim Uygulanması Hakkında Mevzuat</a:t>
          </a:r>
        </a:p>
      </dsp:txBody>
      <dsp:txXfrm>
        <a:off x="7073479" y="2345446"/>
        <a:ext cx="1474737" cy="1676093"/>
      </dsp:txXfrm>
    </dsp:sp>
    <dsp:sp modelId="{B2879947-A11F-4AF1-9469-281C9CF5A616}">
      <dsp:nvSpPr>
        <dsp:cNvPr id="0" name=""/>
        <dsp:cNvSpPr/>
      </dsp:nvSpPr>
      <dsp:spPr>
        <a:xfrm>
          <a:off x="8756540" y="2145244"/>
          <a:ext cx="2259260" cy="2326783"/>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D99617-318F-4250-B58C-E5460DC144BF}">
      <dsp:nvSpPr>
        <dsp:cNvPr id="0" name=""/>
        <dsp:cNvSpPr/>
      </dsp:nvSpPr>
      <dsp:spPr>
        <a:xfrm>
          <a:off x="8918983" y="2299565"/>
          <a:ext cx="2259260" cy="2326783"/>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933450" rtl="0" eaLnBrk="1" latinLnBrk="0" hangingPunct="1">
            <a:lnSpc>
              <a:spcPct val="90000"/>
            </a:lnSpc>
            <a:spcBef>
              <a:spcPct val="0"/>
            </a:spcBef>
            <a:spcAft>
              <a:spcPct val="35000"/>
            </a:spcAft>
            <a:buFont typeface="Wingdings" panose="05000000000000000000" pitchFamily="2" charset="2"/>
            <a:buNone/>
          </a:pPr>
          <a:r>
            <a:rPr lang="tr-TR" altLang="tr-TR" sz="1600" b="0" kern="1200" dirty="0">
              <a:solidFill>
                <a:prstClr val="black">
                  <a:hueOff val="0"/>
                  <a:satOff val="0"/>
                  <a:lumOff val="0"/>
                  <a:alphaOff val="0"/>
                </a:prstClr>
              </a:solidFill>
              <a:latin typeface="Myriad Pro" panose="020B0503030403020204" pitchFamily="34" charset="0"/>
              <a:ea typeface="+mn-ea"/>
              <a:cs typeface="+mn-cs"/>
            </a:rPr>
            <a:t>Belirli Tekstil Ürünleri İthalatında Gözetim ve Korunma Önlemleri Hakkında Mevzuat</a:t>
          </a:r>
        </a:p>
      </dsp:txBody>
      <dsp:txXfrm>
        <a:off x="8985154" y="2365736"/>
        <a:ext cx="2126918" cy="21944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502B0-C789-4848-B459-199FDFDFF78E}">
      <dsp:nvSpPr>
        <dsp:cNvPr id="0" name=""/>
        <dsp:cNvSpPr/>
      </dsp:nvSpPr>
      <dsp:spPr>
        <a:xfrm>
          <a:off x="1291526" y="88131"/>
          <a:ext cx="5593444" cy="470787"/>
        </a:xfrm>
        <a:prstGeom prst="roundRect">
          <a:avLst>
            <a:gd name="adj" fmla="val 10000"/>
          </a:avLst>
        </a:prstGeom>
        <a:solidFill>
          <a:srgbClr val="D19B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tr-TR" sz="1200" b="1" kern="1200" dirty="0"/>
            <a:t>                                               </a:t>
          </a:r>
          <a:r>
            <a:rPr lang="tr-TR" sz="1200" b="1" kern="1200" dirty="0">
              <a:solidFill>
                <a:schemeClr val="tx1"/>
              </a:solidFill>
            </a:rPr>
            <a:t>4458 Sayılı  Gümrük Kanunu</a:t>
          </a:r>
        </a:p>
      </dsp:txBody>
      <dsp:txXfrm>
        <a:off x="1305315" y="101920"/>
        <a:ext cx="5030346" cy="443209"/>
      </dsp:txXfrm>
    </dsp:sp>
    <dsp:sp modelId="{23EDC8EF-5418-4CD1-9E88-53C5FC30911C}">
      <dsp:nvSpPr>
        <dsp:cNvPr id="0" name=""/>
        <dsp:cNvSpPr/>
      </dsp:nvSpPr>
      <dsp:spPr>
        <a:xfrm>
          <a:off x="1281208" y="592259"/>
          <a:ext cx="5593444" cy="470787"/>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200" b="1" kern="1200" dirty="0">
              <a:latin typeface="Calibri" panose="020F0502020204030204"/>
              <a:ea typeface="+mn-ea"/>
              <a:cs typeface="+mn-cs"/>
            </a:rPr>
            <a:t>261 Sayılı İhracatı Geliştirmek Amacı İle Vergilerle İlgili Olarak Hükümetçe Alınacak Tedbirlere Dair Kanun</a:t>
          </a:r>
        </a:p>
      </dsp:txBody>
      <dsp:txXfrm>
        <a:off x="1294997" y="606048"/>
        <a:ext cx="4842162" cy="443209"/>
      </dsp:txXfrm>
    </dsp:sp>
    <dsp:sp modelId="{74DF5565-E9E6-4E59-ACA1-0389AB8174D3}">
      <dsp:nvSpPr>
        <dsp:cNvPr id="0" name=""/>
        <dsp:cNvSpPr/>
      </dsp:nvSpPr>
      <dsp:spPr>
        <a:xfrm>
          <a:off x="1263395" y="1096382"/>
          <a:ext cx="5593444" cy="470787"/>
        </a:xfrm>
        <a:prstGeom prst="roundRect">
          <a:avLst>
            <a:gd name="adj" fmla="val 10000"/>
          </a:avLst>
        </a:prstGeom>
        <a:solidFill>
          <a:srgbClr val="D19B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200" b="1" kern="1200" dirty="0">
              <a:solidFill>
                <a:schemeClr val="tx1"/>
              </a:solidFill>
              <a:latin typeface="Calibri" panose="020F0502020204030204"/>
              <a:ea typeface="+mn-ea"/>
              <a:cs typeface="+mn-cs"/>
            </a:rPr>
            <a:t>1567 Sayılı Türk Parası Kıymetini Koruma Hakkında Kanun</a:t>
          </a:r>
        </a:p>
      </dsp:txBody>
      <dsp:txXfrm>
        <a:off x="1277184" y="1110171"/>
        <a:ext cx="4842162" cy="443209"/>
      </dsp:txXfrm>
    </dsp:sp>
    <dsp:sp modelId="{8A2E0000-4021-4C8E-9F7B-314AE8914BA2}">
      <dsp:nvSpPr>
        <dsp:cNvPr id="0" name=""/>
        <dsp:cNvSpPr/>
      </dsp:nvSpPr>
      <dsp:spPr>
        <a:xfrm>
          <a:off x="1253076" y="1608522"/>
          <a:ext cx="5593444" cy="470787"/>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200" b="1" kern="1200">
              <a:latin typeface="Calibri" panose="020F0502020204030204"/>
              <a:ea typeface="+mn-ea"/>
              <a:cs typeface="+mn-cs"/>
            </a:rPr>
            <a:t>474 Sayılı Gümrük Giriş Tarife Cetveli Hakkında Kanun</a:t>
          </a:r>
          <a:endParaRPr lang="tr-TR" sz="1200" b="1" kern="1200" dirty="0">
            <a:latin typeface="Calibri" panose="020F0502020204030204"/>
            <a:ea typeface="+mn-ea"/>
            <a:cs typeface="+mn-cs"/>
          </a:endParaRPr>
        </a:p>
      </dsp:txBody>
      <dsp:txXfrm>
        <a:off x="1266865" y="1622311"/>
        <a:ext cx="4842162" cy="443209"/>
      </dsp:txXfrm>
    </dsp:sp>
    <dsp:sp modelId="{6C890DFC-B42A-4DA9-8618-C4D75C89069C}">
      <dsp:nvSpPr>
        <dsp:cNvPr id="0" name=""/>
        <dsp:cNvSpPr/>
      </dsp:nvSpPr>
      <dsp:spPr>
        <a:xfrm>
          <a:off x="1262279" y="2120663"/>
          <a:ext cx="5593444" cy="470787"/>
        </a:xfrm>
        <a:prstGeom prst="roundRect">
          <a:avLst>
            <a:gd name="adj" fmla="val 10000"/>
          </a:avLst>
        </a:prstGeom>
        <a:solidFill>
          <a:srgbClr val="D19B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200" b="1" kern="1200" dirty="0">
              <a:solidFill>
                <a:schemeClr val="tx1"/>
              </a:solidFill>
              <a:latin typeface="Calibri" panose="020F0502020204030204"/>
              <a:ea typeface="+mn-ea"/>
              <a:cs typeface="+mn-cs"/>
            </a:rPr>
            <a:t>2976 Sayılı Dış Ticaretin Düzenlenmesi Hakkında Kanun</a:t>
          </a:r>
        </a:p>
      </dsp:txBody>
      <dsp:txXfrm>
        <a:off x="1276068" y="2134452"/>
        <a:ext cx="4842162" cy="443209"/>
      </dsp:txXfrm>
    </dsp:sp>
    <dsp:sp modelId="{70C7F27C-779E-4833-B4BD-4C7DF313F315}">
      <dsp:nvSpPr>
        <dsp:cNvPr id="0" name=""/>
        <dsp:cNvSpPr/>
      </dsp:nvSpPr>
      <dsp:spPr>
        <a:xfrm>
          <a:off x="6322702" y="1930011"/>
          <a:ext cx="348048" cy="333990"/>
        </a:xfrm>
        <a:prstGeom prst="downArrow">
          <a:avLst>
            <a:gd name="adj1" fmla="val 55000"/>
            <a:gd name="adj2" fmla="val 45000"/>
          </a:avLst>
        </a:prstGeom>
        <a:no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tr-TR" sz="1500" kern="1200"/>
        </a:p>
      </dsp:txBody>
      <dsp:txXfrm>
        <a:off x="6401013" y="1930011"/>
        <a:ext cx="191426" cy="251327"/>
      </dsp:txXfrm>
    </dsp:sp>
    <dsp:sp modelId="{31B0AA9D-1846-4F5B-BFCA-8F54FDA26279}">
      <dsp:nvSpPr>
        <dsp:cNvPr id="0" name=""/>
        <dsp:cNvSpPr/>
      </dsp:nvSpPr>
      <dsp:spPr>
        <a:xfrm>
          <a:off x="6465576" y="1394378"/>
          <a:ext cx="306011" cy="306011"/>
        </a:xfrm>
        <a:prstGeom prst="downArrow">
          <a:avLst>
            <a:gd name="adj1" fmla="val 55000"/>
            <a:gd name="adj2" fmla="val 45000"/>
          </a:avLst>
        </a:prstGeom>
        <a:solidFill>
          <a:srgbClr val="A00000">
            <a:alpha val="90000"/>
          </a:srgbClr>
        </a:solidFill>
        <a:ln w="12700" cap="flat" cmpd="sng" algn="ctr">
          <a:solidFill>
            <a:schemeClr val="accent3">
              <a:tint val="40000"/>
              <a:alpha val="90000"/>
              <a:hueOff val="676380"/>
              <a:satOff val="33333"/>
              <a:lumOff val="5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a:off x="6534428" y="1394378"/>
        <a:ext cx="168307" cy="230273"/>
      </dsp:txXfrm>
    </dsp:sp>
    <dsp:sp modelId="{8A502A59-2970-4093-8E49-6464C7D3BC43}">
      <dsp:nvSpPr>
        <dsp:cNvPr id="0" name=""/>
        <dsp:cNvSpPr/>
      </dsp:nvSpPr>
      <dsp:spPr>
        <a:xfrm>
          <a:off x="6256624" y="923418"/>
          <a:ext cx="306011" cy="306011"/>
        </a:xfrm>
        <a:prstGeom prst="downArrow">
          <a:avLst>
            <a:gd name="adj1" fmla="val 55000"/>
            <a:gd name="adj2" fmla="val 45000"/>
          </a:avLst>
        </a:prstGeom>
        <a:solidFill>
          <a:schemeClr val="accent3">
            <a:tint val="40000"/>
            <a:alpha val="90000"/>
            <a:hueOff val="1352761"/>
            <a:satOff val="66667"/>
            <a:lumOff val="1186"/>
            <a:alphaOff val="0"/>
          </a:schemeClr>
        </a:solidFill>
        <a:ln w="12700" cap="flat" cmpd="sng" algn="ctr">
          <a:solidFill>
            <a:schemeClr val="accent3">
              <a:tint val="40000"/>
              <a:alpha val="90000"/>
              <a:hueOff val="1352761"/>
              <a:satOff val="66667"/>
              <a:lumOff val="11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a:off x="6325476" y="923418"/>
        <a:ext cx="168307" cy="230273"/>
      </dsp:txXfrm>
    </dsp:sp>
    <dsp:sp modelId="{80017D82-6AED-4E02-B302-7A7A6055CD5D}">
      <dsp:nvSpPr>
        <dsp:cNvPr id="0" name=""/>
        <dsp:cNvSpPr/>
      </dsp:nvSpPr>
      <dsp:spPr>
        <a:xfrm>
          <a:off x="6347480" y="1936296"/>
          <a:ext cx="306011" cy="306011"/>
        </a:xfrm>
        <a:prstGeom prst="downArrow">
          <a:avLst>
            <a:gd name="adj1" fmla="val 55000"/>
            <a:gd name="adj2" fmla="val 45000"/>
          </a:avLst>
        </a:prstGeom>
        <a:solidFill>
          <a:srgbClr val="FFC552">
            <a:alpha val="89804"/>
          </a:srgb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a:off x="6416332" y="1936296"/>
        <a:ext cx="168307" cy="2302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2D810-4D13-4B71-A23C-43F27F5F2044}">
      <dsp:nvSpPr>
        <dsp:cNvPr id="0" name=""/>
        <dsp:cNvSpPr/>
      </dsp:nvSpPr>
      <dsp:spPr>
        <a:xfrm rot="5400000">
          <a:off x="229893" y="2295074"/>
          <a:ext cx="686909" cy="1143002"/>
        </a:xfrm>
        <a:prstGeom prst="corner">
          <a:avLst>
            <a:gd name="adj1" fmla="val 16120"/>
            <a:gd name="adj2" fmla="val 16110"/>
          </a:avLst>
        </a:prstGeom>
        <a:solidFill>
          <a:schemeClr val="accent1">
            <a:lumMod val="5000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F9CF9C3-68FC-4505-BCB5-AC656EB9B679}">
      <dsp:nvSpPr>
        <dsp:cNvPr id="0" name=""/>
        <dsp:cNvSpPr/>
      </dsp:nvSpPr>
      <dsp:spPr>
        <a:xfrm>
          <a:off x="5170111" y="1066201"/>
          <a:ext cx="1031909" cy="647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2005/8391 Sayılı  Dahilde İşleme Rejimi Kararı</a:t>
          </a:r>
        </a:p>
      </dsp:txBody>
      <dsp:txXfrm>
        <a:off x="5170111" y="1066201"/>
        <a:ext cx="1031909" cy="647253"/>
      </dsp:txXfrm>
    </dsp:sp>
    <dsp:sp modelId="{83E7C713-9DB0-425C-A88C-83BB0AD52154}">
      <dsp:nvSpPr>
        <dsp:cNvPr id="0" name=""/>
        <dsp:cNvSpPr/>
      </dsp:nvSpPr>
      <dsp:spPr>
        <a:xfrm rot="4543746">
          <a:off x="952440" y="2210924"/>
          <a:ext cx="194699" cy="194699"/>
        </a:xfrm>
        <a:prstGeom prst="triangle">
          <a:avLst>
            <a:gd name="adj" fmla="val 100000"/>
          </a:avLst>
        </a:prstGeom>
        <a:solidFill>
          <a:srgbClr val="A00000"/>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45F7FE0-E5FB-49C3-B69A-97C3EF4FD8FA}">
      <dsp:nvSpPr>
        <dsp:cNvPr id="0" name=""/>
        <dsp:cNvSpPr/>
      </dsp:nvSpPr>
      <dsp:spPr>
        <a:xfrm rot="5400000">
          <a:off x="1493151" y="1982479"/>
          <a:ext cx="686909" cy="1143002"/>
        </a:xfrm>
        <a:prstGeom prst="corner">
          <a:avLst>
            <a:gd name="adj1" fmla="val 16120"/>
            <a:gd name="adj2" fmla="val 16110"/>
          </a:avLst>
        </a:prstGeom>
        <a:solidFill>
          <a:schemeClr val="accent1">
            <a:lumMod val="7500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F3408B1-F584-4985-A764-CEB8E992D76A}">
      <dsp:nvSpPr>
        <dsp:cNvPr id="0" name=""/>
        <dsp:cNvSpPr/>
      </dsp:nvSpPr>
      <dsp:spPr>
        <a:xfrm>
          <a:off x="1454799" y="2293408"/>
          <a:ext cx="1031909" cy="904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İhracat 2006/12 Sayılı Dahilde İşleme Rejimi Tebliği</a:t>
          </a:r>
        </a:p>
      </dsp:txBody>
      <dsp:txXfrm>
        <a:off x="1454799" y="2293408"/>
        <a:ext cx="1031909" cy="904528"/>
      </dsp:txXfrm>
    </dsp:sp>
    <dsp:sp modelId="{1D1EA012-D87E-48BB-9885-C2D5993CB259}">
      <dsp:nvSpPr>
        <dsp:cNvPr id="0" name=""/>
        <dsp:cNvSpPr/>
      </dsp:nvSpPr>
      <dsp:spPr>
        <a:xfrm rot="4641421">
          <a:off x="2193310" y="1909523"/>
          <a:ext cx="194699" cy="194699"/>
        </a:xfrm>
        <a:prstGeom prst="triangle">
          <a:avLst>
            <a:gd name="adj" fmla="val 100000"/>
          </a:avLst>
        </a:prstGeom>
        <a:solidFill>
          <a:srgbClr val="A00000"/>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8FD55ED-8925-4061-8399-360848FF183C}">
      <dsp:nvSpPr>
        <dsp:cNvPr id="0" name=""/>
        <dsp:cNvSpPr/>
      </dsp:nvSpPr>
      <dsp:spPr>
        <a:xfrm rot="5400000">
          <a:off x="2756410" y="1669884"/>
          <a:ext cx="686909" cy="1143002"/>
        </a:xfrm>
        <a:prstGeom prst="corner">
          <a:avLst>
            <a:gd name="adj1" fmla="val 16120"/>
            <a:gd name="adj2" fmla="val 16110"/>
          </a:avLst>
        </a:prstGeom>
        <a:solidFill>
          <a:srgbClr val="203864"/>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06DD876-FAE2-4952-B48B-20A06933AA4C}">
      <dsp:nvSpPr>
        <dsp:cNvPr id="0" name=""/>
        <dsp:cNvSpPr/>
      </dsp:nvSpPr>
      <dsp:spPr>
        <a:xfrm>
          <a:off x="2641747" y="2011396"/>
          <a:ext cx="1031909" cy="904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İhracat 2005/2 Sayılı İhracat Sayılan Satış ve Teslimler Hakkında Tebliğ</a:t>
          </a:r>
        </a:p>
      </dsp:txBody>
      <dsp:txXfrm>
        <a:off x="2641747" y="2011396"/>
        <a:ext cx="1031909" cy="904528"/>
      </dsp:txXfrm>
    </dsp:sp>
    <dsp:sp modelId="{09635868-327D-4911-A77F-82D7BD7E3484}">
      <dsp:nvSpPr>
        <dsp:cNvPr id="0" name=""/>
        <dsp:cNvSpPr/>
      </dsp:nvSpPr>
      <dsp:spPr>
        <a:xfrm rot="4520859">
          <a:off x="3478957" y="1585735"/>
          <a:ext cx="194699" cy="194699"/>
        </a:xfrm>
        <a:prstGeom prst="triangle">
          <a:avLst>
            <a:gd name="adj" fmla="val 100000"/>
          </a:avLst>
        </a:prstGeom>
        <a:solidFill>
          <a:srgbClr val="A00000"/>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F64D188-961F-4C90-980F-D50B86F31077}">
      <dsp:nvSpPr>
        <dsp:cNvPr id="0" name=""/>
        <dsp:cNvSpPr/>
      </dsp:nvSpPr>
      <dsp:spPr>
        <a:xfrm rot="5400000">
          <a:off x="4059182" y="996243"/>
          <a:ext cx="686909" cy="1143002"/>
        </a:xfrm>
        <a:prstGeom prst="corner">
          <a:avLst>
            <a:gd name="adj1" fmla="val 16120"/>
            <a:gd name="adj2" fmla="val 16110"/>
          </a:avLst>
        </a:prstGeom>
        <a:solidFill>
          <a:schemeClr val="accent1">
            <a:lumMod val="7500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09CCE07-880E-42C0-9792-096880298017}">
      <dsp:nvSpPr>
        <dsp:cNvPr id="0" name=""/>
        <dsp:cNvSpPr/>
      </dsp:nvSpPr>
      <dsp:spPr>
        <a:xfrm>
          <a:off x="87646" y="2663364"/>
          <a:ext cx="1337705" cy="16266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533400">
            <a:lnSpc>
              <a:spcPct val="90000"/>
            </a:lnSpc>
            <a:spcBef>
              <a:spcPct val="0"/>
            </a:spcBef>
            <a:spcAft>
              <a:spcPct val="35000"/>
            </a:spcAft>
            <a:buNone/>
          </a:pPr>
          <a:r>
            <a:rPr lang="tr-TR" sz="1200" b="1" kern="1200" dirty="0">
              <a:solidFill>
                <a:srgbClr val="A00000"/>
              </a:solidFill>
              <a:latin typeface="Calibri" panose="020F0502020204030204"/>
              <a:ea typeface="+mn-ea"/>
              <a:cs typeface="+mn-cs"/>
            </a:rPr>
            <a:t>İhracat 2007/2 Sayılı Dahilde İşleme Rejimine İlişkin İşlemlerin Bilgisayar Veri İşleme Tekniği Yoluyla Yapılmasına Dair Tebliğ</a:t>
          </a:r>
        </a:p>
      </dsp:txBody>
      <dsp:txXfrm>
        <a:off x="87646" y="2663364"/>
        <a:ext cx="1337705" cy="1626623"/>
      </dsp:txXfrm>
    </dsp:sp>
    <dsp:sp modelId="{C0954E33-E84F-4365-85F9-E1D333DA14C9}">
      <dsp:nvSpPr>
        <dsp:cNvPr id="0" name=""/>
        <dsp:cNvSpPr/>
      </dsp:nvSpPr>
      <dsp:spPr>
        <a:xfrm rot="4957550">
          <a:off x="4783883" y="903001"/>
          <a:ext cx="194699" cy="194699"/>
        </a:xfrm>
        <a:prstGeom prst="triangle">
          <a:avLst>
            <a:gd name="adj" fmla="val 100000"/>
          </a:avLst>
        </a:prstGeom>
        <a:solidFill>
          <a:srgbClr val="A00000"/>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08923AE-4EEF-45C6-BB79-EB4DEF0C9C49}">
      <dsp:nvSpPr>
        <dsp:cNvPr id="0" name=""/>
        <dsp:cNvSpPr/>
      </dsp:nvSpPr>
      <dsp:spPr>
        <a:xfrm rot="5400000">
          <a:off x="5282927" y="683648"/>
          <a:ext cx="686909" cy="1143002"/>
        </a:xfrm>
        <a:prstGeom prst="corner">
          <a:avLst>
            <a:gd name="adj1" fmla="val 16120"/>
            <a:gd name="adj2" fmla="val 16110"/>
          </a:avLst>
        </a:prstGeom>
        <a:solidFill>
          <a:schemeClr val="accent1">
            <a:lumMod val="5000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367439B-4AE9-463D-8D49-8BC2AA9A0138}">
      <dsp:nvSpPr>
        <dsp:cNvPr id="0" name=""/>
        <dsp:cNvSpPr/>
      </dsp:nvSpPr>
      <dsp:spPr>
        <a:xfrm>
          <a:off x="3942459" y="1352418"/>
          <a:ext cx="1031909" cy="904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tr-TR" sz="1200" b="1" kern="1200" dirty="0">
              <a:solidFill>
                <a:srgbClr val="A00000"/>
              </a:solidFill>
            </a:rPr>
            <a:t>İhracat 2005/1 Sayılı Dahilde İşleme Rejimi Tebliği</a:t>
          </a:r>
        </a:p>
      </dsp:txBody>
      <dsp:txXfrm>
        <a:off x="3942459" y="1352418"/>
        <a:ext cx="1031909" cy="9045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FBC76-1B1F-47C0-8E28-827C7606DEAD}">
      <dsp:nvSpPr>
        <dsp:cNvPr id="0" name=""/>
        <dsp:cNvSpPr/>
      </dsp:nvSpPr>
      <dsp:spPr>
        <a:xfrm rot="21300000">
          <a:off x="933826" y="1024435"/>
          <a:ext cx="5882659" cy="514666"/>
        </a:xfrm>
        <a:prstGeom prst="mathMinus">
          <a:avLst/>
        </a:prstGeom>
        <a:solidFill>
          <a:srgbClr val="2038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90AB78-B733-4C96-A648-6DBA85A9B8BE}">
      <dsp:nvSpPr>
        <dsp:cNvPr id="0" name=""/>
        <dsp:cNvSpPr/>
      </dsp:nvSpPr>
      <dsp:spPr>
        <a:xfrm>
          <a:off x="1072472" y="116733"/>
          <a:ext cx="2325093" cy="1025415"/>
        </a:xfrm>
        <a:prstGeom prst="downArrow">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5CD9C2-AA3A-4C09-ACD8-4098EE5C0F74}">
      <dsp:nvSpPr>
        <dsp:cNvPr id="0" name=""/>
        <dsp:cNvSpPr/>
      </dsp:nvSpPr>
      <dsp:spPr>
        <a:xfrm>
          <a:off x="4402835" y="-53468"/>
          <a:ext cx="2085789" cy="1183622"/>
        </a:xfrm>
        <a:prstGeom prst="rect">
          <a:avLst/>
        </a:prstGeom>
        <a:solidFill>
          <a:schemeClr val="bg2"/>
        </a:solidFill>
        <a:ln w="19050" cap="flat" cmpd="sng" algn="ctr">
          <a:solidFill>
            <a:schemeClr val="lt1"/>
          </a:solidFill>
          <a:prstDash val="solid"/>
          <a:miter lim="800000"/>
        </a:ln>
        <a:effectLst/>
      </dsp:spPr>
      <dsp:style>
        <a:lnRef idx="3">
          <a:schemeClr val="lt1"/>
        </a:lnRef>
        <a:fillRef idx="1">
          <a:schemeClr val="accent6"/>
        </a:fillRef>
        <a:effectRef idx="1">
          <a:schemeClr val="accent6"/>
        </a:effectRef>
        <a:fontRef idx="minor">
          <a:schemeClr val="lt1"/>
        </a:fontRef>
      </dsp:style>
      <dsp:txBody>
        <a:bodyPr spcFirstLastPara="0" vert="horz" wrap="square" lIns="113792" tIns="113792" rIns="113792" bIns="113792" numCol="1" spcCol="1270" anchor="ctr" anchorCtr="0">
          <a:noAutofit/>
        </a:bodyPr>
        <a:lstStyle/>
        <a:p>
          <a:pPr marL="0" lvl="0" indent="0" algn="r" defTabSz="711200">
            <a:lnSpc>
              <a:spcPct val="90000"/>
            </a:lnSpc>
            <a:spcBef>
              <a:spcPct val="0"/>
            </a:spcBef>
            <a:spcAft>
              <a:spcPct val="35000"/>
            </a:spcAft>
            <a:buNone/>
          </a:pPr>
          <a:r>
            <a:rPr lang="tr-TR" sz="1600" b="1" kern="1200" dirty="0">
              <a:solidFill>
                <a:srgbClr val="A00000"/>
              </a:solidFill>
            </a:rPr>
            <a:t>Yurt içinden temin edilen eşya için ödenmesi gereken KDV, DİR kapsamında tecil edilir. </a:t>
          </a:r>
        </a:p>
      </dsp:txBody>
      <dsp:txXfrm>
        <a:off x="4402835" y="-53468"/>
        <a:ext cx="2085789" cy="1183622"/>
      </dsp:txXfrm>
    </dsp:sp>
    <dsp:sp modelId="{05769923-8549-43C0-859E-063DC30C7902}">
      <dsp:nvSpPr>
        <dsp:cNvPr id="0" name=""/>
        <dsp:cNvSpPr/>
      </dsp:nvSpPr>
      <dsp:spPr>
        <a:xfrm>
          <a:off x="4411013" y="1392616"/>
          <a:ext cx="2325093" cy="1025415"/>
        </a:xfrm>
        <a:prstGeom prst="upArrow">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222BB-E9F5-446D-A4ED-A14919B266EB}">
      <dsp:nvSpPr>
        <dsp:cNvPr id="0" name=""/>
        <dsp:cNvSpPr/>
      </dsp:nvSpPr>
      <dsp:spPr>
        <a:xfrm>
          <a:off x="1340729" y="1424721"/>
          <a:ext cx="2161680" cy="1160958"/>
        </a:xfrm>
        <a:prstGeom prst="rect">
          <a:avLst/>
        </a:prstGeom>
        <a:solidFill>
          <a:schemeClr val="accent3">
            <a:lumMod val="20000"/>
            <a:lumOff val="80000"/>
          </a:schemeClr>
        </a:solidFill>
        <a:ln w="19050" cap="flat" cmpd="sng" algn="ctr">
          <a:solidFill>
            <a:schemeClr val="lt1"/>
          </a:solidFill>
          <a:prstDash val="solid"/>
          <a:miter lim="800000"/>
        </a:ln>
        <a:effectLst/>
      </dsp:spPr>
      <dsp:style>
        <a:lnRef idx="3">
          <a:schemeClr val="lt1"/>
        </a:lnRef>
        <a:fillRef idx="1">
          <a:schemeClr val="accent6"/>
        </a:fillRef>
        <a:effectRef idx="1">
          <a:schemeClr val="accent6"/>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b="1" kern="1200" dirty="0">
              <a:solidFill>
                <a:srgbClr val="A00000"/>
              </a:solidFill>
            </a:rPr>
            <a:t>Tecil edilen mezkur KDV tutarı, ihracatın gerçekleştirilmesi ile birlikte terkin edilir. </a:t>
          </a:r>
        </a:p>
      </dsp:txBody>
      <dsp:txXfrm>
        <a:off x="1340729" y="1424721"/>
        <a:ext cx="2161680" cy="11609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3C13E-916B-4D5B-9491-8B66395E6F66}">
      <dsp:nvSpPr>
        <dsp:cNvPr id="0" name=""/>
        <dsp:cNvSpPr/>
      </dsp:nvSpPr>
      <dsp:spPr>
        <a:xfrm rot="5400000">
          <a:off x="7316172" y="-3094136"/>
          <a:ext cx="889024" cy="7304174"/>
        </a:xfrm>
        <a:prstGeom prst="round2SameRect">
          <a:avLst/>
        </a:prstGeom>
        <a:solidFill>
          <a:schemeClr val="bg1">
            <a:alpha val="90000"/>
          </a:schemeClr>
        </a:solidFill>
        <a:ln w="12700" cap="flat" cmpd="sng" algn="ctr">
          <a:solidFill>
            <a:schemeClr val="accent1">
              <a:lumMod val="5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tr-TR" sz="1600" b="1" i="0" u="none" strike="noStrike" kern="1200" cap="none" spc="0" baseline="0" dirty="0">
              <a:solidFill>
                <a:schemeClr val="tx1"/>
              </a:solidFill>
              <a:uFillTx/>
              <a:latin typeface="Myriad Pro" panose="020B0503030403020204" pitchFamily="34" charset="0"/>
              <a:ea typeface="Montserrat Regular"/>
              <a:cs typeface="Montserrat Regular"/>
            </a:rPr>
            <a:t>Yan</a:t>
          </a:r>
          <a:r>
            <a:rPr lang="tr-TR" sz="1600" kern="1200" dirty="0">
              <a:solidFill>
                <a:schemeClr val="tx1"/>
              </a:solidFill>
            </a:rPr>
            <a:t> </a:t>
          </a:r>
          <a:r>
            <a:rPr lang="tr-TR" sz="1600" b="1" i="0" u="none" strike="noStrike" kern="1200" cap="none" spc="0" baseline="0" dirty="0">
              <a:solidFill>
                <a:schemeClr val="tx1"/>
              </a:solidFill>
              <a:uFillTx/>
              <a:latin typeface="Myriad Pro" panose="020B0503030403020204" pitchFamily="34" charset="0"/>
              <a:ea typeface="Montserrat Regular"/>
              <a:cs typeface="Montserrat Regular"/>
            </a:rPr>
            <a:t>sanayici firmaya ithal eşyasından işlem görmüş ürün ürettiren ve bu ürünün ihracatını kendisi ve/veya aracı ihracatçı vasıtasıyla gerçekleştiren imalatçı olmayan dahilde işleme izin belgesi/dahilde işleme izni sahibi firma</a:t>
          </a:r>
        </a:p>
      </dsp:txBody>
      <dsp:txXfrm rot="-5400000">
        <a:off x="4108598" y="156837"/>
        <a:ext cx="7260775" cy="802226"/>
      </dsp:txXfrm>
    </dsp:sp>
    <dsp:sp modelId="{F76107ED-4BD4-4437-A0B5-3054800F43C6}">
      <dsp:nvSpPr>
        <dsp:cNvPr id="0" name=""/>
        <dsp:cNvSpPr/>
      </dsp:nvSpPr>
      <dsp:spPr>
        <a:xfrm>
          <a:off x="0" y="2310"/>
          <a:ext cx="4108597" cy="1111280"/>
        </a:xfrm>
        <a:prstGeom prst="roundRect">
          <a:avLst/>
        </a:prstGeom>
        <a:solidFill>
          <a:srgbClr val="A00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İHRACATÇI</a:t>
          </a:r>
        </a:p>
      </dsp:txBody>
      <dsp:txXfrm>
        <a:off x="54248" y="56558"/>
        <a:ext cx="4000101" cy="1002784"/>
      </dsp:txXfrm>
    </dsp:sp>
    <dsp:sp modelId="{EE001121-C018-4A57-B195-BEE738FC9FD1}">
      <dsp:nvSpPr>
        <dsp:cNvPr id="0" name=""/>
        <dsp:cNvSpPr/>
      </dsp:nvSpPr>
      <dsp:spPr>
        <a:xfrm rot="5400000">
          <a:off x="7316172" y="-1927291"/>
          <a:ext cx="889024" cy="7304174"/>
        </a:xfrm>
        <a:prstGeom prst="round2SameRect">
          <a:avLst/>
        </a:prstGeom>
        <a:solidFill>
          <a:schemeClr val="bg1">
            <a:alpha val="90000"/>
          </a:schemeClr>
        </a:solidFill>
        <a:ln w="12700" cap="flat" cmpd="sng" algn="ctr">
          <a:solidFill>
            <a:schemeClr val="accent1">
              <a:lumMod val="5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14300" lvl="1" indent="-114300" algn="l" defTabSz="577850">
            <a:lnSpc>
              <a:spcPct val="90000"/>
            </a:lnSpc>
            <a:spcBef>
              <a:spcPct val="0"/>
            </a:spcBef>
            <a:spcAft>
              <a:spcPct val="15000"/>
            </a:spcAft>
            <a:buChar char="•"/>
          </a:pPr>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İşlem görmüş ürünün tamamını veya bir kısmını üreten ve bu ürünün ihracatını kendisi ve/veya aracı ihracatçı vasıtasıyla gerçekleştiren dahilde işleme izin belgesi/dahilde işleme izni sahibi firma</a:t>
          </a:r>
        </a:p>
      </dsp:txBody>
      <dsp:txXfrm rot="-5400000">
        <a:off x="4108598" y="1323682"/>
        <a:ext cx="7260775" cy="802226"/>
      </dsp:txXfrm>
    </dsp:sp>
    <dsp:sp modelId="{89B5C930-111B-413F-BBA2-F0DBE74384FF}">
      <dsp:nvSpPr>
        <dsp:cNvPr id="0" name=""/>
        <dsp:cNvSpPr/>
      </dsp:nvSpPr>
      <dsp:spPr>
        <a:xfrm>
          <a:off x="0" y="1169155"/>
          <a:ext cx="4108597" cy="1111280"/>
        </a:xfrm>
        <a:prstGeom prst="roundRect">
          <a:avLst/>
        </a:prstGeom>
        <a:solidFill>
          <a:srgbClr val="BF8F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İMALATÇI-İHRACATÇI</a:t>
          </a:r>
        </a:p>
      </dsp:txBody>
      <dsp:txXfrm>
        <a:off x="54248" y="1223403"/>
        <a:ext cx="4000101" cy="1002784"/>
      </dsp:txXfrm>
    </dsp:sp>
    <dsp:sp modelId="{97D8E88D-F450-4086-9D59-E160083EEA69}">
      <dsp:nvSpPr>
        <dsp:cNvPr id="0" name=""/>
        <dsp:cNvSpPr/>
      </dsp:nvSpPr>
      <dsp:spPr>
        <a:xfrm rot="5400000">
          <a:off x="7316172" y="-760446"/>
          <a:ext cx="889024" cy="7304174"/>
        </a:xfrm>
        <a:prstGeom prst="round2SameRect">
          <a:avLst/>
        </a:prstGeom>
        <a:solidFill>
          <a:schemeClr val="bg1">
            <a:alpha val="90000"/>
          </a:schemeClr>
        </a:solidFill>
        <a:ln w="12700" cap="flat" cmpd="sng" algn="ctr">
          <a:solidFill>
            <a:schemeClr val="accent1">
              <a:lumMod val="5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14300" lvl="1" indent="-114300" algn="l" defTabSz="577850">
            <a:lnSpc>
              <a:spcPct val="90000"/>
            </a:lnSpc>
            <a:spcBef>
              <a:spcPct val="0"/>
            </a:spcBef>
            <a:spcAft>
              <a:spcPct val="15000"/>
            </a:spcAft>
            <a:buChar char="•"/>
          </a:pPr>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Dahilde işleme izin belgesinde/dahilde işleme izninde taahhüt edilen ihraç ürününün tamamını ya da bir kısmını üreten, belgede/izinde kayıtlı ancak belge/izin sahibi olmayan firma</a:t>
          </a:r>
        </a:p>
      </dsp:txBody>
      <dsp:txXfrm rot="-5400000">
        <a:off x="4108598" y="2490527"/>
        <a:ext cx="7260775" cy="802226"/>
      </dsp:txXfrm>
    </dsp:sp>
    <dsp:sp modelId="{495CCFB9-C519-4AA6-AA4C-E63D465F5626}">
      <dsp:nvSpPr>
        <dsp:cNvPr id="0" name=""/>
        <dsp:cNvSpPr/>
      </dsp:nvSpPr>
      <dsp:spPr>
        <a:xfrm>
          <a:off x="0" y="2336000"/>
          <a:ext cx="4108597" cy="1111280"/>
        </a:xfrm>
        <a:prstGeom prst="roundRect">
          <a:avLst/>
        </a:prstGeom>
        <a:solidFill>
          <a:srgbClr val="0C234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YAN</a:t>
          </a:r>
          <a:r>
            <a:rPr lang="tr-TR" sz="2900" kern="1200" dirty="0"/>
            <a:t> </a:t>
          </a:r>
          <a:r>
            <a:rPr lang="tr-TR" sz="2000" b="1" kern="1200" dirty="0"/>
            <a:t>SANAYİCİ</a:t>
          </a:r>
          <a:endParaRPr lang="tr-TR" sz="2900" b="1" kern="1200" dirty="0"/>
        </a:p>
      </dsp:txBody>
      <dsp:txXfrm>
        <a:off x="54248" y="2390248"/>
        <a:ext cx="4000101" cy="1002784"/>
      </dsp:txXfrm>
    </dsp:sp>
    <dsp:sp modelId="{61B860AA-3778-4A3D-A0C5-318F23396319}">
      <dsp:nvSpPr>
        <dsp:cNvPr id="0" name=""/>
        <dsp:cNvSpPr/>
      </dsp:nvSpPr>
      <dsp:spPr>
        <a:xfrm rot="5400000">
          <a:off x="7316172" y="428401"/>
          <a:ext cx="889024" cy="7304174"/>
        </a:xfrm>
        <a:prstGeom prst="round2SameRect">
          <a:avLst/>
        </a:prstGeom>
        <a:solidFill>
          <a:schemeClr val="bg1">
            <a:alpha val="90000"/>
          </a:schemeClr>
        </a:solidFill>
        <a:ln w="12700" cap="flat" cmpd="sng" algn="ctr">
          <a:solidFill>
            <a:schemeClr val="accent1">
              <a:lumMod val="5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14300" lvl="1" indent="-114300" algn="l" defTabSz="577850">
            <a:lnSpc>
              <a:spcPct val="90000"/>
            </a:lnSpc>
            <a:spcBef>
              <a:spcPct val="0"/>
            </a:spcBef>
            <a:spcAft>
              <a:spcPct val="15000"/>
            </a:spcAft>
            <a:buChar char="•"/>
          </a:pPr>
          <a:r>
            <a:rPr lang="tr-TR" sz="1300" b="1" i="0" u="none" strike="noStrike" kern="1200" cap="none" spc="0" baseline="0" dirty="0">
              <a:solidFill>
                <a:schemeClr val="tx1"/>
              </a:solidFill>
              <a:uFillTx/>
              <a:latin typeface="Myriad Pro" panose="020B0503030403020204" pitchFamily="34" charset="0"/>
              <a:ea typeface="Montserrat Regular"/>
              <a:cs typeface="Montserrat Regular"/>
            </a:rPr>
            <a:t>Dahilde işleme izin belgesinde/dahilde işleme izninde taahhüt edilen ihracatı, belge/izin sahibi firmadan tedarik ettiği şekliyle gerçekleştiren belge/izin sahibi olmayan firma</a:t>
          </a:r>
        </a:p>
      </dsp:txBody>
      <dsp:txXfrm rot="-5400000">
        <a:off x="4108598" y="3679375"/>
        <a:ext cx="7260775" cy="802226"/>
      </dsp:txXfrm>
    </dsp:sp>
    <dsp:sp modelId="{2FF5CDF0-2616-4573-A34F-8AC80D74F610}">
      <dsp:nvSpPr>
        <dsp:cNvPr id="0" name=""/>
        <dsp:cNvSpPr/>
      </dsp:nvSpPr>
      <dsp:spPr>
        <a:xfrm>
          <a:off x="0" y="3502844"/>
          <a:ext cx="4108597" cy="1111280"/>
        </a:xfrm>
        <a:prstGeom prst="roundRect">
          <a:avLst/>
        </a:prstGeom>
        <a:solidFill>
          <a:srgbClr val="A00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ARACI İHRACATÇI</a:t>
          </a:r>
        </a:p>
      </dsp:txBody>
      <dsp:txXfrm>
        <a:off x="54248" y="3557092"/>
        <a:ext cx="4000101" cy="10027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7B1A2-9381-42E2-A3BE-F6FA586361CD}">
      <dsp:nvSpPr>
        <dsp:cNvPr id="0" name=""/>
        <dsp:cNvSpPr/>
      </dsp:nvSpPr>
      <dsp:spPr>
        <a:xfrm>
          <a:off x="855957" y="0"/>
          <a:ext cx="9700856" cy="4458997"/>
        </a:xfrm>
        <a:prstGeom prst="rightArrow">
          <a:avLst/>
        </a:prstGeom>
        <a:solidFill>
          <a:srgbClr val="A00000"/>
        </a:solidFill>
        <a:ln>
          <a:noFill/>
        </a:ln>
        <a:effectLst/>
      </dsp:spPr>
      <dsp:style>
        <a:lnRef idx="0">
          <a:scrgbClr r="0" g="0" b="0"/>
        </a:lnRef>
        <a:fillRef idx="1">
          <a:scrgbClr r="0" g="0" b="0"/>
        </a:fillRef>
        <a:effectRef idx="0">
          <a:scrgbClr r="0" g="0" b="0"/>
        </a:effectRef>
        <a:fontRef idx="minor"/>
      </dsp:style>
    </dsp:sp>
    <dsp:sp modelId="{276E3F8B-6432-4D16-B4CC-33B366F42E2F}">
      <dsp:nvSpPr>
        <dsp:cNvPr id="0" name=""/>
        <dsp:cNvSpPr/>
      </dsp:nvSpPr>
      <dsp:spPr>
        <a:xfrm>
          <a:off x="3900" y="1337699"/>
          <a:ext cx="2534437" cy="1783598"/>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u="none" strike="noStrike" kern="1200" cap="none" spc="0" baseline="0">
              <a:uFillTx/>
              <a:latin typeface="Myriad Pro" panose="020B0503030403020204" pitchFamily="34" charset="0"/>
              <a:ea typeface="Montserrat Regular"/>
              <a:cs typeface="Montserrat Regular"/>
            </a:rPr>
            <a:t>İthal eşyasının ihraç edilecek ürünün üretiminde kullanıldığının tespitinin mümkün olması</a:t>
          </a:r>
          <a:endParaRPr lang="tr-TR" sz="1800" b="1" i="0" u="none" strike="noStrike" kern="1200" cap="none" spc="0" baseline="0" dirty="0">
            <a:uFillTx/>
            <a:latin typeface="Myriad Pro" panose="020B0503030403020204" pitchFamily="34" charset="0"/>
            <a:ea typeface="Montserrat Regular"/>
            <a:cs typeface="Montserrat Regular"/>
          </a:endParaRPr>
        </a:p>
      </dsp:txBody>
      <dsp:txXfrm>
        <a:off x="90968" y="1424767"/>
        <a:ext cx="2360301" cy="1609462"/>
      </dsp:txXfrm>
    </dsp:sp>
    <dsp:sp modelId="{C306DEDA-3732-495D-A53A-0FAC492C47BB}">
      <dsp:nvSpPr>
        <dsp:cNvPr id="0" name=""/>
        <dsp:cNvSpPr/>
      </dsp:nvSpPr>
      <dsp:spPr>
        <a:xfrm>
          <a:off x="2960745" y="1337699"/>
          <a:ext cx="2534437" cy="1783598"/>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i="0" u="none" strike="noStrike" kern="1200" cap="none" spc="0" baseline="0">
              <a:uFillTx/>
              <a:latin typeface="Myriad Pro" panose="020B0503030403020204" pitchFamily="34" charset="0"/>
              <a:ea typeface="Montserrat Regular"/>
              <a:cs typeface="Montserrat Regular"/>
            </a:rPr>
            <a:t>Ülkemizde yerleşik üreticilerin temel ekonomik çıkarlarının olumsuz etkilenmemesi</a:t>
          </a:r>
          <a:endParaRPr lang="tr-TR" sz="1800" b="1" i="0" u="none" strike="noStrike" kern="1200" cap="none" spc="0" baseline="0" dirty="0">
            <a:uFillTx/>
            <a:latin typeface="Myriad Pro" panose="020B0503030403020204" pitchFamily="34" charset="0"/>
            <a:ea typeface="Montserrat Regular"/>
            <a:cs typeface="Montserrat Regular"/>
          </a:endParaRPr>
        </a:p>
      </dsp:txBody>
      <dsp:txXfrm>
        <a:off x="3047813" y="1424767"/>
        <a:ext cx="2360301" cy="1609462"/>
      </dsp:txXfrm>
    </dsp:sp>
    <dsp:sp modelId="{0FE546E7-CE32-4CB5-8422-11E491BA7B69}">
      <dsp:nvSpPr>
        <dsp:cNvPr id="0" name=""/>
        <dsp:cNvSpPr/>
      </dsp:nvSpPr>
      <dsp:spPr>
        <a:xfrm>
          <a:off x="5917589" y="1337699"/>
          <a:ext cx="2534437" cy="1783598"/>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22300">
            <a:lnSpc>
              <a:spcPct val="90000"/>
            </a:lnSpc>
            <a:spcBef>
              <a:spcPct val="0"/>
            </a:spcBef>
            <a:spcAft>
              <a:spcPct val="35000"/>
            </a:spcAft>
            <a:buNone/>
          </a:pPr>
          <a:r>
            <a:rPr lang="tr-TR" sz="1800" b="1" i="0" u="none" strike="noStrike" kern="1200" cap="none" spc="0" baseline="0">
              <a:uFillTx/>
              <a:latin typeface="Myriad Pro" panose="020B0503030403020204" pitchFamily="34" charset="0"/>
              <a:ea typeface="Montserrat Regular"/>
              <a:cs typeface="Montserrat Regular"/>
            </a:rPr>
            <a:t>Faaliyetin katma değer yaratan, kapasite kullanımını artıran, rekabet gücü sağlayan nitelikte olması</a:t>
          </a:r>
          <a:endParaRPr lang="tr-TR" sz="1800" b="1" i="0" u="none" strike="noStrike" kern="1200" cap="none" spc="0" baseline="0" dirty="0">
            <a:uFillTx/>
            <a:latin typeface="Myriad Pro" panose="020B0503030403020204" pitchFamily="34" charset="0"/>
            <a:ea typeface="Montserrat Regular"/>
            <a:cs typeface="Montserrat Regular"/>
          </a:endParaRPr>
        </a:p>
      </dsp:txBody>
      <dsp:txXfrm>
        <a:off x="6004657" y="1424767"/>
        <a:ext cx="2360301" cy="1609462"/>
      </dsp:txXfrm>
    </dsp:sp>
    <dsp:sp modelId="{CE1AC106-E258-4841-85A0-25F8865D6F26}">
      <dsp:nvSpPr>
        <dsp:cNvPr id="0" name=""/>
        <dsp:cNvSpPr/>
      </dsp:nvSpPr>
      <dsp:spPr>
        <a:xfrm>
          <a:off x="8874433" y="1337699"/>
          <a:ext cx="2534437" cy="1783598"/>
        </a:xfrm>
        <a:prstGeom prst="roundRect">
          <a:avLst/>
        </a:prstGeom>
        <a:solidFill>
          <a:schemeClr val="lt1">
            <a:hueOff val="0"/>
            <a:satOff val="0"/>
            <a:lumOff val="0"/>
            <a:alphaOff val="0"/>
          </a:schemeClr>
        </a:solidFill>
        <a:ln w="12700" cap="flat" cmpd="sng" algn="ctr">
          <a:solidFill>
            <a:srgbClr val="A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22300">
            <a:lnSpc>
              <a:spcPct val="90000"/>
            </a:lnSpc>
            <a:spcBef>
              <a:spcPct val="0"/>
            </a:spcBef>
            <a:spcAft>
              <a:spcPct val="35000"/>
            </a:spcAft>
            <a:buNone/>
          </a:pPr>
          <a:r>
            <a:rPr lang="tr-TR" sz="1800" b="1" i="0" u="none" strike="noStrike" kern="1200" cap="none" spc="0" baseline="0" dirty="0">
              <a:uFillTx/>
              <a:latin typeface="Myriad Pro" panose="020B0503030403020204" pitchFamily="34" charset="0"/>
              <a:ea typeface="Montserrat Regular"/>
              <a:cs typeface="Montserrat Regular"/>
            </a:rPr>
            <a:t>Firmaların performansları</a:t>
          </a:r>
        </a:p>
      </dsp:txBody>
      <dsp:txXfrm>
        <a:off x="8961501" y="1424767"/>
        <a:ext cx="2360301" cy="16094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7A133-2BE7-470F-B403-595296F3E52D}">
      <dsp:nvSpPr>
        <dsp:cNvPr id="0" name=""/>
        <dsp:cNvSpPr/>
      </dsp:nvSpPr>
      <dsp:spPr>
        <a:xfrm>
          <a:off x="1623176" y="1468163"/>
          <a:ext cx="1666955" cy="1558899"/>
        </a:xfrm>
        <a:prstGeom prst="roundRect">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chemeClr val="bg1"/>
              </a:solidFill>
              <a:latin typeface="Calibri" panose="020F0502020204030204" pitchFamily="34" charset="0"/>
              <a:ea typeface="+mn-ea"/>
              <a:cs typeface="Arial" panose="020B0604020202020204" pitchFamily="34" charset="0"/>
            </a:rPr>
            <a:t>Teminat</a:t>
          </a:r>
        </a:p>
      </dsp:txBody>
      <dsp:txXfrm>
        <a:off x="1699275" y="1544262"/>
        <a:ext cx="1514757" cy="1406701"/>
      </dsp:txXfrm>
    </dsp:sp>
    <dsp:sp modelId="{70FEF7A6-F5D7-47E4-A36C-87B8802A5FED}">
      <dsp:nvSpPr>
        <dsp:cNvPr id="0" name=""/>
        <dsp:cNvSpPr/>
      </dsp:nvSpPr>
      <dsp:spPr>
        <a:xfrm rot="16172678">
          <a:off x="2238928" y="1258306"/>
          <a:ext cx="419725" cy="0"/>
        </a:xfrm>
        <a:custGeom>
          <a:avLst/>
          <a:gdLst/>
          <a:ahLst/>
          <a:cxnLst/>
          <a:rect l="0" t="0" r="0" b="0"/>
          <a:pathLst>
            <a:path>
              <a:moveTo>
                <a:pt x="0" y="0"/>
              </a:moveTo>
              <a:lnTo>
                <a:pt x="419725" y="0"/>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B65138B5-8531-450F-82AA-B960B496A6D5}">
      <dsp:nvSpPr>
        <dsp:cNvPr id="0" name=""/>
        <dsp:cNvSpPr/>
      </dsp:nvSpPr>
      <dsp:spPr>
        <a:xfrm>
          <a:off x="1882948" y="52616"/>
          <a:ext cx="1120435" cy="995834"/>
        </a:xfrm>
        <a:prstGeom prst="roundRect">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chemeClr val="bg1"/>
              </a:solidFill>
              <a:latin typeface="Calibri" panose="020F0502020204030204" pitchFamily="34" charset="0"/>
              <a:ea typeface="+mn-ea"/>
              <a:cs typeface="Arial" panose="020B0604020202020204" pitchFamily="34" charset="0"/>
            </a:rPr>
            <a:t>Para</a:t>
          </a:r>
        </a:p>
      </dsp:txBody>
      <dsp:txXfrm>
        <a:off x="1931561" y="101229"/>
        <a:ext cx="1023209" cy="898608"/>
      </dsp:txXfrm>
    </dsp:sp>
    <dsp:sp modelId="{C8ADABCA-87C1-48C9-A12A-0DFFE9528570}">
      <dsp:nvSpPr>
        <dsp:cNvPr id="0" name=""/>
        <dsp:cNvSpPr/>
      </dsp:nvSpPr>
      <dsp:spPr>
        <a:xfrm rot="5372591">
          <a:off x="2227973" y="3263838"/>
          <a:ext cx="473567" cy="0"/>
        </a:xfrm>
        <a:custGeom>
          <a:avLst/>
          <a:gdLst/>
          <a:ahLst/>
          <a:cxnLst/>
          <a:rect l="0" t="0" r="0" b="0"/>
          <a:pathLst>
            <a:path>
              <a:moveTo>
                <a:pt x="0" y="0"/>
              </a:moveTo>
              <a:lnTo>
                <a:pt x="473567" y="0"/>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C78CC771-B8AB-48C1-8CAF-41D6CAF0D6F1}">
      <dsp:nvSpPr>
        <dsp:cNvPr id="0" name=""/>
        <dsp:cNvSpPr/>
      </dsp:nvSpPr>
      <dsp:spPr>
        <a:xfrm>
          <a:off x="1853880" y="3500615"/>
          <a:ext cx="1232908" cy="925548"/>
        </a:xfrm>
        <a:prstGeom prst="roundRect">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244600">
            <a:lnSpc>
              <a:spcPct val="90000"/>
            </a:lnSpc>
            <a:spcBef>
              <a:spcPct val="0"/>
            </a:spcBef>
            <a:spcAft>
              <a:spcPct val="35000"/>
            </a:spcAft>
            <a:buNone/>
          </a:pPr>
          <a:r>
            <a:rPr lang="tr-TR" altLang="tr-TR" sz="2000" b="1" kern="1200" dirty="0">
              <a:solidFill>
                <a:schemeClr val="bg1"/>
              </a:solidFill>
              <a:latin typeface="Calibri" panose="020F0502020204030204" pitchFamily="34" charset="0"/>
              <a:ea typeface="+mn-ea"/>
              <a:cs typeface="Arial" panose="020B0604020202020204" pitchFamily="34" charset="0"/>
            </a:rPr>
            <a:t>Teminat mektubu</a:t>
          </a:r>
          <a:endParaRPr lang="tr-TR" sz="2000" b="1" kern="1200" dirty="0">
            <a:solidFill>
              <a:schemeClr val="bg1"/>
            </a:solidFill>
            <a:latin typeface="Calibri" panose="020F0502020204030204" pitchFamily="34" charset="0"/>
            <a:ea typeface="+mn-ea"/>
            <a:cs typeface="Arial" panose="020B0604020202020204" pitchFamily="34" charset="0"/>
          </a:endParaRPr>
        </a:p>
      </dsp:txBody>
      <dsp:txXfrm>
        <a:off x="1899062" y="3545797"/>
        <a:ext cx="1142544" cy="83518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DD55A-C310-43DD-A7B4-EA1F24788DDB}">
      <dsp:nvSpPr>
        <dsp:cNvPr id="0" name=""/>
        <dsp:cNvSpPr/>
      </dsp:nvSpPr>
      <dsp:spPr>
        <a:xfrm>
          <a:off x="0" y="7245"/>
          <a:ext cx="11343704" cy="548644"/>
        </a:xfrm>
        <a:prstGeom prst="roundRect">
          <a:avLst/>
        </a:prstGeom>
        <a:solidFill>
          <a:schemeClr val="accent3">
            <a:lumMod val="20000"/>
            <a:lumOff val="8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Dahilde İşleme İzin Belgesinin kağıt ortamındaki basılı nüshası (Belge sahibi firmanın talebine istinaden ilgili firmaya gönderilmişse)</a:t>
          </a:r>
        </a:p>
      </dsp:txBody>
      <dsp:txXfrm>
        <a:off x="26783" y="34028"/>
        <a:ext cx="11290138" cy="495078"/>
      </dsp:txXfrm>
    </dsp:sp>
    <dsp:sp modelId="{664E04E0-61A8-451B-A538-4C0113BBC89A}">
      <dsp:nvSpPr>
        <dsp:cNvPr id="0" name=""/>
        <dsp:cNvSpPr/>
      </dsp:nvSpPr>
      <dsp:spPr>
        <a:xfrm>
          <a:off x="0" y="596210"/>
          <a:ext cx="11343704" cy="384929"/>
        </a:xfrm>
        <a:prstGeom prst="roundRect">
          <a:avLst/>
        </a:prstGeom>
        <a:solidFill>
          <a:srgbClr val="E7CBCB"/>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Gümrük beyannamesi</a:t>
          </a:r>
        </a:p>
      </dsp:txBody>
      <dsp:txXfrm>
        <a:off x="18791" y="615001"/>
        <a:ext cx="11306122" cy="347347"/>
      </dsp:txXfrm>
    </dsp:sp>
    <dsp:sp modelId="{9868C4E2-BE63-4945-AF03-F6DD1EC7F961}">
      <dsp:nvSpPr>
        <dsp:cNvPr id="0" name=""/>
        <dsp:cNvSpPr/>
      </dsp:nvSpPr>
      <dsp:spPr>
        <a:xfrm>
          <a:off x="0" y="1021460"/>
          <a:ext cx="11343704" cy="384929"/>
        </a:xfrm>
        <a:prstGeom prst="roundRect">
          <a:avLst/>
        </a:prstGeom>
        <a:solidFill>
          <a:schemeClr val="accent3">
            <a:lumMod val="20000"/>
            <a:lumOff val="8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İhracat listesi </a:t>
          </a:r>
        </a:p>
      </dsp:txBody>
      <dsp:txXfrm>
        <a:off x="18791" y="1040251"/>
        <a:ext cx="11306122" cy="347347"/>
      </dsp:txXfrm>
    </dsp:sp>
    <dsp:sp modelId="{13B19FB7-2E90-42DD-9456-B9F15524DF3C}">
      <dsp:nvSpPr>
        <dsp:cNvPr id="0" name=""/>
        <dsp:cNvSpPr/>
      </dsp:nvSpPr>
      <dsp:spPr>
        <a:xfrm>
          <a:off x="0" y="1446710"/>
          <a:ext cx="11343704" cy="384929"/>
        </a:xfrm>
        <a:prstGeom prst="roundRect">
          <a:avLst/>
        </a:prstGeom>
        <a:solidFill>
          <a:srgbClr val="E7CBCB"/>
        </a:solidFill>
        <a:ln w="12700" cap="flat" cmpd="sng" algn="ctr">
          <a:solidFill>
            <a:srgbClr val="4472C4">
              <a:lumMod val="5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chemeClr val="tx1"/>
              </a:solidFill>
              <a:latin typeface="Calibri" panose="020F0502020204030204"/>
              <a:ea typeface="+mn-ea"/>
              <a:cs typeface="+mn-cs"/>
            </a:rPr>
            <a:t>İthalat listesi</a:t>
          </a:r>
        </a:p>
      </dsp:txBody>
      <dsp:txXfrm>
        <a:off x="18791" y="1465501"/>
        <a:ext cx="11306122" cy="347347"/>
      </dsp:txXfrm>
    </dsp:sp>
    <dsp:sp modelId="{CA91496A-7F83-4FCF-A175-2E528D1B6F2B}">
      <dsp:nvSpPr>
        <dsp:cNvPr id="0" name=""/>
        <dsp:cNvSpPr/>
      </dsp:nvSpPr>
      <dsp:spPr>
        <a:xfrm>
          <a:off x="0" y="1871960"/>
          <a:ext cx="11343704" cy="384929"/>
        </a:xfrm>
        <a:prstGeom prst="roundRect">
          <a:avLst/>
        </a:prstGeom>
        <a:solidFill>
          <a:schemeClr val="accent3">
            <a:lumMod val="20000"/>
            <a:lumOff val="8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Ekspertiz raporu </a:t>
          </a:r>
        </a:p>
      </dsp:txBody>
      <dsp:txXfrm>
        <a:off x="18791" y="1890751"/>
        <a:ext cx="11306122" cy="347347"/>
      </dsp:txXfrm>
    </dsp:sp>
    <dsp:sp modelId="{4E72C55B-93AC-4AC1-BBDF-FED7FCE9148D}">
      <dsp:nvSpPr>
        <dsp:cNvPr id="0" name=""/>
        <dsp:cNvSpPr/>
      </dsp:nvSpPr>
      <dsp:spPr>
        <a:xfrm>
          <a:off x="0" y="2297210"/>
          <a:ext cx="11343704" cy="384929"/>
        </a:xfrm>
        <a:prstGeom prst="roundRect">
          <a:avLst/>
        </a:prstGeom>
        <a:solidFill>
          <a:srgbClr val="E7CBCB"/>
        </a:solidFill>
        <a:ln w="12700" cap="flat" cmpd="sng" algn="ctr">
          <a:solidFill>
            <a:srgbClr val="4472C4">
              <a:lumMod val="50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chemeClr val="tx1"/>
              </a:solidFill>
            </a:rPr>
            <a:t>Telafi edici vergi makbuzu (Gerekli olması halinde)</a:t>
          </a:r>
        </a:p>
      </dsp:txBody>
      <dsp:txXfrm>
        <a:off x="18791" y="2316001"/>
        <a:ext cx="11306122" cy="347347"/>
      </dsp:txXfrm>
    </dsp:sp>
    <dsp:sp modelId="{5BB5CEB2-4927-4D74-AE05-6878E8F7963E}">
      <dsp:nvSpPr>
        <dsp:cNvPr id="0" name=""/>
        <dsp:cNvSpPr/>
      </dsp:nvSpPr>
      <dsp:spPr>
        <a:xfrm>
          <a:off x="0" y="2722460"/>
          <a:ext cx="11343704" cy="384929"/>
        </a:xfrm>
        <a:prstGeom prst="roundRect">
          <a:avLst/>
        </a:prstGeom>
        <a:solidFill>
          <a:schemeClr val="accent3">
            <a:lumMod val="20000"/>
            <a:lumOff val="8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Menşe ispat belgeleri (Gerekli olması halinde)</a:t>
          </a:r>
        </a:p>
      </dsp:txBody>
      <dsp:txXfrm>
        <a:off x="18791" y="2741251"/>
        <a:ext cx="11306122" cy="347347"/>
      </dsp:txXfrm>
    </dsp:sp>
    <dsp:sp modelId="{C782CFA4-41FA-4B23-B76D-70355926BC9A}">
      <dsp:nvSpPr>
        <dsp:cNvPr id="0" name=""/>
        <dsp:cNvSpPr/>
      </dsp:nvSpPr>
      <dsp:spPr>
        <a:xfrm>
          <a:off x="0" y="3147710"/>
          <a:ext cx="11343704" cy="384929"/>
        </a:xfrm>
        <a:prstGeom prst="roundRect">
          <a:avLst/>
        </a:prstGeom>
        <a:solidFill>
          <a:srgbClr val="E7CBCB"/>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chemeClr val="tx1"/>
              </a:solidFill>
            </a:rPr>
            <a:t>Tedarikçi beyanı (Gerekli olması halinde)</a:t>
          </a:r>
        </a:p>
      </dsp:txBody>
      <dsp:txXfrm>
        <a:off x="18791" y="3166501"/>
        <a:ext cx="11306122" cy="347347"/>
      </dsp:txXfrm>
    </dsp:sp>
    <dsp:sp modelId="{D7231A2E-C5BD-4352-8264-8C33E4C5EBB1}">
      <dsp:nvSpPr>
        <dsp:cNvPr id="0" name=""/>
        <dsp:cNvSpPr/>
      </dsp:nvSpPr>
      <dsp:spPr>
        <a:xfrm>
          <a:off x="0" y="3572960"/>
          <a:ext cx="11343704" cy="384929"/>
        </a:xfrm>
        <a:prstGeom prst="roundRect">
          <a:avLst/>
        </a:prstGeom>
        <a:solidFill>
          <a:schemeClr val="accent3">
            <a:lumMod val="20000"/>
            <a:lumOff val="8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solidFill>
                <a:sysClr val="windowText" lastClr="000000"/>
              </a:solidFill>
              <a:latin typeface="Calibri" panose="020F0502020204030204"/>
              <a:ea typeface="+mn-ea"/>
              <a:cs typeface="+mn-cs"/>
            </a:rPr>
            <a:t>Ön statü belgesi (İhracatın serbest bölgeye yapılması halinde)</a:t>
          </a:r>
        </a:p>
      </dsp:txBody>
      <dsp:txXfrm>
        <a:off x="18791" y="3591751"/>
        <a:ext cx="11306122" cy="34734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A49E9-EA75-46E2-A989-A264487EC5A6}">
      <dsp:nvSpPr>
        <dsp:cNvPr id="0" name=""/>
        <dsp:cNvSpPr/>
      </dsp:nvSpPr>
      <dsp:spPr>
        <a:xfrm>
          <a:off x="0" y="0"/>
          <a:ext cx="1303588" cy="1303588"/>
        </a:xfrm>
        <a:prstGeom prst="pie">
          <a:avLst>
            <a:gd name="adj1" fmla="val 5400000"/>
            <a:gd name="adj2" fmla="val 16200000"/>
          </a:avLst>
        </a:prstGeom>
        <a:solidFill>
          <a:schemeClr val="accent4">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555ED7-4138-4208-82C3-588C147B2C62}">
      <dsp:nvSpPr>
        <dsp:cNvPr id="0" name=""/>
        <dsp:cNvSpPr/>
      </dsp:nvSpPr>
      <dsp:spPr>
        <a:xfrm>
          <a:off x="651794" y="0"/>
          <a:ext cx="7773141" cy="1303588"/>
        </a:xfrm>
        <a:prstGeom prst="rect">
          <a:avLst/>
        </a:prstGeom>
        <a:solidFill>
          <a:schemeClr val="lt1">
            <a:alpha val="90000"/>
            <a:hueOff val="0"/>
            <a:satOff val="0"/>
            <a:lumOff val="0"/>
            <a:alphaOff val="0"/>
          </a:schemeClr>
        </a:solidFill>
        <a:ln w="12700" cap="flat" cmpd="sng" algn="ctr">
          <a:solidFill>
            <a:schemeClr val="accent4">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tr-TR" sz="1600" kern="1200" dirty="0"/>
            <a:t>Üçüncü ülke menşeli bir eşyanın DİİB kapsamında ithal edildikten sonra üretim sürecini müteakip ihraç ürünü olarak AB üyesi ülkelere, serbest ticaret anlaşması imzaladığımız ülkelere, </a:t>
          </a:r>
          <a:r>
            <a:rPr lang="tr-TR" sz="1600" kern="1200" dirty="0" err="1"/>
            <a:t>Pan</a:t>
          </a:r>
          <a:r>
            <a:rPr lang="tr-TR" sz="1600" kern="1200" dirty="0"/>
            <a:t>-Avrupa Menşe Kümülasyonuna veya </a:t>
          </a:r>
          <a:r>
            <a:rPr lang="tr-TR" sz="1600" kern="1200" dirty="0" err="1"/>
            <a:t>Pan</a:t>
          </a:r>
          <a:r>
            <a:rPr lang="tr-TR" sz="1600" kern="1200" dirty="0"/>
            <a:t>-Avrupa-Akdeniz Menşe Kümülasyonuna taraf olan ülkelere ihraç edilmesi halinde, ithal edilen eşya ile ilgili vergi, ihracat sırasında ödenir.</a:t>
          </a:r>
        </a:p>
      </dsp:txBody>
      <dsp:txXfrm>
        <a:off x="651794" y="0"/>
        <a:ext cx="7773141" cy="13035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444E4-9E8B-43E0-A0F8-B82C1ED7469D}">
      <dsp:nvSpPr>
        <dsp:cNvPr id="0" name=""/>
        <dsp:cNvSpPr/>
      </dsp:nvSpPr>
      <dsp:spPr>
        <a:xfrm>
          <a:off x="0" y="655392"/>
          <a:ext cx="6414810" cy="1872000"/>
        </a:xfrm>
        <a:prstGeom prst="rightArrow">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FE6E9-4F92-4928-9BAE-CA16973342CF}">
      <dsp:nvSpPr>
        <dsp:cNvPr id="0" name=""/>
        <dsp:cNvSpPr/>
      </dsp:nvSpPr>
      <dsp:spPr>
        <a:xfrm>
          <a:off x="2710763" y="2203128"/>
          <a:ext cx="2431274" cy="1650612"/>
        </a:xfrm>
        <a:prstGeom prst="rect">
          <a:avLst/>
        </a:prstGeom>
        <a:solidFill>
          <a:schemeClr val="accent1">
            <a:lumMod val="20000"/>
            <a:lumOff val="80000"/>
          </a:schemeClr>
        </a:solidFill>
        <a:ln>
          <a:solidFill>
            <a:srgbClr val="163C74"/>
          </a:solid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ctr" defTabSz="711200">
            <a:lnSpc>
              <a:spcPct val="90000"/>
            </a:lnSpc>
            <a:spcBef>
              <a:spcPct val="0"/>
            </a:spcBef>
            <a:spcAft>
              <a:spcPct val="15000"/>
            </a:spcAft>
            <a:buNone/>
          </a:pPr>
          <a:r>
            <a:rPr lang="tr-TR" sz="1600" kern="1200" dirty="0"/>
            <a:t>Belge aşımı, ikincil işlem görmüş ürün, yurt içi alım, serbest bölgelere yapılan ihracat, döviz kullanım oranı, işletme malzemesi, TEV ve özel şartlar hususlarına dikkat eder.</a:t>
          </a:r>
        </a:p>
      </dsp:txBody>
      <dsp:txXfrm>
        <a:off x="2710763" y="2203128"/>
        <a:ext cx="2431274" cy="1650612"/>
      </dsp:txXfrm>
    </dsp:sp>
    <dsp:sp modelId="{8295FA39-92DF-4CE1-8CC5-CE2FA1BC1351}">
      <dsp:nvSpPr>
        <dsp:cNvPr id="0" name=""/>
        <dsp:cNvSpPr/>
      </dsp:nvSpPr>
      <dsp:spPr>
        <a:xfrm>
          <a:off x="3940642" y="1123392"/>
          <a:ext cx="1234099" cy="93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3360" rIns="0" bIns="213360" numCol="1" spcCol="1270" anchor="ctr" anchorCtr="0">
          <a:noAutofit/>
        </a:bodyPr>
        <a:lstStyle/>
        <a:p>
          <a:pPr marL="0" lvl="0" indent="0" algn="l" defTabSz="933450">
            <a:lnSpc>
              <a:spcPct val="90000"/>
            </a:lnSpc>
            <a:spcBef>
              <a:spcPct val="0"/>
            </a:spcBef>
            <a:spcAft>
              <a:spcPct val="35000"/>
            </a:spcAft>
            <a:buNone/>
          </a:pPr>
          <a:endParaRPr lang="tr-TR" sz="2100" kern="1200" dirty="0"/>
        </a:p>
      </dsp:txBody>
      <dsp:txXfrm>
        <a:off x="3940642" y="1123392"/>
        <a:ext cx="1234099" cy="936000"/>
      </dsp:txXfrm>
    </dsp:sp>
    <dsp:sp modelId="{F777DC48-D54E-4F05-9C5C-ECA5450EEE40}">
      <dsp:nvSpPr>
        <dsp:cNvPr id="0" name=""/>
        <dsp:cNvSpPr/>
      </dsp:nvSpPr>
      <dsp:spPr>
        <a:xfrm>
          <a:off x="62831" y="2176912"/>
          <a:ext cx="2419068" cy="935299"/>
        </a:xfrm>
        <a:prstGeom prst="rect">
          <a:avLst/>
        </a:prstGeom>
        <a:solidFill>
          <a:schemeClr val="accent1">
            <a:lumMod val="20000"/>
            <a:lumOff val="80000"/>
          </a:schemeClr>
        </a:solidFill>
        <a:ln>
          <a:solidFill>
            <a:srgbClr val="163C74"/>
          </a:solid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ctr" defTabSz="711200">
            <a:lnSpc>
              <a:spcPct val="90000"/>
            </a:lnSpc>
            <a:spcBef>
              <a:spcPct val="0"/>
            </a:spcBef>
            <a:spcAft>
              <a:spcPct val="15000"/>
            </a:spcAft>
            <a:buNone/>
          </a:pPr>
          <a:r>
            <a:rPr lang="tr-TR" sz="1600" kern="1200" dirty="0"/>
            <a:t>Belgedeki şartlara uygun olarak ithal eşyasının işlem görmüş ürünün ihracatında kullanıldığını tespit eder.</a:t>
          </a:r>
        </a:p>
      </dsp:txBody>
      <dsp:txXfrm>
        <a:off x="62831" y="2176912"/>
        <a:ext cx="2419068" cy="935299"/>
      </dsp:txXfrm>
    </dsp:sp>
    <dsp:sp modelId="{C1652F16-8454-42E1-8D26-C303A7842AC3}">
      <dsp:nvSpPr>
        <dsp:cNvPr id="0" name=""/>
        <dsp:cNvSpPr/>
      </dsp:nvSpPr>
      <dsp:spPr>
        <a:xfrm>
          <a:off x="1481317" y="1108360"/>
          <a:ext cx="2579847" cy="93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3360" rIns="0" bIns="213360" numCol="1" spcCol="1270" anchor="ctr" anchorCtr="0">
          <a:noAutofit/>
        </a:bodyPr>
        <a:lstStyle/>
        <a:p>
          <a:pPr marL="0" lvl="0" indent="0" algn="ctr" defTabSz="933450">
            <a:lnSpc>
              <a:spcPct val="90000"/>
            </a:lnSpc>
            <a:spcBef>
              <a:spcPct val="0"/>
            </a:spcBef>
            <a:spcAft>
              <a:spcPct val="35000"/>
            </a:spcAft>
            <a:buNone/>
          </a:pPr>
          <a:r>
            <a:rPr lang="tr-TR" sz="2100" kern="1200" dirty="0">
              <a:solidFill>
                <a:schemeClr val="bg1"/>
              </a:solidFill>
            </a:rPr>
            <a:t>Bölge Müdürlükleri</a:t>
          </a:r>
        </a:p>
      </dsp:txBody>
      <dsp:txXfrm>
        <a:off x="1481317" y="1108360"/>
        <a:ext cx="2579847" cy="936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F0CE0-3EDF-421B-A3F7-B7F2B9CB8EBF}">
      <dsp:nvSpPr>
        <dsp:cNvPr id="0" name=""/>
        <dsp:cNvSpPr/>
      </dsp:nvSpPr>
      <dsp:spPr>
        <a:xfrm>
          <a:off x="106218" y="72760"/>
          <a:ext cx="1949304" cy="580395"/>
        </a:xfrm>
        <a:prstGeom prst="rect">
          <a:avLst/>
        </a:prstGeom>
        <a:solidFill>
          <a:schemeClr val="accent1">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tr-TR" sz="1600" kern="1200" dirty="0"/>
            <a:t>Belge şartları yerine getirilmiş ise:</a:t>
          </a:r>
        </a:p>
      </dsp:txBody>
      <dsp:txXfrm>
        <a:off x="106218" y="72760"/>
        <a:ext cx="1949304" cy="580395"/>
      </dsp:txXfrm>
    </dsp:sp>
    <dsp:sp modelId="{4ABDE6DE-B2B7-4929-A170-5C27358E3D84}">
      <dsp:nvSpPr>
        <dsp:cNvPr id="0" name=""/>
        <dsp:cNvSpPr/>
      </dsp:nvSpPr>
      <dsp:spPr>
        <a:xfrm>
          <a:off x="99317" y="721276"/>
          <a:ext cx="1949304" cy="1329952"/>
        </a:xfrm>
        <a:prstGeom prst="rect">
          <a:avLst/>
        </a:prstGeom>
        <a:solidFill>
          <a:schemeClr val="accent1">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a:lnSpc>
              <a:spcPct val="90000"/>
            </a:lnSpc>
            <a:spcBef>
              <a:spcPct val="0"/>
            </a:spcBef>
            <a:spcAft>
              <a:spcPct val="15000"/>
            </a:spcAft>
            <a:buFont typeface="Arial" panose="020B0604020202020204" pitchFamily="34" charset="0"/>
            <a:buNone/>
          </a:pPr>
          <a:r>
            <a:rPr lang="tr-TR" sz="1600" kern="1200" dirty="0"/>
            <a:t>Teminat iadesi için ilgili gümrük idaresine bildirim yapılır.</a:t>
          </a:r>
        </a:p>
      </dsp:txBody>
      <dsp:txXfrm>
        <a:off x="99317" y="721276"/>
        <a:ext cx="1949304" cy="1329952"/>
      </dsp:txXfrm>
    </dsp:sp>
    <dsp:sp modelId="{084CAD37-4D48-419C-864D-F272A392B4C5}">
      <dsp:nvSpPr>
        <dsp:cNvPr id="0" name=""/>
        <dsp:cNvSpPr/>
      </dsp:nvSpPr>
      <dsp:spPr>
        <a:xfrm>
          <a:off x="2215229" y="540059"/>
          <a:ext cx="1949304" cy="580395"/>
        </a:xfrm>
        <a:prstGeom prst="rect">
          <a:avLst/>
        </a:prstGeom>
        <a:solidFill>
          <a:schemeClr val="accent1">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tr-TR" sz="1600" kern="1200" dirty="0"/>
            <a:t>Belge şartları yerine getirilmemiş ise:</a:t>
          </a:r>
        </a:p>
      </dsp:txBody>
      <dsp:txXfrm>
        <a:off x="2215229" y="540059"/>
        <a:ext cx="1949304" cy="580395"/>
      </dsp:txXfrm>
    </dsp:sp>
    <dsp:sp modelId="{3A98E6C1-B900-4D40-83F1-A85154E64D9C}">
      <dsp:nvSpPr>
        <dsp:cNvPr id="0" name=""/>
        <dsp:cNvSpPr/>
      </dsp:nvSpPr>
      <dsp:spPr>
        <a:xfrm>
          <a:off x="2222227" y="1173393"/>
          <a:ext cx="1949304" cy="1329952"/>
        </a:xfrm>
        <a:prstGeom prst="rect">
          <a:avLst/>
        </a:prstGeom>
        <a:solidFill>
          <a:schemeClr val="accent1">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ctr" defTabSz="711200">
            <a:lnSpc>
              <a:spcPct val="90000"/>
            </a:lnSpc>
            <a:spcBef>
              <a:spcPct val="0"/>
            </a:spcBef>
            <a:spcAft>
              <a:spcPct val="15000"/>
            </a:spcAft>
            <a:buNone/>
          </a:pPr>
          <a:r>
            <a:rPr lang="tr-TR" sz="1600" kern="1200" dirty="0"/>
            <a:t>Müeyyide uygulanması için yine ilgili gümrük idaresine bildirim yapılır.</a:t>
          </a:r>
        </a:p>
      </dsp:txBody>
      <dsp:txXfrm>
        <a:off x="2222227" y="1173393"/>
        <a:ext cx="1949304" cy="13299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685C1-A3B5-4F99-A99E-F01BAF728EBB}">
      <dsp:nvSpPr>
        <dsp:cNvPr id="0" name=""/>
        <dsp:cNvSpPr/>
      </dsp:nvSpPr>
      <dsp:spPr>
        <a:xfrm>
          <a:off x="-4882091" y="-748391"/>
          <a:ext cx="5816498" cy="5816498"/>
        </a:xfrm>
        <a:prstGeom prst="blockArc">
          <a:avLst>
            <a:gd name="adj1" fmla="val 18900000"/>
            <a:gd name="adj2" fmla="val 2700000"/>
            <a:gd name="adj3" fmla="val 371"/>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5559AA-27DC-4657-BCCF-D21872225592}">
      <dsp:nvSpPr>
        <dsp:cNvPr id="0" name=""/>
        <dsp:cNvSpPr/>
      </dsp:nvSpPr>
      <dsp:spPr>
        <a:xfrm>
          <a:off x="303028" y="196374"/>
          <a:ext cx="6094811"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11607" tIns="50800" rIns="50800" bIns="50800" numCol="1" spcCol="1270" anchor="ctr" anchorCtr="0">
          <a:noAutofit/>
        </a:bodyPr>
        <a:lstStyle/>
        <a:p>
          <a:pPr marL="0" lvl="0" indent="0" algn="l" defTabSz="889000">
            <a:lnSpc>
              <a:spcPct val="90000"/>
            </a:lnSpc>
            <a:spcBef>
              <a:spcPct val="0"/>
            </a:spcBef>
            <a:spcAft>
              <a:spcPct val="35000"/>
            </a:spcAft>
            <a:buNone/>
          </a:pPr>
          <a:r>
            <a:rPr lang="tr-TR" sz="2000" b="1" kern="1200" dirty="0">
              <a:solidFill>
                <a:prstClr val="white"/>
              </a:solidFill>
              <a:latin typeface="Calibri" panose="020F0502020204030204"/>
              <a:ea typeface="+mn-ea"/>
              <a:cs typeface="+mn-cs"/>
            </a:rPr>
            <a:t>Hariçte</a:t>
          </a:r>
          <a:r>
            <a:rPr lang="tr-TR" sz="2000" b="1" kern="1200" dirty="0">
              <a:solidFill>
                <a:schemeClr val="bg1"/>
              </a:solidFill>
              <a:latin typeface="+mn-lt"/>
              <a:ea typeface="+mn-ea"/>
              <a:cs typeface="+mn-cs"/>
            </a:rPr>
            <a:t> </a:t>
          </a:r>
          <a:r>
            <a:rPr lang="tr-TR" sz="2000" b="1" kern="1200" dirty="0">
              <a:solidFill>
                <a:prstClr val="white"/>
              </a:solidFill>
              <a:latin typeface="Calibri" panose="020F0502020204030204"/>
              <a:ea typeface="+mn-ea"/>
              <a:cs typeface="+mn-cs"/>
            </a:rPr>
            <a:t>İşleme Rejimi Nedir?</a:t>
          </a:r>
          <a:endParaRPr lang="tr-TR" sz="2000" b="1" kern="1200" dirty="0">
            <a:solidFill>
              <a:schemeClr val="bg1"/>
            </a:solidFill>
            <a:latin typeface="+mn-lt"/>
          </a:endParaRPr>
        </a:p>
      </dsp:txBody>
      <dsp:txXfrm>
        <a:off x="303028" y="196374"/>
        <a:ext cx="6094811" cy="392575"/>
      </dsp:txXfrm>
    </dsp:sp>
    <dsp:sp modelId="{4792725F-A738-4EA2-8EBE-F8614E510273}">
      <dsp:nvSpPr>
        <dsp:cNvPr id="0" name=""/>
        <dsp:cNvSpPr/>
      </dsp:nvSpPr>
      <dsp:spPr>
        <a:xfrm>
          <a:off x="57668" y="147302"/>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5FE68A-44CC-4592-9161-7CB31E0C44AA}">
      <dsp:nvSpPr>
        <dsp:cNvPr id="0" name=""/>
        <dsp:cNvSpPr/>
      </dsp:nvSpPr>
      <dsp:spPr>
        <a:xfrm>
          <a:off x="658540" y="785583"/>
          <a:ext cx="5739299"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11607" tIns="48260" rIns="48260" bIns="4826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schemeClr val="bg1"/>
              </a:solidFill>
              <a:latin typeface="+mn-lt"/>
            </a:rPr>
            <a:t>Hariçte İşleme Rejimi Mevzuatı</a:t>
          </a:r>
          <a:endParaRPr lang="tr-TR" sz="1900" b="1" kern="1200" dirty="0">
            <a:solidFill>
              <a:prstClr val="white"/>
            </a:solidFill>
            <a:latin typeface="Calibri" panose="020F0502020204030204"/>
            <a:ea typeface="+mn-ea"/>
            <a:cs typeface="+mn-cs"/>
          </a:endParaRPr>
        </a:p>
      </dsp:txBody>
      <dsp:txXfrm>
        <a:off x="658540" y="785583"/>
        <a:ext cx="5739299" cy="392575"/>
      </dsp:txXfrm>
    </dsp:sp>
    <dsp:sp modelId="{89D79656-1ABC-4040-87E0-080045D3BBB7}">
      <dsp:nvSpPr>
        <dsp:cNvPr id="0" name=""/>
        <dsp:cNvSpPr/>
      </dsp:nvSpPr>
      <dsp:spPr>
        <a:xfrm>
          <a:off x="413180" y="736511"/>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8ABC07-BD07-4ECD-9B32-1420E373B903}">
      <dsp:nvSpPr>
        <dsp:cNvPr id="0" name=""/>
        <dsp:cNvSpPr/>
      </dsp:nvSpPr>
      <dsp:spPr>
        <a:xfrm>
          <a:off x="853359" y="1374360"/>
          <a:ext cx="5544479"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0448" tIns="43180" rIns="43180" bIns="4318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Hariçte İşleme Rejimi İşleyiş Süreci</a:t>
          </a:r>
        </a:p>
      </dsp:txBody>
      <dsp:txXfrm>
        <a:off x="853359" y="1374360"/>
        <a:ext cx="5544479" cy="392575"/>
      </dsp:txXfrm>
    </dsp:sp>
    <dsp:sp modelId="{6448352B-A694-4BC6-BC3E-8059AC41F34D}">
      <dsp:nvSpPr>
        <dsp:cNvPr id="0" name=""/>
        <dsp:cNvSpPr/>
      </dsp:nvSpPr>
      <dsp:spPr>
        <a:xfrm>
          <a:off x="608000" y="1325288"/>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285D0E-D695-4F55-9A61-DC1A8175AAE3}">
      <dsp:nvSpPr>
        <dsp:cNvPr id="0" name=""/>
        <dsp:cNvSpPr/>
      </dsp:nvSpPr>
      <dsp:spPr>
        <a:xfrm>
          <a:off x="915563" y="1963570"/>
          <a:ext cx="5482275"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0448" tIns="43180" rIns="43180" bIns="4318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Hariçte İşleme Rejimi ile İlgili Merciler</a:t>
          </a:r>
        </a:p>
      </dsp:txBody>
      <dsp:txXfrm>
        <a:off x="915563" y="1963570"/>
        <a:ext cx="5482275" cy="392575"/>
      </dsp:txXfrm>
    </dsp:sp>
    <dsp:sp modelId="{15B7D398-D5A1-4FB9-8FE3-24FE1CE2FEE5}">
      <dsp:nvSpPr>
        <dsp:cNvPr id="0" name=""/>
        <dsp:cNvSpPr/>
      </dsp:nvSpPr>
      <dsp:spPr>
        <a:xfrm>
          <a:off x="670203" y="1914498"/>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B07D33-32C5-4451-BFA5-6DF0DCF3B610}">
      <dsp:nvSpPr>
        <dsp:cNvPr id="0" name=""/>
        <dsp:cNvSpPr/>
      </dsp:nvSpPr>
      <dsp:spPr>
        <a:xfrm>
          <a:off x="853359" y="2552779"/>
          <a:ext cx="5544479"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0448" tIns="43180" rIns="43180" bIns="4318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 Başvuru Süreci</a:t>
          </a:r>
        </a:p>
      </dsp:txBody>
      <dsp:txXfrm>
        <a:off x="853359" y="2552779"/>
        <a:ext cx="5544479" cy="392575"/>
      </dsp:txXfrm>
    </dsp:sp>
    <dsp:sp modelId="{5358327A-7E85-4DF8-A7D0-57297C3185CA}">
      <dsp:nvSpPr>
        <dsp:cNvPr id="0" name=""/>
        <dsp:cNvSpPr/>
      </dsp:nvSpPr>
      <dsp:spPr>
        <a:xfrm>
          <a:off x="608000" y="2503707"/>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73BA1C-D50C-4D46-9265-8E56CFAE972F}">
      <dsp:nvSpPr>
        <dsp:cNvPr id="0" name=""/>
        <dsp:cNvSpPr/>
      </dsp:nvSpPr>
      <dsp:spPr>
        <a:xfrm>
          <a:off x="658540" y="3141556"/>
          <a:ext cx="5739299"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0448" tIns="43180" rIns="43180" bIns="4318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HİİB/Hİİ İçin Süreler/Ek Süreler</a:t>
          </a:r>
        </a:p>
      </dsp:txBody>
      <dsp:txXfrm>
        <a:off x="658540" y="3141556"/>
        <a:ext cx="5739299" cy="392575"/>
      </dsp:txXfrm>
    </dsp:sp>
    <dsp:sp modelId="{8CB7E9EE-D63D-4772-9FD2-1784AAD6603C}">
      <dsp:nvSpPr>
        <dsp:cNvPr id="0" name=""/>
        <dsp:cNvSpPr/>
      </dsp:nvSpPr>
      <dsp:spPr>
        <a:xfrm>
          <a:off x="413180" y="3092484"/>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F4C55D-D191-4635-9008-4FC39A14BB47}">
      <dsp:nvSpPr>
        <dsp:cNvPr id="0" name=""/>
        <dsp:cNvSpPr/>
      </dsp:nvSpPr>
      <dsp:spPr>
        <a:xfrm>
          <a:off x="303028" y="3730765"/>
          <a:ext cx="6094811" cy="392575"/>
        </a:xfrm>
        <a:prstGeom prst="rect">
          <a:avLst/>
        </a:prstGeom>
        <a:solidFill>
          <a:srgbClr val="A00000"/>
        </a:solidFill>
        <a:ln w="19050" cap="flat" cmpd="sng" algn="ctr">
          <a:solidFill>
            <a:schemeClr val="dk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0448" tIns="43180" rIns="43180" bIns="43180" numCol="1" spcCol="1270" anchor="ctr" anchorCtr="0">
          <a:noAutofit/>
        </a:bodyPr>
        <a:lstStyle/>
        <a:p>
          <a:pPr marL="0" lvl="0" indent="0" algn="l" defTabSz="755650">
            <a:lnSpc>
              <a:spcPct val="90000"/>
            </a:lnSpc>
            <a:spcBef>
              <a:spcPct val="0"/>
            </a:spcBef>
            <a:spcAft>
              <a:spcPct val="35000"/>
            </a:spcAft>
            <a:buNone/>
          </a:pPr>
          <a:r>
            <a:rPr lang="tr-TR" sz="1900" b="1" kern="1200" dirty="0">
              <a:solidFill>
                <a:prstClr val="white"/>
              </a:solidFill>
              <a:latin typeface="Calibri" panose="020F0502020204030204"/>
              <a:ea typeface="+mn-ea"/>
              <a:cs typeface="+mn-cs"/>
            </a:rPr>
            <a:t>HİİB Taahhüt Kapatma </a:t>
          </a:r>
        </a:p>
      </dsp:txBody>
      <dsp:txXfrm>
        <a:off x="303028" y="3730765"/>
        <a:ext cx="6094811" cy="392575"/>
      </dsp:txXfrm>
    </dsp:sp>
    <dsp:sp modelId="{DB412F01-C750-4B87-A5D4-E493A60B58BB}">
      <dsp:nvSpPr>
        <dsp:cNvPr id="0" name=""/>
        <dsp:cNvSpPr/>
      </dsp:nvSpPr>
      <dsp:spPr>
        <a:xfrm>
          <a:off x="57668" y="3681693"/>
          <a:ext cx="490719" cy="490719"/>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078BC-1483-4CA2-A61E-CC20D05EC45D}">
      <dsp:nvSpPr>
        <dsp:cNvPr id="0" name=""/>
        <dsp:cNvSpPr/>
      </dsp:nvSpPr>
      <dsp:spPr>
        <a:xfrm>
          <a:off x="1857586" y="362920"/>
          <a:ext cx="4492581" cy="3810663"/>
        </a:xfrm>
        <a:prstGeom prst="ellipse">
          <a:avLst/>
        </a:prstGeom>
        <a:solidFill>
          <a:schemeClr val="accent1">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Hariçte işleme faaliyeti, serbest dolaşımdaki eşyanın daha ileri bir safhada işlenmek, tamir edilmek veya yenilenmek üzere geçici olarak Türkiye Gümrük Bölgesi dışına veya serbest bölgelere ihraç edilmesi ve bu işleme faaliyetleri sonucunda elde edilen ürünlerin tam veya kısmi muafiyet uygulanarak serbest dolaşıma girmesidir</a:t>
          </a:r>
          <a:r>
            <a:rPr lang="tr-TR" sz="1800" kern="1200" dirty="0"/>
            <a:t>.</a:t>
          </a:r>
        </a:p>
      </dsp:txBody>
      <dsp:txXfrm>
        <a:off x="2606350" y="998030"/>
        <a:ext cx="2995054" cy="2540442"/>
      </dsp:txXfrm>
    </dsp:sp>
    <dsp:sp modelId="{8D685F7A-6968-4CE3-8DB1-C26D91C7AD05}">
      <dsp:nvSpPr>
        <dsp:cNvPr id="0" name=""/>
        <dsp:cNvSpPr/>
      </dsp:nvSpPr>
      <dsp:spPr>
        <a:xfrm>
          <a:off x="1459866" y="-67951"/>
          <a:ext cx="5330463" cy="4672077"/>
        </a:xfrm>
        <a:prstGeom prst="circularArrow">
          <a:avLst>
            <a:gd name="adj1" fmla="val 5085"/>
            <a:gd name="adj2" fmla="val 327528"/>
            <a:gd name="adj3" fmla="val 15827330"/>
            <a:gd name="adj4" fmla="val 16245142"/>
            <a:gd name="adj5" fmla="val 5932"/>
          </a:avLst>
        </a:prstGeom>
        <a:solidFill>
          <a:srgbClr val="A000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0E1E9-86A2-468F-85FF-D2A565737CC4}">
      <dsp:nvSpPr>
        <dsp:cNvPr id="0" name=""/>
        <dsp:cNvSpPr/>
      </dsp:nvSpPr>
      <dsp:spPr>
        <a:xfrm>
          <a:off x="2565" y="2313707"/>
          <a:ext cx="3125420" cy="1529543"/>
        </a:xfrm>
        <a:prstGeom prst="chevron">
          <a:avLst/>
        </a:prstGeom>
        <a:solidFill>
          <a:schemeClr val="accent1">
            <a:lumMod val="50000"/>
          </a:schemeClr>
        </a:solidFill>
        <a:ln w="12700" cap="flat" cmpd="sng" algn="ctr">
          <a:solidFill>
            <a:srgbClr val="BF8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bg1"/>
              </a:solidFill>
            </a:rPr>
            <a:t>4458 Sayılı Gümrük Kanunu, 1567 Sayılı Kanun, 2976 Sayılı Kanun ve 474 Sayılı Kanun, 637 Sayılı KHK.</a:t>
          </a:r>
        </a:p>
      </dsp:txBody>
      <dsp:txXfrm>
        <a:off x="767337" y="2313707"/>
        <a:ext cx="1595877" cy="1529543"/>
      </dsp:txXfrm>
    </dsp:sp>
    <dsp:sp modelId="{5F6E536B-42AD-4BCC-AE48-0CBD3DA0C8DF}">
      <dsp:nvSpPr>
        <dsp:cNvPr id="0" name=""/>
        <dsp:cNvSpPr/>
      </dsp:nvSpPr>
      <dsp:spPr>
        <a:xfrm>
          <a:off x="2815443" y="2313707"/>
          <a:ext cx="3125420" cy="1529543"/>
        </a:xfrm>
        <a:prstGeom prst="chevron">
          <a:avLst/>
        </a:prstGeom>
        <a:solidFill>
          <a:srgbClr val="E7CBCB"/>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tr-TR" sz="1500" b="1" kern="1200" dirty="0">
              <a:solidFill>
                <a:schemeClr val="tx1"/>
              </a:solidFill>
            </a:rPr>
            <a:t>2007/11864 Sayılı Hariçte İşleme Rejimi Kararı (R.G.:5/4/2007-26484)</a:t>
          </a:r>
        </a:p>
      </dsp:txBody>
      <dsp:txXfrm>
        <a:off x="3580215" y="2313707"/>
        <a:ext cx="1595877" cy="1529543"/>
      </dsp:txXfrm>
    </dsp:sp>
    <dsp:sp modelId="{92A87D59-0C43-4E1C-BA81-D0DB3F950D70}">
      <dsp:nvSpPr>
        <dsp:cNvPr id="0" name=""/>
        <dsp:cNvSpPr/>
      </dsp:nvSpPr>
      <dsp:spPr>
        <a:xfrm>
          <a:off x="5628321" y="2368077"/>
          <a:ext cx="3125420" cy="1420803"/>
        </a:xfrm>
        <a:prstGeom prst="chevron">
          <a:avLst/>
        </a:prstGeom>
        <a:solidFill>
          <a:srgbClr val="4472C4">
            <a:lumMod val="50000"/>
          </a:srgbClr>
        </a:solidFill>
        <a:ln w="12700" cap="flat" cmpd="sng" algn="ctr">
          <a:solidFill>
            <a:srgbClr val="BF8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tr-TR" sz="1500" b="1" kern="1200" dirty="0">
              <a:solidFill>
                <a:schemeClr val="bg1"/>
              </a:solidFill>
              <a:latin typeface="Calibri" panose="020F0502020204030204"/>
              <a:ea typeface="+mn-ea"/>
              <a:cs typeface="+mn-cs"/>
            </a:rPr>
            <a:t>İhracat 2007/5 Sayılı Hariçte İşleme Rejimi Tebliği (R.G.:11/5/2007-26519) </a:t>
          </a:r>
        </a:p>
      </dsp:txBody>
      <dsp:txXfrm>
        <a:off x="6338723" y="2368077"/>
        <a:ext cx="1704617" cy="14208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6E31A-1128-4AF1-B21E-B14246728B46}">
      <dsp:nvSpPr>
        <dsp:cNvPr id="0" name=""/>
        <dsp:cNvSpPr/>
      </dsp:nvSpPr>
      <dsp:spPr>
        <a:xfrm>
          <a:off x="690086" y="2382"/>
          <a:ext cx="3234532" cy="1293813"/>
        </a:xfrm>
        <a:prstGeom prst="chevron">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tr-TR" sz="2800" kern="1200" dirty="0"/>
            <a:t>Hariçte İşleme İzin Belgesi (HİİB)</a:t>
          </a:r>
        </a:p>
      </dsp:txBody>
      <dsp:txXfrm>
        <a:off x="1336993" y="2382"/>
        <a:ext cx="1940719" cy="1293813"/>
      </dsp:txXfrm>
    </dsp:sp>
    <dsp:sp modelId="{EBDB19EC-08E7-4CEC-AD43-B02AC27122E9}">
      <dsp:nvSpPr>
        <dsp:cNvPr id="0" name=""/>
        <dsp:cNvSpPr/>
      </dsp:nvSpPr>
      <dsp:spPr>
        <a:xfrm>
          <a:off x="3504129" y="112356"/>
          <a:ext cx="2684662" cy="1073864"/>
        </a:xfrm>
        <a:prstGeom prst="chevron">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tr-TR" sz="1800" b="0" kern="1200" dirty="0">
              <a:solidFill>
                <a:schemeClr val="tx1"/>
              </a:solidFill>
            </a:rPr>
            <a:t>İşlem görmek üzere gönderilecek eşya için</a:t>
          </a:r>
        </a:p>
      </dsp:txBody>
      <dsp:txXfrm>
        <a:off x="4041061" y="112356"/>
        <a:ext cx="1610798" cy="1073864"/>
      </dsp:txXfrm>
    </dsp:sp>
    <dsp:sp modelId="{ABE97EC7-7017-426D-BBCA-E0E269E3D30D}">
      <dsp:nvSpPr>
        <dsp:cNvPr id="0" name=""/>
        <dsp:cNvSpPr/>
      </dsp:nvSpPr>
      <dsp:spPr>
        <a:xfrm>
          <a:off x="5812939" y="112356"/>
          <a:ext cx="2684662" cy="1073864"/>
        </a:xfrm>
        <a:prstGeom prst="chevron">
          <a:avLst/>
        </a:prstGeom>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Bakanlık tarafından verilmektedir.</a:t>
          </a:r>
        </a:p>
      </dsp:txBody>
      <dsp:txXfrm>
        <a:off x="6349871" y="112356"/>
        <a:ext cx="1610798" cy="1073864"/>
      </dsp:txXfrm>
    </dsp:sp>
    <dsp:sp modelId="{26339D7C-CC9D-47DB-AB1F-D6CB94F75F87}">
      <dsp:nvSpPr>
        <dsp:cNvPr id="0" name=""/>
        <dsp:cNvSpPr/>
      </dsp:nvSpPr>
      <dsp:spPr>
        <a:xfrm>
          <a:off x="690086" y="1477329"/>
          <a:ext cx="3234532" cy="1293813"/>
        </a:xfrm>
        <a:prstGeom prst="chevron">
          <a:avLst/>
        </a:prstGeom>
        <a:solidFill>
          <a:srgbClr val="A00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prstClr val="white"/>
              </a:solidFill>
              <a:latin typeface="Calibri" panose="020F0502020204030204"/>
              <a:ea typeface="+mn-ea"/>
              <a:cs typeface="+mn-cs"/>
            </a:rPr>
            <a:t>Hariçte</a:t>
          </a:r>
          <a:r>
            <a:rPr lang="tr-TR" sz="2800" kern="1200" dirty="0"/>
            <a:t> İşleme İzni (Hİİ)</a:t>
          </a:r>
        </a:p>
      </dsp:txBody>
      <dsp:txXfrm>
        <a:off x="1336993" y="1477329"/>
        <a:ext cx="1940719" cy="1293813"/>
      </dsp:txXfrm>
    </dsp:sp>
    <dsp:sp modelId="{5D37BCA7-631B-4611-999D-E82DB8A670F2}">
      <dsp:nvSpPr>
        <dsp:cNvPr id="0" name=""/>
        <dsp:cNvSpPr/>
      </dsp:nvSpPr>
      <dsp:spPr>
        <a:xfrm>
          <a:off x="3504129" y="1587303"/>
          <a:ext cx="2684662" cy="1073864"/>
        </a:xfrm>
        <a:prstGeom prst="chevron">
          <a:avLst/>
        </a:prstGeom>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Tamirat amaçlı gönderilecek eşya için</a:t>
          </a:r>
        </a:p>
      </dsp:txBody>
      <dsp:txXfrm>
        <a:off x="4041061" y="1587303"/>
        <a:ext cx="1610798" cy="1073864"/>
      </dsp:txXfrm>
    </dsp:sp>
    <dsp:sp modelId="{201A7831-6F47-46A8-8519-8D3E5C9FC325}">
      <dsp:nvSpPr>
        <dsp:cNvPr id="0" name=""/>
        <dsp:cNvSpPr/>
      </dsp:nvSpPr>
      <dsp:spPr>
        <a:xfrm>
          <a:off x="5812939" y="1587303"/>
          <a:ext cx="2684662" cy="1073864"/>
        </a:xfrm>
        <a:prstGeom prst="chevron">
          <a:avLst/>
        </a:prstGeom>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Gümrük İdareleri tarafından verilmektedir.</a:t>
          </a:r>
        </a:p>
      </dsp:txBody>
      <dsp:txXfrm>
        <a:off x="6349871" y="1587303"/>
        <a:ext cx="1610798" cy="1073864"/>
      </dsp:txXfrm>
    </dsp:sp>
    <dsp:sp modelId="{B85BE525-DD8A-4E43-B75B-4801F00BC4CF}">
      <dsp:nvSpPr>
        <dsp:cNvPr id="0" name=""/>
        <dsp:cNvSpPr/>
      </dsp:nvSpPr>
      <dsp:spPr>
        <a:xfrm>
          <a:off x="690086" y="2952276"/>
          <a:ext cx="3234532" cy="1293813"/>
        </a:xfrm>
        <a:prstGeom prst="chevron">
          <a:avLst/>
        </a:prstGeom>
        <a:solidFill>
          <a:srgbClr val="A00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marL="0" lvl="0" indent="0" algn="ctr" defTabSz="1244600">
            <a:lnSpc>
              <a:spcPct val="90000"/>
            </a:lnSpc>
            <a:spcBef>
              <a:spcPct val="0"/>
            </a:spcBef>
            <a:spcAft>
              <a:spcPct val="35000"/>
            </a:spcAft>
            <a:buNone/>
          </a:pPr>
          <a:r>
            <a:rPr lang="tr-TR" sz="2800" kern="1200" dirty="0">
              <a:solidFill>
                <a:prstClr val="white"/>
              </a:solidFill>
              <a:latin typeface="Calibri" panose="020F0502020204030204"/>
              <a:ea typeface="+mn-ea"/>
              <a:cs typeface="+mn-cs"/>
            </a:rPr>
            <a:t>Hariçte İşleme İzni (Hİİ)</a:t>
          </a:r>
        </a:p>
      </dsp:txBody>
      <dsp:txXfrm>
        <a:off x="1336993" y="2952276"/>
        <a:ext cx="1940719" cy="1293813"/>
      </dsp:txXfrm>
    </dsp:sp>
    <dsp:sp modelId="{CF228793-09C9-49A0-B66F-D0E154A5E977}">
      <dsp:nvSpPr>
        <dsp:cNvPr id="0" name=""/>
        <dsp:cNvSpPr/>
      </dsp:nvSpPr>
      <dsp:spPr>
        <a:xfrm>
          <a:off x="3504129" y="3062250"/>
          <a:ext cx="2684662" cy="1073864"/>
        </a:xfrm>
        <a:prstGeom prst="chevron">
          <a:avLst/>
        </a:prstGeom>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tr-TR" sz="1800" b="0" kern="1200" dirty="0">
              <a:solidFill>
                <a:schemeClr val="tx1"/>
              </a:solidFill>
              <a:latin typeface="Calibri" panose="020F0502020204030204"/>
              <a:ea typeface="+mn-ea"/>
              <a:cs typeface="+mn-cs"/>
            </a:rPr>
            <a:t>İşlem görmek üzere gönderilecek madenler için</a:t>
          </a:r>
        </a:p>
      </dsp:txBody>
      <dsp:txXfrm>
        <a:off x="4041061" y="3062250"/>
        <a:ext cx="1610798" cy="1073864"/>
      </dsp:txXfrm>
    </dsp:sp>
    <dsp:sp modelId="{13D6A693-F29A-4E71-AF9A-B877F3556BA2}">
      <dsp:nvSpPr>
        <dsp:cNvPr id="0" name=""/>
        <dsp:cNvSpPr/>
      </dsp:nvSpPr>
      <dsp:spPr>
        <a:xfrm>
          <a:off x="5812939" y="3062250"/>
          <a:ext cx="2684662" cy="1073864"/>
        </a:xfrm>
        <a:prstGeom prst="chevron">
          <a:avLst/>
        </a:prstGeom>
        <a:solidFill>
          <a:prstClr val="white">
            <a:lumMod val="85000"/>
            <a:alpha val="90000"/>
          </a:prst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tr-TR" sz="1600" b="0" kern="1200" dirty="0">
              <a:solidFill>
                <a:schemeClr val="tx1"/>
              </a:solidFill>
              <a:latin typeface="Calibri" panose="020F0502020204030204"/>
              <a:ea typeface="+mn-ea"/>
              <a:cs typeface="+mn-cs"/>
            </a:rPr>
            <a:t>İstanbul Maden ve Metaller İhracatçı Birlikleri tarafından verilmektedir. </a:t>
          </a:r>
        </a:p>
      </dsp:txBody>
      <dsp:txXfrm>
        <a:off x="6349871" y="3062250"/>
        <a:ext cx="1610798" cy="10738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487EF-8E51-4F3B-A853-F729B81B4814}">
      <dsp:nvSpPr>
        <dsp:cNvPr id="0" name=""/>
        <dsp:cNvSpPr/>
      </dsp:nvSpPr>
      <dsp:spPr>
        <a:xfrm>
          <a:off x="3067" y="23946"/>
          <a:ext cx="3765775" cy="941443"/>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tr-TR" sz="3600" b="1" u="sng" kern="1200" dirty="0"/>
            <a:t>HİİB</a:t>
          </a:r>
        </a:p>
      </dsp:txBody>
      <dsp:txXfrm>
        <a:off x="30641" y="51520"/>
        <a:ext cx="3710627" cy="886295"/>
      </dsp:txXfrm>
    </dsp:sp>
    <dsp:sp modelId="{A27A1A64-11E8-4B52-B2D2-EAFD1DD3106C}">
      <dsp:nvSpPr>
        <dsp:cNvPr id="0" name=""/>
        <dsp:cNvSpPr/>
      </dsp:nvSpPr>
      <dsp:spPr>
        <a:xfrm rot="5400000">
          <a:off x="1803579" y="1047766"/>
          <a:ext cx="164752" cy="164752"/>
        </a:xfrm>
        <a:prstGeom prst="rightArrow">
          <a:avLst>
            <a:gd name="adj1" fmla="val 66700"/>
            <a:gd name="adj2" fmla="val 50000"/>
          </a:avLst>
        </a:prstGeom>
        <a:solidFill>
          <a:srgbClr val="A00000"/>
        </a:solidFill>
        <a:ln>
          <a:solidFill>
            <a:srgbClr val="BF8F00"/>
          </a:solidFill>
        </a:ln>
        <a:effectLst/>
      </dsp:spPr>
      <dsp:style>
        <a:lnRef idx="0">
          <a:scrgbClr r="0" g="0" b="0"/>
        </a:lnRef>
        <a:fillRef idx="1">
          <a:scrgbClr r="0" g="0" b="0"/>
        </a:fillRef>
        <a:effectRef idx="0">
          <a:scrgbClr r="0" g="0" b="0"/>
        </a:effectRef>
        <a:fontRef idx="minor">
          <a:schemeClr val="lt1"/>
        </a:fontRef>
      </dsp:style>
    </dsp:sp>
    <dsp:sp modelId="{893B6C5C-AA18-45BE-B016-47A86824D4B1}">
      <dsp:nvSpPr>
        <dsp:cNvPr id="0" name=""/>
        <dsp:cNvSpPr/>
      </dsp:nvSpPr>
      <dsp:spPr>
        <a:xfrm>
          <a:off x="3067" y="1294895"/>
          <a:ext cx="3765775" cy="941443"/>
        </a:xfrm>
        <a:prstGeom prst="roundRect">
          <a:avLst>
            <a:gd name="adj" fmla="val 10000"/>
          </a:avLst>
        </a:prstGeom>
        <a:solidFill>
          <a:schemeClr val="accent1">
            <a:lumMod val="7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err="1">
              <a:solidFill>
                <a:schemeClr val="bg1"/>
              </a:solidFill>
              <a:latin typeface="Calibri" panose="020F0502020204030204"/>
              <a:ea typeface="+mn-ea"/>
              <a:cs typeface="+mn-cs"/>
            </a:rPr>
            <a:t>HİİB’in</a:t>
          </a:r>
          <a:r>
            <a:rPr lang="tr-TR" sz="1800" b="1" kern="1200" dirty="0">
              <a:solidFill>
                <a:schemeClr val="bg1"/>
              </a:solidFill>
              <a:latin typeface="Calibri" panose="020F0502020204030204"/>
              <a:ea typeface="+mn-ea"/>
              <a:cs typeface="+mn-cs"/>
            </a:rPr>
            <a:t> Süresi azami 12 aydır.</a:t>
          </a:r>
        </a:p>
      </dsp:txBody>
      <dsp:txXfrm>
        <a:off x="30641" y="1322469"/>
        <a:ext cx="3710627" cy="886295"/>
      </dsp:txXfrm>
    </dsp:sp>
    <dsp:sp modelId="{639E3AB0-1BA2-4A02-97E6-1F8FCE56D2BA}">
      <dsp:nvSpPr>
        <dsp:cNvPr id="0" name=""/>
        <dsp:cNvSpPr/>
      </dsp:nvSpPr>
      <dsp:spPr>
        <a:xfrm rot="5400000">
          <a:off x="1803579" y="2318716"/>
          <a:ext cx="164752" cy="164752"/>
        </a:xfrm>
        <a:prstGeom prst="rightArrow">
          <a:avLst>
            <a:gd name="adj1" fmla="val 66700"/>
            <a:gd name="adj2" fmla="val 50000"/>
          </a:avLst>
        </a:prstGeom>
        <a:solidFill>
          <a:srgbClr val="A00000"/>
        </a:solidFill>
        <a:ln>
          <a:noFill/>
        </a:ln>
        <a:effectLst/>
      </dsp:spPr>
      <dsp:style>
        <a:lnRef idx="0">
          <a:scrgbClr r="0" g="0" b="0"/>
        </a:lnRef>
        <a:fillRef idx="1">
          <a:scrgbClr r="0" g="0" b="0"/>
        </a:fillRef>
        <a:effectRef idx="0">
          <a:scrgbClr r="0" g="0" b="0"/>
        </a:effectRef>
        <a:fontRef idx="minor">
          <a:schemeClr val="lt1"/>
        </a:fontRef>
      </dsp:style>
    </dsp:sp>
    <dsp:sp modelId="{8101046A-23E3-4D32-B804-DA79B9F50583}">
      <dsp:nvSpPr>
        <dsp:cNvPr id="0" name=""/>
        <dsp:cNvSpPr/>
      </dsp:nvSpPr>
      <dsp:spPr>
        <a:xfrm>
          <a:off x="3067" y="2565845"/>
          <a:ext cx="3765775" cy="941443"/>
        </a:xfrm>
        <a:prstGeom prst="roundRect">
          <a:avLst>
            <a:gd name="adj" fmla="val 10000"/>
          </a:avLst>
        </a:prstGeom>
        <a:solidFill>
          <a:schemeClr val="accent1">
            <a:lumMod val="75000"/>
            <a:alpha val="90000"/>
          </a:scheme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800100">
            <a:lnSpc>
              <a:spcPct val="90000"/>
            </a:lnSpc>
            <a:spcBef>
              <a:spcPct val="0"/>
            </a:spcBef>
            <a:spcAft>
              <a:spcPct val="35000"/>
            </a:spcAft>
            <a:buNone/>
          </a:pPr>
          <a:r>
            <a:rPr lang="tr-TR" sz="1800" b="1" kern="1200" dirty="0" err="1">
              <a:solidFill>
                <a:schemeClr val="bg1"/>
              </a:solidFill>
              <a:latin typeface="Calibri" panose="020F0502020204030204"/>
              <a:ea typeface="+mn-ea"/>
              <a:cs typeface="+mn-cs"/>
            </a:rPr>
            <a:t>HİİB’e</a:t>
          </a:r>
          <a:r>
            <a:rPr lang="tr-TR" sz="1800" b="1" kern="1200" dirty="0">
              <a:solidFill>
                <a:schemeClr val="bg1"/>
              </a:solidFill>
              <a:latin typeface="Calibri" panose="020F0502020204030204"/>
              <a:ea typeface="+mn-ea"/>
              <a:cs typeface="+mn-cs"/>
            </a:rPr>
            <a:t> belge orijinal süresinin 1/2’si kadar ek süre verilebilir.</a:t>
          </a:r>
        </a:p>
      </dsp:txBody>
      <dsp:txXfrm>
        <a:off x="30641" y="2593419"/>
        <a:ext cx="3710627" cy="886295"/>
      </dsp:txXfrm>
    </dsp:sp>
    <dsp:sp modelId="{9AB817F3-4BD7-42E0-A53A-185648DA2554}">
      <dsp:nvSpPr>
        <dsp:cNvPr id="0" name=""/>
        <dsp:cNvSpPr/>
      </dsp:nvSpPr>
      <dsp:spPr>
        <a:xfrm rot="5400000">
          <a:off x="1803579" y="3589665"/>
          <a:ext cx="164752" cy="164752"/>
        </a:xfrm>
        <a:prstGeom prst="rightArrow">
          <a:avLst>
            <a:gd name="adj1" fmla="val 66700"/>
            <a:gd name="adj2" fmla="val 50000"/>
          </a:avLst>
        </a:prstGeom>
        <a:solidFill>
          <a:srgbClr val="A00000"/>
        </a:solidFill>
        <a:ln>
          <a:noFill/>
        </a:ln>
        <a:effectLst/>
      </dsp:spPr>
      <dsp:style>
        <a:lnRef idx="0">
          <a:scrgbClr r="0" g="0" b="0"/>
        </a:lnRef>
        <a:fillRef idx="1">
          <a:scrgbClr r="0" g="0" b="0"/>
        </a:fillRef>
        <a:effectRef idx="0">
          <a:scrgbClr r="0" g="0" b="0"/>
        </a:effectRef>
        <a:fontRef idx="minor">
          <a:schemeClr val="lt1"/>
        </a:fontRef>
      </dsp:style>
    </dsp:sp>
    <dsp:sp modelId="{D9288F44-BA03-47E1-AB39-60C382A9FF8B}">
      <dsp:nvSpPr>
        <dsp:cNvPr id="0" name=""/>
        <dsp:cNvSpPr/>
      </dsp:nvSpPr>
      <dsp:spPr>
        <a:xfrm>
          <a:off x="3067" y="3836794"/>
          <a:ext cx="3765775" cy="941443"/>
        </a:xfrm>
        <a:prstGeom prst="roundRect">
          <a:avLst>
            <a:gd name="adj" fmla="val 10000"/>
          </a:avLst>
        </a:prstGeom>
        <a:solidFill>
          <a:schemeClr val="accent1">
            <a:lumMod val="75000"/>
            <a:alpha val="90000"/>
          </a:schemeClr>
        </a:solidFill>
        <a:ln w="12700" cap="flat" cmpd="sng" algn="ctr">
          <a:solidFill>
            <a:srgbClr val="4472C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bg1"/>
              </a:solidFill>
              <a:latin typeface="Calibri" panose="020F0502020204030204"/>
              <a:ea typeface="+mn-ea"/>
              <a:cs typeface="+mn-cs"/>
            </a:rPr>
            <a:t>Mücbir sebep dahilinde ek süre verilebilir.</a:t>
          </a:r>
        </a:p>
      </dsp:txBody>
      <dsp:txXfrm>
        <a:off x="30641" y="3864368"/>
        <a:ext cx="3710627" cy="886295"/>
      </dsp:txXfrm>
    </dsp:sp>
    <dsp:sp modelId="{9DC91206-43A5-4B15-AB08-1ABD6C2C02E7}">
      <dsp:nvSpPr>
        <dsp:cNvPr id="0" name=""/>
        <dsp:cNvSpPr/>
      </dsp:nvSpPr>
      <dsp:spPr>
        <a:xfrm>
          <a:off x="4296052" y="23946"/>
          <a:ext cx="3765775" cy="941443"/>
        </a:xfrm>
        <a:prstGeom prst="roundRect">
          <a:avLst>
            <a:gd name="adj" fmla="val 10000"/>
          </a:avLst>
        </a:prstGeom>
        <a:solidFill>
          <a:srgbClr val="E7CB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tr-TR" sz="3600" b="1" u="sng" kern="1200" dirty="0">
              <a:solidFill>
                <a:schemeClr val="tx1"/>
              </a:solidFill>
            </a:rPr>
            <a:t>Hİİ</a:t>
          </a:r>
        </a:p>
      </dsp:txBody>
      <dsp:txXfrm>
        <a:off x="4323626" y="51520"/>
        <a:ext cx="3710627" cy="886295"/>
      </dsp:txXfrm>
    </dsp:sp>
    <dsp:sp modelId="{E9B907A9-636B-496C-87AF-BD766F931EFA}">
      <dsp:nvSpPr>
        <dsp:cNvPr id="0" name=""/>
        <dsp:cNvSpPr/>
      </dsp:nvSpPr>
      <dsp:spPr>
        <a:xfrm rot="5400000">
          <a:off x="6096563" y="1047766"/>
          <a:ext cx="164752" cy="164752"/>
        </a:xfrm>
        <a:prstGeom prst="rightArrow">
          <a:avLst>
            <a:gd name="adj1" fmla="val 66700"/>
            <a:gd name="adj2" fmla="val 50000"/>
          </a:avLst>
        </a:prstGeom>
        <a:solidFill>
          <a:srgbClr val="A00000"/>
        </a:solidFill>
        <a:ln>
          <a:noFill/>
        </a:ln>
        <a:effectLst/>
      </dsp:spPr>
      <dsp:style>
        <a:lnRef idx="0">
          <a:scrgbClr r="0" g="0" b="0"/>
        </a:lnRef>
        <a:fillRef idx="1">
          <a:scrgbClr r="0" g="0" b="0"/>
        </a:fillRef>
        <a:effectRef idx="0">
          <a:scrgbClr r="0" g="0" b="0"/>
        </a:effectRef>
        <a:fontRef idx="minor">
          <a:schemeClr val="lt1"/>
        </a:fontRef>
      </dsp:style>
    </dsp:sp>
    <dsp:sp modelId="{F3A7535F-0503-4C26-A28B-3C1401A10720}">
      <dsp:nvSpPr>
        <dsp:cNvPr id="0" name=""/>
        <dsp:cNvSpPr/>
      </dsp:nvSpPr>
      <dsp:spPr>
        <a:xfrm>
          <a:off x="4296052" y="1294895"/>
          <a:ext cx="3765775" cy="941443"/>
        </a:xfrm>
        <a:prstGeom prst="roundRect">
          <a:avLst>
            <a:gd name="adj" fmla="val 10000"/>
          </a:avLst>
        </a:prstGeom>
        <a:solidFill>
          <a:schemeClr val="bg1">
            <a:lumMod val="9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err="1">
              <a:solidFill>
                <a:schemeClr val="tx1"/>
              </a:solidFill>
              <a:latin typeface="Calibri" panose="020F0502020204030204"/>
              <a:ea typeface="+mn-ea"/>
              <a:cs typeface="+mn-cs"/>
            </a:rPr>
            <a:t>Hİİ’nin</a:t>
          </a:r>
          <a:r>
            <a:rPr lang="tr-TR" sz="1800" b="1" kern="1200" dirty="0">
              <a:solidFill>
                <a:schemeClr val="tx1"/>
              </a:solidFill>
              <a:latin typeface="Calibri" panose="020F0502020204030204"/>
              <a:ea typeface="+mn-ea"/>
              <a:cs typeface="+mn-cs"/>
            </a:rPr>
            <a:t> Süresi 12 aydır.</a:t>
          </a:r>
        </a:p>
      </dsp:txBody>
      <dsp:txXfrm>
        <a:off x="4323626" y="1322469"/>
        <a:ext cx="3710627" cy="886295"/>
      </dsp:txXfrm>
    </dsp:sp>
    <dsp:sp modelId="{E8E47D3C-8C6B-4ECA-8A04-2D04908C7A28}">
      <dsp:nvSpPr>
        <dsp:cNvPr id="0" name=""/>
        <dsp:cNvSpPr/>
      </dsp:nvSpPr>
      <dsp:spPr>
        <a:xfrm rot="5400000">
          <a:off x="6096563" y="2318716"/>
          <a:ext cx="164752" cy="164752"/>
        </a:xfrm>
        <a:prstGeom prst="rightArrow">
          <a:avLst>
            <a:gd name="adj1" fmla="val 66700"/>
            <a:gd name="adj2" fmla="val 50000"/>
          </a:avLst>
        </a:prstGeom>
        <a:solidFill>
          <a:srgbClr val="A00000"/>
        </a:solidFill>
        <a:ln>
          <a:noFill/>
        </a:ln>
        <a:effectLst/>
      </dsp:spPr>
      <dsp:style>
        <a:lnRef idx="0">
          <a:scrgbClr r="0" g="0" b="0"/>
        </a:lnRef>
        <a:fillRef idx="1">
          <a:scrgbClr r="0" g="0" b="0"/>
        </a:fillRef>
        <a:effectRef idx="0">
          <a:scrgbClr r="0" g="0" b="0"/>
        </a:effectRef>
        <a:fontRef idx="minor">
          <a:schemeClr val="lt1"/>
        </a:fontRef>
      </dsp:style>
    </dsp:sp>
    <dsp:sp modelId="{095B3A0F-DED0-4A94-A0AA-CEE93966D487}">
      <dsp:nvSpPr>
        <dsp:cNvPr id="0" name=""/>
        <dsp:cNvSpPr/>
      </dsp:nvSpPr>
      <dsp:spPr>
        <a:xfrm>
          <a:off x="4296052" y="2565845"/>
          <a:ext cx="3765775" cy="941443"/>
        </a:xfrm>
        <a:prstGeom prst="roundRect">
          <a:avLst>
            <a:gd name="adj" fmla="val 10000"/>
          </a:avLst>
        </a:prstGeom>
        <a:solidFill>
          <a:schemeClr val="bg1">
            <a:lumMod val="9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err="1">
              <a:solidFill>
                <a:schemeClr val="tx1"/>
              </a:solidFill>
            </a:rPr>
            <a:t>Hİİ’ne</a:t>
          </a:r>
          <a:r>
            <a:rPr lang="tr-TR" sz="1800" b="1" kern="1200" dirty="0">
              <a:solidFill>
                <a:schemeClr val="tx1"/>
              </a:solidFill>
            </a:rPr>
            <a:t> 12 aya kadar ek süre verilebilir.</a:t>
          </a:r>
        </a:p>
      </dsp:txBody>
      <dsp:txXfrm>
        <a:off x="4323626" y="2593419"/>
        <a:ext cx="3710627" cy="886295"/>
      </dsp:txXfrm>
    </dsp:sp>
    <dsp:sp modelId="{7233584A-0169-4EB3-859E-ED5726072802}">
      <dsp:nvSpPr>
        <dsp:cNvPr id="0" name=""/>
        <dsp:cNvSpPr/>
      </dsp:nvSpPr>
      <dsp:spPr>
        <a:xfrm rot="5400000">
          <a:off x="6096563" y="3589665"/>
          <a:ext cx="164752" cy="164752"/>
        </a:xfrm>
        <a:prstGeom prst="rightArrow">
          <a:avLst>
            <a:gd name="adj1" fmla="val 66700"/>
            <a:gd name="adj2" fmla="val 50000"/>
          </a:avLst>
        </a:prstGeom>
        <a:solidFill>
          <a:srgbClr val="A00000"/>
        </a:solidFill>
        <a:ln>
          <a:noFill/>
        </a:ln>
        <a:effectLst/>
      </dsp:spPr>
      <dsp:style>
        <a:lnRef idx="0">
          <a:scrgbClr r="0" g="0" b="0"/>
        </a:lnRef>
        <a:fillRef idx="1">
          <a:scrgbClr r="0" g="0" b="0"/>
        </a:fillRef>
        <a:effectRef idx="0">
          <a:scrgbClr r="0" g="0" b="0"/>
        </a:effectRef>
        <a:fontRef idx="minor">
          <a:schemeClr val="lt1"/>
        </a:fontRef>
      </dsp:style>
    </dsp:sp>
    <dsp:sp modelId="{5AD55FA2-CB82-4A04-9009-83516A897E71}">
      <dsp:nvSpPr>
        <dsp:cNvPr id="0" name=""/>
        <dsp:cNvSpPr/>
      </dsp:nvSpPr>
      <dsp:spPr>
        <a:xfrm>
          <a:off x="4296052" y="3836794"/>
          <a:ext cx="3765775" cy="941443"/>
        </a:xfrm>
        <a:prstGeom prst="roundRect">
          <a:avLst>
            <a:gd name="adj" fmla="val 10000"/>
          </a:avLst>
        </a:prstGeom>
        <a:solidFill>
          <a:schemeClr val="bg1">
            <a:lumMod val="9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tx1"/>
              </a:solidFill>
              <a:latin typeface="Calibri" panose="020F0502020204030204"/>
              <a:ea typeface="+mn-ea"/>
              <a:cs typeface="+mn-cs"/>
            </a:rPr>
            <a:t>Mücbir sebep dahilinde ek süre verilebilir.</a:t>
          </a:r>
        </a:p>
      </dsp:txBody>
      <dsp:txXfrm>
        <a:off x="4323626" y="3864368"/>
        <a:ext cx="3710627" cy="88629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E0BB5-EACC-4C12-8938-04E43B373E79}">
      <dsp:nvSpPr>
        <dsp:cNvPr id="0" name=""/>
        <dsp:cNvSpPr/>
      </dsp:nvSpPr>
      <dsp:spPr>
        <a:xfrm>
          <a:off x="1464" y="318"/>
          <a:ext cx="9059563" cy="1788948"/>
        </a:xfrm>
        <a:prstGeom prst="roundRect">
          <a:avLst>
            <a:gd name="adj" fmla="val 10000"/>
          </a:avLst>
        </a:prstGeom>
        <a:solidFill>
          <a:srgbClr val="A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rgbClr val="FFFFFF"/>
              </a:solidFill>
              <a:latin typeface="Calibri" panose="020F0502020204030204"/>
              <a:ea typeface="+mn-ea"/>
              <a:cs typeface="+mn-cs"/>
            </a:rPr>
            <a:t>HİİB taahhüt kapatması için gerekli belgeler</a:t>
          </a:r>
        </a:p>
      </dsp:txBody>
      <dsp:txXfrm>
        <a:off x="53860" y="52714"/>
        <a:ext cx="8954771" cy="1684156"/>
      </dsp:txXfrm>
    </dsp:sp>
    <dsp:sp modelId="{04273A84-4312-40E5-93AA-0ACDC850EE78}">
      <dsp:nvSpPr>
        <dsp:cNvPr id="0" name=""/>
        <dsp:cNvSpPr/>
      </dsp:nvSpPr>
      <dsp:spPr>
        <a:xfrm>
          <a:off x="1464" y="2027157"/>
          <a:ext cx="2130659" cy="1788948"/>
        </a:xfrm>
        <a:prstGeom prst="roundRect">
          <a:avLst>
            <a:gd name="adj" fmla="val 10000"/>
          </a:avLst>
        </a:prstGeom>
        <a:solidFill>
          <a:schemeClr val="bg1">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u="sng" kern="1200" dirty="0">
              <a:solidFill>
                <a:schemeClr val="tx1"/>
              </a:solidFill>
            </a:rPr>
            <a:t>Belge aslı</a:t>
          </a:r>
          <a:endParaRPr lang="tr-TR" sz="2000" b="0" u="sng" kern="1200" dirty="0">
            <a:solidFill>
              <a:schemeClr val="tx1"/>
            </a:solidFill>
          </a:endParaRPr>
        </a:p>
      </dsp:txBody>
      <dsp:txXfrm>
        <a:off x="53860" y="2079553"/>
        <a:ext cx="2025867" cy="1684156"/>
      </dsp:txXfrm>
    </dsp:sp>
    <dsp:sp modelId="{0937564D-6C19-4BC1-9993-843228C50411}">
      <dsp:nvSpPr>
        <dsp:cNvPr id="0" name=""/>
        <dsp:cNvSpPr/>
      </dsp:nvSpPr>
      <dsp:spPr>
        <a:xfrm>
          <a:off x="2311099" y="2027157"/>
          <a:ext cx="2130659" cy="1788948"/>
        </a:xfrm>
        <a:prstGeom prst="roundRect">
          <a:avLst>
            <a:gd name="adj" fmla="val 10000"/>
          </a:avLst>
        </a:prstGeom>
        <a:solidFill>
          <a:schemeClr val="bg1">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u="sng" kern="1200" dirty="0">
              <a:solidFill>
                <a:schemeClr val="tx1"/>
              </a:solidFill>
            </a:rPr>
            <a:t>Gümrük Beyannamesi asılları</a:t>
          </a:r>
          <a:endParaRPr lang="tr-TR" sz="2000" b="0" u="sng" kern="1200" dirty="0">
            <a:solidFill>
              <a:schemeClr val="tx1"/>
            </a:solidFill>
          </a:endParaRPr>
        </a:p>
      </dsp:txBody>
      <dsp:txXfrm>
        <a:off x="2363495" y="2079553"/>
        <a:ext cx="2025867" cy="1684156"/>
      </dsp:txXfrm>
    </dsp:sp>
    <dsp:sp modelId="{1B2E0221-E23F-4EF0-A79E-B2170DDF91E6}">
      <dsp:nvSpPr>
        <dsp:cNvPr id="0" name=""/>
        <dsp:cNvSpPr/>
      </dsp:nvSpPr>
      <dsp:spPr>
        <a:xfrm>
          <a:off x="4620734" y="2027157"/>
          <a:ext cx="2130659" cy="1788948"/>
        </a:xfrm>
        <a:prstGeom prst="roundRect">
          <a:avLst>
            <a:gd name="adj" fmla="val 10000"/>
          </a:avLst>
        </a:prstGeom>
        <a:solidFill>
          <a:schemeClr val="bg1">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u="sng" kern="1200" dirty="0">
              <a:solidFill>
                <a:schemeClr val="tx1"/>
              </a:solidFill>
            </a:rPr>
            <a:t>Hammadde sarfiyat tablosu</a:t>
          </a:r>
          <a:endParaRPr lang="tr-TR" sz="2000" b="0" u="sng" kern="1200" dirty="0">
            <a:solidFill>
              <a:schemeClr val="tx1"/>
            </a:solidFill>
          </a:endParaRPr>
        </a:p>
      </dsp:txBody>
      <dsp:txXfrm>
        <a:off x="4673130" y="2079553"/>
        <a:ext cx="2025867" cy="1684156"/>
      </dsp:txXfrm>
    </dsp:sp>
    <dsp:sp modelId="{96B07F34-D459-4F69-8580-31A564656B31}">
      <dsp:nvSpPr>
        <dsp:cNvPr id="0" name=""/>
        <dsp:cNvSpPr/>
      </dsp:nvSpPr>
      <dsp:spPr>
        <a:xfrm>
          <a:off x="6930368" y="2027157"/>
          <a:ext cx="2130659" cy="1788948"/>
        </a:xfrm>
        <a:prstGeom prst="roundRect">
          <a:avLst>
            <a:gd name="adj" fmla="val 10000"/>
          </a:avLst>
        </a:prstGeom>
        <a:solidFill>
          <a:schemeClr val="bg1">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0" i="0" u="sng" kern="1200" dirty="0">
              <a:solidFill>
                <a:schemeClr val="tx1"/>
              </a:solidFill>
            </a:rPr>
            <a:t>İthalat-ihracat listeleri</a:t>
          </a:r>
          <a:endParaRPr lang="tr-TR" sz="2000" b="0" u="sng" kern="1200" dirty="0">
            <a:solidFill>
              <a:schemeClr val="tx1"/>
            </a:solidFill>
          </a:endParaRPr>
        </a:p>
      </dsp:txBody>
      <dsp:txXfrm>
        <a:off x="6982764" y="2079553"/>
        <a:ext cx="2025867" cy="16841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012A1-48C8-4714-9796-529D44202EAB}">
      <dsp:nvSpPr>
        <dsp:cNvPr id="0" name=""/>
        <dsp:cNvSpPr/>
      </dsp:nvSpPr>
      <dsp:spPr>
        <a:xfrm>
          <a:off x="561216" y="0"/>
          <a:ext cx="6793954" cy="4104456"/>
        </a:xfrm>
        <a:prstGeom prst="rightArrow">
          <a:avLst/>
        </a:prstGeom>
        <a:solidFill>
          <a:srgbClr val="A00000"/>
        </a:solidFill>
        <a:ln>
          <a:noFill/>
        </a:ln>
        <a:effectLst/>
      </dsp:spPr>
      <dsp:style>
        <a:lnRef idx="0">
          <a:scrgbClr r="0" g="0" b="0"/>
        </a:lnRef>
        <a:fillRef idx="1">
          <a:scrgbClr r="0" g="0" b="0"/>
        </a:fillRef>
        <a:effectRef idx="0">
          <a:scrgbClr r="0" g="0" b="0"/>
        </a:effectRef>
        <a:fontRef idx="minor"/>
      </dsp:style>
    </dsp:sp>
    <dsp:sp modelId="{D373391B-8FD5-480C-97FB-03D6EEA7C080}">
      <dsp:nvSpPr>
        <dsp:cNvPr id="0" name=""/>
        <dsp:cNvSpPr/>
      </dsp:nvSpPr>
      <dsp:spPr>
        <a:xfrm>
          <a:off x="97" y="1231336"/>
          <a:ext cx="3898874" cy="164178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altLang="tr-TR" sz="1900" b="0" kern="1200" dirty="0">
              <a:solidFill>
                <a:schemeClr val="tx1"/>
              </a:solidFill>
            </a:rPr>
            <a:t>Taahhüt kapatma işlemleri, </a:t>
          </a:r>
          <a:r>
            <a:rPr lang="tr-TR" altLang="tr-TR" sz="1900" b="0" u="sng" kern="1200" dirty="0">
              <a:solidFill>
                <a:srgbClr val="A00000"/>
              </a:solidFill>
            </a:rPr>
            <a:t>Bölge Müdürlüklerince</a:t>
          </a:r>
          <a:r>
            <a:rPr lang="tr-TR" altLang="tr-TR" sz="1900" b="0" u="none" kern="1200" dirty="0">
              <a:solidFill>
                <a:srgbClr val="A00000"/>
              </a:solidFill>
            </a:rPr>
            <a:t> </a:t>
          </a:r>
          <a:r>
            <a:rPr lang="tr-TR" altLang="tr-TR" sz="1900" b="0" kern="1200" dirty="0">
              <a:solidFill>
                <a:schemeClr val="tx1"/>
              </a:solidFill>
            </a:rPr>
            <a:t>belgedeki şartlara uygun olarak, ihraç edilen eşyanın ithal edilen mamulün üretiminde kullanıldığının tespiti kaydıyla yapılır.</a:t>
          </a:r>
        </a:p>
      </dsp:txBody>
      <dsp:txXfrm>
        <a:off x="80242" y="1311481"/>
        <a:ext cx="3738584" cy="1481492"/>
      </dsp:txXfrm>
    </dsp:sp>
    <dsp:sp modelId="{EF787B83-203C-4676-9B16-20391C687BF3}">
      <dsp:nvSpPr>
        <dsp:cNvPr id="0" name=""/>
        <dsp:cNvSpPr/>
      </dsp:nvSpPr>
      <dsp:spPr>
        <a:xfrm>
          <a:off x="4093915" y="1231336"/>
          <a:ext cx="3898874" cy="1641782"/>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tr-TR" sz="1900" b="0" i="0" kern="1200" baseline="0" dirty="0" err="1">
              <a:solidFill>
                <a:schemeClr val="tx1"/>
              </a:solidFill>
            </a:rPr>
            <a:t>HİİB’de</a:t>
          </a:r>
          <a:r>
            <a:rPr lang="tr-TR" sz="1900" b="0" i="0" kern="1200" baseline="0" dirty="0">
              <a:solidFill>
                <a:schemeClr val="tx1"/>
              </a:solidFill>
            </a:rPr>
            <a:t> kayıtlı miktar ve değerin üzerinde ithalat yapıldığının tespiti halinde, bu kısma tekabül eden vergi </a:t>
          </a:r>
          <a:r>
            <a:rPr lang="tr-TR" sz="1900" b="0" u="sng" kern="1200" dirty="0">
              <a:solidFill>
                <a:srgbClr val="A00000"/>
              </a:solidFill>
              <a:latin typeface="Calibri" panose="020F0502020204030204"/>
              <a:ea typeface="+mn-ea"/>
              <a:cs typeface="+mn-cs"/>
            </a:rPr>
            <a:t>ithal tarihi itibarıyla</a:t>
          </a:r>
          <a:r>
            <a:rPr lang="tr-TR" sz="1900" b="0" u="none" kern="1200" dirty="0">
              <a:solidFill>
                <a:srgbClr val="A00000"/>
              </a:solidFill>
              <a:latin typeface="Calibri" panose="020F0502020204030204"/>
              <a:ea typeface="+mn-ea"/>
              <a:cs typeface="+mn-cs"/>
            </a:rPr>
            <a:t> </a:t>
          </a:r>
          <a:r>
            <a:rPr lang="tr-TR" sz="1900" b="0" i="0" kern="1200" baseline="0" dirty="0">
              <a:solidFill>
                <a:schemeClr val="tx1"/>
              </a:solidFill>
            </a:rPr>
            <a:t>tahsil edilir.</a:t>
          </a:r>
          <a:endParaRPr lang="tr-TR" sz="1900" b="0" i="0" kern="1200" dirty="0">
            <a:solidFill>
              <a:schemeClr val="tx1"/>
            </a:solidFill>
          </a:endParaRPr>
        </a:p>
      </dsp:txBody>
      <dsp:txXfrm>
        <a:off x="4174060" y="1311481"/>
        <a:ext cx="3738584" cy="148149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0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3">
  <dgm:title val=""/>
  <dgm:desc val=""/>
  <dgm:catLst>
    <dgm:cat type="relationship" pri="128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RadialCluster">
  <dgm:title val=""/>
  <dgm:desc val=""/>
  <dgm:catLst>
    <dgm:cat type="relationship" pri="117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3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0.87461</cdr:x>
      <cdr:y>0.49264</cdr:y>
    </cdr:from>
    <cdr:to>
      <cdr:x>0.9291</cdr:x>
      <cdr:y>0.54418</cdr:y>
    </cdr:to>
    <cdr:sp macro="" textlink="">
      <cdr:nvSpPr>
        <cdr:cNvPr id="2" name="Dikdörtgen 1">
          <a:extLst xmlns:a="http://schemas.openxmlformats.org/drawingml/2006/main">
            <a:ext uri="{FF2B5EF4-FFF2-40B4-BE49-F238E27FC236}">
              <a16:creationId xmlns:a16="http://schemas.microsoft.com/office/drawing/2014/main" id="{8293F461-94D6-480E-A4FA-E27FAECB6EC8}"/>
            </a:ext>
          </a:extLst>
        </cdr:cNvPr>
        <cdr:cNvSpPr/>
      </cdr:nvSpPr>
      <cdr:spPr>
        <a:xfrm xmlns:a="http://schemas.openxmlformats.org/drawingml/2006/main">
          <a:off x="9974598" y="2500794"/>
          <a:ext cx="621420" cy="261610"/>
        </a:xfrm>
        <a:prstGeom xmlns:a="http://schemas.openxmlformats.org/drawingml/2006/main" prst="rect">
          <a:avLst/>
        </a:prstGeom>
        <a:solidFill xmlns:a="http://schemas.openxmlformats.org/drawingml/2006/main">
          <a:srgbClr val="FFC000"/>
        </a:solidFill>
      </cdr:spPr>
      <cdr:txBody>
        <a:bodyPr xmlns:a="http://schemas.openxmlformats.org/drawingml/2006/main" wrap="square">
          <a:spAutoFit/>
        </a:bodyPr>
        <a:lstStyle xmlns:a="http://schemas.openxmlformats.org/drawingml/2006/main">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prstClr val="black">
                  <a:lumMod val="65000"/>
                  <a:lumOff val="35000"/>
                </a:prstClr>
              </a:solidFill>
              <a:latin typeface="+mn-lt"/>
              <a:ea typeface="+mn-ea"/>
              <a:cs typeface="+mn-cs"/>
            </a:defRPr>
          </a:pPr>
          <a:r>
            <a:rPr lang="tr-TR" b="1" kern="1200" dirty="0">
              <a:solidFill>
                <a:srgbClr val="FF0000"/>
              </a:solidFill>
              <a:latin typeface="Calibri"/>
              <a:ea typeface="+mn-ea"/>
              <a:cs typeface="+mn-cs"/>
            </a:rPr>
            <a:t>%43,6</a:t>
          </a:r>
          <a:endParaRPr kumimoji="0" lang="tr-TR" b="1" i="0" u="none" strike="noStrike" kern="1200" cap="none" spc="0" normalizeH="0" noProof="0" dirty="0">
            <a:ln>
              <a:noFill/>
            </a:ln>
            <a:solidFill>
              <a:srgbClr val="FF0000"/>
            </a:solidFill>
            <a:effectLst/>
            <a:uLnTx/>
            <a:uFillTx/>
            <a:latin typeface="Calibri"/>
            <a:ea typeface="+mn-ea"/>
            <a:cs typeface="+mn-cs"/>
          </a:endParaRPr>
        </a:p>
      </cdr:txBody>
    </cdr:sp>
  </cdr:relSizeAnchor>
  <cdr:relSizeAnchor xmlns:cdr="http://schemas.openxmlformats.org/drawingml/2006/chartDrawing">
    <cdr:from>
      <cdr:x>0.87306</cdr:x>
      <cdr:y>0.70829</cdr:y>
    </cdr:from>
    <cdr:to>
      <cdr:x>0.93064</cdr:x>
      <cdr:y>0.75982</cdr:y>
    </cdr:to>
    <cdr:sp macro="" textlink="">
      <cdr:nvSpPr>
        <cdr:cNvPr id="3" name="Dikdörtgen 2">
          <a:extLst xmlns:a="http://schemas.openxmlformats.org/drawingml/2006/main">
            <a:ext uri="{FF2B5EF4-FFF2-40B4-BE49-F238E27FC236}">
              <a16:creationId xmlns:a16="http://schemas.microsoft.com/office/drawing/2014/main" id="{BBA8696F-0C63-487E-B7BB-30AB0D74C929}"/>
            </a:ext>
          </a:extLst>
        </cdr:cNvPr>
        <cdr:cNvSpPr/>
      </cdr:nvSpPr>
      <cdr:spPr>
        <a:xfrm xmlns:a="http://schemas.openxmlformats.org/drawingml/2006/main">
          <a:off x="9956927" y="3595463"/>
          <a:ext cx="656761" cy="261610"/>
        </a:xfrm>
        <a:prstGeom xmlns:a="http://schemas.openxmlformats.org/drawingml/2006/main" prst="rect">
          <a:avLst/>
        </a:prstGeom>
        <a:solidFill xmlns:a="http://schemas.openxmlformats.org/drawingml/2006/main">
          <a:srgbClr val="FFC000"/>
        </a:solidFill>
      </cdr:spPr>
      <cdr:txBody>
        <a:bodyPr xmlns:a="http://schemas.openxmlformats.org/drawingml/2006/main" wrap="square">
          <a:spAutoFit/>
        </a:bodyPr>
        <a:lstStyle xmlns:a="http://schemas.openxmlformats.org/drawingml/2006/main">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prstClr val="black">
                  <a:lumMod val="65000"/>
                  <a:lumOff val="35000"/>
                </a:prstClr>
              </a:solidFill>
              <a:latin typeface="+mn-lt"/>
              <a:ea typeface="+mn-ea"/>
              <a:cs typeface="+mn-cs"/>
            </a:defRPr>
          </a:pPr>
          <a:r>
            <a:rPr lang="tr-TR" b="1" kern="1200" dirty="0">
              <a:solidFill>
                <a:srgbClr val="FF0000"/>
              </a:solidFill>
              <a:latin typeface="Calibri"/>
              <a:ea typeface="+mn-ea"/>
              <a:cs typeface="+mn-cs"/>
            </a:rPr>
            <a:t>%14,0</a:t>
          </a:r>
          <a:endParaRPr kumimoji="0" lang="tr-TR" b="1" i="0" u="none" strike="noStrike" kern="1200" cap="none" spc="0" normalizeH="0" noProof="0" dirty="0">
            <a:ln>
              <a:noFill/>
            </a:ln>
            <a:solidFill>
              <a:srgbClr val="FF0000"/>
            </a:solidFill>
            <a:effectLst/>
            <a:uLnTx/>
            <a:uFillTx/>
            <a:latin typeface="Calibri"/>
            <a:ea typeface="+mn-ea"/>
            <a:cs typeface="+mn-cs"/>
          </a:endParaRPr>
        </a:p>
      </cdr:txBody>
    </cdr:sp>
  </cdr:relSizeAnchor>
  <cdr:relSizeAnchor xmlns:cdr="http://schemas.openxmlformats.org/drawingml/2006/chartDrawing">
    <cdr:from>
      <cdr:x>0.10683</cdr:x>
      <cdr:y>0.73574</cdr:y>
    </cdr:from>
    <cdr:to>
      <cdr:x>0.16369</cdr:x>
      <cdr:y>0.78727</cdr:y>
    </cdr:to>
    <cdr:sp macro="" textlink="">
      <cdr:nvSpPr>
        <cdr:cNvPr id="4" name="Dikdörtgen 3">
          <a:extLst xmlns:a="http://schemas.openxmlformats.org/drawingml/2006/main">
            <a:ext uri="{FF2B5EF4-FFF2-40B4-BE49-F238E27FC236}">
              <a16:creationId xmlns:a16="http://schemas.microsoft.com/office/drawing/2014/main" id="{7B7A56D0-2F3A-43F9-AAE0-1C30E6963A18}"/>
            </a:ext>
          </a:extLst>
        </cdr:cNvPr>
        <cdr:cNvSpPr/>
      </cdr:nvSpPr>
      <cdr:spPr>
        <a:xfrm xmlns:a="http://schemas.openxmlformats.org/drawingml/2006/main">
          <a:off x="1218371" y="3734800"/>
          <a:ext cx="648439" cy="261610"/>
        </a:xfrm>
        <a:prstGeom xmlns:a="http://schemas.openxmlformats.org/drawingml/2006/main" prst="rect">
          <a:avLst/>
        </a:prstGeom>
        <a:solidFill xmlns:a="http://schemas.openxmlformats.org/drawingml/2006/main">
          <a:srgbClr val="FFC000"/>
        </a:solidFill>
      </cdr:spPr>
      <cdr:txBody>
        <a:bodyPr xmlns:a="http://schemas.openxmlformats.org/drawingml/2006/main" wrap="square">
          <a:spAutoFit/>
        </a:bodyPr>
        <a:lstStyle xmlns:a="http://schemas.openxmlformats.org/drawingml/2006/main">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prstClr val="black">
                  <a:lumMod val="65000"/>
                  <a:lumOff val="35000"/>
                </a:prstClr>
              </a:solidFill>
              <a:latin typeface="+mn-lt"/>
              <a:ea typeface="+mn-ea"/>
              <a:cs typeface="+mn-cs"/>
            </a:defRPr>
          </a:pPr>
          <a:r>
            <a:rPr lang="tr-TR" b="1" kern="1200" dirty="0">
              <a:solidFill>
                <a:srgbClr val="FF0000"/>
              </a:solidFill>
              <a:latin typeface="Calibri"/>
              <a:ea typeface="+mn-ea"/>
              <a:cs typeface="+mn-cs"/>
            </a:rPr>
            <a:t>%12,8</a:t>
          </a:r>
          <a:endParaRPr kumimoji="0" lang="tr-TR" b="1" i="0" u="none" strike="noStrike" kern="1200" cap="none" spc="0" normalizeH="0" noProof="0" dirty="0">
            <a:ln>
              <a:noFill/>
            </a:ln>
            <a:solidFill>
              <a:srgbClr val="FF0000"/>
            </a:solidFill>
            <a:effectLst/>
            <a:uLnTx/>
            <a:uFillTx/>
            <a:latin typeface="Calibri"/>
            <a:ea typeface="+mn-ea"/>
            <a:cs typeface="+mn-cs"/>
          </a:endParaRPr>
        </a:p>
      </cdr:txBody>
    </cdr:sp>
  </cdr:relSizeAnchor>
  <cdr:relSizeAnchor xmlns:cdr="http://schemas.openxmlformats.org/drawingml/2006/chartDrawing">
    <cdr:from>
      <cdr:x>0.11063</cdr:x>
      <cdr:y>0.09812</cdr:y>
    </cdr:from>
    <cdr:to>
      <cdr:x>0.16749</cdr:x>
      <cdr:y>0.17694</cdr:y>
    </cdr:to>
    <cdr:sp macro="" textlink="">
      <cdr:nvSpPr>
        <cdr:cNvPr id="5" name="Dikdörtgen 4">
          <a:extLst xmlns:a="http://schemas.openxmlformats.org/drawingml/2006/main">
            <a:ext uri="{FF2B5EF4-FFF2-40B4-BE49-F238E27FC236}">
              <a16:creationId xmlns:a16="http://schemas.microsoft.com/office/drawing/2014/main" id="{992C9AA0-A83C-49F2-B3C5-F7DBE9959EB3}"/>
            </a:ext>
          </a:extLst>
        </cdr:cNvPr>
        <cdr:cNvSpPr/>
      </cdr:nvSpPr>
      <cdr:spPr>
        <a:xfrm xmlns:a="http://schemas.openxmlformats.org/drawingml/2006/main">
          <a:off x="1261721" y="498084"/>
          <a:ext cx="648440" cy="400110"/>
        </a:xfrm>
        <a:prstGeom xmlns:a="http://schemas.openxmlformats.org/drawingml/2006/main" prst="rect">
          <a:avLst/>
        </a:prstGeom>
        <a:solidFill xmlns:a="http://schemas.openxmlformats.org/drawingml/2006/main">
          <a:schemeClr val="bg1"/>
        </a:solidFill>
      </cdr:spPr>
      <cdr:txBody>
        <a:bodyPr xmlns:a="http://schemas.openxmlformats.org/drawingml/2006/main" wrap="square">
          <a:spAutoFit/>
        </a:bodyPr>
        <a:lstStyle xmlns:a="http://schemas.openxmlformats.org/drawingml/2006/main">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prstClr val="black">
                  <a:lumMod val="65000"/>
                  <a:lumOff val="35000"/>
                </a:prstClr>
              </a:solidFill>
              <a:latin typeface="+mn-lt"/>
              <a:ea typeface="+mn-ea"/>
              <a:cs typeface="+mn-cs"/>
            </a:defRPr>
          </a:pPr>
          <a:r>
            <a:rPr kumimoji="0" lang="tr-TR" sz="2000" b="1" i="0" u="none" strike="noStrike" kern="1200" cap="none" spc="0" normalizeH="0" noProof="0" dirty="0">
              <a:ln>
                <a:noFill/>
              </a:ln>
              <a:solidFill>
                <a:schemeClr val="accent6">
                  <a:lumMod val="75000"/>
                </a:schemeClr>
              </a:solidFill>
              <a:effectLst/>
              <a:uLnTx/>
              <a:uFillTx/>
              <a:latin typeface="Calibri"/>
              <a:ea typeface="+mn-ea"/>
              <a:cs typeface="+mn-cs"/>
            </a:rPr>
            <a:t>DKO</a:t>
          </a:r>
        </a:p>
      </cdr:txBody>
    </cdr:sp>
  </cdr:relSizeAnchor>
  <cdr:relSizeAnchor xmlns:cdr="http://schemas.openxmlformats.org/drawingml/2006/chartDrawing">
    <cdr:from>
      <cdr:x>0.11815</cdr:x>
      <cdr:y>0.09812</cdr:y>
    </cdr:from>
    <cdr:to>
      <cdr:x>0.94425</cdr:x>
      <cdr:y>0.09812</cdr:y>
    </cdr:to>
    <cdr:cxnSp macro="">
      <cdr:nvCxnSpPr>
        <cdr:cNvPr id="6" name="Düz Bağlayıcı 5">
          <a:extLst xmlns:a="http://schemas.openxmlformats.org/drawingml/2006/main">
            <a:ext uri="{FF2B5EF4-FFF2-40B4-BE49-F238E27FC236}">
              <a16:creationId xmlns:a16="http://schemas.microsoft.com/office/drawing/2014/main" id="{B0E962C8-A6DC-4EC4-862E-3F64544D4315}"/>
            </a:ext>
          </a:extLst>
        </cdr:cNvPr>
        <cdr:cNvCxnSpPr/>
      </cdr:nvCxnSpPr>
      <cdr:spPr>
        <a:xfrm xmlns:a="http://schemas.openxmlformats.org/drawingml/2006/main">
          <a:off x="1347431" y="498084"/>
          <a:ext cx="9421443" cy="0"/>
        </a:xfrm>
        <a:prstGeom xmlns:a="http://schemas.openxmlformats.org/drawingml/2006/main" prst="line">
          <a:avLst/>
        </a:prstGeom>
        <a:ln xmlns:a="http://schemas.openxmlformats.org/drawingml/2006/main" w="19050">
          <a:solidFill>
            <a:schemeClr val="accent6">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0.10454</cdr:x>
      <cdr:y>0.55596</cdr:y>
    </cdr:from>
    <cdr:to>
      <cdr:x>0.1614</cdr:x>
      <cdr:y>0.60749</cdr:y>
    </cdr:to>
    <cdr:sp macro="" textlink="">
      <cdr:nvSpPr>
        <cdr:cNvPr id="7" name="Dikdörtgen 6">
          <a:extLst xmlns:a="http://schemas.openxmlformats.org/drawingml/2006/main">
            <a:ext uri="{FF2B5EF4-FFF2-40B4-BE49-F238E27FC236}">
              <a16:creationId xmlns:a16="http://schemas.microsoft.com/office/drawing/2014/main" id="{BA946FFF-5BF9-4453-96A2-A0524001F5F6}"/>
            </a:ext>
          </a:extLst>
        </cdr:cNvPr>
        <cdr:cNvSpPr/>
      </cdr:nvSpPr>
      <cdr:spPr>
        <a:xfrm xmlns:a="http://schemas.openxmlformats.org/drawingml/2006/main">
          <a:off x="1192246" y="2822199"/>
          <a:ext cx="648439" cy="261610"/>
        </a:xfrm>
        <a:prstGeom xmlns:a="http://schemas.openxmlformats.org/drawingml/2006/main" prst="rect">
          <a:avLst/>
        </a:prstGeom>
        <a:solidFill xmlns:a="http://schemas.openxmlformats.org/drawingml/2006/main">
          <a:srgbClr val="FFC000"/>
        </a:solidFill>
      </cdr:spPr>
      <cdr:txBody>
        <a:bodyPr xmlns:a="http://schemas.openxmlformats.org/drawingml/2006/main" wrap="square">
          <a:spAutoFit/>
        </a:bodyPr>
        <a:lstStyle xmlns:a="http://schemas.openxmlformats.org/drawingml/2006/main">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prstClr val="black">
                  <a:lumMod val="65000"/>
                  <a:lumOff val="35000"/>
                </a:prstClr>
              </a:solidFill>
              <a:latin typeface="+mn-lt"/>
              <a:ea typeface="+mn-ea"/>
              <a:cs typeface="+mn-cs"/>
            </a:defRPr>
          </a:pPr>
          <a:r>
            <a:rPr lang="tr-TR" b="1" kern="1200" dirty="0">
              <a:solidFill>
                <a:srgbClr val="FF0000"/>
              </a:solidFill>
              <a:latin typeface="Calibri"/>
              <a:ea typeface="+mn-ea"/>
              <a:cs typeface="+mn-cs"/>
            </a:rPr>
            <a:t>%44,8</a:t>
          </a:r>
          <a:endParaRPr kumimoji="0" lang="tr-TR" b="1" i="0" u="none" strike="noStrike" kern="1200" cap="none" spc="0" normalizeH="0" noProof="0" dirty="0">
            <a:ln>
              <a:noFill/>
            </a:ln>
            <a:solidFill>
              <a:srgbClr val="FF0000"/>
            </a:solidFill>
            <a:effectLst/>
            <a:uLnTx/>
            <a:uFillTx/>
            <a:latin typeface="Calibri"/>
            <a:ea typeface="+mn-ea"/>
            <a:cs typeface="+mn-cs"/>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84DD5B-4D5E-43F2-B3E8-9BD396DE3806}" type="datetimeFigureOut">
              <a:rPr lang="tr-TR" smtClean="0"/>
              <a:t>22.05.2025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33BC5-5F67-4DAD-87E3-064815582766}" type="slidenum">
              <a:rPr lang="tr-TR" smtClean="0"/>
              <a:t>‹#›</a:t>
            </a:fld>
            <a:endParaRPr lang="tr-TR"/>
          </a:p>
        </p:txBody>
      </p:sp>
    </p:spTree>
    <p:extLst>
      <p:ext uri="{BB962C8B-B14F-4D97-AF65-F5344CB8AC3E}">
        <p14:creationId xmlns:p14="http://schemas.microsoft.com/office/powerpoint/2010/main" val="1814254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39333BC5-5F67-4DAD-87E3-064815582766}" type="slidenum">
              <a:rPr lang="tr-TR" smtClean="0"/>
              <a:t>11</a:t>
            </a:fld>
            <a:endParaRPr lang="tr-TR"/>
          </a:p>
        </p:txBody>
      </p:sp>
    </p:spTree>
    <p:extLst>
      <p:ext uri="{BB962C8B-B14F-4D97-AF65-F5344CB8AC3E}">
        <p14:creationId xmlns:p14="http://schemas.microsoft.com/office/powerpoint/2010/main" val="80937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41</a:t>
            </a:fld>
            <a:endParaRPr lang="tr-TR"/>
          </a:p>
        </p:txBody>
      </p:sp>
    </p:spTree>
    <p:extLst>
      <p:ext uri="{BB962C8B-B14F-4D97-AF65-F5344CB8AC3E}">
        <p14:creationId xmlns:p14="http://schemas.microsoft.com/office/powerpoint/2010/main" val="2803615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42</a:t>
            </a:fld>
            <a:endParaRPr lang="tr-TR"/>
          </a:p>
        </p:txBody>
      </p:sp>
    </p:spTree>
    <p:extLst>
      <p:ext uri="{BB962C8B-B14F-4D97-AF65-F5344CB8AC3E}">
        <p14:creationId xmlns:p14="http://schemas.microsoft.com/office/powerpoint/2010/main" val="3716348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43</a:t>
            </a:fld>
            <a:endParaRPr lang="tr-TR"/>
          </a:p>
        </p:txBody>
      </p:sp>
    </p:spTree>
    <p:extLst>
      <p:ext uri="{BB962C8B-B14F-4D97-AF65-F5344CB8AC3E}">
        <p14:creationId xmlns:p14="http://schemas.microsoft.com/office/powerpoint/2010/main" val="1164212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44</a:t>
            </a:fld>
            <a:endParaRPr lang="tr-TR"/>
          </a:p>
        </p:txBody>
      </p:sp>
    </p:spTree>
    <p:extLst>
      <p:ext uri="{BB962C8B-B14F-4D97-AF65-F5344CB8AC3E}">
        <p14:creationId xmlns:p14="http://schemas.microsoft.com/office/powerpoint/2010/main" val="3811362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45</a:t>
            </a:fld>
            <a:endParaRPr lang="tr-TR"/>
          </a:p>
        </p:txBody>
      </p:sp>
    </p:spTree>
    <p:extLst>
      <p:ext uri="{BB962C8B-B14F-4D97-AF65-F5344CB8AC3E}">
        <p14:creationId xmlns:p14="http://schemas.microsoft.com/office/powerpoint/2010/main" val="191578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46</a:t>
            </a:fld>
            <a:endParaRPr lang="tr-TR"/>
          </a:p>
        </p:txBody>
      </p:sp>
    </p:spTree>
    <p:extLst>
      <p:ext uri="{BB962C8B-B14F-4D97-AF65-F5344CB8AC3E}">
        <p14:creationId xmlns:p14="http://schemas.microsoft.com/office/powerpoint/2010/main" val="976812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47</a:t>
            </a:fld>
            <a:endParaRPr lang="tr-TR"/>
          </a:p>
        </p:txBody>
      </p:sp>
    </p:spTree>
    <p:extLst>
      <p:ext uri="{BB962C8B-B14F-4D97-AF65-F5344CB8AC3E}">
        <p14:creationId xmlns:p14="http://schemas.microsoft.com/office/powerpoint/2010/main" val="2082646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48</a:t>
            </a:fld>
            <a:endParaRPr lang="tr-TR"/>
          </a:p>
        </p:txBody>
      </p:sp>
    </p:spTree>
    <p:extLst>
      <p:ext uri="{BB962C8B-B14F-4D97-AF65-F5344CB8AC3E}">
        <p14:creationId xmlns:p14="http://schemas.microsoft.com/office/powerpoint/2010/main" val="1056349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35FE104-9DDB-4EC7-B903-4378674751BE}" type="slidenum">
              <a:rPr lang="tr-TR" smtClean="0"/>
              <a:t>49</a:t>
            </a:fld>
            <a:endParaRPr lang="tr-TR"/>
          </a:p>
        </p:txBody>
      </p:sp>
    </p:spTree>
    <p:extLst>
      <p:ext uri="{BB962C8B-B14F-4D97-AF65-F5344CB8AC3E}">
        <p14:creationId xmlns:p14="http://schemas.microsoft.com/office/powerpoint/2010/main" val="3684309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827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alnızca Başlı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656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3_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stilini düzenlemek için tıklayın</a:t>
            </a:r>
            <a:endParaRPr lang="en-GB"/>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GB" dirty="0"/>
          </a:p>
        </p:txBody>
      </p:sp>
    </p:spTree>
    <p:extLst>
      <p:ext uri="{BB962C8B-B14F-4D97-AF65-F5344CB8AC3E}">
        <p14:creationId xmlns:p14="http://schemas.microsoft.com/office/powerpoint/2010/main" val="269696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0565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 Id="rId4" Type="http://schemas.openxmlformats.org/officeDocument/2006/relationships/image" Target="../media/image2.png"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xml" /><Relationship Id="rId1" Type="http://schemas.openxmlformats.org/officeDocument/2006/relationships/slideLayout" Target="../slideLayouts/slideLayout2.xml" /><Relationship Id="rId4" Type="http://schemas.openxmlformats.org/officeDocument/2006/relationships/image" Target="../media/image2.png" /></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3.xml" /><Relationship Id="rId1"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C07C6EC4-3B7C-4AAF-8E0C-A2353C4E0302}"/>
              </a:ext>
            </a:extLst>
          </p:cNvPr>
          <p:cNvPicPr>
            <a:picLocks noChangeAspect="1"/>
          </p:cNvPicPr>
          <p:nvPr userDrawn="1"/>
        </p:nvPicPr>
        <p:blipFill>
          <a:blip r:embed="rId3"/>
          <a:stretch>
            <a:fillRect/>
          </a:stretch>
        </p:blipFill>
        <p:spPr>
          <a:xfrm>
            <a:off x="-2" y="0"/>
            <a:ext cx="12191999" cy="6858000"/>
          </a:xfrm>
          <a:prstGeom prst="rect">
            <a:avLst/>
          </a:prstGeom>
        </p:spPr>
      </p:pic>
      <p:pic>
        <p:nvPicPr>
          <p:cNvPr id="10" name="Picture 4" descr="Untitled-1.png">
            <a:extLst>
              <a:ext uri="{FF2B5EF4-FFF2-40B4-BE49-F238E27FC236}">
                <a16:creationId xmlns:a16="http://schemas.microsoft.com/office/drawing/2014/main" id="{3624C159-4497-4EC4-9D96-6DCBB9D22E62}"/>
              </a:ext>
            </a:extLst>
          </p:cNvPr>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4056158" y="1225111"/>
            <a:ext cx="4079681" cy="1226160"/>
          </a:xfrm>
          <a:prstGeom prst="rect">
            <a:avLst/>
          </a:prstGeom>
        </p:spPr>
      </p:pic>
    </p:spTree>
    <p:extLst>
      <p:ext uri="{BB962C8B-B14F-4D97-AF65-F5344CB8AC3E}">
        <p14:creationId xmlns:p14="http://schemas.microsoft.com/office/powerpoint/2010/main" val="102877872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4463805C-3E5F-444A-A5E3-0A3573B82D40}"/>
              </a:ext>
            </a:extLst>
          </p:cNvPr>
          <p:cNvSpPr/>
          <p:nvPr userDrawn="1"/>
        </p:nvSpPr>
        <p:spPr>
          <a:xfrm>
            <a:off x="0" y="6344877"/>
            <a:ext cx="12192000" cy="513124"/>
          </a:xfrm>
          <a:prstGeom prst="rect">
            <a:avLst/>
          </a:prstGeom>
          <a:solidFill>
            <a:srgbClr val="A00000"/>
          </a:solidFill>
          <a:ln>
            <a:solidFill>
              <a:srgbClr val="002060"/>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9" name="Picture 4" descr="Untitled-1.png">
            <a:extLst>
              <a:ext uri="{FF2B5EF4-FFF2-40B4-BE49-F238E27FC236}">
                <a16:creationId xmlns:a16="http://schemas.microsoft.com/office/drawing/2014/main" id="{A3EB46D3-59A0-4B9C-9D12-4C7201815DF3}"/>
              </a:ext>
            </a:extLst>
          </p:cNvPr>
          <p:cNvPicPr>
            <a:picLocks noChangeAspect="1"/>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209605" y="6409070"/>
            <a:ext cx="1260000" cy="384737"/>
          </a:xfrm>
          <a:prstGeom prst="rect">
            <a:avLst/>
          </a:prstGeom>
        </p:spPr>
      </p:pic>
      <p:sp>
        <p:nvSpPr>
          <p:cNvPr id="10" name="Slayt Numarası Yer Tutucusu 28">
            <a:extLst>
              <a:ext uri="{FF2B5EF4-FFF2-40B4-BE49-F238E27FC236}">
                <a16:creationId xmlns:a16="http://schemas.microsoft.com/office/drawing/2014/main" id="{EF9800E3-EC07-4061-B0F9-A25212AD7AF2}"/>
              </a:ext>
            </a:extLst>
          </p:cNvPr>
          <p:cNvSpPr txBox="1">
            <a:spLocks/>
          </p:cNvSpPr>
          <p:nvPr userDrawn="1"/>
        </p:nvSpPr>
        <p:spPr>
          <a:xfrm>
            <a:off x="11546378" y="6344877"/>
            <a:ext cx="436017" cy="543428"/>
          </a:xfrm>
          <a:prstGeom prst="round2SameRect">
            <a:avLst/>
          </a:prstGeom>
          <a:noFill/>
          <a:ln>
            <a:noFill/>
          </a:ln>
          <a:effectLst>
            <a:softEdge rad="12700"/>
          </a:effectLst>
        </p:spPr>
        <p:txBody>
          <a:bodyPr vert="horz" lIns="91440" tIns="45720" rIns="91440" bIns="45720" rtlCol="0" anchor="ctr"/>
          <a:lstStyle>
            <a:defPPr>
              <a:defRPr lang="tr-T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53F540A-4CC8-4C65-ADF3-5D7ED0C1F21C}" type="slidenum">
              <a:rPr lang="tr-TR" b="1" smtClean="0">
                <a:solidFill>
                  <a:schemeClr val="bg1"/>
                </a:solidFill>
              </a:rPr>
              <a:pPr algn="ctr"/>
              <a:t>‹#›</a:t>
            </a:fld>
            <a:endParaRPr lang="tr-TR" b="1" dirty="0">
              <a:solidFill>
                <a:schemeClr val="bg1"/>
              </a:solidFill>
            </a:endParaRPr>
          </a:p>
        </p:txBody>
      </p:sp>
    </p:spTree>
    <p:extLst>
      <p:ext uri="{BB962C8B-B14F-4D97-AF65-F5344CB8AC3E}">
        <p14:creationId xmlns:p14="http://schemas.microsoft.com/office/powerpoint/2010/main" val="916298570"/>
      </p:ext>
    </p:extLst>
  </p:cSld>
  <p:clrMap bg1="lt1" tx1="dk1" bg2="lt2" tx2="dk2" accent1="accent1" accent2="accent2" accent3="accent3" accent4="accent4" accent5="accent5" accent6="accent6" hlink="hlink" folHlink="folHlink"/>
  <p:sldLayoutIdLst>
    <p:sldLayoutId id="2147483662"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453F187E-C565-4246-87A3-2F2EBDAF5649}"/>
              </a:ext>
            </a:extLst>
          </p:cNvPr>
          <p:cNvPicPr>
            <a:picLocks noChangeAspect="1"/>
          </p:cNvPicPr>
          <p:nvPr userDrawn="1"/>
        </p:nvPicPr>
        <p:blipFill>
          <a:blip r:embed="rId3"/>
          <a:stretch>
            <a:fillRect/>
          </a:stretch>
        </p:blipFill>
        <p:spPr>
          <a:xfrm>
            <a:off x="-2" y="0"/>
            <a:ext cx="12191999" cy="6858000"/>
          </a:xfrm>
          <a:prstGeom prst="rect">
            <a:avLst/>
          </a:prstGeom>
        </p:spPr>
      </p:pic>
    </p:spTree>
    <p:extLst>
      <p:ext uri="{BB962C8B-B14F-4D97-AF65-F5344CB8AC3E}">
        <p14:creationId xmlns:p14="http://schemas.microsoft.com/office/powerpoint/2010/main" val="598677817"/>
      </p:ext>
    </p:extLst>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microsoft.com/office/2007/relationships/hdphoto" Target="../media/hdphoto1.wdp" /><Relationship Id="rId7" Type="http://schemas.microsoft.com/office/2007/relationships/hdphoto" Target="../media/hdphoto3.wdp"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5.png" /><Relationship Id="rId5" Type="http://schemas.microsoft.com/office/2007/relationships/hdphoto" Target="../media/hdphoto2.wdp" /><Relationship Id="rId4" Type="http://schemas.openxmlformats.org/officeDocument/2006/relationships/image" Target="../media/image4.png"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7.xml.rels><?xml version="1.0" encoding="UTF-8" standalone="yes"?>
<Relationships xmlns="http://schemas.openxmlformats.org/package/2006/relationships"><Relationship Id="rId3" Type="http://schemas.microsoft.com/office/2007/relationships/hdphoto" Target="../media/hdphoto1.wdp" /><Relationship Id="rId7" Type="http://schemas.microsoft.com/office/2007/relationships/hdphoto" Target="../media/hdphoto3.wdp"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5.png" /><Relationship Id="rId5" Type="http://schemas.microsoft.com/office/2007/relationships/hdphoto" Target="../media/hdphoto2.wdp" /><Relationship Id="rId4" Type="http://schemas.openxmlformats.org/officeDocument/2006/relationships/image" Target="../media/image4.png" /></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 /><Relationship Id="rId3" Type="http://schemas.openxmlformats.org/officeDocument/2006/relationships/diagramLayout" Target="../diagrams/layout3.xml" /><Relationship Id="rId7" Type="http://schemas.openxmlformats.org/officeDocument/2006/relationships/diagramData" Target="../diagrams/data4.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11" Type="http://schemas.microsoft.com/office/2007/relationships/diagramDrawing" Target="../diagrams/drawing4.xml" /><Relationship Id="rId5" Type="http://schemas.openxmlformats.org/officeDocument/2006/relationships/diagramColors" Target="../diagrams/colors3.xml" /><Relationship Id="rId10" Type="http://schemas.openxmlformats.org/officeDocument/2006/relationships/diagramColors" Target="../diagrams/colors4.xml" /><Relationship Id="rId4" Type="http://schemas.openxmlformats.org/officeDocument/2006/relationships/diagramQuickStyle" Target="../diagrams/quickStyle3.xml" /><Relationship Id="rId9" Type="http://schemas.openxmlformats.org/officeDocument/2006/relationships/diagramQuickStyle" Target="../diagrams/quickStyle4.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 /><Relationship Id="rId2" Type="http://schemas.openxmlformats.org/officeDocument/2006/relationships/notesSlide" Target="../notesSlides/notesSlide1.xml" /><Relationship Id="rId1" Type="http://schemas.openxmlformats.org/officeDocument/2006/relationships/slideLayout" Target="../slideLayouts/slideLayout3.xml" /><Relationship Id="rId4" Type="http://schemas.openxmlformats.org/officeDocument/2006/relationships/image" Target="../media/image6.wmf" /></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 /><Relationship Id="rId2" Type="http://schemas.openxmlformats.org/officeDocument/2006/relationships/diagramData" Target="../diagrams/data5.xml" /><Relationship Id="rId1" Type="http://schemas.openxmlformats.org/officeDocument/2006/relationships/slideLayout" Target="../slideLayouts/slideLayout3.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standalone="yes"?>
<Relationships xmlns="http://schemas.openxmlformats.org/package/2006/relationships"><Relationship Id="rId3" Type="http://schemas.openxmlformats.org/officeDocument/2006/relationships/image" Target="../media/image6.wmf" /><Relationship Id="rId2" Type="http://schemas.openxmlformats.org/officeDocument/2006/relationships/oleObject" Target="../embeddings/oleObject1.bin" /><Relationship Id="rId1" Type="http://schemas.openxmlformats.org/officeDocument/2006/relationships/slideLayout" Target="../slideLayouts/slideLayout3.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 /><Relationship Id="rId2" Type="http://schemas.openxmlformats.org/officeDocument/2006/relationships/diagramData" Target="../diagrams/data6.xml" /><Relationship Id="rId1" Type="http://schemas.openxmlformats.org/officeDocument/2006/relationships/slideLayout" Target="../slideLayouts/slideLayout3.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 /><Relationship Id="rId2" Type="http://schemas.openxmlformats.org/officeDocument/2006/relationships/diagramData" Target="../diagrams/data7.xml" /><Relationship Id="rId1" Type="http://schemas.openxmlformats.org/officeDocument/2006/relationships/slideLayout" Target="../slideLayouts/slideLayout3.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 /><Relationship Id="rId2" Type="http://schemas.openxmlformats.org/officeDocument/2006/relationships/diagramData" Target="../diagrams/data8.xml" /><Relationship Id="rId1" Type="http://schemas.openxmlformats.org/officeDocument/2006/relationships/slideLayout" Target="../slideLayouts/slideLayout3.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 /><Relationship Id="rId2" Type="http://schemas.openxmlformats.org/officeDocument/2006/relationships/diagramData" Target="../diagrams/data9.xml" /><Relationship Id="rId1" Type="http://schemas.openxmlformats.org/officeDocument/2006/relationships/slideLayout" Target="../slideLayouts/slideLayout3.xml" /><Relationship Id="rId6" Type="http://schemas.microsoft.com/office/2007/relationships/diagramDrawing" Target="../diagrams/drawing9.xml" /><Relationship Id="rId5" Type="http://schemas.openxmlformats.org/officeDocument/2006/relationships/diagramColors" Target="../diagrams/colors9.xml" /><Relationship Id="rId4" Type="http://schemas.openxmlformats.org/officeDocument/2006/relationships/diagramQuickStyle" Target="../diagrams/quickStyle9.xml" /></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 /><Relationship Id="rId2" Type="http://schemas.openxmlformats.org/officeDocument/2006/relationships/diagramData" Target="../diagrams/data10.xml" /><Relationship Id="rId1" Type="http://schemas.openxmlformats.org/officeDocument/2006/relationships/slideLayout" Target="../slideLayouts/slideLayout3.xml" /><Relationship Id="rId6" Type="http://schemas.microsoft.com/office/2007/relationships/diagramDrawing" Target="../diagrams/drawing10.xml" /><Relationship Id="rId5" Type="http://schemas.openxmlformats.org/officeDocument/2006/relationships/diagramColors" Target="../diagrams/colors10.xml" /><Relationship Id="rId4" Type="http://schemas.openxmlformats.org/officeDocument/2006/relationships/diagramQuickStyle" Target="../diagrams/quickStyle10.xml" /></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12.xml" /><Relationship Id="rId3" Type="http://schemas.openxmlformats.org/officeDocument/2006/relationships/diagramLayout" Target="../diagrams/layout11.xml" /><Relationship Id="rId7" Type="http://schemas.openxmlformats.org/officeDocument/2006/relationships/diagramData" Target="../diagrams/data12.xml" /><Relationship Id="rId2" Type="http://schemas.openxmlformats.org/officeDocument/2006/relationships/diagramData" Target="../diagrams/data11.xml" /><Relationship Id="rId1" Type="http://schemas.openxmlformats.org/officeDocument/2006/relationships/slideLayout" Target="../slideLayouts/slideLayout3.xml" /><Relationship Id="rId6" Type="http://schemas.microsoft.com/office/2007/relationships/diagramDrawing" Target="../diagrams/drawing11.xml" /><Relationship Id="rId11" Type="http://schemas.microsoft.com/office/2007/relationships/diagramDrawing" Target="../diagrams/drawing12.xml" /><Relationship Id="rId5" Type="http://schemas.openxmlformats.org/officeDocument/2006/relationships/diagramColors" Target="../diagrams/colors11.xml" /><Relationship Id="rId10" Type="http://schemas.openxmlformats.org/officeDocument/2006/relationships/diagramColors" Target="../diagrams/colors12.xml" /><Relationship Id="rId4" Type="http://schemas.openxmlformats.org/officeDocument/2006/relationships/diagramQuickStyle" Target="../diagrams/quickStyle11.xml" /><Relationship Id="rId9" Type="http://schemas.openxmlformats.org/officeDocument/2006/relationships/diagramQuickStyle" Target="../diagrams/quickStyle1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8.xml.rels><?xml version="1.0" encoding="UTF-8" standalone="yes"?>
<Relationships xmlns="http://schemas.openxmlformats.org/package/2006/relationships"><Relationship Id="rId3" Type="http://schemas.microsoft.com/office/2007/relationships/hdphoto" Target="../media/hdphoto1.wdp" /><Relationship Id="rId7" Type="http://schemas.microsoft.com/office/2007/relationships/hdphoto" Target="../media/hdphoto3.wdp"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5.png" /><Relationship Id="rId5" Type="http://schemas.microsoft.com/office/2007/relationships/hdphoto" Target="../media/hdphoto2.wdp" /><Relationship Id="rId4" Type="http://schemas.openxmlformats.org/officeDocument/2006/relationships/image" Target="../media/image4.png" /></Relationships>
</file>

<file path=ppt/slides/_rels/slide39.xml.rels><?xml version="1.0" encoding="UTF-8" standalone="yes"?>
<Relationships xmlns="http://schemas.openxmlformats.org/package/2006/relationships"><Relationship Id="rId2" Type="http://schemas.openxmlformats.org/officeDocument/2006/relationships/chart" Target="../charts/chart1.xml" /><Relationship Id="rId1" Type="http://schemas.openxmlformats.org/officeDocument/2006/relationships/slideLayout" Target="../slideLayouts/slideLayout3.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3.xml" /><Relationship Id="rId7" Type="http://schemas.microsoft.com/office/2007/relationships/diagramDrawing" Target="../diagrams/drawing13.xml"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diagramColors" Target="../diagrams/colors13.xml" /><Relationship Id="rId5" Type="http://schemas.openxmlformats.org/officeDocument/2006/relationships/diagramQuickStyle" Target="../diagrams/quickStyle13.xml" /><Relationship Id="rId4" Type="http://schemas.openxmlformats.org/officeDocument/2006/relationships/diagramLayout" Target="../diagrams/layout13.xml" /></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4.xml" /><Relationship Id="rId7" Type="http://schemas.microsoft.com/office/2007/relationships/diagramDrawing" Target="../diagrams/drawing14.xml" /><Relationship Id="rId2" Type="http://schemas.openxmlformats.org/officeDocument/2006/relationships/notesSlide" Target="../notesSlides/notesSlide3.xml" /><Relationship Id="rId1" Type="http://schemas.openxmlformats.org/officeDocument/2006/relationships/slideLayout" Target="../slideLayouts/slideLayout2.xml" /><Relationship Id="rId6" Type="http://schemas.openxmlformats.org/officeDocument/2006/relationships/diagramColors" Target="../diagrams/colors14.xml" /><Relationship Id="rId5" Type="http://schemas.openxmlformats.org/officeDocument/2006/relationships/diagramQuickStyle" Target="../diagrams/quickStyle14.xml" /><Relationship Id="rId4" Type="http://schemas.openxmlformats.org/officeDocument/2006/relationships/diagramLayout" Target="../diagrams/layout14.xml" /></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5.xml" /><Relationship Id="rId7" Type="http://schemas.microsoft.com/office/2007/relationships/diagramDrawing" Target="../diagrams/drawing15.xml" /><Relationship Id="rId2" Type="http://schemas.openxmlformats.org/officeDocument/2006/relationships/notesSlide" Target="../notesSlides/notesSlide4.xml" /><Relationship Id="rId1" Type="http://schemas.openxmlformats.org/officeDocument/2006/relationships/slideLayout" Target="../slideLayouts/slideLayout2.xml" /><Relationship Id="rId6" Type="http://schemas.openxmlformats.org/officeDocument/2006/relationships/diagramColors" Target="../diagrams/colors15.xml" /><Relationship Id="rId5" Type="http://schemas.openxmlformats.org/officeDocument/2006/relationships/diagramQuickStyle" Target="../diagrams/quickStyle15.xml" /><Relationship Id="rId4" Type="http://schemas.openxmlformats.org/officeDocument/2006/relationships/diagramLayout" Target="../diagrams/layout15.xml" /></Relationships>
</file>

<file path=ppt/slides/_rels/slide44.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5.xml" /><Relationship Id="rId1" Type="http://schemas.openxmlformats.org/officeDocument/2006/relationships/slideLayout" Target="../slideLayouts/slideLayout2.xml" /><Relationship Id="rId6" Type="http://schemas.openxmlformats.org/officeDocument/2006/relationships/image" Target="../media/image6.wmf" /><Relationship Id="rId5" Type="http://schemas.openxmlformats.org/officeDocument/2006/relationships/oleObject" Target="../embeddings/oleObject2.bin" /><Relationship Id="rId4" Type="http://schemas.openxmlformats.org/officeDocument/2006/relationships/image" Target="../media/image8.svg" /></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6.xml" /><Relationship Id="rId7" Type="http://schemas.microsoft.com/office/2007/relationships/diagramDrawing" Target="../diagrams/drawing16.xml" /><Relationship Id="rId2" Type="http://schemas.openxmlformats.org/officeDocument/2006/relationships/notesSlide" Target="../notesSlides/notesSlide6.xml" /><Relationship Id="rId1" Type="http://schemas.openxmlformats.org/officeDocument/2006/relationships/slideLayout" Target="../slideLayouts/slideLayout2.xml" /><Relationship Id="rId6" Type="http://schemas.openxmlformats.org/officeDocument/2006/relationships/diagramColors" Target="../diagrams/colors16.xml" /><Relationship Id="rId5" Type="http://schemas.openxmlformats.org/officeDocument/2006/relationships/diagramQuickStyle" Target="../diagrams/quickStyle16.xml" /><Relationship Id="rId4" Type="http://schemas.openxmlformats.org/officeDocument/2006/relationships/diagramLayout" Target="../diagrams/layout16.xml" /></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7.xml" /><Relationship Id="rId7" Type="http://schemas.microsoft.com/office/2007/relationships/diagramDrawing" Target="../diagrams/drawing17.xml" /><Relationship Id="rId2" Type="http://schemas.openxmlformats.org/officeDocument/2006/relationships/notesSlide" Target="../notesSlides/notesSlide8.xml" /><Relationship Id="rId1" Type="http://schemas.openxmlformats.org/officeDocument/2006/relationships/slideLayout" Target="../slideLayouts/slideLayout2.xml" /><Relationship Id="rId6" Type="http://schemas.openxmlformats.org/officeDocument/2006/relationships/diagramColors" Target="../diagrams/colors17.xml" /><Relationship Id="rId5" Type="http://schemas.openxmlformats.org/officeDocument/2006/relationships/diagramQuickStyle" Target="../diagrams/quickStyle17.xml" /><Relationship Id="rId4" Type="http://schemas.openxmlformats.org/officeDocument/2006/relationships/diagramLayout" Target="../diagrams/layout17.xml" /></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8.xml" /><Relationship Id="rId7" Type="http://schemas.microsoft.com/office/2007/relationships/diagramDrawing" Target="../diagrams/drawing18.xml" /><Relationship Id="rId2" Type="http://schemas.openxmlformats.org/officeDocument/2006/relationships/notesSlide" Target="../notesSlides/notesSlide9.xml" /><Relationship Id="rId1" Type="http://schemas.openxmlformats.org/officeDocument/2006/relationships/slideLayout" Target="../slideLayouts/slideLayout2.xml" /><Relationship Id="rId6" Type="http://schemas.openxmlformats.org/officeDocument/2006/relationships/diagramColors" Target="../diagrams/colors18.xml" /><Relationship Id="rId5" Type="http://schemas.openxmlformats.org/officeDocument/2006/relationships/diagramQuickStyle" Target="../diagrams/quickStyle18.xml" /><Relationship Id="rId4" Type="http://schemas.openxmlformats.org/officeDocument/2006/relationships/diagramLayout" Target="../diagrams/layout18.xml" /></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9.xml" /><Relationship Id="rId7" Type="http://schemas.microsoft.com/office/2007/relationships/diagramDrawing" Target="../diagrams/drawing19.xml" /><Relationship Id="rId2" Type="http://schemas.openxmlformats.org/officeDocument/2006/relationships/notesSlide" Target="../notesSlides/notesSlide10.xml" /><Relationship Id="rId1" Type="http://schemas.openxmlformats.org/officeDocument/2006/relationships/slideLayout" Target="../slideLayouts/slideLayout2.xml" /><Relationship Id="rId6" Type="http://schemas.openxmlformats.org/officeDocument/2006/relationships/diagramColors" Target="../diagrams/colors19.xml" /><Relationship Id="rId5" Type="http://schemas.openxmlformats.org/officeDocument/2006/relationships/diagramQuickStyle" Target="../diagrams/quickStyle19.xml" /><Relationship Id="rId4" Type="http://schemas.openxmlformats.org/officeDocument/2006/relationships/diagramLayout" Target="../diagrams/layout19.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AD0B75C-477E-4714-9A4F-77F103CE4D56}"/>
              </a:ext>
            </a:extLst>
          </p:cNvPr>
          <p:cNvSpPr/>
          <p:nvPr/>
        </p:nvSpPr>
        <p:spPr>
          <a:xfrm>
            <a:off x="2572439" y="3883784"/>
            <a:ext cx="7047122" cy="584775"/>
          </a:xfrm>
          <a:prstGeom prst="rect">
            <a:avLst/>
          </a:prstGeom>
        </p:spPr>
        <p:txBody>
          <a:bodyPr wrap="none">
            <a:spAutoFit/>
          </a:bodyPr>
          <a:lstStyle/>
          <a:p>
            <a:r>
              <a:rPr lang="tr-TR" sz="3200" b="1" dirty="0">
                <a:solidFill>
                  <a:schemeClr val="bg1"/>
                </a:solidFill>
                <a:latin typeface="Myriad Pro" panose="020B0503030403020204" pitchFamily="34" charset="0"/>
              </a:rPr>
              <a:t>DAHİLDE İŞLEME REJİMİ SUNUMU</a:t>
            </a:r>
          </a:p>
        </p:txBody>
      </p:sp>
    </p:spTree>
    <p:extLst>
      <p:ext uri="{BB962C8B-B14F-4D97-AF65-F5344CB8AC3E}">
        <p14:creationId xmlns:p14="http://schemas.microsoft.com/office/powerpoint/2010/main" val="259908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F4AD71-A0DE-4569-8559-89E5D28C6857}"/>
              </a:ext>
            </a:extLst>
          </p:cNvPr>
          <p:cNvSpPr txBox="1">
            <a:spLocks/>
          </p:cNvSpPr>
          <p:nvPr/>
        </p:nvSpPr>
        <p:spPr>
          <a:xfrm>
            <a:off x="569623" y="0"/>
            <a:ext cx="501102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Sunum Planı</a:t>
            </a:r>
          </a:p>
        </p:txBody>
      </p:sp>
      <p:sp>
        <p:nvSpPr>
          <p:cNvPr id="4" name="Metin kutusu 3">
            <a:extLst>
              <a:ext uri="{FF2B5EF4-FFF2-40B4-BE49-F238E27FC236}">
                <a16:creationId xmlns:a16="http://schemas.microsoft.com/office/drawing/2014/main" id="{5443566C-BD8E-4509-B807-B2BBA2BD14C4}"/>
              </a:ext>
            </a:extLst>
          </p:cNvPr>
          <p:cNvSpPr txBox="1"/>
          <p:nvPr/>
        </p:nvSpPr>
        <p:spPr>
          <a:xfrm>
            <a:off x="569623" y="801182"/>
            <a:ext cx="11412772" cy="369332"/>
          </a:xfrm>
          <a:prstGeom prst="rect">
            <a:avLst/>
          </a:prstGeom>
          <a:solidFill>
            <a:srgbClr val="A00000"/>
          </a:solidFill>
        </p:spPr>
        <p:txBody>
          <a:bodyPr wrap="square" rtlCol="0">
            <a:spAutoFit/>
          </a:bodyPr>
          <a:lstStyle>
            <a:defPPr>
              <a:defRPr lang="tr-TR"/>
            </a:defPPr>
            <a:lvl1pPr marR="0" lvl="0" algn="just" fontAlgn="auto">
              <a:lnSpc>
                <a:spcPct val="100000"/>
              </a:lnSpc>
              <a:spcBef>
                <a:spcPts val="0"/>
              </a:spcBef>
              <a:spcAft>
                <a:spcPts val="0"/>
              </a:spcAft>
              <a:buClrTx/>
              <a:buSzTx/>
              <a:tabLst/>
              <a:defRPr b="1" kern="0">
                <a:solidFill>
                  <a:schemeClr val="bg1"/>
                </a:solidFill>
                <a:latin typeface="Myriad Pro" panose="020B0503030403020204" charset="0"/>
              </a:defRPr>
            </a:lvl1pPr>
          </a:lstStyle>
          <a:p>
            <a:endParaRPr lang="tr-TR" dirty="0">
              <a:solidFill>
                <a:srgbClr val="FFFFFF"/>
              </a:solidFill>
            </a:endParaRPr>
          </a:p>
        </p:txBody>
      </p:sp>
      <p:sp>
        <p:nvSpPr>
          <p:cNvPr id="5" name="Eksi İşareti 4">
            <a:extLst>
              <a:ext uri="{FF2B5EF4-FFF2-40B4-BE49-F238E27FC236}">
                <a16:creationId xmlns:a16="http://schemas.microsoft.com/office/drawing/2014/main" id="{7BAD57CA-3EB4-485B-BF2B-B7E2075450E3}"/>
              </a:ext>
            </a:extLst>
          </p:cNvPr>
          <p:cNvSpPr/>
          <p:nvPr/>
        </p:nvSpPr>
        <p:spPr>
          <a:xfrm rot="5400000">
            <a:off x="-2590203" y="3122026"/>
            <a:ext cx="7280370" cy="1367246"/>
          </a:xfrm>
          <a:prstGeom prst="mathMinus">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7" name="Grup 16">
            <a:extLst>
              <a:ext uri="{FF2B5EF4-FFF2-40B4-BE49-F238E27FC236}">
                <a16:creationId xmlns:a16="http://schemas.microsoft.com/office/drawing/2014/main" id="{5EEA6CCA-3123-4D67-BAA5-992B76F7B458}"/>
              </a:ext>
            </a:extLst>
          </p:cNvPr>
          <p:cNvGrpSpPr/>
          <p:nvPr/>
        </p:nvGrpSpPr>
        <p:grpSpPr>
          <a:xfrm>
            <a:off x="569623" y="1880647"/>
            <a:ext cx="8626630" cy="3689919"/>
            <a:chOff x="569623" y="1880647"/>
            <a:chExt cx="8626630" cy="3689919"/>
          </a:xfrm>
        </p:grpSpPr>
        <p:grpSp>
          <p:nvGrpSpPr>
            <p:cNvPr id="18" name="Grup 17">
              <a:extLst>
                <a:ext uri="{FF2B5EF4-FFF2-40B4-BE49-F238E27FC236}">
                  <a16:creationId xmlns:a16="http://schemas.microsoft.com/office/drawing/2014/main" id="{9873D408-1C4D-4B9A-9F27-A5EA92F0DDF5}"/>
                </a:ext>
              </a:extLst>
            </p:cNvPr>
            <p:cNvGrpSpPr/>
            <p:nvPr/>
          </p:nvGrpSpPr>
          <p:grpSpPr>
            <a:xfrm>
              <a:off x="569624" y="3173573"/>
              <a:ext cx="8626629" cy="1109559"/>
              <a:chOff x="569623" y="1335978"/>
              <a:chExt cx="8626629" cy="1109559"/>
            </a:xfrm>
          </p:grpSpPr>
          <p:grpSp>
            <p:nvGrpSpPr>
              <p:cNvPr id="8" name="Grup 7">
                <a:extLst>
                  <a:ext uri="{FF2B5EF4-FFF2-40B4-BE49-F238E27FC236}">
                    <a16:creationId xmlns:a16="http://schemas.microsoft.com/office/drawing/2014/main" id="{6850FC1B-4EA8-4BEE-BF16-FAEDB00380B5}"/>
                  </a:ext>
                </a:extLst>
              </p:cNvPr>
              <p:cNvGrpSpPr/>
              <p:nvPr/>
            </p:nvGrpSpPr>
            <p:grpSpPr>
              <a:xfrm>
                <a:off x="569623" y="1335978"/>
                <a:ext cx="8626629" cy="1109559"/>
                <a:chOff x="569623" y="1335978"/>
                <a:chExt cx="8626629" cy="1109559"/>
              </a:xfrm>
            </p:grpSpPr>
            <p:sp>
              <p:nvSpPr>
                <p:cNvPr id="6" name="Dikdörtgen 5">
                  <a:extLst>
                    <a:ext uri="{FF2B5EF4-FFF2-40B4-BE49-F238E27FC236}">
                      <a16:creationId xmlns:a16="http://schemas.microsoft.com/office/drawing/2014/main" id="{68597F1C-2E4B-4DB8-9758-D2BD0FA6D67B}"/>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 Üçgen 6">
                  <a:extLst>
                    <a:ext uri="{FF2B5EF4-FFF2-40B4-BE49-F238E27FC236}">
                      <a16:creationId xmlns:a16="http://schemas.microsoft.com/office/drawing/2014/main" id="{944AAACA-F6D8-497F-9DCB-42F2BD4F1733}"/>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Metin kutusu 18">
                <a:extLst>
                  <a:ext uri="{FF2B5EF4-FFF2-40B4-BE49-F238E27FC236}">
                    <a16:creationId xmlns:a16="http://schemas.microsoft.com/office/drawing/2014/main" id="{1EFE636A-1090-47A9-9071-1849E684DD3E}"/>
                  </a:ext>
                </a:extLst>
              </p:cNvPr>
              <p:cNvSpPr txBox="1"/>
              <p:nvPr/>
            </p:nvSpPr>
            <p:spPr>
              <a:xfrm>
                <a:off x="1454795" y="1530245"/>
                <a:ext cx="6861896" cy="707886"/>
              </a:xfrm>
              <a:prstGeom prst="rect">
                <a:avLst/>
              </a:prstGeom>
              <a:noFill/>
            </p:spPr>
            <p:txBody>
              <a:bodyPr wrap="square">
                <a:spAutoFit/>
              </a:bodyPr>
              <a:lstStyle/>
              <a:p>
                <a:pPr lvl="0"/>
                <a:r>
                  <a:rPr lang="tr-TR" sz="2000" b="1" dirty="0">
                    <a:latin typeface="Myriad Pro" panose="020B0604020202020204" charset="0"/>
                    <a:cs typeface="Myriad Pro" panose="020B0604020202020204" charset="0"/>
                  </a:rPr>
                  <a:t>Dahilde İşleme Rejimi Mevzuatı ve Uygulamaları</a:t>
                </a:r>
                <a:endParaRPr lang="tr-TR" sz="2000" dirty="0">
                  <a:latin typeface="Myriad Pro" panose="020B0604020202020204" charset="0"/>
                  <a:cs typeface="Myriad Pro" panose="020B0604020202020204" charset="0"/>
                </a:endParaRPr>
              </a:p>
              <a:p>
                <a:pPr lvl="0"/>
                <a:endParaRPr lang="tr-TR" sz="2000" b="1" dirty="0">
                  <a:latin typeface="Myriad Pro" panose="020B0604020202020204" charset="0"/>
                  <a:ea typeface="Tahoma" panose="020B0604030504040204" pitchFamily="34" charset="0"/>
                  <a:cs typeface="Myriad Pro" panose="020B0604020202020204" charset="0"/>
                </a:endParaRPr>
              </a:p>
            </p:txBody>
          </p:sp>
        </p:grpSp>
        <p:pic>
          <p:nvPicPr>
            <p:cNvPr id="1028" name="Picture 4" descr="Sayı png | PNGWing">
              <a:extLst>
                <a:ext uri="{FF2B5EF4-FFF2-40B4-BE49-F238E27FC236}">
                  <a16:creationId xmlns:a16="http://schemas.microsoft.com/office/drawing/2014/main" id="{0D21F10B-F657-478E-8652-1CC4E309822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310" b="98582" l="833" r="95556">
                          <a14:foregroundMark x1="26111" y1="17258" x2="26111" y2="17258"/>
                          <a14:foregroundMark x1="49167" y1="18203" x2="49167" y2="18203"/>
                          <a14:foregroundMark x1="40833" y1="13002" x2="40833" y2="13002"/>
                          <a14:foregroundMark x1="20556" y1="17258" x2="49167" y2="11348"/>
                          <a14:foregroundMark x1="40278" y1="9456" x2="46667" y2="8747"/>
                          <a14:foregroundMark x1="49722" y1="5910" x2="58889" y2="7329"/>
                          <a14:foregroundMark x1="48056" y1="4019" x2="61389" y2="3546"/>
                          <a14:foregroundMark x1="4444" y1="32151" x2="4167" y2="35461"/>
                          <a14:foregroundMark x1="36667" y1="30969" x2="36667" y2="30969"/>
                          <a14:foregroundMark x1="41944" y1="22931" x2="35000" y2="31678"/>
                          <a14:foregroundMark x1="30556" y1="30496" x2="30833" y2="32861"/>
                          <a14:foregroundMark x1="32222" y1="33570" x2="32500" y2="37352"/>
                          <a14:foregroundMark x1="30833" y1="40189" x2="30833" y2="40189"/>
                          <a14:foregroundMark x1="31667" y1="40426" x2="31667" y2="40426"/>
                          <a14:foregroundMark x1="33611" y1="40426" x2="33611" y2="40426"/>
                          <a14:foregroundMark x1="34722" y1="40662" x2="34722" y2="40662"/>
                          <a14:foregroundMark x1="94722" y1="17967" x2="94722" y2="17967"/>
                          <a14:foregroundMark x1="93333" y1="32861" x2="93333" y2="32861"/>
                          <a14:foregroundMark x1="93889" y1="31678" x2="93889" y2="31678"/>
                          <a14:foregroundMark x1="46667" y1="89362" x2="46667" y2="89362"/>
                          <a14:foregroundMark x1="38056" y1="85816" x2="28889" y2="76359"/>
                          <a14:foregroundMark x1="28889" y1="76359" x2="28333" y2="84161"/>
                          <a14:foregroundMark x1="22500" y1="88416" x2="66111" y2="95035"/>
                          <a14:foregroundMark x1="76944" y1="93617" x2="82500" y2="94563"/>
                          <a14:foregroundMark x1="75833" y1="96690" x2="83333" y2="97163"/>
                          <a14:foregroundMark x1="42500" y1="98582" x2="57500" y2="98109"/>
                          <a14:foregroundMark x1="76389" y1="75177" x2="76389" y2="75177"/>
                          <a14:foregroundMark x1="90833" y1="77541" x2="93333" y2="84870"/>
                          <a14:foregroundMark x1="93333" y1="87707" x2="93333" y2="95508"/>
                          <a14:foregroundMark x1="82040" y1="74189" x2="71667" y2="74941"/>
                          <a14:foregroundMark x1="83831" y1="76250" x2="76111" y2="76359"/>
                          <a14:foregroundMark x1="92778" y1="76123" x2="86707" y2="76209"/>
                          <a14:foregroundMark x1="83157" y1="75475" x2="72500" y2="75177"/>
                          <a14:foregroundMark x1="89444" y1="75650" x2="86141" y2="75558"/>
                          <a14:foregroundMark x1="82899" y1="75177" x2="81389" y2="75177"/>
                          <a14:foregroundMark x1="88889" y1="75177" x2="85810" y2="75177"/>
                          <a14:foregroundMark x1="90278" y1="74704" x2="85399" y2="74704"/>
                          <a14:foregroundMark x1="54690" y1="74965" x2="64444" y2="75414"/>
                          <a14:foregroundMark x1="78889" y1="58156" x2="78889" y2="58156"/>
                          <a14:foregroundMark x1="78889" y1="58156" x2="68611" y2="63121"/>
                          <a14:foregroundMark x1="91111" y1="44208" x2="83333" y2="53664"/>
                          <a14:foregroundMark x1="95833" y1="29314" x2="91389" y2="41608"/>
                          <a14:foregroundMark x1="91667" y1="27423" x2="90556" y2="34988"/>
                          <a14:foregroundMark x1="2222" y1="93381" x2="2222" y2="93381"/>
                          <a14:foregroundMark x1="833" y1="38534" x2="833" y2="38534"/>
                          <a14:foregroundMark x1="54444" y1="73050" x2="54444" y2="73050"/>
                          <a14:foregroundMark x1="54722" y1="70922" x2="54722" y2="70922"/>
                          <a14:backgroundMark x1="54167" y1="73522" x2="54167" y2="73522"/>
                          <a14:backgroundMark x1="53611" y1="73522" x2="52778" y2="73522"/>
                          <a14:backgroundMark x1="55000" y1="73050" x2="55000" y2="73050"/>
                          <a14:backgroundMark x1="54722" y1="72813" x2="54722" y2="72813"/>
                          <a14:backgroundMark x1="54444" y1="72813" x2="54444" y2="72813"/>
                          <a14:backgroundMark x1="84167" y1="73286" x2="84167" y2="73286"/>
                          <a14:backgroundMark x1="84167" y1="73286" x2="81667" y2="73759"/>
                        </a14:backgroundRemoval>
                      </a14:imgEffect>
                    </a14:imgLayer>
                  </a14:imgProps>
                </a:ext>
                <a:ext uri="{28A0092B-C50C-407E-A947-70E740481C1C}">
                  <a14:useLocalDpi xmlns:a14="http://schemas.microsoft.com/office/drawing/2010/main" val="0"/>
                </a:ext>
              </a:extLst>
            </a:blip>
            <a:srcRect/>
            <a:stretch>
              <a:fillRect/>
            </a:stretch>
          </p:blipFill>
          <p:spPr bwMode="auto">
            <a:xfrm>
              <a:off x="926052" y="3313200"/>
              <a:ext cx="247872" cy="44999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a:extLst>
                <a:ext uri="{FF2B5EF4-FFF2-40B4-BE49-F238E27FC236}">
                  <a16:creationId xmlns:a16="http://schemas.microsoft.com/office/drawing/2014/main" id="{F21189BC-0385-4A88-ADC9-0EF8CCD9122C}"/>
                </a:ext>
              </a:extLst>
            </p:cNvPr>
            <p:cNvGrpSpPr/>
            <p:nvPr/>
          </p:nvGrpSpPr>
          <p:grpSpPr>
            <a:xfrm>
              <a:off x="569624" y="1880647"/>
              <a:ext cx="8626629" cy="1109559"/>
              <a:chOff x="569623" y="1335978"/>
              <a:chExt cx="8626629" cy="1109559"/>
            </a:xfrm>
          </p:grpSpPr>
          <p:grpSp>
            <p:nvGrpSpPr>
              <p:cNvPr id="26" name="Grup 25">
                <a:extLst>
                  <a:ext uri="{FF2B5EF4-FFF2-40B4-BE49-F238E27FC236}">
                    <a16:creationId xmlns:a16="http://schemas.microsoft.com/office/drawing/2014/main" id="{28BC0E59-1782-4EE5-A5AF-44DF1D4E1BC1}"/>
                  </a:ext>
                </a:extLst>
              </p:cNvPr>
              <p:cNvGrpSpPr/>
              <p:nvPr/>
            </p:nvGrpSpPr>
            <p:grpSpPr>
              <a:xfrm>
                <a:off x="569623" y="1335978"/>
                <a:ext cx="8626629" cy="1109559"/>
                <a:chOff x="569623" y="1335978"/>
                <a:chExt cx="8626629" cy="1109559"/>
              </a:xfrm>
            </p:grpSpPr>
            <p:sp>
              <p:nvSpPr>
                <p:cNvPr id="29" name="Dikdörtgen 28">
                  <a:extLst>
                    <a:ext uri="{FF2B5EF4-FFF2-40B4-BE49-F238E27FC236}">
                      <a16:creationId xmlns:a16="http://schemas.microsoft.com/office/drawing/2014/main" id="{0FDF69DD-557B-4778-BD26-D39A4EF2EE91}"/>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Dik Üçgen 29">
                  <a:extLst>
                    <a:ext uri="{FF2B5EF4-FFF2-40B4-BE49-F238E27FC236}">
                      <a16:creationId xmlns:a16="http://schemas.microsoft.com/office/drawing/2014/main" id="{772F5D37-F7C0-4185-8C3C-6B8694896E96}"/>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27" name="Picture 2" descr="Sayı 1 png | PNGWing">
                <a:extLst>
                  <a:ext uri="{FF2B5EF4-FFF2-40B4-BE49-F238E27FC236}">
                    <a16:creationId xmlns:a16="http://schemas.microsoft.com/office/drawing/2014/main" id="{29F140EC-35D9-4709-B38A-31F30CD48FF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446" b="96942" l="1667" r="99167">
                            <a14:foregroundMark x1="68333" y1="21254" x2="68333" y2="21254"/>
                            <a14:foregroundMark x1="2222" y1="34251" x2="2222" y2="34251"/>
                            <a14:foregroundMark x1="54444" y1="12232" x2="54444" y2="12232"/>
                            <a14:foregroundMark x1="77500" y1="3058" x2="77500" y2="3058"/>
                            <a14:foregroundMark x1="96111" y1="10092" x2="96111" y2="10092"/>
                            <a14:foregroundMark x1="93056" y1="7034" x2="93056" y2="7034"/>
                            <a14:foregroundMark x1="91944" y1="8410" x2="91944" y2="8410"/>
                            <a14:foregroundMark x1="92222" y1="14985" x2="99722" y2="41284"/>
                            <a14:foregroundMark x1="99722" y1="41284" x2="99722" y2="41284"/>
                            <a14:foregroundMark x1="71944" y1="10398" x2="75278" y2="18654"/>
                            <a14:foregroundMark x1="85833" y1="36544" x2="85833" y2="36544"/>
                            <a14:foregroundMark x1="85556" y1="56728" x2="86111" y2="59939"/>
                            <a14:foregroundMark x1="68611" y1="86086" x2="67778" y2="93884"/>
                            <a14:foregroundMark x1="85278" y1="79817" x2="84167" y2="85933"/>
                            <a14:foregroundMark x1="72500" y1="93578" x2="70000" y2="96942"/>
                            <a14:backgroundMark x1="9722" y1="41743" x2="30000" y2="41590"/>
                            <a14:backgroundMark x1="6111" y1="41590" x2="8056" y2="41590"/>
                            <a14:backgroundMark x1="28611" y1="41590" x2="33889" y2="41743"/>
                          </a14:backgroundRemoval>
                        </a14:imgEffect>
                      </a14:imgLayer>
                    </a14:imgProps>
                  </a:ext>
                  <a:ext uri="{28A0092B-C50C-407E-A947-70E740481C1C}">
                    <a14:useLocalDpi xmlns:a14="http://schemas.microsoft.com/office/drawing/2010/main" val="0"/>
                  </a:ext>
                </a:extLst>
              </a:blip>
              <a:srcRect/>
              <a:stretch>
                <a:fillRect/>
              </a:stretch>
            </p:blipFill>
            <p:spPr bwMode="auto">
              <a:xfrm>
                <a:off x="888273" y="1525317"/>
                <a:ext cx="247872" cy="409967"/>
              </a:xfrm>
              <a:prstGeom prst="rect">
                <a:avLst/>
              </a:prstGeom>
              <a:noFill/>
              <a:extLst>
                <a:ext uri="{909E8E84-426E-40DD-AFC4-6F175D3DCCD1}">
                  <a14:hiddenFill xmlns:a14="http://schemas.microsoft.com/office/drawing/2010/main">
                    <a:solidFill>
                      <a:srgbClr val="FFFFFF"/>
                    </a:solidFill>
                  </a14:hiddenFill>
                </a:ext>
              </a:extLst>
            </p:spPr>
          </p:pic>
          <p:sp>
            <p:nvSpPr>
              <p:cNvPr id="28" name="Metin kutusu 27">
                <a:extLst>
                  <a:ext uri="{FF2B5EF4-FFF2-40B4-BE49-F238E27FC236}">
                    <a16:creationId xmlns:a16="http://schemas.microsoft.com/office/drawing/2014/main" id="{2B65BF7E-8E4B-47EE-A38C-A77F2D6FB09F}"/>
                  </a:ext>
                </a:extLst>
              </p:cNvPr>
              <p:cNvSpPr txBox="1"/>
              <p:nvPr/>
            </p:nvSpPr>
            <p:spPr>
              <a:xfrm>
                <a:off x="1454795" y="1530245"/>
                <a:ext cx="7227654" cy="400110"/>
              </a:xfrm>
              <a:prstGeom prst="rect">
                <a:avLst/>
              </a:prstGeom>
              <a:noFill/>
            </p:spPr>
            <p:txBody>
              <a:bodyPr wrap="square">
                <a:spAutoFit/>
              </a:bodyPr>
              <a:lstStyle/>
              <a:p>
                <a:r>
                  <a:rPr lang="tr-TR" sz="2000" b="1" dirty="0">
                    <a:solidFill>
                      <a:srgbClr val="A00000"/>
                    </a:solidFill>
                    <a:latin typeface="Myriad Pro" panose="020B0604020202020204" charset="0"/>
                    <a:ea typeface="Tahoma" panose="020B0604030504040204" pitchFamily="34" charset="0"/>
                    <a:cs typeface="Myriad Pro" panose="020B0604020202020204" charset="0"/>
                  </a:rPr>
                  <a:t>Dahilde İşleme Rejimi Nedir?</a:t>
                </a:r>
              </a:p>
            </p:txBody>
          </p:sp>
        </p:grpSp>
        <p:grpSp>
          <p:nvGrpSpPr>
            <p:cNvPr id="3" name="Grup 2">
              <a:extLst>
                <a:ext uri="{FF2B5EF4-FFF2-40B4-BE49-F238E27FC236}">
                  <a16:creationId xmlns:a16="http://schemas.microsoft.com/office/drawing/2014/main" id="{B2E47E0C-09D4-48E8-A0FD-CD7E7EAEC1BE}"/>
                </a:ext>
              </a:extLst>
            </p:cNvPr>
            <p:cNvGrpSpPr/>
            <p:nvPr/>
          </p:nvGrpSpPr>
          <p:grpSpPr>
            <a:xfrm>
              <a:off x="569623" y="4461007"/>
              <a:ext cx="8626629" cy="1109559"/>
              <a:chOff x="569623" y="4461007"/>
              <a:chExt cx="8626629" cy="1109559"/>
            </a:xfrm>
          </p:grpSpPr>
          <p:grpSp>
            <p:nvGrpSpPr>
              <p:cNvPr id="23" name="Grup 22">
                <a:extLst>
                  <a:ext uri="{FF2B5EF4-FFF2-40B4-BE49-F238E27FC236}">
                    <a16:creationId xmlns:a16="http://schemas.microsoft.com/office/drawing/2014/main" id="{7F9BAE3A-6433-420E-A18B-AEC021DC0808}"/>
                  </a:ext>
                </a:extLst>
              </p:cNvPr>
              <p:cNvGrpSpPr/>
              <p:nvPr/>
            </p:nvGrpSpPr>
            <p:grpSpPr>
              <a:xfrm>
                <a:off x="569623" y="4461007"/>
                <a:ext cx="8626629" cy="1109559"/>
                <a:chOff x="569619" y="3884863"/>
                <a:chExt cx="8626629" cy="1109559"/>
              </a:xfrm>
            </p:grpSpPr>
            <p:grpSp>
              <p:nvGrpSpPr>
                <p:cNvPr id="9" name="Grup 8">
                  <a:extLst>
                    <a:ext uri="{FF2B5EF4-FFF2-40B4-BE49-F238E27FC236}">
                      <a16:creationId xmlns:a16="http://schemas.microsoft.com/office/drawing/2014/main" id="{E4C43D41-A021-4A6B-8418-015C18A4ADA2}"/>
                    </a:ext>
                  </a:extLst>
                </p:cNvPr>
                <p:cNvGrpSpPr/>
                <p:nvPr/>
              </p:nvGrpSpPr>
              <p:grpSpPr>
                <a:xfrm>
                  <a:off x="569619" y="3884863"/>
                  <a:ext cx="8626629" cy="1109559"/>
                  <a:chOff x="569623" y="1335978"/>
                  <a:chExt cx="8626629" cy="1109559"/>
                </a:xfrm>
              </p:grpSpPr>
              <p:sp>
                <p:nvSpPr>
                  <p:cNvPr id="10" name="Dikdörtgen 9">
                    <a:extLst>
                      <a:ext uri="{FF2B5EF4-FFF2-40B4-BE49-F238E27FC236}">
                        <a16:creationId xmlns:a16="http://schemas.microsoft.com/office/drawing/2014/main" id="{F3C22DFF-C7F0-47CB-BA66-2D3A58A4AE2E}"/>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 Üçgen 10">
                    <a:extLst>
                      <a:ext uri="{FF2B5EF4-FFF2-40B4-BE49-F238E27FC236}">
                        <a16:creationId xmlns:a16="http://schemas.microsoft.com/office/drawing/2014/main" id="{30304316-7A2D-491B-93E3-52524ACE6388}"/>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0" name="Metin kutusu 19">
                  <a:extLst>
                    <a:ext uri="{FF2B5EF4-FFF2-40B4-BE49-F238E27FC236}">
                      <a16:creationId xmlns:a16="http://schemas.microsoft.com/office/drawing/2014/main" id="{89304752-69D9-4276-A810-2F9F1EF98C9C}"/>
                    </a:ext>
                  </a:extLst>
                </p:cNvPr>
                <p:cNvSpPr txBox="1"/>
                <p:nvPr/>
              </p:nvSpPr>
              <p:spPr>
                <a:xfrm>
                  <a:off x="1454792" y="4082122"/>
                  <a:ext cx="6100354" cy="400110"/>
                </a:xfrm>
                <a:prstGeom prst="rect">
                  <a:avLst/>
                </a:prstGeom>
                <a:noFill/>
              </p:spPr>
              <p:txBody>
                <a:bodyPr wrap="square">
                  <a:spAutoFit/>
                </a:bodyPr>
                <a:lstStyle/>
                <a:p>
                  <a:pPr lvl="0"/>
                  <a:r>
                    <a:rPr lang="tr-TR" sz="2000" b="1" dirty="0">
                      <a:latin typeface="Myriad Pro" panose="020B0604020202020204" charset="0"/>
                      <a:cs typeface="Myriad Pro" panose="020B0604020202020204" charset="0"/>
                    </a:rPr>
                    <a:t>Dahilde İşleme Rejimi İstatistikleri</a:t>
                  </a:r>
                </a:p>
              </p:txBody>
            </p:sp>
          </p:grpSp>
          <p:pic>
            <p:nvPicPr>
              <p:cNvPr id="1030" name="Picture 6" descr="Sayı png | PNGWing">
                <a:extLst>
                  <a:ext uri="{FF2B5EF4-FFF2-40B4-BE49-F238E27FC236}">
                    <a16:creationId xmlns:a16="http://schemas.microsoft.com/office/drawing/2014/main" id="{D41DFA49-65BB-4CF7-88D0-DACEAC9A0BF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856" b="97912" l="1667" r="98889">
                            <a14:foregroundMark x1="32222" y1="17865" x2="32222" y2="17865"/>
                            <a14:foregroundMark x1="48889" y1="17633" x2="48889" y2="17633"/>
                            <a14:foregroundMark x1="53889" y1="13921" x2="61389" y2="19026"/>
                            <a14:foregroundMark x1="39722" y1="16473" x2="23056" y2="19026"/>
                            <a14:foregroundMark x1="23056" y1="19026" x2="12500" y2="24826"/>
                            <a14:foregroundMark x1="28889" y1="15313" x2="53611" y2="8585"/>
                            <a14:foregroundMark x1="51667" y1="6729" x2="34167" y2="6032"/>
                            <a14:foregroundMark x1="47500" y1="4872" x2="47778" y2="4176"/>
                            <a14:foregroundMark x1="6111" y1="27146" x2="6111" y2="27146"/>
                            <a14:foregroundMark x1="38889" y1="29466" x2="38889" y2="29466"/>
                            <a14:foregroundMark x1="38889" y1="29466" x2="36111" y2="32947"/>
                            <a14:foregroundMark x1="41944" y1="27146" x2="36111" y2="30858"/>
                            <a14:foregroundMark x1="44444" y1="26682" x2="48611" y2="25754"/>
                            <a14:foregroundMark x1="23611" y1="35267" x2="23611" y2="35267"/>
                            <a14:foregroundMark x1="25833" y1="34803" x2="31944" y2="33875"/>
                            <a14:foregroundMark x1="11667" y1="35731" x2="23056" y2="35731"/>
                            <a14:foregroundMark x1="21667" y1="35731" x2="30278" y2="35267"/>
                            <a14:foregroundMark x1="84444" y1="10905" x2="93056" y2="24594"/>
                            <a14:foregroundMark x1="93056" y1="24594" x2="89167" y2="34107"/>
                            <a14:foregroundMark x1="81389" y1="10441" x2="72500" y2="6265"/>
                            <a14:foregroundMark x1="90000" y1="35731" x2="86111" y2="46868"/>
                            <a14:foregroundMark x1="86111" y1="46868" x2="83611" y2="48956"/>
                            <a14:foregroundMark x1="85833" y1="51740" x2="94167" y2="67053"/>
                            <a14:foregroundMark x1="94167" y1="63573" x2="93352" y2="84204"/>
                            <a14:foregroundMark x1="96944" y1="64501" x2="98889" y2="73086"/>
                            <a14:foregroundMark x1="95833" y1="64501" x2="91667" y2="81903"/>
                            <a14:foregroundMark x1="91667" y1="81903" x2="90960" y2="82789"/>
                            <a14:foregroundMark x1="49167" y1="92111" x2="53333" y2="93039"/>
                            <a14:foregroundMark x1="2222" y1="70302" x2="2222" y2="70302"/>
                            <a14:foregroundMark x1="38056" y1="93968" x2="38056" y2="93968"/>
                            <a14:foregroundMark x1="46111" y1="97912" x2="46111" y2="97912"/>
                            <a14:foregroundMark x1="50000" y1="1856" x2="50000" y2="1856"/>
                            <a14:backgroundMark x1="91667" y1="86543" x2="91667" y2="86543"/>
                            <a14:backgroundMark x1="92222" y1="87007" x2="92222" y2="87007"/>
                            <a14:backgroundMark x1="92778" y1="86079" x2="91111" y2="89791"/>
                            <a14:backgroundMark x1="94167" y1="84687" x2="92500" y2="86311"/>
                            <a14:backgroundMark x1="93333" y1="84919" x2="93333" y2="84919"/>
                            <a14:backgroundMark x1="93889" y1="83991" x2="94167" y2="83991"/>
                            <a14:backgroundMark x1="99167" y1="76102" x2="99444" y2="75406"/>
                          </a14:backgroundRemoval>
                        </a14:imgEffect>
                      </a14:imgLayer>
                    </a14:imgProps>
                  </a:ext>
                  <a:ext uri="{28A0092B-C50C-407E-A947-70E740481C1C}">
                    <a14:useLocalDpi xmlns:a14="http://schemas.microsoft.com/office/drawing/2010/main" val="0"/>
                  </a:ext>
                </a:extLst>
              </a:blip>
              <a:srcRect/>
              <a:stretch>
                <a:fillRect/>
              </a:stretch>
            </p:blipFill>
            <p:spPr bwMode="auto">
              <a:xfrm>
                <a:off x="891744" y="4610557"/>
                <a:ext cx="283262" cy="50516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620273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5443566C-BD8E-4509-B807-B2BBA2BD14C4}"/>
              </a:ext>
            </a:extLst>
          </p:cNvPr>
          <p:cNvSpPr txBox="1"/>
          <p:nvPr/>
        </p:nvSpPr>
        <p:spPr>
          <a:xfrm>
            <a:off x="569623" y="801182"/>
            <a:ext cx="11412772" cy="369332"/>
          </a:xfrm>
          <a:prstGeom prst="rect">
            <a:avLst/>
          </a:prstGeom>
          <a:solidFill>
            <a:srgbClr val="A00000"/>
          </a:solidFill>
        </p:spPr>
        <p:txBody>
          <a:bodyPr wrap="square" rtlCol="0">
            <a:spAutoFit/>
          </a:bodyPr>
          <a:lstStyle>
            <a:defPPr>
              <a:defRPr lang="tr-TR"/>
            </a:defPPr>
            <a:lvl1pPr marR="0" lvl="0" algn="just" fontAlgn="auto">
              <a:lnSpc>
                <a:spcPct val="100000"/>
              </a:lnSpc>
              <a:spcBef>
                <a:spcPts val="0"/>
              </a:spcBef>
              <a:spcAft>
                <a:spcPts val="0"/>
              </a:spcAft>
              <a:buClrTx/>
              <a:buSzTx/>
              <a:tabLst/>
              <a:defRPr b="1" kern="0">
                <a:solidFill>
                  <a:schemeClr val="bg1"/>
                </a:solidFill>
                <a:latin typeface="Myriad Pro" panose="020B0503030403020204" charset="0"/>
              </a:defRPr>
            </a:lvl1pPr>
          </a:lstStyle>
          <a:p>
            <a:endParaRPr lang="tr-TR" dirty="0">
              <a:solidFill>
                <a:srgbClr val="FFFFFF"/>
              </a:solidFill>
            </a:endParaRPr>
          </a:p>
        </p:txBody>
      </p:sp>
      <p:sp>
        <p:nvSpPr>
          <p:cNvPr id="31" name="Unvan 1">
            <a:extLst>
              <a:ext uri="{FF2B5EF4-FFF2-40B4-BE49-F238E27FC236}">
                <a16:creationId xmlns:a16="http://schemas.microsoft.com/office/drawing/2014/main" id="{8F8A043B-7236-47DA-8835-C347174CFCEC}"/>
              </a:ext>
            </a:extLst>
          </p:cNvPr>
          <p:cNvSpPr txBox="1">
            <a:spLocks/>
          </p:cNvSpPr>
          <p:nvPr/>
        </p:nvSpPr>
        <p:spPr>
          <a:xfrm>
            <a:off x="569622" y="0"/>
            <a:ext cx="7903045"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NEDİR ?</a:t>
            </a:r>
          </a:p>
        </p:txBody>
      </p:sp>
      <p:sp>
        <p:nvSpPr>
          <p:cNvPr id="32" name="Metin kutusu 31">
            <a:extLst>
              <a:ext uri="{FF2B5EF4-FFF2-40B4-BE49-F238E27FC236}">
                <a16:creationId xmlns:a16="http://schemas.microsoft.com/office/drawing/2014/main" id="{6EF36D9B-EA91-4261-90A9-11C5C9E6F5C0}"/>
              </a:ext>
            </a:extLst>
          </p:cNvPr>
          <p:cNvSpPr txBox="1"/>
          <p:nvPr/>
        </p:nvSpPr>
        <p:spPr>
          <a:xfrm>
            <a:off x="569623" y="1373460"/>
            <a:ext cx="11412772" cy="1200329"/>
          </a:xfrm>
          <a:prstGeom prst="rect">
            <a:avLst/>
          </a:prstGeom>
          <a:noFill/>
        </p:spPr>
        <p:txBody>
          <a:bodyPr wrap="square" rtlCol="0">
            <a:spAutoFit/>
          </a:bodyPr>
          <a:lstStyle/>
          <a:p>
            <a:pPr algn="just"/>
            <a:r>
              <a:rPr lang="tr-TR" sz="2400" b="1" dirty="0">
                <a:solidFill>
                  <a:srgbClr val="A00000"/>
                </a:solidFill>
                <a:highlight>
                  <a:srgbClr val="FFFFFF"/>
                </a:highlight>
                <a:latin typeface="Myriad Pro" panose="020B0503030403020204" pitchFamily="34" charset="0"/>
              </a:rPr>
              <a:t>Dahilde İşleme Rejimi, ihraç ürününün elde edilmesinde kullanılan girdilerin ticaret politikası önlemlerine tabi tutulmaksızın gümrük muafiyetli olarak ithal edilmesidir. </a:t>
            </a:r>
            <a:endParaRPr lang="tr-TR" sz="2400" b="1" dirty="0">
              <a:solidFill>
                <a:srgbClr val="A00000"/>
              </a:solidFill>
              <a:highlight>
                <a:srgbClr val="FFFFFF"/>
              </a:highlight>
            </a:endParaRPr>
          </a:p>
        </p:txBody>
      </p:sp>
      <p:grpSp>
        <p:nvGrpSpPr>
          <p:cNvPr id="33" name="Grup 32">
            <a:extLst>
              <a:ext uri="{FF2B5EF4-FFF2-40B4-BE49-F238E27FC236}">
                <a16:creationId xmlns:a16="http://schemas.microsoft.com/office/drawing/2014/main" id="{F1290EB3-2CA3-4E11-95F0-E3DED2D8F6A2}"/>
              </a:ext>
            </a:extLst>
          </p:cNvPr>
          <p:cNvGrpSpPr/>
          <p:nvPr/>
        </p:nvGrpSpPr>
        <p:grpSpPr>
          <a:xfrm>
            <a:off x="1574432" y="3237945"/>
            <a:ext cx="9260603" cy="1855645"/>
            <a:chOff x="1048383" y="3020661"/>
            <a:chExt cx="9260603" cy="1855645"/>
          </a:xfrm>
          <a:solidFill>
            <a:srgbClr val="E7CBCB"/>
          </a:solidFill>
        </p:grpSpPr>
        <p:sp>
          <p:nvSpPr>
            <p:cNvPr id="34" name="Metin kutusu 33">
              <a:extLst>
                <a:ext uri="{FF2B5EF4-FFF2-40B4-BE49-F238E27FC236}">
                  <a16:creationId xmlns:a16="http://schemas.microsoft.com/office/drawing/2014/main" id="{F87DC8D1-46C8-4D1D-8C36-D6B54A518FDF}"/>
                </a:ext>
              </a:extLst>
            </p:cNvPr>
            <p:cNvSpPr txBox="1"/>
            <p:nvPr/>
          </p:nvSpPr>
          <p:spPr>
            <a:xfrm>
              <a:off x="2953101" y="3020662"/>
              <a:ext cx="1729509"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defPPr>
                <a:defRPr lang="tr-TR"/>
              </a:defPPr>
              <a:lvl1pPr lvl="0" indent="0" algn="ctr" defTabSz="933450">
                <a:lnSpc>
                  <a:spcPct val="90000"/>
                </a:lnSpc>
                <a:spcBef>
                  <a:spcPct val="0"/>
                </a:spcBef>
                <a:spcAft>
                  <a:spcPct val="35000"/>
                </a:spcAft>
                <a:buNone/>
                <a:defRPr b="1">
                  <a:solidFill>
                    <a:srgbClr val="A00000"/>
                  </a:solidFill>
                  <a:latin typeface="Myriad Pro" panose="020B0503030403020204" pitchFamily="34" charset="0"/>
                </a:defRPr>
              </a:lvl1pPr>
            </a:lstStyle>
            <a:p>
              <a:r>
                <a:rPr lang="tr-TR" altLang="tr-TR" dirty="0">
                  <a:solidFill>
                    <a:schemeClr val="tx1"/>
                  </a:solidFill>
                </a:rPr>
                <a:t>Yardımcı Madde (Katalizör Olarak Kullanılanlar Dahil)</a:t>
              </a:r>
            </a:p>
          </p:txBody>
        </p:sp>
        <p:grpSp>
          <p:nvGrpSpPr>
            <p:cNvPr id="35" name="Grup 34">
              <a:extLst>
                <a:ext uri="{FF2B5EF4-FFF2-40B4-BE49-F238E27FC236}">
                  <a16:creationId xmlns:a16="http://schemas.microsoft.com/office/drawing/2014/main" id="{E207A5BD-573B-476B-8C59-7323F95A9F24}"/>
                </a:ext>
              </a:extLst>
            </p:cNvPr>
            <p:cNvGrpSpPr/>
            <p:nvPr/>
          </p:nvGrpSpPr>
          <p:grpSpPr>
            <a:xfrm>
              <a:off x="4945597" y="3020661"/>
              <a:ext cx="1553953" cy="1855643"/>
              <a:chOff x="3284464" y="2097683"/>
              <a:chExt cx="1641731" cy="1855643"/>
            </a:xfrm>
            <a:grpFill/>
          </p:grpSpPr>
          <p:sp>
            <p:nvSpPr>
              <p:cNvPr id="45" name="Dikdörtgen 44">
                <a:extLst>
                  <a:ext uri="{FF2B5EF4-FFF2-40B4-BE49-F238E27FC236}">
                    <a16:creationId xmlns:a16="http://schemas.microsoft.com/office/drawing/2014/main" id="{CA17F3E9-98F3-4F0C-8A16-7D25D41953E8}"/>
                  </a:ext>
                </a:extLst>
              </p:cNvPr>
              <p:cNvSpPr/>
              <p:nvPr/>
            </p:nvSpPr>
            <p:spPr>
              <a:xfrm>
                <a:off x="3284464"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p>
                <a:pPr algn="ctr" defTabSz="933450">
                  <a:lnSpc>
                    <a:spcPct val="90000"/>
                  </a:lnSpc>
                  <a:spcBef>
                    <a:spcPct val="0"/>
                  </a:spcBef>
                  <a:spcAft>
                    <a:spcPct val="35000"/>
                  </a:spcAft>
                </a:pPr>
                <a:endParaRPr lang="tr-TR" b="1" dirty="0">
                  <a:solidFill>
                    <a:srgbClr val="A00000"/>
                  </a:solidFill>
                </a:endParaRPr>
              </a:p>
            </p:txBody>
          </p:sp>
          <p:sp>
            <p:nvSpPr>
              <p:cNvPr id="46" name="Metin kutusu 45">
                <a:extLst>
                  <a:ext uri="{FF2B5EF4-FFF2-40B4-BE49-F238E27FC236}">
                    <a16:creationId xmlns:a16="http://schemas.microsoft.com/office/drawing/2014/main" id="{D307D722-BB4E-40FD-8FE9-365CFF256390}"/>
                  </a:ext>
                </a:extLst>
              </p:cNvPr>
              <p:cNvSpPr txBox="1"/>
              <p:nvPr/>
            </p:nvSpPr>
            <p:spPr>
              <a:xfrm>
                <a:off x="3284464"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defPPr>
                  <a:defRPr lang="tr-TR"/>
                </a:defPPr>
                <a:lvl1pPr lvl="0" indent="0" algn="ctr" defTabSz="933450">
                  <a:lnSpc>
                    <a:spcPct val="90000"/>
                  </a:lnSpc>
                  <a:spcBef>
                    <a:spcPct val="0"/>
                  </a:spcBef>
                  <a:spcAft>
                    <a:spcPct val="35000"/>
                  </a:spcAft>
                  <a:buNone/>
                  <a:defRPr b="1">
                    <a:solidFill>
                      <a:srgbClr val="A00000"/>
                    </a:solidFill>
                    <a:latin typeface="Myriad Pro" panose="020B0503030403020204" pitchFamily="34" charset="0"/>
                  </a:defRPr>
                </a:lvl1pPr>
              </a:lstStyle>
              <a:p>
                <a:r>
                  <a:rPr lang="tr-TR" altLang="tr-TR" dirty="0">
                    <a:solidFill>
                      <a:schemeClr val="tx1"/>
                    </a:solidFill>
                  </a:rPr>
                  <a:t>Yarı Mamul, Mamul</a:t>
                </a:r>
              </a:p>
            </p:txBody>
          </p:sp>
        </p:grpSp>
        <p:grpSp>
          <p:nvGrpSpPr>
            <p:cNvPr id="36" name="Grup 35">
              <a:extLst>
                <a:ext uri="{FF2B5EF4-FFF2-40B4-BE49-F238E27FC236}">
                  <a16:creationId xmlns:a16="http://schemas.microsoft.com/office/drawing/2014/main" id="{42E13BC9-747A-4CAB-8BD0-96DA5052986E}"/>
                </a:ext>
              </a:extLst>
            </p:cNvPr>
            <p:cNvGrpSpPr/>
            <p:nvPr/>
          </p:nvGrpSpPr>
          <p:grpSpPr>
            <a:xfrm>
              <a:off x="6762537" y="3020661"/>
              <a:ext cx="1641731" cy="1855643"/>
              <a:chOff x="4926196" y="2097683"/>
              <a:chExt cx="1641731" cy="1855643"/>
            </a:xfrm>
            <a:grpFill/>
          </p:grpSpPr>
          <p:sp>
            <p:nvSpPr>
              <p:cNvPr id="43" name="Dikdörtgen 42">
                <a:extLst>
                  <a:ext uri="{FF2B5EF4-FFF2-40B4-BE49-F238E27FC236}">
                    <a16:creationId xmlns:a16="http://schemas.microsoft.com/office/drawing/2014/main" id="{ACA1C604-2EC8-481C-A538-6CB161C19581}"/>
                  </a:ext>
                </a:extLst>
              </p:cNvPr>
              <p:cNvSpPr/>
              <p:nvPr/>
            </p:nvSpPr>
            <p:spPr>
              <a:xfrm>
                <a:off x="4926196"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sp>
          <p:sp>
            <p:nvSpPr>
              <p:cNvPr id="44" name="Metin kutusu 43">
                <a:extLst>
                  <a:ext uri="{FF2B5EF4-FFF2-40B4-BE49-F238E27FC236}">
                    <a16:creationId xmlns:a16="http://schemas.microsoft.com/office/drawing/2014/main" id="{04E8BD08-EA10-455E-A688-53A674180148}"/>
                  </a:ext>
                </a:extLst>
              </p:cNvPr>
              <p:cNvSpPr txBox="1"/>
              <p:nvPr/>
            </p:nvSpPr>
            <p:spPr>
              <a:xfrm>
                <a:off x="4926196"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defPPr>
                  <a:defRPr lang="tr-TR"/>
                </a:defPPr>
                <a:lvl1pPr lvl="0" indent="0" algn="ctr" defTabSz="933450">
                  <a:lnSpc>
                    <a:spcPct val="90000"/>
                  </a:lnSpc>
                  <a:spcBef>
                    <a:spcPct val="0"/>
                  </a:spcBef>
                  <a:spcAft>
                    <a:spcPct val="35000"/>
                  </a:spcAft>
                  <a:buNone/>
                  <a:defRPr b="1">
                    <a:solidFill>
                      <a:srgbClr val="A00000"/>
                    </a:solidFill>
                    <a:latin typeface="Myriad Pro" panose="020B0503030403020204" pitchFamily="34" charset="0"/>
                  </a:defRPr>
                </a:lvl1pPr>
              </a:lstStyle>
              <a:p>
                <a:r>
                  <a:rPr lang="tr-TR" altLang="tr-TR" dirty="0">
                    <a:solidFill>
                      <a:schemeClr val="tx1"/>
                    </a:solidFill>
                  </a:rPr>
                  <a:t>Değişmemiş Eşya</a:t>
                </a:r>
              </a:p>
            </p:txBody>
          </p:sp>
        </p:grpSp>
        <p:grpSp>
          <p:nvGrpSpPr>
            <p:cNvPr id="37" name="Grup 36">
              <a:extLst>
                <a:ext uri="{FF2B5EF4-FFF2-40B4-BE49-F238E27FC236}">
                  <a16:creationId xmlns:a16="http://schemas.microsoft.com/office/drawing/2014/main" id="{13F4BFE3-2513-491F-B66E-340AD8185A94}"/>
                </a:ext>
              </a:extLst>
            </p:cNvPr>
            <p:cNvGrpSpPr/>
            <p:nvPr/>
          </p:nvGrpSpPr>
          <p:grpSpPr>
            <a:xfrm>
              <a:off x="8667255" y="3020661"/>
              <a:ext cx="1641731" cy="1855643"/>
              <a:chOff x="6567927" y="2097683"/>
              <a:chExt cx="1641731" cy="1855643"/>
            </a:xfrm>
            <a:grpFill/>
          </p:grpSpPr>
          <p:sp>
            <p:nvSpPr>
              <p:cNvPr id="41" name="Dikdörtgen 40">
                <a:extLst>
                  <a:ext uri="{FF2B5EF4-FFF2-40B4-BE49-F238E27FC236}">
                    <a16:creationId xmlns:a16="http://schemas.microsoft.com/office/drawing/2014/main" id="{56EC6FCA-F269-423E-80D4-502F06ABD673}"/>
                  </a:ext>
                </a:extLst>
              </p:cNvPr>
              <p:cNvSpPr/>
              <p:nvPr/>
            </p:nvSpPr>
            <p:spPr>
              <a:xfrm>
                <a:off x="6567927"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sp>
          <p:sp>
            <p:nvSpPr>
              <p:cNvPr id="42" name="Metin kutusu 41">
                <a:extLst>
                  <a:ext uri="{FF2B5EF4-FFF2-40B4-BE49-F238E27FC236}">
                    <a16:creationId xmlns:a16="http://schemas.microsoft.com/office/drawing/2014/main" id="{1F65A6BF-8348-425D-B293-3186D0B7C6A2}"/>
                  </a:ext>
                </a:extLst>
              </p:cNvPr>
              <p:cNvSpPr txBox="1"/>
              <p:nvPr/>
            </p:nvSpPr>
            <p:spPr>
              <a:xfrm>
                <a:off x="6567927"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defPPr>
                  <a:defRPr lang="tr-TR"/>
                </a:defPPr>
                <a:lvl1pPr lvl="0" indent="0" algn="ctr" defTabSz="933450">
                  <a:lnSpc>
                    <a:spcPct val="90000"/>
                  </a:lnSpc>
                  <a:spcBef>
                    <a:spcPct val="0"/>
                  </a:spcBef>
                  <a:spcAft>
                    <a:spcPct val="35000"/>
                  </a:spcAft>
                  <a:buNone/>
                  <a:defRPr b="1">
                    <a:solidFill>
                      <a:srgbClr val="A00000"/>
                    </a:solidFill>
                    <a:latin typeface="Myriad Pro" panose="020B0503030403020204" pitchFamily="34" charset="0"/>
                  </a:defRPr>
                </a:lvl1pPr>
              </a:lstStyle>
              <a:p>
                <a:r>
                  <a:rPr lang="tr-TR" altLang="tr-TR" dirty="0">
                    <a:solidFill>
                      <a:schemeClr val="tx1"/>
                    </a:solidFill>
                  </a:rPr>
                  <a:t>Ambalaj ve İşletme Malzemesi</a:t>
                </a:r>
              </a:p>
            </p:txBody>
          </p:sp>
        </p:grpSp>
        <p:grpSp>
          <p:nvGrpSpPr>
            <p:cNvPr id="38" name="Grup 37">
              <a:extLst>
                <a:ext uri="{FF2B5EF4-FFF2-40B4-BE49-F238E27FC236}">
                  <a16:creationId xmlns:a16="http://schemas.microsoft.com/office/drawing/2014/main" id="{4984DAE3-4B1F-4BAF-994E-5BB0F11E7E23}"/>
                </a:ext>
              </a:extLst>
            </p:cNvPr>
            <p:cNvGrpSpPr/>
            <p:nvPr/>
          </p:nvGrpSpPr>
          <p:grpSpPr>
            <a:xfrm>
              <a:off x="1048383" y="3020663"/>
              <a:ext cx="1641731" cy="1855643"/>
              <a:chOff x="1002" y="2097683"/>
              <a:chExt cx="1641731" cy="1855643"/>
            </a:xfrm>
            <a:grpFill/>
          </p:grpSpPr>
          <p:sp>
            <p:nvSpPr>
              <p:cNvPr id="39" name="Dikdörtgen 38">
                <a:extLst>
                  <a:ext uri="{FF2B5EF4-FFF2-40B4-BE49-F238E27FC236}">
                    <a16:creationId xmlns:a16="http://schemas.microsoft.com/office/drawing/2014/main" id="{996326A2-BB86-4BFB-A9E8-956F71971B25}"/>
                  </a:ext>
                </a:extLst>
              </p:cNvPr>
              <p:cNvSpPr/>
              <p:nvPr/>
            </p:nvSpPr>
            <p:spPr>
              <a:xfrm>
                <a:off x="1002" y="2097683"/>
                <a:ext cx="1641731" cy="1855643"/>
              </a:xfrm>
              <a:prstGeom prst="rect">
                <a:avLst/>
              </a:prstGeom>
              <a:grpFill/>
              <a:ln w="19050">
                <a:solidFill>
                  <a:srgbClr val="A00000"/>
                </a:solidFill>
              </a:ln>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40" name="Metin kutusu 39">
                <a:extLst>
                  <a:ext uri="{FF2B5EF4-FFF2-40B4-BE49-F238E27FC236}">
                    <a16:creationId xmlns:a16="http://schemas.microsoft.com/office/drawing/2014/main" id="{AC595FA5-7FF8-40A4-86C8-E4D63AD2D836}"/>
                  </a:ext>
                </a:extLst>
              </p:cNvPr>
              <p:cNvSpPr txBox="1"/>
              <p:nvPr/>
            </p:nvSpPr>
            <p:spPr>
              <a:xfrm>
                <a:off x="1002" y="2097683"/>
                <a:ext cx="1641731" cy="1855643"/>
              </a:xfrm>
              <a:prstGeom prst="rect">
                <a:avLst/>
              </a:prstGeom>
              <a:grpFill/>
              <a:ln w="19050">
                <a:solidFill>
                  <a:srgbClr val="A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tr-TR" sz="1800" b="1" dirty="0">
                    <a:solidFill>
                      <a:schemeClr val="tx1"/>
                    </a:solidFill>
                    <a:latin typeface="Myriad Pro" panose="020B0503030403020204" pitchFamily="34" charset="0"/>
                  </a:rPr>
                  <a:t>Hammadde</a:t>
                </a:r>
                <a:endParaRPr lang="tr-TR" b="1" dirty="0">
                  <a:solidFill>
                    <a:schemeClr val="tx1"/>
                  </a:solidFill>
                </a:endParaRPr>
              </a:p>
            </p:txBody>
          </p:sp>
        </p:grpSp>
      </p:grpSp>
    </p:spTree>
    <p:extLst>
      <p:ext uri="{BB962C8B-B14F-4D97-AF65-F5344CB8AC3E}">
        <p14:creationId xmlns:p14="http://schemas.microsoft.com/office/powerpoint/2010/main" val="18255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B807CA6E-B2E7-48AC-9A39-51D34FD5E68B}"/>
              </a:ext>
            </a:extLst>
          </p:cNvPr>
          <p:cNvSpPr txBox="1">
            <a:spLocks/>
          </p:cNvSpPr>
          <p:nvPr/>
        </p:nvSpPr>
        <p:spPr>
          <a:xfrm>
            <a:off x="569622" y="0"/>
            <a:ext cx="7903045"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NEDİR ?</a:t>
            </a:r>
          </a:p>
        </p:txBody>
      </p:sp>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DİR, 4458 sayılı Gümrük Kanunu’nda yer alan ekonomik etkili bir gümrük rejimidir. </a:t>
            </a:r>
          </a:p>
        </p:txBody>
      </p:sp>
      <p:grpSp>
        <p:nvGrpSpPr>
          <p:cNvPr id="8" name="Grup 7">
            <a:extLst>
              <a:ext uri="{FF2B5EF4-FFF2-40B4-BE49-F238E27FC236}">
                <a16:creationId xmlns:a16="http://schemas.microsoft.com/office/drawing/2014/main" id="{7C3E3DFC-3F96-4077-93C0-F2A06EB2321C}"/>
              </a:ext>
            </a:extLst>
          </p:cNvPr>
          <p:cNvGrpSpPr/>
          <p:nvPr/>
        </p:nvGrpSpPr>
        <p:grpSpPr>
          <a:xfrm>
            <a:off x="569623" y="1323702"/>
            <a:ext cx="7788417" cy="4868793"/>
            <a:chOff x="917891" y="1109165"/>
            <a:chExt cx="8102907" cy="5326851"/>
          </a:xfrm>
        </p:grpSpPr>
        <p:sp>
          <p:nvSpPr>
            <p:cNvPr id="9" name="İçerik Yer Tutucusu 1">
              <a:extLst>
                <a:ext uri="{FF2B5EF4-FFF2-40B4-BE49-F238E27FC236}">
                  <a16:creationId xmlns:a16="http://schemas.microsoft.com/office/drawing/2014/main" id="{E2B93560-9F4A-4655-970E-14D5A5379E6B}"/>
                </a:ext>
              </a:extLst>
            </p:cNvPr>
            <p:cNvSpPr txBox="1">
              <a:spLocks/>
            </p:cNvSpPr>
            <p:nvPr/>
          </p:nvSpPr>
          <p:spPr>
            <a:xfrm>
              <a:off x="917892" y="1109165"/>
              <a:ext cx="3902212" cy="790544"/>
            </a:xfrm>
            <a:prstGeom prst="rect">
              <a:avLst/>
            </a:prstGeom>
            <a:solidFill>
              <a:srgbClr val="A00000"/>
            </a:solidFill>
          </p:spPr>
          <p:txBody>
            <a:bodyPr anchor="ct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spcBef>
                  <a:spcPts val="0"/>
                </a:spcBef>
                <a:spcAft>
                  <a:spcPts val="0"/>
                </a:spcAft>
                <a:buNone/>
                <a:defRPr/>
              </a:pPr>
              <a:r>
                <a:rPr lang="tr-TR" altLang="tr-TR" sz="2000" b="1" dirty="0">
                  <a:solidFill>
                    <a:schemeClr val="bg1"/>
                  </a:solidFill>
                  <a:latin typeface="Calibri" panose="020F0502020204030204" pitchFamily="34" charset="0"/>
                  <a:cs typeface="Arial" panose="020B0604020202020204" pitchFamily="34" charset="0"/>
                </a:rPr>
                <a:t>AMAÇLAR</a:t>
              </a:r>
              <a:endParaRPr kumimoji="0" lang="tr-TR" sz="2000" b="0" i="0" u="none" strike="noStrike" kern="1200" cap="none" spc="0" normalizeH="0" baseline="0" noProof="0" dirty="0">
                <a:ln>
                  <a:noFill/>
                </a:ln>
                <a:solidFill>
                  <a:schemeClr val="bg1"/>
                </a:solidFill>
                <a:effectLst/>
                <a:uLnTx/>
                <a:uFillTx/>
                <a:latin typeface="Calibri"/>
                <a:ea typeface="+mn-ea"/>
                <a:cs typeface="+mn-cs"/>
              </a:endParaRPr>
            </a:p>
          </p:txBody>
        </p:sp>
        <p:sp>
          <p:nvSpPr>
            <p:cNvPr id="10" name="İçerik Yer Tutucusu 1">
              <a:extLst>
                <a:ext uri="{FF2B5EF4-FFF2-40B4-BE49-F238E27FC236}">
                  <a16:creationId xmlns:a16="http://schemas.microsoft.com/office/drawing/2014/main" id="{AD6D12DF-466E-464D-9B8B-D2F07C42B16C}"/>
                </a:ext>
              </a:extLst>
            </p:cNvPr>
            <p:cNvSpPr txBox="1">
              <a:spLocks/>
            </p:cNvSpPr>
            <p:nvPr/>
          </p:nvSpPr>
          <p:spPr>
            <a:xfrm>
              <a:off x="5105098" y="1109165"/>
              <a:ext cx="3902212" cy="790544"/>
            </a:xfrm>
            <a:prstGeom prst="rect">
              <a:avLst/>
            </a:prstGeom>
            <a:solidFill>
              <a:srgbClr val="A00000"/>
            </a:solidFill>
          </p:spPr>
          <p:txBody>
            <a:bodyPr anchor="ct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tr-TR" altLang="tr-TR" sz="2000" b="1" dirty="0">
                  <a:solidFill>
                    <a:schemeClr val="bg1"/>
                  </a:solidFill>
                  <a:latin typeface="Calibri" panose="020F0502020204030204" pitchFamily="34" charset="0"/>
                  <a:cs typeface="Arial" panose="020B0604020202020204" pitchFamily="34" charset="0"/>
                </a:rPr>
                <a:t>KULLANIM</a:t>
              </a:r>
              <a:r>
                <a:rPr lang="tr-TR" altLang="tr-TR" sz="2400" b="1" dirty="0">
                  <a:solidFill>
                    <a:schemeClr val="bg1"/>
                  </a:solidFill>
                  <a:latin typeface="Calibri" panose="020F0502020204030204" pitchFamily="34" charset="0"/>
                  <a:cs typeface="Arial" panose="020B0604020202020204" pitchFamily="34" charset="0"/>
                </a:rPr>
                <a:t> </a:t>
              </a:r>
              <a:r>
                <a:rPr lang="tr-TR" altLang="tr-TR" sz="2000" b="1" dirty="0">
                  <a:solidFill>
                    <a:schemeClr val="bg1"/>
                  </a:solidFill>
                  <a:latin typeface="Calibri" panose="020F0502020204030204" pitchFamily="34" charset="0"/>
                  <a:cs typeface="Arial" panose="020B0604020202020204" pitchFamily="34" charset="0"/>
                </a:rPr>
                <a:t>GEREKÇELERİ</a:t>
              </a:r>
              <a:endParaRPr lang="tr-TR" altLang="tr-TR" sz="2400" b="1" u="sng" dirty="0">
                <a:solidFill>
                  <a:schemeClr val="bg1"/>
                </a:solidFill>
              </a:endParaRPr>
            </a:p>
          </p:txBody>
        </p:sp>
        <p:sp>
          <p:nvSpPr>
            <p:cNvPr id="11" name="İçerik Yer Tutucusu 1">
              <a:extLst>
                <a:ext uri="{FF2B5EF4-FFF2-40B4-BE49-F238E27FC236}">
                  <a16:creationId xmlns:a16="http://schemas.microsoft.com/office/drawing/2014/main" id="{9A46BFC1-10C6-4282-AD0D-178241E2AA99}"/>
                </a:ext>
              </a:extLst>
            </p:cNvPr>
            <p:cNvSpPr txBox="1">
              <a:spLocks/>
            </p:cNvSpPr>
            <p:nvPr/>
          </p:nvSpPr>
          <p:spPr>
            <a:xfrm>
              <a:off x="917891" y="2135249"/>
              <a:ext cx="3902213"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latin typeface="Calibri" panose="020F0502020204030204" pitchFamily="34" charset="0"/>
                  <a:cs typeface="Calibri" panose="020F0502020204030204" pitchFamily="34" charset="0"/>
                </a:rPr>
                <a:t>Rekabet</a:t>
              </a:r>
            </a:p>
          </p:txBody>
        </p:sp>
        <p:sp>
          <p:nvSpPr>
            <p:cNvPr id="12" name="İçerik Yer Tutucusu 1">
              <a:extLst>
                <a:ext uri="{FF2B5EF4-FFF2-40B4-BE49-F238E27FC236}">
                  <a16:creationId xmlns:a16="http://schemas.microsoft.com/office/drawing/2014/main" id="{83096A6F-F596-4BF1-ADD4-A8BCEF548EBE}"/>
                </a:ext>
              </a:extLst>
            </p:cNvPr>
            <p:cNvSpPr txBox="1">
              <a:spLocks/>
            </p:cNvSpPr>
            <p:nvPr/>
          </p:nvSpPr>
          <p:spPr>
            <a:xfrm>
              <a:off x="917891" y="2741959"/>
              <a:ext cx="3902212"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Pazar çeşitliliği</a:t>
              </a:r>
            </a:p>
          </p:txBody>
        </p:sp>
        <p:sp>
          <p:nvSpPr>
            <p:cNvPr id="13" name="İçerik Yer Tutucusu 1">
              <a:extLst>
                <a:ext uri="{FF2B5EF4-FFF2-40B4-BE49-F238E27FC236}">
                  <a16:creationId xmlns:a16="http://schemas.microsoft.com/office/drawing/2014/main" id="{9781943C-6AF0-4AD8-A613-3C09CAD1F134}"/>
                </a:ext>
              </a:extLst>
            </p:cNvPr>
            <p:cNvSpPr txBox="1">
              <a:spLocks/>
            </p:cNvSpPr>
            <p:nvPr/>
          </p:nvSpPr>
          <p:spPr>
            <a:xfrm>
              <a:off x="917891" y="3355875"/>
              <a:ext cx="3902212" cy="616756"/>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dirty="0"/>
                <a:t>Dünya piyasa fiyatlarından girdi temini</a:t>
              </a:r>
              <a:r>
                <a:rPr lang="tr-TR" altLang="tr-TR" dirty="0"/>
                <a:t> </a:t>
              </a:r>
            </a:p>
          </p:txBody>
        </p:sp>
        <p:sp>
          <p:nvSpPr>
            <p:cNvPr id="14" name="İçerik Yer Tutucusu 1">
              <a:extLst>
                <a:ext uri="{FF2B5EF4-FFF2-40B4-BE49-F238E27FC236}">
                  <a16:creationId xmlns:a16="http://schemas.microsoft.com/office/drawing/2014/main" id="{2314580F-D719-495F-81D1-A29C6C9C6D99}"/>
                </a:ext>
              </a:extLst>
            </p:cNvPr>
            <p:cNvSpPr txBox="1">
              <a:spLocks/>
            </p:cNvSpPr>
            <p:nvPr/>
          </p:nvSpPr>
          <p:spPr>
            <a:xfrm>
              <a:off x="917891" y="4100558"/>
              <a:ext cx="3902213"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Sürdürülebilir ihracat artışı</a:t>
              </a:r>
              <a:endParaRPr lang="tr-TR" dirty="0"/>
            </a:p>
          </p:txBody>
        </p:sp>
        <p:sp>
          <p:nvSpPr>
            <p:cNvPr id="15" name="İçerik Yer Tutucusu 1">
              <a:extLst>
                <a:ext uri="{FF2B5EF4-FFF2-40B4-BE49-F238E27FC236}">
                  <a16:creationId xmlns:a16="http://schemas.microsoft.com/office/drawing/2014/main" id="{8569EFC2-A4E3-4616-A1BD-667D04AFE3BA}"/>
                </a:ext>
              </a:extLst>
            </p:cNvPr>
            <p:cNvSpPr txBox="1">
              <a:spLocks/>
            </p:cNvSpPr>
            <p:nvPr/>
          </p:nvSpPr>
          <p:spPr>
            <a:xfrm>
              <a:off x="5105099" y="2135248"/>
              <a:ext cx="3902212"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Hammadde  ve üretim yetersizliği</a:t>
              </a:r>
            </a:p>
          </p:txBody>
        </p:sp>
        <p:sp>
          <p:nvSpPr>
            <p:cNvPr id="16" name="İçerik Yer Tutucusu 1">
              <a:extLst>
                <a:ext uri="{FF2B5EF4-FFF2-40B4-BE49-F238E27FC236}">
                  <a16:creationId xmlns:a16="http://schemas.microsoft.com/office/drawing/2014/main" id="{01C1E11B-2675-48C2-A9FD-48761E2B22B0}"/>
                </a:ext>
              </a:extLst>
            </p:cNvPr>
            <p:cNvSpPr txBox="1">
              <a:spLocks/>
            </p:cNvSpPr>
            <p:nvPr/>
          </p:nvSpPr>
          <p:spPr>
            <a:xfrm>
              <a:off x="5105099" y="2741958"/>
              <a:ext cx="3902212"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Üretimde kalite sorunu</a:t>
              </a:r>
            </a:p>
          </p:txBody>
        </p:sp>
        <p:sp>
          <p:nvSpPr>
            <p:cNvPr id="17" name="İçerik Yer Tutucusu 1">
              <a:extLst>
                <a:ext uri="{FF2B5EF4-FFF2-40B4-BE49-F238E27FC236}">
                  <a16:creationId xmlns:a16="http://schemas.microsoft.com/office/drawing/2014/main" id="{42E949B9-7A9F-4FCA-8CF5-A2727F11F6BB}"/>
                </a:ext>
              </a:extLst>
            </p:cNvPr>
            <p:cNvSpPr txBox="1">
              <a:spLocks/>
            </p:cNvSpPr>
            <p:nvPr/>
          </p:nvSpPr>
          <p:spPr>
            <a:xfrm>
              <a:off x="5105099" y="3355874"/>
              <a:ext cx="3902212" cy="616756"/>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Maliyet yüksekliği ve finansman avantajı</a:t>
              </a:r>
            </a:p>
          </p:txBody>
        </p:sp>
        <p:sp>
          <p:nvSpPr>
            <p:cNvPr id="18" name="İçerik Yer Tutucusu 1">
              <a:extLst>
                <a:ext uri="{FF2B5EF4-FFF2-40B4-BE49-F238E27FC236}">
                  <a16:creationId xmlns:a16="http://schemas.microsoft.com/office/drawing/2014/main" id="{C84E5E70-AB48-4A5E-9020-7A5C4BE1DE4F}"/>
                </a:ext>
              </a:extLst>
            </p:cNvPr>
            <p:cNvSpPr txBox="1">
              <a:spLocks/>
            </p:cNvSpPr>
            <p:nvPr/>
          </p:nvSpPr>
          <p:spPr>
            <a:xfrm>
              <a:off x="5105099" y="4100557"/>
              <a:ext cx="3902212"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Teknoloji eksikliği</a:t>
              </a:r>
            </a:p>
          </p:txBody>
        </p:sp>
        <p:sp>
          <p:nvSpPr>
            <p:cNvPr id="19" name="İçerik Yer Tutucusu 1">
              <a:extLst>
                <a:ext uri="{FF2B5EF4-FFF2-40B4-BE49-F238E27FC236}">
                  <a16:creationId xmlns:a16="http://schemas.microsoft.com/office/drawing/2014/main" id="{8CF75202-AA63-432C-8524-C1FEB69F88CB}"/>
                </a:ext>
              </a:extLst>
            </p:cNvPr>
            <p:cNvSpPr txBox="1">
              <a:spLocks/>
            </p:cNvSpPr>
            <p:nvPr/>
          </p:nvSpPr>
          <p:spPr>
            <a:xfrm>
              <a:off x="5091611" y="4706246"/>
              <a:ext cx="3915700"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Termin</a:t>
              </a:r>
            </a:p>
          </p:txBody>
        </p:sp>
        <p:sp>
          <p:nvSpPr>
            <p:cNvPr id="20" name="İçerik Yer Tutucusu 1">
              <a:extLst>
                <a:ext uri="{FF2B5EF4-FFF2-40B4-BE49-F238E27FC236}">
                  <a16:creationId xmlns:a16="http://schemas.microsoft.com/office/drawing/2014/main" id="{697856C9-9424-48EE-857F-014C86994942}"/>
                </a:ext>
              </a:extLst>
            </p:cNvPr>
            <p:cNvSpPr txBox="1">
              <a:spLocks/>
            </p:cNvSpPr>
            <p:nvPr/>
          </p:nvSpPr>
          <p:spPr>
            <a:xfrm>
              <a:off x="5105098" y="5311935"/>
              <a:ext cx="3915700"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 Tedarik zinciri</a:t>
              </a:r>
            </a:p>
          </p:txBody>
        </p:sp>
        <p:sp>
          <p:nvSpPr>
            <p:cNvPr id="21" name="İçerik Yer Tutucusu 1">
              <a:extLst>
                <a:ext uri="{FF2B5EF4-FFF2-40B4-BE49-F238E27FC236}">
                  <a16:creationId xmlns:a16="http://schemas.microsoft.com/office/drawing/2014/main" id="{7D4510B7-A218-42DD-AB95-E713B464DE3E}"/>
                </a:ext>
              </a:extLst>
            </p:cNvPr>
            <p:cNvSpPr txBox="1">
              <a:spLocks/>
            </p:cNvSpPr>
            <p:nvPr/>
          </p:nvSpPr>
          <p:spPr>
            <a:xfrm>
              <a:off x="5091611" y="5958254"/>
              <a:ext cx="3929187" cy="47776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 Müşteri tercihi</a:t>
              </a:r>
            </a:p>
          </p:txBody>
        </p:sp>
      </p:grpSp>
      <p:sp>
        <p:nvSpPr>
          <p:cNvPr id="22" name="İçerik Yer Tutucusu 1">
            <a:extLst>
              <a:ext uri="{FF2B5EF4-FFF2-40B4-BE49-F238E27FC236}">
                <a16:creationId xmlns:a16="http://schemas.microsoft.com/office/drawing/2014/main" id="{E6918C1A-3297-411E-B24C-C50E99B5AFA6}"/>
              </a:ext>
            </a:extLst>
          </p:cNvPr>
          <p:cNvSpPr txBox="1">
            <a:spLocks/>
          </p:cNvSpPr>
          <p:nvPr/>
        </p:nvSpPr>
        <p:spPr>
          <a:xfrm>
            <a:off x="8472668" y="1323702"/>
            <a:ext cx="3489491" cy="790544"/>
          </a:xfrm>
          <a:prstGeom prst="rect">
            <a:avLst/>
          </a:prstGeom>
          <a:solidFill>
            <a:srgbClr val="A00000"/>
          </a:solidFill>
        </p:spPr>
        <p:txBody>
          <a:bodyPr anchor="ctr"/>
          <a:lstStyle>
            <a:defPPr>
              <a:defRPr lang="tr-TR"/>
            </a:defPPr>
            <a:lvl1pPr indent="0" algn="ctr" eaLnBrk="0" fontAlgn="base" hangingPunct="0">
              <a:spcBef>
                <a:spcPct val="20000"/>
              </a:spcBef>
              <a:spcAft>
                <a:spcPct val="0"/>
              </a:spcAft>
              <a:buFont typeface="Arial" charset="0"/>
              <a:buNone/>
              <a:defRPr sz="2000" b="1">
                <a:solidFill>
                  <a:schemeClr val="bg1"/>
                </a:solidFill>
                <a:latin typeface="Calibri" panose="020F0502020204030204" pitchFamily="34" charset="0"/>
                <a:cs typeface="Arial" panose="020B0604020202020204" pitchFamily="34" charset="0"/>
              </a:defRPr>
            </a:lvl1pPr>
            <a:lvl2pPr marL="742950" indent="-285750" eaLnBrk="0" fontAlgn="base" hangingPunct="0">
              <a:spcBef>
                <a:spcPct val="20000"/>
              </a:spcBef>
              <a:spcAft>
                <a:spcPct val="0"/>
              </a:spcAft>
              <a:buFont typeface="Arial" charset="0"/>
              <a:buChar char="–"/>
              <a:defRPr sz="2800"/>
            </a:lvl2pPr>
            <a:lvl3pPr marL="1143000" indent="-228600" eaLnBrk="0" fontAlgn="base" hangingPunct="0">
              <a:spcBef>
                <a:spcPct val="20000"/>
              </a:spcBef>
              <a:spcAft>
                <a:spcPct val="0"/>
              </a:spcAft>
              <a:buFont typeface="Arial" charset="0"/>
              <a:buChar char="•"/>
              <a:defRPr sz="2400"/>
            </a:lvl3pPr>
            <a:lvl4pPr marL="1600200" indent="-228600" eaLnBrk="0" fontAlgn="base" hangingPunct="0">
              <a:spcBef>
                <a:spcPct val="20000"/>
              </a:spcBef>
              <a:spcAft>
                <a:spcPct val="0"/>
              </a:spcAft>
              <a:buFont typeface="Arial" charset="0"/>
              <a:buChar char="–"/>
              <a:defRPr sz="2000"/>
            </a:lvl4pPr>
            <a:lvl5pPr marL="2057400" indent="-228600" eaLnBrk="0" fontAlgn="base" hangingPunct="0">
              <a:spcBef>
                <a:spcPct val="20000"/>
              </a:spcBef>
              <a:spcAft>
                <a:spcPct val="0"/>
              </a:spcAft>
              <a:buFont typeface="Arial"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tr-TR" altLang="tr-TR" dirty="0"/>
              <a:t>KİMLER BAŞVURABİLİR</a:t>
            </a:r>
          </a:p>
        </p:txBody>
      </p:sp>
      <p:grpSp>
        <p:nvGrpSpPr>
          <p:cNvPr id="23" name="Grup 22">
            <a:extLst>
              <a:ext uri="{FF2B5EF4-FFF2-40B4-BE49-F238E27FC236}">
                <a16:creationId xmlns:a16="http://schemas.microsoft.com/office/drawing/2014/main" id="{5BF11BF9-BA20-49B8-906A-5F0FC79F6FF6}"/>
              </a:ext>
            </a:extLst>
          </p:cNvPr>
          <p:cNvGrpSpPr/>
          <p:nvPr/>
        </p:nvGrpSpPr>
        <p:grpSpPr>
          <a:xfrm>
            <a:off x="8668312" y="2349784"/>
            <a:ext cx="3227598" cy="3319495"/>
            <a:chOff x="8232314" y="2332610"/>
            <a:chExt cx="3609343" cy="2925292"/>
          </a:xfrm>
        </p:grpSpPr>
        <p:sp>
          <p:nvSpPr>
            <p:cNvPr id="24" name="Dikdörtgen: Köşeleri Yuvarlatılmış 23">
              <a:extLst>
                <a:ext uri="{FF2B5EF4-FFF2-40B4-BE49-F238E27FC236}">
                  <a16:creationId xmlns:a16="http://schemas.microsoft.com/office/drawing/2014/main" id="{44B58C9A-F3DE-4E6B-B309-95529888C205}"/>
                </a:ext>
              </a:extLst>
            </p:cNvPr>
            <p:cNvSpPr/>
            <p:nvPr/>
          </p:nvSpPr>
          <p:spPr>
            <a:xfrm>
              <a:off x="8232314" y="2332610"/>
              <a:ext cx="3609343" cy="2925292"/>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solidFill>
                <a:srgbClr val="4472C4">
                  <a:alpha val="90000"/>
                  <a:tint val="40000"/>
                  <a:hueOff val="0"/>
                  <a:satOff val="0"/>
                  <a:lumOff val="0"/>
                  <a:alphaOff val="0"/>
                </a:srgbClr>
              </a:solidFill>
              <a:prstDash val="solid"/>
              <a:miter lim="800000"/>
            </a:ln>
            <a:effectLst/>
          </p:spPr>
        </p:sp>
        <p:sp>
          <p:nvSpPr>
            <p:cNvPr id="25" name="Dikdörtgen: Köşeleri Yuvarlatılmış 4">
              <a:extLst>
                <a:ext uri="{FF2B5EF4-FFF2-40B4-BE49-F238E27FC236}">
                  <a16:creationId xmlns:a16="http://schemas.microsoft.com/office/drawing/2014/main" id="{47FDA9EC-B263-42F0-BE46-6DFC40046747}"/>
                </a:ext>
              </a:extLst>
            </p:cNvPr>
            <p:cNvSpPr txBox="1"/>
            <p:nvPr/>
          </p:nvSpPr>
          <p:spPr>
            <a:xfrm>
              <a:off x="8317993" y="2418289"/>
              <a:ext cx="3437985" cy="2753934"/>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path path="circle">
                <a:fillToRect l="100000" b="100000"/>
              </a:path>
              <a:tileRect t="-100000" r="-100000"/>
            </a:gradFill>
            <a:ln w="12700" cap="flat" cmpd="sng" algn="ctr">
              <a:noFill/>
              <a:prstDash val="solid"/>
              <a:miter lim="800000"/>
            </a:ln>
            <a:effectLst/>
          </p:spPr>
          <p:txBody>
            <a:bodyPr spcFirstLastPara="0" vert="horz" wrap="square" lIns="25400" tIns="25400" rIns="25400" bIns="25400" numCol="1" spcCol="1270" anchor="ctr" anchorCtr="0">
              <a:noAutofit/>
            </a:bodyPr>
            <a:lstStyle>
              <a:defPPr>
                <a:defRPr lang="tr-TR"/>
              </a:defPPr>
              <a:lvl1pPr>
                <a:buClrTx/>
                <a:buSzTx/>
                <a:buFontTx/>
                <a:buNone/>
                <a:defRPr kumimoji="0" sz="2000" b="0" i="0" u="none" strike="noStrike" cap="none" spc="0" normalizeH="0" baseline="0">
                  <a:ln>
                    <a:noFill/>
                  </a:ln>
                  <a:solidFill>
                    <a:prstClr val="black"/>
                  </a:solidFill>
                  <a:effectLst/>
                  <a:uLnTx/>
                  <a:uFillTx/>
                  <a:latin typeface="Calibri" panose="020F0502020204030204" pitchFamily="34" charset="0"/>
                  <a:cs typeface="Calibri" panose="020F0502020204030204" pitchFamily="34" charset="0"/>
                </a:defRPr>
              </a:lvl1pPr>
              <a:lvl2pPr marL="742950" indent="-285750" eaLnBrk="0" fontAlgn="base" hangingPunct="0">
                <a:spcBef>
                  <a:spcPct val="20000"/>
                </a:spcBef>
                <a:spcAft>
                  <a:spcPct val="0"/>
                </a:spcAft>
                <a:buFont typeface="Arial" charset="0"/>
                <a:buChar char="–"/>
                <a:defRPr sz="2800">
                  <a:solidFill>
                    <a:schemeClr val="tx1"/>
                  </a:solidFill>
                </a:defRPr>
              </a:lvl2pPr>
              <a:lvl3pPr marL="1143000" indent="-228600" eaLnBrk="0" fontAlgn="base" hangingPunct="0">
                <a:spcBef>
                  <a:spcPct val="20000"/>
                </a:spcBef>
                <a:spcAft>
                  <a:spcPct val="0"/>
                </a:spcAft>
                <a:buFont typeface="Arial" charset="0"/>
                <a:buChar char="•"/>
                <a:defRPr sz="2400">
                  <a:solidFill>
                    <a:schemeClr val="tx1"/>
                  </a:solidFill>
                </a:defRPr>
              </a:lvl3pPr>
              <a:lvl4pPr marL="1600200" indent="-228600" eaLnBrk="0" fontAlgn="base" hangingPunct="0">
                <a:spcBef>
                  <a:spcPct val="20000"/>
                </a:spcBef>
                <a:spcAft>
                  <a:spcPct val="0"/>
                </a:spcAft>
                <a:buFont typeface="Arial" charset="0"/>
                <a:buChar char="–"/>
                <a:defRPr sz="2000">
                  <a:solidFill>
                    <a:schemeClr val="tx1"/>
                  </a:solidFill>
                </a:defRPr>
              </a:lvl4pPr>
              <a:lvl5pPr marL="2057400" indent="-228600" eaLnBrk="0" fontAlgn="base" hangingPunct="0">
                <a:spcBef>
                  <a:spcPct val="20000"/>
                </a:spcBef>
                <a:spcAft>
                  <a:spcPct val="0"/>
                </a:spcAft>
                <a:buFont typeface="Arial" charset="0"/>
                <a:buChar char="»"/>
                <a:defRPr sz="2000">
                  <a:solidFill>
                    <a:schemeClr val="tx1"/>
                  </a:solidFill>
                </a:defRPr>
              </a:lvl5pPr>
              <a:lvl6pPr marL="2514600" indent="-228600">
                <a:spcBef>
                  <a:spcPct val="20000"/>
                </a:spcBef>
                <a:buFont typeface="Arial" pitchFamily="34" charset="0"/>
                <a:buChar char="•"/>
                <a:defRPr sz="2000">
                  <a:solidFill>
                    <a:schemeClr val="tx1"/>
                  </a:solidFill>
                </a:defRPr>
              </a:lvl6pPr>
              <a:lvl7pPr marL="2971800" indent="-228600">
                <a:spcBef>
                  <a:spcPct val="20000"/>
                </a:spcBef>
                <a:buFont typeface="Arial" pitchFamily="34" charset="0"/>
                <a:buChar char="•"/>
                <a:defRPr sz="2000">
                  <a:solidFill>
                    <a:schemeClr val="tx1"/>
                  </a:solidFill>
                </a:defRPr>
              </a:lvl7pPr>
              <a:lvl8pPr marL="3429000" indent="-228600">
                <a:spcBef>
                  <a:spcPct val="20000"/>
                </a:spcBef>
                <a:buFont typeface="Arial" pitchFamily="34" charset="0"/>
                <a:buChar char="•"/>
                <a:defRPr sz="2000">
                  <a:solidFill>
                    <a:schemeClr val="tx1"/>
                  </a:solidFill>
                </a:defRPr>
              </a:lvl8pPr>
              <a:lvl9pPr marL="3886200" indent="-228600">
                <a:spcBef>
                  <a:spcPct val="20000"/>
                </a:spcBef>
                <a:buFont typeface="Arial" pitchFamily="34" charset="0"/>
                <a:buChar char="•"/>
                <a:defRPr sz="2000">
                  <a:solidFill>
                    <a:schemeClr val="tx1"/>
                  </a:solidFill>
                </a:defRPr>
              </a:lvl9pPr>
            </a:lstStyle>
            <a:p>
              <a:pPr algn="ctr"/>
              <a:r>
                <a:rPr lang="tr-TR" dirty="0"/>
                <a:t>Türkiye Gümrük Bölgesinde yerleşik firmalar başvurabilir. </a:t>
              </a:r>
            </a:p>
            <a:p>
              <a:pPr algn="ctr"/>
              <a:endParaRPr lang="tr-TR" dirty="0"/>
            </a:p>
            <a:p>
              <a:pPr algn="ctr"/>
              <a:r>
                <a:rPr lang="tr-TR" dirty="0"/>
                <a:t>Süre olarak kapsamı, başvuruya konu olan ürünün işlenme süreçleri çerçevesinde değişiklik göstermektedir. </a:t>
              </a:r>
              <a:endParaRPr lang="en-US" dirty="0"/>
            </a:p>
          </p:txBody>
        </p:sp>
      </p:grpSp>
    </p:spTree>
    <p:extLst>
      <p:ext uri="{BB962C8B-B14F-4D97-AF65-F5344CB8AC3E}">
        <p14:creationId xmlns:p14="http://schemas.microsoft.com/office/powerpoint/2010/main" val="1493676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B807CA6E-B2E7-48AC-9A39-51D34FD5E68B}"/>
              </a:ext>
            </a:extLst>
          </p:cNvPr>
          <p:cNvSpPr txBox="1">
            <a:spLocks/>
          </p:cNvSpPr>
          <p:nvPr/>
        </p:nvSpPr>
        <p:spPr>
          <a:xfrm>
            <a:off x="569622" y="0"/>
            <a:ext cx="7903045"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REJİMİNİN AVANTAJLARI</a:t>
            </a:r>
          </a:p>
        </p:txBody>
      </p:sp>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graphicFrame>
        <p:nvGraphicFramePr>
          <p:cNvPr id="26" name="İçerik Yer Tutucusu 5">
            <a:extLst>
              <a:ext uri="{FF2B5EF4-FFF2-40B4-BE49-F238E27FC236}">
                <a16:creationId xmlns:a16="http://schemas.microsoft.com/office/drawing/2014/main" id="{62467B52-6B51-46C4-AE54-13BFF1693240}"/>
              </a:ext>
            </a:extLst>
          </p:cNvPr>
          <p:cNvGraphicFramePr>
            <a:graphicFrameLocks/>
          </p:cNvGraphicFramePr>
          <p:nvPr>
            <p:extLst>
              <p:ext uri="{D42A27DB-BD31-4B8C-83A1-F6EECF244321}">
                <p14:modId xmlns:p14="http://schemas.microsoft.com/office/powerpoint/2010/main" val="2170102168"/>
              </p:ext>
            </p:extLst>
          </p:nvPr>
        </p:nvGraphicFramePr>
        <p:xfrm>
          <a:off x="569622" y="1393371"/>
          <a:ext cx="11412772" cy="4781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4605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B807CA6E-B2E7-48AC-9A39-51D34FD5E68B}"/>
              </a:ext>
            </a:extLst>
          </p:cNvPr>
          <p:cNvSpPr txBox="1">
            <a:spLocks/>
          </p:cNvSpPr>
          <p:nvPr/>
        </p:nvSpPr>
        <p:spPr>
          <a:xfrm>
            <a:off x="569622" y="0"/>
            <a:ext cx="10838607"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TİCARET POLİTİKASI ÖNLEMLERİ</a:t>
            </a:r>
          </a:p>
        </p:txBody>
      </p:sp>
      <p:sp>
        <p:nvSpPr>
          <p:cNvPr id="39" name="Metin kutusu 38">
            <a:extLst>
              <a:ext uri="{FF2B5EF4-FFF2-40B4-BE49-F238E27FC236}">
                <a16:creationId xmlns:a16="http://schemas.microsoft.com/office/drawing/2014/main" id="{AC001A67-D0D2-4AF0-A511-98442B971D8B}"/>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graphicFrame>
        <p:nvGraphicFramePr>
          <p:cNvPr id="16" name="Diyagram 15">
            <a:extLst>
              <a:ext uri="{FF2B5EF4-FFF2-40B4-BE49-F238E27FC236}">
                <a16:creationId xmlns:a16="http://schemas.microsoft.com/office/drawing/2014/main" id="{EE3B5C36-092C-4EBD-A5F4-E185F350EA19}"/>
              </a:ext>
            </a:extLst>
          </p:cNvPr>
          <p:cNvGraphicFramePr/>
          <p:nvPr>
            <p:extLst>
              <p:ext uri="{D42A27DB-BD31-4B8C-83A1-F6EECF244321}">
                <p14:modId xmlns:p14="http://schemas.microsoft.com/office/powerpoint/2010/main" val="2691607253"/>
              </p:ext>
            </p:extLst>
          </p:nvPr>
        </p:nvGraphicFramePr>
        <p:xfrm>
          <a:off x="569622" y="1367692"/>
          <a:ext cx="11412772" cy="46267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367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F4AD71-A0DE-4569-8559-89E5D28C6857}"/>
              </a:ext>
            </a:extLst>
          </p:cNvPr>
          <p:cNvSpPr txBox="1">
            <a:spLocks/>
          </p:cNvSpPr>
          <p:nvPr/>
        </p:nvSpPr>
        <p:spPr>
          <a:xfrm>
            <a:off x="569623" y="0"/>
            <a:ext cx="501102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Sunum Planı</a:t>
            </a:r>
          </a:p>
        </p:txBody>
      </p:sp>
      <p:sp>
        <p:nvSpPr>
          <p:cNvPr id="4" name="Metin kutusu 3">
            <a:extLst>
              <a:ext uri="{FF2B5EF4-FFF2-40B4-BE49-F238E27FC236}">
                <a16:creationId xmlns:a16="http://schemas.microsoft.com/office/drawing/2014/main" id="{5443566C-BD8E-4509-B807-B2BBA2BD14C4}"/>
              </a:ext>
            </a:extLst>
          </p:cNvPr>
          <p:cNvSpPr txBox="1"/>
          <p:nvPr/>
        </p:nvSpPr>
        <p:spPr>
          <a:xfrm>
            <a:off x="569623" y="801182"/>
            <a:ext cx="11412772" cy="369332"/>
          </a:xfrm>
          <a:prstGeom prst="rect">
            <a:avLst/>
          </a:prstGeom>
          <a:solidFill>
            <a:srgbClr val="A00000"/>
          </a:solidFill>
        </p:spPr>
        <p:txBody>
          <a:bodyPr wrap="square" rtlCol="0">
            <a:spAutoFit/>
          </a:bodyPr>
          <a:lstStyle>
            <a:defPPr>
              <a:defRPr lang="tr-TR"/>
            </a:defPPr>
            <a:lvl1pPr marR="0" lvl="0" algn="just" fontAlgn="auto">
              <a:lnSpc>
                <a:spcPct val="100000"/>
              </a:lnSpc>
              <a:spcBef>
                <a:spcPts val="0"/>
              </a:spcBef>
              <a:spcAft>
                <a:spcPts val="0"/>
              </a:spcAft>
              <a:buClrTx/>
              <a:buSzTx/>
              <a:tabLst/>
              <a:defRPr b="1" kern="0">
                <a:solidFill>
                  <a:schemeClr val="bg1"/>
                </a:solidFill>
                <a:latin typeface="Myriad Pro" panose="020B0503030403020204" charset="0"/>
              </a:defRPr>
            </a:lvl1pPr>
          </a:lstStyle>
          <a:p>
            <a:endParaRPr lang="tr-TR" dirty="0">
              <a:solidFill>
                <a:srgbClr val="FFFFFF"/>
              </a:solidFill>
            </a:endParaRPr>
          </a:p>
        </p:txBody>
      </p:sp>
      <p:sp>
        <p:nvSpPr>
          <p:cNvPr id="5" name="Eksi İşareti 4">
            <a:extLst>
              <a:ext uri="{FF2B5EF4-FFF2-40B4-BE49-F238E27FC236}">
                <a16:creationId xmlns:a16="http://schemas.microsoft.com/office/drawing/2014/main" id="{7BAD57CA-3EB4-485B-BF2B-B7E2075450E3}"/>
              </a:ext>
            </a:extLst>
          </p:cNvPr>
          <p:cNvSpPr/>
          <p:nvPr/>
        </p:nvSpPr>
        <p:spPr>
          <a:xfrm rot="5400000">
            <a:off x="-2590203" y="3122026"/>
            <a:ext cx="7280370" cy="1367246"/>
          </a:xfrm>
          <a:prstGeom prst="mathMinus">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7" name="Grup 16">
            <a:extLst>
              <a:ext uri="{FF2B5EF4-FFF2-40B4-BE49-F238E27FC236}">
                <a16:creationId xmlns:a16="http://schemas.microsoft.com/office/drawing/2014/main" id="{5EEA6CCA-3123-4D67-BAA5-992B76F7B458}"/>
              </a:ext>
            </a:extLst>
          </p:cNvPr>
          <p:cNvGrpSpPr/>
          <p:nvPr/>
        </p:nvGrpSpPr>
        <p:grpSpPr>
          <a:xfrm>
            <a:off x="569623" y="1880647"/>
            <a:ext cx="8626630" cy="3689919"/>
            <a:chOff x="569623" y="1880647"/>
            <a:chExt cx="8626630" cy="3689919"/>
          </a:xfrm>
        </p:grpSpPr>
        <p:grpSp>
          <p:nvGrpSpPr>
            <p:cNvPr id="18" name="Grup 17">
              <a:extLst>
                <a:ext uri="{FF2B5EF4-FFF2-40B4-BE49-F238E27FC236}">
                  <a16:creationId xmlns:a16="http://schemas.microsoft.com/office/drawing/2014/main" id="{9873D408-1C4D-4B9A-9F27-A5EA92F0DDF5}"/>
                </a:ext>
              </a:extLst>
            </p:cNvPr>
            <p:cNvGrpSpPr/>
            <p:nvPr/>
          </p:nvGrpSpPr>
          <p:grpSpPr>
            <a:xfrm>
              <a:off x="569624" y="3173573"/>
              <a:ext cx="8626629" cy="1109559"/>
              <a:chOff x="569623" y="1335978"/>
              <a:chExt cx="8626629" cy="1109559"/>
            </a:xfrm>
          </p:grpSpPr>
          <p:grpSp>
            <p:nvGrpSpPr>
              <p:cNvPr id="8" name="Grup 7">
                <a:extLst>
                  <a:ext uri="{FF2B5EF4-FFF2-40B4-BE49-F238E27FC236}">
                    <a16:creationId xmlns:a16="http://schemas.microsoft.com/office/drawing/2014/main" id="{6850FC1B-4EA8-4BEE-BF16-FAEDB00380B5}"/>
                  </a:ext>
                </a:extLst>
              </p:cNvPr>
              <p:cNvGrpSpPr/>
              <p:nvPr/>
            </p:nvGrpSpPr>
            <p:grpSpPr>
              <a:xfrm>
                <a:off x="569623" y="1335978"/>
                <a:ext cx="8626629" cy="1109559"/>
                <a:chOff x="569623" y="1335978"/>
                <a:chExt cx="8626629" cy="1109559"/>
              </a:xfrm>
            </p:grpSpPr>
            <p:sp>
              <p:nvSpPr>
                <p:cNvPr id="6" name="Dikdörtgen 5">
                  <a:extLst>
                    <a:ext uri="{FF2B5EF4-FFF2-40B4-BE49-F238E27FC236}">
                      <a16:creationId xmlns:a16="http://schemas.microsoft.com/office/drawing/2014/main" id="{68597F1C-2E4B-4DB8-9758-D2BD0FA6D67B}"/>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 Üçgen 6">
                  <a:extLst>
                    <a:ext uri="{FF2B5EF4-FFF2-40B4-BE49-F238E27FC236}">
                      <a16:creationId xmlns:a16="http://schemas.microsoft.com/office/drawing/2014/main" id="{944AAACA-F6D8-497F-9DCB-42F2BD4F1733}"/>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Metin kutusu 18">
                <a:extLst>
                  <a:ext uri="{FF2B5EF4-FFF2-40B4-BE49-F238E27FC236}">
                    <a16:creationId xmlns:a16="http://schemas.microsoft.com/office/drawing/2014/main" id="{1EFE636A-1090-47A9-9071-1849E684DD3E}"/>
                  </a:ext>
                </a:extLst>
              </p:cNvPr>
              <p:cNvSpPr txBox="1"/>
              <p:nvPr/>
            </p:nvSpPr>
            <p:spPr>
              <a:xfrm>
                <a:off x="1454795" y="1530245"/>
                <a:ext cx="6861896" cy="707886"/>
              </a:xfrm>
              <a:prstGeom prst="rect">
                <a:avLst/>
              </a:prstGeom>
              <a:noFill/>
            </p:spPr>
            <p:txBody>
              <a:bodyPr wrap="square">
                <a:spAutoFit/>
              </a:bodyPr>
              <a:lstStyle/>
              <a:p>
                <a:pPr lvl="0"/>
                <a:r>
                  <a:rPr lang="tr-TR" sz="2000" b="1" dirty="0">
                    <a:solidFill>
                      <a:srgbClr val="C00000"/>
                    </a:solidFill>
                    <a:latin typeface="Myriad Pro" panose="020B0604020202020204" charset="0"/>
                    <a:cs typeface="Myriad Pro" panose="020B0604020202020204" charset="0"/>
                  </a:rPr>
                  <a:t>Dahilde İşleme Rejimi Mevzuatı ve Uygulamaları</a:t>
                </a:r>
                <a:endParaRPr lang="tr-TR" sz="2000" dirty="0">
                  <a:solidFill>
                    <a:srgbClr val="C00000"/>
                  </a:solidFill>
                  <a:latin typeface="Myriad Pro" panose="020B0604020202020204" charset="0"/>
                  <a:cs typeface="Myriad Pro" panose="020B0604020202020204" charset="0"/>
                </a:endParaRPr>
              </a:p>
              <a:p>
                <a:pPr lvl="0"/>
                <a:endParaRPr lang="tr-TR" sz="2000" b="1" dirty="0">
                  <a:latin typeface="Myriad Pro" panose="020B0604020202020204" charset="0"/>
                  <a:ea typeface="Tahoma" panose="020B0604030504040204" pitchFamily="34" charset="0"/>
                  <a:cs typeface="Myriad Pro" panose="020B0604020202020204" charset="0"/>
                </a:endParaRPr>
              </a:p>
            </p:txBody>
          </p:sp>
        </p:grpSp>
        <p:pic>
          <p:nvPicPr>
            <p:cNvPr id="1028" name="Picture 4" descr="Sayı png | PNGWing">
              <a:extLst>
                <a:ext uri="{FF2B5EF4-FFF2-40B4-BE49-F238E27FC236}">
                  <a16:creationId xmlns:a16="http://schemas.microsoft.com/office/drawing/2014/main" id="{0D21F10B-F657-478E-8652-1CC4E309822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310" b="98582" l="833" r="95556">
                          <a14:foregroundMark x1="26111" y1="17258" x2="26111" y2="17258"/>
                          <a14:foregroundMark x1="49167" y1="18203" x2="49167" y2="18203"/>
                          <a14:foregroundMark x1="40833" y1="13002" x2="40833" y2="13002"/>
                          <a14:foregroundMark x1="20556" y1="17258" x2="49167" y2="11348"/>
                          <a14:foregroundMark x1="40278" y1="9456" x2="46667" y2="8747"/>
                          <a14:foregroundMark x1="49722" y1="5910" x2="58889" y2="7329"/>
                          <a14:foregroundMark x1="48056" y1="4019" x2="61389" y2="3546"/>
                          <a14:foregroundMark x1="4444" y1="32151" x2="4167" y2="35461"/>
                          <a14:foregroundMark x1="36667" y1="30969" x2="36667" y2="30969"/>
                          <a14:foregroundMark x1="41944" y1="22931" x2="35000" y2="31678"/>
                          <a14:foregroundMark x1="30556" y1="30496" x2="30833" y2="32861"/>
                          <a14:foregroundMark x1="32222" y1="33570" x2="32500" y2="37352"/>
                          <a14:foregroundMark x1="30833" y1="40189" x2="30833" y2="40189"/>
                          <a14:foregroundMark x1="31667" y1="40426" x2="31667" y2="40426"/>
                          <a14:foregroundMark x1="33611" y1="40426" x2="33611" y2="40426"/>
                          <a14:foregroundMark x1="34722" y1="40662" x2="34722" y2="40662"/>
                          <a14:foregroundMark x1="94722" y1="17967" x2="94722" y2="17967"/>
                          <a14:foregroundMark x1="93333" y1="32861" x2="93333" y2="32861"/>
                          <a14:foregroundMark x1="93889" y1="31678" x2="93889" y2="31678"/>
                          <a14:foregroundMark x1="46667" y1="89362" x2="46667" y2="89362"/>
                          <a14:foregroundMark x1="38056" y1="85816" x2="28889" y2="76359"/>
                          <a14:foregroundMark x1="28889" y1="76359" x2="28333" y2="84161"/>
                          <a14:foregroundMark x1="22500" y1="88416" x2="66111" y2="95035"/>
                          <a14:foregroundMark x1="76944" y1="93617" x2="82500" y2="94563"/>
                          <a14:foregroundMark x1="75833" y1="96690" x2="83333" y2="97163"/>
                          <a14:foregroundMark x1="42500" y1="98582" x2="57500" y2="98109"/>
                          <a14:foregroundMark x1="76389" y1="75177" x2="76389" y2="75177"/>
                          <a14:foregroundMark x1="90833" y1="77541" x2="93333" y2="84870"/>
                          <a14:foregroundMark x1="93333" y1="87707" x2="93333" y2="95508"/>
                          <a14:foregroundMark x1="82040" y1="74189" x2="71667" y2="74941"/>
                          <a14:foregroundMark x1="83831" y1="76250" x2="76111" y2="76359"/>
                          <a14:foregroundMark x1="92778" y1="76123" x2="86707" y2="76209"/>
                          <a14:foregroundMark x1="83157" y1="75475" x2="72500" y2="75177"/>
                          <a14:foregroundMark x1="89444" y1="75650" x2="86141" y2="75558"/>
                          <a14:foregroundMark x1="82899" y1="75177" x2="81389" y2="75177"/>
                          <a14:foregroundMark x1="88889" y1="75177" x2="85810" y2="75177"/>
                          <a14:foregroundMark x1="90278" y1="74704" x2="85399" y2="74704"/>
                          <a14:foregroundMark x1="54690" y1="74965" x2="64444" y2="75414"/>
                          <a14:foregroundMark x1="78889" y1="58156" x2="78889" y2="58156"/>
                          <a14:foregroundMark x1="78889" y1="58156" x2="68611" y2="63121"/>
                          <a14:foregroundMark x1="91111" y1="44208" x2="83333" y2="53664"/>
                          <a14:foregroundMark x1="95833" y1="29314" x2="91389" y2="41608"/>
                          <a14:foregroundMark x1="91667" y1="27423" x2="90556" y2="34988"/>
                          <a14:foregroundMark x1="2222" y1="93381" x2="2222" y2="93381"/>
                          <a14:foregroundMark x1="833" y1="38534" x2="833" y2="38534"/>
                          <a14:foregroundMark x1="54444" y1="73050" x2="54444" y2="73050"/>
                          <a14:foregroundMark x1="54722" y1="70922" x2="54722" y2="70922"/>
                          <a14:backgroundMark x1="54167" y1="73522" x2="54167" y2="73522"/>
                          <a14:backgroundMark x1="53611" y1="73522" x2="52778" y2="73522"/>
                          <a14:backgroundMark x1="55000" y1="73050" x2="55000" y2="73050"/>
                          <a14:backgroundMark x1="54722" y1="72813" x2="54722" y2="72813"/>
                          <a14:backgroundMark x1="54444" y1="72813" x2="54444" y2="72813"/>
                          <a14:backgroundMark x1="84167" y1="73286" x2="84167" y2="73286"/>
                          <a14:backgroundMark x1="84167" y1="73286" x2="81667" y2="73759"/>
                        </a14:backgroundRemoval>
                      </a14:imgEffect>
                    </a14:imgLayer>
                  </a14:imgProps>
                </a:ext>
                <a:ext uri="{28A0092B-C50C-407E-A947-70E740481C1C}">
                  <a14:useLocalDpi xmlns:a14="http://schemas.microsoft.com/office/drawing/2010/main" val="0"/>
                </a:ext>
              </a:extLst>
            </a:blip>
            <a:srcRect/>
            <a:stretch>
              <a:fillRect/>
            </a:stretch>
          </p:blipFill>
          <p:spPr bwMode="auto">
            <a:xfrm>
              <a:off x="926052" y="3313200"/>
              <a:ext cx="247872" cy="44999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a:extLst>
                <a:ext uri="{FF2B5EF4-FFF2-40B4-BE49-F238E27FC236}">
                  <a16:creationId xmlns:a16="http://schemas.microsoft.com/office/drawing/2014/main" id="{F21189BC-0385-4A88-ADC9-0EF8CCD9122C}"/>
                </a:ext>
              </a:extLst>
            </p:cNvPr>
            <p:cNvGrpSpPr/>
            <p:nvPr/>
          </p:nvGrpSpPr>
          <p:grpSpPr>
            <a:xfrm>
              <a:off x="569624" y="1880647"/>
              <a:ext cx="8626629" cy="1109559"/>
              <a:chOff x="569623" y="1335978"/>
              <a:chExt cx="8626629" cy="1109559"/>
            </a:xfrm>
          </p:grpSpPr>
          <p:grpSp>
            <p:nvGrpSpPr>
              <p:cNvPr id="26" name="Grup 25">
                <a:extLst>
                  <a:ext uri="{FF2B5EF4-FFF2-40B4-BE49-F238E27FC236}">
                    <a16:creationId xmlns:a16="http://schemas.microsoft.com/office/drawing/2014/main" id="{28BC0E59-1782-4EE5-A5AF-44DF1D4E1BC1}"/>
                  </a:ext>
                </a:extLst>
              </p:cNvPr>
              <p:cNvGrpSpPr/>
              <p:nvPr/>
            </p:nvGrpSpPr>
            <p:grpSpPr>
              <a:xfrm>
                <a:off x="569623" y="1335978"/>
                <a:ext cx="8626629" cy="1109559"/>
                <a:chOff x="569623" y="1335978"/>
                <a:chExt cx="8626629" cy="1109559"/>
              </a:xfrm>
            </p:grpSpPr>
            <p:sp>
              <p:nvSpPr>
                <p:cNvPr id="29" name="Dikdörtgen 28">
                  <a:extLst>
                    <a:ext uri="{FF2B5EF4-FFF2-40B4-BE49-F238E27FC236}">
                      <a16:creationId xmlns:a16="http://schemas.microsoft.com/office/drawing/2014/main" id="{0FDF69DD-557B-4778-BD26-D39A4EF2EE91}"/>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Dik Üçgen 29">
                  <a:extLst>
                    <a:ext uri="{FF2B5EF4-FFF2-40B4-BE49-F238E27FC236}">
                      <a16:creationId xmlns:a16="http://schemas.microsoft.com/office/drawing/2014/main" id="{772F5D37-F7C0-4185-8C3C-6B8694896E96}"/>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27" name="Picture 2" descr="Sayı 1 png | PNGWing">
                <a:extLst>
                  <a:ext uri="{FF2B5EF4-FFF2-40B4-BE49-F238E27FC236}">
                    <a16:creationId xmlns:a16="http://schemas.microsoft.com/office/drawing/2014/main" id="{29F140EC-35D9-4709-B38A-31F30CD48FF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446" b="96942" l="1667" r="99167">
                            <a14:foregroundMark x1="68333" y1="21254" x2="68333" y2="21254"/>
                            <a14:foregroundMark x1="2222" y1="34251" x2="2222" y2="34251"/>
                            <a14:foregroundMark x1="54444" y1="12232" x2="54444" y2="12232"/>
                            <a14:foregroundMark x1="77500" y1="3058" x2="77500" y2="3058"/>
                            <a14:foregroundMark x1="96111" y1="10092" x2="96111" y2="10092"/>
                            <a14:foregroundMark x1="93056" y1="7034" x2="93056" y2="7034"/>
                            <a14:foregroundMark x1="91944" y1="8410" x2="91944" y2="8410"/>
                            <a14:foregroundMark x1="92222" y1="14985" x2="99722" y2="41284"/>
                            <a14:foregroundMark x1="99722" y1="41284" x2="99722" y2="41284"/>
                            <a14:foregroundMark x1="71944" y1="10398" x2="75278" y2="18654"/>
                            <a14:foregroundMark x1="85833" y1="36544" x2="85833" y2="36544"/>
                            <a14:foregroundMark x1="85556" y1="56728" x2="86111" y2="59939"/>
                            <a14:foregroundMark x1="68611" y1="86086" x2="67778" y2="93884"/>
                            <a14:foregroundMark x1="85278" y1="79817" x2="84167" y2="85933"/>
                            <a14:foregroundMark x1="72500" y1="93578" x2="70000" y2="96942"/>
                            <a14:backgroundMark x1="9722" y1="41743" x2="30000" y2="41590"/>
                            <a14:backgroundMark x1="6111" y1="41590" x2="8056" y2="41590"/>
                            <a14:backgroundMark x1="28611" y1="41590" x2="33889" y2="41743"/>
                          </a14:backgroundRemoval>
                        </a14:imgEffect>
                      </a14:imgLayer>
                    </a14:imgProps>
                  </a:ext>
                  <a:ext uri="{28A0092B-C50C-407E-A947-70E740481C1C}">
                    <a14:useLocalDpi xmlns:a14="http://schemas.microsoft.com/office/drawing/2010/main" val="0"/>
                  </a:ext>
                </a:extLst>
              </a:blip>
              <a:srcRect/>
              <a:stretch>
                <a:fillRect/>
              </a:stretch>
            </p:blipFill>
            <p:spPr bwMode="auto">
              <a:xfrm>
                <a:off x="888273" y="1525317"/>
                <a:ext cx="247872" cy="409967"/>
              </a:xfrm>
              <a:prstGeom prst="rect">
                <a:avLst/>
              </a:prstGeom>
              <a:noFill/>
              <a:extLst>
                <a:ext uri="{909E8E84-426E-40DD-AFC4-6F175D3DCCD1}">
                  <a14:hiddenFill xmlns:a14="http://schemas.microsoft.com/office/drawing/2010/main">
                    <a:solidFill>
                      <a:srgbClr val="FFFFFF"/>
                    </a:solidFill>
                  </a14:hiddenFill>
                </a:ext>
              </a:extLst>
            </p:spPr>
          </p:pic>
          <p:sp>
            <p:nvSpPr>
              <p:cNvPr id="28" name="Metin kutusu 27">
                <a:extLst>
                  <a:ext uri="{FF2B5EF4-FFF2-40B4-BE49-F238E27FC236}">
                    <a16:creationId xmlns:a16="http://schemas.microsoft.com/office/drawing/2014/main" id="{2B65BF7E-8E4B-47EE-A38C-A77F2D6FB09F}"/>
                  </a:ext>
                </a:extLst>
              </p:cNvPr>
              <p:cNvSpPr txBox="1"/>
              <p:nvPr/>
            </p:nvSpPr>
            <p:spPr>
              <a:xfrm>
                <a:off x="1454795" y="1530245"/>
                <a:ext cx="7227654" cy="400110"/>
              </a:xfrm>
              <a:prstGeom prst="rect">
                <a:avLst/>
              </a:prstGeom>
              <a:noFill/>
            </p:spPr>
            <p:txBody>
              <a:bodyPr wrap="square">
                <a:spAutoFit/>
              </a:bodyPr>
              <a:lstStyle/>
              <a:p>
                <a:r>
                  <a:rPr lang="tr-TR" sz="2000" b="1" dirty="0">
                    <a:latin typeface="Myriad Pro" panose="020B0604020202020204" charset="0"/>
                    <a:ea typeface="Tahoma" panose="020B0604030504040204" pitchFamily="34" charset="0"/>
                    <a:cs typeface="Myriad Pro" panose="020B0604020202020204" charset="0"/>
                  </a:rPr>
                  <a:t>Dahilde İşleme Rejimi Nedir?</a:t>
                </a:r>
              </a:p>
            </p:txBody>
          </p:sp>
        </p:grpSp>
        <p:grpSp>
          <p:nvGrpSpPr>
            <p:cNvPr id="3" name="Grup 2">
              <a:extLst>
                <a:ext uri="{FF2B5EF4-FFF2-40B4-BE49-F238E27FC236}">
                  <a16:creationId xmlns:a16="http://schemas.microsoft.com/office/drawing/2014/main" id="{B2E47E0C-09D4-48E8-A0FD-CD7E7EAEC1BE}"/>
                </a:ext>
              </a:extLst>
            </p:cNvPr>
            <p:cNvGrpSpPr/>
            <p:nvPr/>
          </p:nvGrpSpPr>
          <p:grpSpPr>
            <a:xfrm>
              <a:off x="569623" y="4461007"/>
              <a:ext cx="8626629" cy="1109559"/>
              <a:chOff x="569623" y="4461007"/>
              <a:chExt cx="8626629" cy="1109559"/>
            </a:xfrm>
          </p:grpSpPr>
          <p:grpSp>
            <p:nvGrpSpPr>
              <p:cNvPr id="23" name="Grup 22">
                <a:extLst>
                  <a:ext uri="{FF2B5EF4-FFF2-40B4-BE49-F238E27FC236}">
                    <a16:creationId xmlns:a16="http://schemas.microsoft.com/office/drawing/2014/main" id="{7F9BAE3A-6433-420E-A18B-AEC021DC0808}"/>
                  </a:ext>
                </a:extLst>
              </p:cNvPr>
              <p:cNvGrpSpPr/>
              <p:nvPr/>
            </p:nvGrpSpPr>
            <p:grpSpPr>
              <a:xfrm>
                <a:off x="569623" y="4461007"/>
                <a:ext cx="8626629" cy="1109559"/>
                <a:chOff x="569619" y="3884863"/>
                <a:chExt cx="8626629" cy="1109559"/>
              </a:xfrm>
            </p:grpSpPr>
            <p:grpSp>
              <p:nvGrpSpPr>
                <p:cNvPr id="9" name="Grup 8">
                  <a:extLst>
                    <a:ext uri="{FF2B5EF4-FFF2-40B4-BE49-F238E27FC236}">
                      <a16:creationId xmlns:a16="http://schemas.microsoft.com/office/drawing/2014/main" id="{E4C43D41-A021-4A6B-8418-015C18A4ADA2}"/>
                    </a:ext>
                  </a:extLst>
                </p:cNvPr>
                <p:cNvGrpSpPr/>
                <p:nvPr/>
              </p:nvGrpSpPr>
              <p:grpSpPr>
                <a:xfrm>
                  <a:off x="569619" y="3884863"/>
                  <a:ext cx="8626629" cy="1109559"/>
                  <a:chOff x="569623" y="1335978"/>
                  <a:chExt cx="8626629" cy="1109559"/>
                </a:xfrm>
              </p:grpSpPr>
              <p:sp>
                <p:nvSpPr>
                  <p:cNvPr id="10" name="Dikdörtgen 9">
                    <a:extLst>
                      <a:ext uri="{FF2B5EF4-FFF2-40B4-BE49-F238E27FC236}">
                        <a16:creationId xmlns:a16="http://schemas.microsoft.com/office/drawing/2014/main" id="{F3C22DFF-C7F0-47CB-BA66-2D3A58A4AE2E}"/>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 Üçgen 10">
                    <a:extLst>
                      <a:ext uri="{FF2B5EF4-FFF2-40B4-BE49-F238E27FC236}">
                        <a16:creationId xmlns:a16="http://schemas.microsoft.com/office/drawing/2014/main" id="{30304316-7A2D-491B-93E3-52524ACE6388}"/>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0" name="Metin kutusu 19">
                  <a:extLst>
                    <a:ext uri="{FF2B5EF4-FFF2-40B4-BE49-F238E27FC236}">
                      <a16:creationId xmlns:a16="http://schemas.microsoft.com/office/drawing/2014/main" id="{89304752-69D9-4276-A810-2F9F1EF98C9C}"/>
                    </a:ext>
                  </a:extLst>
                </p:cNvPr>
                <p:cNvSpPr txBox="1"/>
                <p:nvPr/>
              </p:nvSpPr>
              <p:spPr>
                <a:xfrm>
                  <a:off x="1454792" y="4082122"/>
                  <a:ext cx="6100354" cy="400110"/>
                </a:xfrm>
                <a:prstGeom prst="rect">
                  <a:avLst/>
                </a:prstGeom>
                <a:noFill/>
              </p:spPr>
              <p:txBody>
                <a:bodyPr wrap="square">
                  <a:spAutoFit/>
                </a:bodyPr>
                <a:lstStyle/>
                <a:p>
                  <a:pPr lvl="0"/>
                  <a:r>
                    <a:rPr lang="tr-TR" sz="2000" b="1" dirty="0">
                      <a:latin typeface="Myriad Pro" panose="020B0604020202020204" charset="0"/>
                      <a:cs typeface="Myriad Pro" panose="020B0604020202020204" charset="0"/>
                    </a:rPr>
                    <a:t>Dahilde İşleme Rejimi İstatistikleri</a:t>
                  </a:r>
                </a:p>
              </p:txBody>
            </p:sp>
          </p:grpSp>
          <p:pic>
            <p:nvPicPr>
              <p:cNvPr id="1030" name="Picture 6" descr="Sayı png | PNGWing">
                <a:extLst>
                  <a:ext uri="{FF2B5EF4-FFF2-40B4-BE49-F238E27FC236}">
                    <a16:creationId xmlns:a16="http://schemas.microsoft.com/office/drawing/2014/main" id="{D41DFA49-65BB-4CF7-88D0-DACEAC9A0BF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856" b="97912" l="1667" r="98889">
                            <a14:foregroundMark x1="32222" y1="17865" x2="32222" y2="17865"/>
                            <a14:foregroundMark x1="48889" y1="17633" x2="48889" y2="17633"/>
                            <a14:foregroundMark x1="53889" y1="13921" x2="61389" y2="19026"/>
                            <a14:foregroundMark x1="39722" y1="16473" x2="23056" y2="19026"/>
                            <a14:foregroundMark x1="23056" y1="19026" x2="12500" y2="24826"/>
                            <a14:foregroundMark x1="28889" y1="15313" x2="53611" y2="8585"/>
                            <a14:foregroundMark x1="51667" y1="6729" x2="34167" y2="6032"/>
                            <a14:foregroundMark x1="47500" y1="4872" x2="47778" y2="4176"/>
                            <a14:foregroundMark x1="6111" y1="27146" x2="6111" y2="27146"/>
                            <a14:foregroundMark x1="38889" y1="29466" x2="38889" y2="29466"/>
                            <a14:foregroundMark x1="38889" y1="29466" x2="36111" y2="32947"/>
                            <a14:foregroundMark x1="41944" y1="27146" x2="36111" y2="30858"/>
                            <a14:foregroundMark x1="44444" y1="26682" x2="48611" y2="25754"/>
                            <a14:foregroundMark x1="23611" y1="35267" x2="23611" y2="35267"/>
                            <a14:foregroundMark x1="25833" y1="34803" x2="31944" y2="33875"/>
                            <a14:foregroundMark x1="11667" y1="35731" x2="23056" y2="35731"/>
                            <a14:foregroundMark x1="21667" y1="35731" x2="30278" y2="35267"/>
                            <a14:foregroundMark x1="84444" y1="10905" x2="93056" y2="24594"/>
                            <a14:foregroundMark x1="93056" y1="24594" x2="89167" y2="34107"/>
                            <a14:foregroundMark x1="81389" y1="10441" x2="72500" y2="6265"/>
                            <a14:foregroundMark x1="90000" y1="35731" x2="86111" y2="46868"/>
                            <a14:foregroundMark x1="86111" y1="46868" x2="83611" y2="48956"/>
                            <a14:foregroundMark x1="85833" y1="51740" x2="94167" y2="67053"/>
                            <a14:foregroundMark x1="94167" y1="63573" x2="93352" y2="84204"/>
                            <a14:foregroundMark x1="96944" y1="64501" x2="98889" y2="73086"/>
                            <a14:foregroundMark x1="95833" y1="64501" x2="91667" y2="81903"/>
                            <a14:foregroundMark x1="91667" y1="81903" x2="90960" y2="82789"/>
                            <a14:foregroundMark x1="49167" y1="92111" x2="53333" y2="93039"/>
                            <a14:foregroundMark x1="2222" y1="70302" x2="2222" y2="70302"/>
                            <a14:foregroundMark x1="38056" y1="93968" x2="38056" y2="93968"/>
                            <a14:foregroundMark x1="46111" y1="97912" x2="46111" y2="97912"/>
                            <a14:foregroundMark x1="50000" y1="1856" x2="50000" y2="1856"/>
                            <a14:backgroundMark x1="91667" y1="86543" x2="91667" y2="86543"/>
                            <a14:backgroundMark x1="92222" y1="87007" x2="92222" y2="87007"/>
                            <a14:backgroundMark x1="92778" y1="86079" x2="91111" y2="89791"/>
                            <a14:backgroundMark x1="94167" y1="84687" x2="92500" y2="86311"/>
                            <a14:backgroundMark x1="93333" y1="84919" x2="93333" y2="84919"/>
                            <a14:backgroundMark x1="93889" y1="83991" x2="94167" y2="83991"/>
                            <a14:backgroundMark x1="99167" y1="76102" x2="99444" y2="75406"/>
                          </a14:backgroundRemoval>
                        </a14:imgEffect>
                      </a14:imgLayer>
                    </a14:imgProps>
                  </a:ext>
                  <a:ext uri="{28A0092B-C50C-407E-A947-70E740481C1C}">
                    <a14:useLocalDpi xmlns:a14="http://schemas.microsoft.com/office/drawing/2010/main" val="0"/>
                  </a:ext>
                </a:extLst>
              </a:blip>
              <a:srcRect/>
              <a:stretch>
                <a:fillRect/>
              </a:stretch>
            </p:blipFill>
            <p:spPr bwMode="auto">
              <a:xfrm>
                <a:off x="891744" y="4610557"/>
                <a:ext cx="283262" cy="50516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25754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B807CA6E-B2E7-48AC-9A39-51D34FD5E68B}"/>
              </a:ext>
            </a:extLst>
          </p:cNvPr>
          <p:cNvSpPr txBox="1">
            <a:spLocks/>
          </p:cNvSpPr>
          <p:nvPr/>
        </p:nvSpPr>
        <p:spPr>
          <a:xfrm>
            <a:off x="569622" y="0"/>
            <a:ext cx="7903045"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MEVZUATI</a:t>
            </a:r>
          </a:p>
        </p:txBody>
      </p:sp>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27" name="İçerik Yer Tutucusu 4">
            <a:extLst>
              <a:ext uri="{FF2B5EF4-FFF2-40B4-BE49-F238E27FC236}">
                <a16:creationId xmlns:a16="http://schemas.microsoft.com/office/drawing/2014/main" id="{A4B3C409-0345-4D3B-A8B0-5430F04F51DA}"/>
              </a:ext>
            </a:extLst>
          </p:cNvPr>
          <p:cNvSpPr txBox="1">
            <a:spLocks/>
          </p:cNvSpPr>
          <p:nvPr/>
        </p:nvSpPr>
        <p:spPr>
          <a:xfrm>
            <a:off x="6481952" y="1434841"/>
            <a:ext cx="5418666" cy="4001087"/>
          </a:xfrm>
          <a:prstGeom prst="rect">
            <a:avLst/>
          </a:prstGeom>
          <a:noFill/>
        </p:spPr>
        <p:txBody>
          <a:bodyPr vert="horz" lIns="91440" tIns="45720" rIns="91440" bIns="45720" rtlCol="0">
            <a:noAutofit/>
          </a:bodyPr>
          <a:lstStyle>
            <a:lvl1pPr marL="228600" indent="-228600">
              <a:lnSpc>
                <a:spcPct val="90000"/>
              </a:lnSpc>
              <a:spcBef>
                <a:spcPts val="1000"/>
              </a:spcBef>
              <a:buFont typeface="Arial" panose="020B0604020202020204" pitchFamily="34" charset="0"/>
              <a:buChar char="•"/>
              <a:defRPr sz="2800"/>
            </a:lvl1pPr>
            <a:lvl2pPr marL="685800" lvl="1" indent="-228600">
              <a:lnSpc>
                <a:spcPct val="90000"/>
              </a:lnSpc>
              <a:spcBef>
                <a:spcPts val="500"/>
              </a:spcBef>
              <a:buFont typeface="Arial" panose="020B0604020202020204" pitchFamily="34" charset="0"/>
              <a:buChar char="•"/>
              <a:defRPr sz="2800">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tr-TR" sz="2000" b="0" i="0" u="none" strike="noStrike" kern="1200" cap="none" spc="0" normalizeH="0" baseline="0" noProof="0" dirty="0">
              <a:ln>
                <a:noFill/>
              </a:ln>
              <a:effectLst/>
              <a:uLnTx/>
              <a:uFillTx/>
              <a:latin typeface="Calibri"/>
              <a:ea typeface="+mn-ea"/>
              <a:cs typeface="+mn-cs"/>
            </a:endParaRPr>
          </a:p>
        </p:txBody>
      </p:sp>
      <p:sp>
        <p:nvSpPr>
          <p:cNvPr id="3" name="Metin kutusu 2">
            <a:extLst>
              <a:ext uri="{FF2B5EF4-FFF2-40B4-BE49-F238E27FC236}">
                <a16:creationId xmlns:a16="http://schemas.microsoft.com/office/drawing/2014/main" id="{D57739E9-215B-43A1-BDE0-2371B6F5C855}"/>
              </a:ext>
            </a:extLst>
          </p:cNvPr>
          <p:cNvSpPr txBox="1"/>
          <p:nvPr/>
        </p:nvSpPr>
        <p:spPr>
          <a:xfrm>
            <a:off x="209605" y="801182"/>
            <a:ext cx="6135311" cy="369332"/>
          </a:xfrm>
          <a:prstGeom prst="rect">
            <a:avLst/>
          </a:prstGeom>
          <a:noFill/>
        </p:spPr>
        <p:txBody>
          <a:bodyPr wrap="square" rtlCol="0">
            <a:spAutoFit/>
          </a:bodyPr>
          <a:lstStyle/>
          <a:p>
            <a:pPr lvl="1" algn="ctr">
              <a:spcAft>
                <a:spcPts val="600"/>
              </a:spcAft>
            </a:pPr>
            <a:r>
              <a:rPr lang="tr-TR" b="1" dirty="0">
                <a:solidFill>
                  <a:schemeClr val="bg1"/>
                </a:solidFill>
                <a:latin typeface="Calibri" panose="020F0502020204030204" pitchFamily="34" charset="0"/>
                <a:cs typeface="Arial" panose="020B0604020202020204" pitchFamily="34" charset="0"/>
              </a:rPr>
              <a:t>DAYANAK TEŞKİL EDEN </a:t>
            </a:r>
            <a:r>
              <a:rPr lang="tr-TR" sz="1800" b="1" dirty="0">
                <a:solidFill>
                  <a:schemeClr val="bg1"/>
                </a:solidFill>
                <a:latin typeface="Calibri" panose="020F0502020204030204" pitchFamily="34" charset="0"/>
                <a:cs typeface="Arial" panose="020B0604020202020204" pitchFamily="34" charset="0"/>
              </a:rPr>
              <a:t>KANUNLAR VE KARARNAMELER</a:t>
            </a:r>
          </a:p>
        </p:txBody>
      </p:sp>
      <p:sp>
        <p:nvSpPr>
          <p:cNvPr id="31" name="Metin kutusu 30">
            <a:extLst>
              <a:ext uri="{FF2B5EF4-FFF2-40B4-BE49-F238E27FC236}">
                <a16:creationId xmlns:a16="http://schemas.microsoft.com/office/drawing/2014/main" id="{E2051C48-4CEB-4538-8371-2B78D5D1A5BC}"/>
              </a:ext>
            </a:extLst>
          </p:cNvPr>
          <p:cNvSpPr txBox="1"/>
          <p:nvPr/>
        </p:nvSpPr>
        <p:spPr>
          <a:xfrm>
            <a:off x="6850932" y="801182"/>
            <a:ext cx="4807131" cy="369332"/>
          </a:xfrm>
          <a:prstGeom prst="rect">
            <a:avLst/>
          </a:prstGeom>
          <a:noFill/>
        </p:spPr>
        <p:txBody>
          <a:bodyPr wrap="square" rtlCol="0">
            <a:spAutoFit/>
          </a:bodyPr>
          <a:lstStyle/>
          <a:p>
            <a:pPr lvl="1" algn="ctr">
              <a:spcAft>
                <a:spcPts val="600"/>
              </a:spcAft>
            </a:pPr>
            <a:r>
              <a:rPr lang="tr-TR" sz="1800" b="1" dirty="0">
                <a:solidFill>
                  <a:schemeClr val="bg1"/>
                </a:solidFill>
                <a:latin typeface="Calibri" panose="020F0502020204030204" pitchFamily="34" charset="0"/>
                <a:cs typeface="Arial" panose="020B0604020202020204" pitchFamily="34" charset="0"/>
              </a:rPr>
              <a:t>DÜZENLEYİCİ </a:t>
            </a:r>
            <a:r>
              <a:rPr lang="tr-TR" b="1" dirty="0">
                <a:solidFill>
                  <a:schemeClr val="bg1"/>
                </a:solidFill>
                <a:latin typeface="Calibri" panose="020F0502020204030204" pitchFamily="34" charset="0"/>
                <a:cs typeface="Arial" panose="020B0604020202020204" pitchFamily="34" charset="0"/>
              </a:rPr>
              <a:t>MEVZUAT</a:t>
            </a:r>
            <a:r>
              <a:rPr lang="tr-TR" sz="1800" b="1" dirty="0">
                <a:solidFill>
                  <a:schemeClr val="bg1"/>
                </a:solidFill>
                <a:latin typeface="Calibri" panose="020F0502020204030204" pitchFamily="34" charset="0"/>
                <a:cs typeface="Arial" panose="020B0604020202020204" pitchFamily="34" charset="0"/>
              </a:rPr>
              <a:t> </a:t>
            </a:r>
          </a:p>
        </p:txBody>
      </p:sp>
      <p:graphicFrame>
        <p:nvGraphicFramePr>
          <p:cNvPr id="12" name="Diyagram 11">
            <a:extLst>
              <a:ext uri="{FF2B5EF4-FFF2-40B4-BE49-F238E27FC236}">
                <a16:creationId xmlns:a16="http://schemas.microsoft.com/office/drawing/2014/main" id="{69D6C6AE-B5D8-4572-93D6-7FBF8FD040CD}"/>
              </a:ext>
            </a:extLst>
          </p:cNvPr>
          <p:cNvGraphicFramePr/>
          <p:nvPr>
            <p:extLst>
              <p:ext uri="{D42A27DB-BD31-4B8C-83A1-F6EECF244321}">
                <p14:modId xmlns:p14="http://schemas.microsoft.com/office/powerpoint/2010/main" val="670635716"/>
              </p:ext>
            </p:extLst>
          </p:nvPr>
        </p:nvGraphicFramePr>
        <p:xfrm>
          <a:off x="-1173939" y="2257429"/>
          <a:ext cx="7264214" cy="2615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3" name="Grup 12">
            <a:extLst>
              <a:ext uri="{FF2B5EF4-FFF2-40B4-BE49-F238E27FC236}">
                <a16:creationId xmlns:a16="http://schemas.microsoft.com/office/drawing/2014/main" id="{D8665AF7-031F-4CEC-BB08-8DED1851820D}"/>
              </a:ext>
            </a:extLst>
          </p:cNvPr>
          <p:cNvGrpSpPr/>
          <p:nvPr/>
        </p:nvGrpSpPr>
        <p:grpSpPr>
          <a:xfrm>
            <a:off x="109647" y="4872913"/>
            <a:ext cx="5588950" cy="563015"/>
            <a:chOff x="1420344" y="2247949"/>
            <a:chExt cx="6487200" cy="553853"/>
          </a:xfrm>
        </p:grpSpPr>
        <p:sp>
          <p:nvSpPr>
            <p:cNvPr id="14" name="Dikdörtgen: Köşeleri Yuvarlatılmış 13">
              <a:extLst>
                <a:ext uri="{FF2B5EF4-FFF2-40B4-BE49-F238E27FC236}">
                  <a16:creationId xmlns:a16="http://schemas.microsoft.com/office/drawing/2014/main" id="{9F03715A-5D4A-4580-A42E-F76B83830AA0}"/>
                </a:ext>
              </a:extLst>
            </p:cNvPr>
            <p:cNvSpPr/>
            <p:nvPr/>
          </p:nvSpPr>
          <p:spPr>
            <a:xfrm>
              <a:off x="1420344" y="2247949"/>
              <a:ext cx="6487200" cy="511724"/>
            </a:xfrm>
            <a:prstGeom prst="roundRect">
              <a:avLst>
                <a:gd name="adj" fmla="val 10000"/>
              </a:avLst>
            </a:prstGeom>
            <a:solidFill>
              <a:schemeClr val="accent1">
                <a:lumMod val="75000"/>
              </a:schemeClr>
            </a:solidFill>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sp>
        <p:sp>
          <p:nvSpPr>
            <p:cNvPr id="15" name="Dikdörtgen: Köşeleri Yuvarlatılmış 4">
              <a:extLst>
                <a:ext uri="{FF2B5EF4-FFF2-40B4-BE49-F238E27FC236}">
                  <a16:creationId xmlns:a16="http://schemas.microsoft.com/office/drawing/2014/main" id="{E01FE68D-9EFD-4499-B9AA-64C293B679F7}"/>
                </a:ext>
              </a:extLst>
            </p:cNvPr>
            <p:cNvSpPr txBox="1"/>
            <p:nvPr/>
          </p:nvSpPr>
          <p:spPr>
            <a:xfrm>
              <a:off x="1478963" y="2320054"/>
              <a:ext cx="5640169" cy="4817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200" b="1" kern="1200" dirty="0">
                  <a:latin typeface="Calibri" panose="020F0502020204030204"/>
                  <a:ea typeface="+mn-ea"/>
                  <a:cs typeface="+mn-cs"/>
                </a:rPr>
                <a:t>        1 Sayılı Cumhurbaşkanlığı Teşkilatı Hakkında Cumhurbaşkanlığı Kararnamesi</a:t>
              </a:r>
            </a:p>
          </p:txBody>
        </p:sp>
      </p:grpSp>
      <p:graphicFrame>
        <p:nvGraphicFramePr>
          <p:cNvPr id="17" name="Diyagram 16">
            <a:extLst>
              <a:ext uri="{FF2B5EF4-FFF2-40B4-BE49-F238E27FC236}">
                <a16:creationId xmlns:a16="http://schemas.microsoft.com/office/drawing/2014/main" id="{9B514F23-E09D-4FC9-8439-85B05D23783B}"/>
              </a:ext>
            </a:extLst>
          </p:cNvPr>
          <p:cNvGraphicFramePr/>
          <p:nvPr>
            <p:extLst>
              <p:ext uri="{D42A27DB-BD31-4B8C-83A1-F6EECF244321}">
                <p14:modId xmlns:p14="http://schemas.microsoft.com/office/powerpoint/2010/main" val="1256716829"/>
              </p:ext>
            </p:extLst>
          </p:nvPr>
        </p:nvGraphicFramePr>
        <p:xfrm>
          <a:off x="5780374" y="1068930"/>
          <a:ext cx="6202021" cy="43241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Dikdörtgen: Köşeleri Yuvarlatılmış 8">
            <a:extLst>
              <a:ext uri="{FF2B5EF4-FFF2-40B4-BE49-F238E27FC236}">
                <a16:creationId xmlns:a16="http://schemas.microsoft.com/office/drawing/2014/main" id="{DC44E561-6614-4B8A-ABB3-70D2CC06CFE9}"/>
              </a:ext>
            </a:extLst>
          </p:cNvPr>
          <p:cNvSpPr/>
          <p:nvPr/>
        </p:nvSpPr>
        <p:spPr>
          <a:xfrm>
            <a:off x="-333286" y="59821"/>
            <a:ext cx="45719" cy="457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tr-TR"/>
          </a:p>
        </p:txBody>
      </p:sp>
      <p:sp>
        <p:nvSpPr>
          <p:cNvPr id="18" name="Ok: Aşağı 17">
            <a:extLst>
              <a:ext uri="{FF2B5EF4-FFF2-40B4-BE49-F238E27FC236}">
                <a16:creationId xmlns:a16="http://schemas.microsoft.com/office/drawing/2014/main" id="{9A0BFD7C-C0D9-46E5-B5BF-7EB8EFAEA9FB}"/>
              </a:ext>
            </a:extLst>
          </p:cNvPr>
          <p:cNvSpPr/>
          <p:nvPr/>
        </p:nvSpPr>
        <p:spPr>
          <a:xfrm>
            <a:off x="4861590" y="4661725"/>
            <a:ext cx="306011" cy="349079"/>
          </a:xfrm>
          <a:prstGeom prst="downArrow">
            <a:avLst>
              <a:gd name="adj1" fmla="val 55000"/>
              <a:gd name="adj2" fmla="val 45000"/>
            </a:avLst>
          </a:prstGeom>
          <a:solidFill>
            <a:srgbClr val="D4C7C7"/>
          </a:solidFill>
        </p:spPr>
        <p:style>
          <a:lnRef idx="2">
            <a:schemeClr val="accent3">
              <a:tint val="40000"/>
              <a:alpha val="90000"/>
              <a:hueOff val="2029141"/>
              <a:satOff val="100000"/>
              <a:lumOff val="1779"/>
              <a:alphaOff val="0"/>
            </a:schemeClr>
          </a:lnRef>
          <a:fillRef idx="1">
            <a:schemeClr val="accent3">
              <a:tint val="40000"/>
              <a:alpha val="90000"/>
              <a:hueOff val="2029141"/>
              <a:satOff val="100000"/>
              <a:lumOff val="1779"/>
              <a:alphaOff val="0"/>
            </a:schemeClr>
          </a:fillRef>
          <a:effectRef idx="0">
            <a:schemeClr val="accent3">
              <a:tint val="40000"/>
              <a:alpha val="90000"/>
              <a:hueOff val="2029141"/>
              <a:satOff val="100000"/>
              <a:lumOff val="1779"/>
              <a:alphaOff val="0"/>
            </a:schemeClr>
          </a:effectRef>
          <a:fontRef idx="minor">
            <a:schemeClr val="dk1">
              <a:hueOff val="0"/>
              <a:satOff val="0"/>
              <a:lumOff val="0"/>
              <a:alphaOff val="0"/>
            </a:schemeClr>
          </a:fontRef>
        </p:style>
      </p:sp>
      <p:sp>
        <p:nvSpPr>
          <p:cNvPr id="20" name="Ok: Aşağı 19">
            <a:extLst>
              <a:ext uri="{FF2B5EF4-FFF2-40B4-BE49-F238E27FC236}">
                <a16:creationId xmlns:a16="http://schemas.microsoft.com/office/drawing/2014/main" id="{3A06F356-018F-4056-A312-C1B1E9B488B0}"/>
              </a:ext>
            </a:extLst>
          </p:cNvPr>
          <p:cNvSpPr/>
          <p:nvPr/>
        </p:nvSpPr>
        <p:spPr>
          <a:xfrm>
            <a:off x="4861591" y="2660585"/>
            <a:ext cx="306011" cy="349079"/>
          </a:xfrm>
          <a:prstGeom prst="downArrow">
            <a:avLst>
              <a:gd name="adj1" fmla="val 55000"/>
              <a:gd name="adj2" fmla="val 45000"/>
            </a:avLst>
          </a:prstGeom>
          <a:solidFill>
            <a:srgbClr val="D4C7C7"/>
          </a:solidFill>
        </p:spPr>
        <p:style>
          <a:lnRef idx="2">
            <a:schemeClr val="accent3">
              <a:tint val="40000"/>
              <a:alpha val="90000"/>
              <a:hueOff val="2029141"/>
              <a:satOff val="100000"/>
              <a:lumOff val="1779"/>
              <a:alphaOff val="0"/>
            </a:schemeClr>
          </a:lnRef>
          <a:fillRef idx="1">
            <a:schemeClr val="accent3">
              <a:tint val="40000"/>
              <a:alpha val="90000"/>
              <a:hueOff val="2029141"/>
              <a:satOff val="100000"/>
              <a:lumOff val="1779"/>
              <a:alphaOff val="0"/>
            </a:schemeClr>
          </a:fillRef>
          <a:effectRef idx="0">
            <a:schemeClr val="accent3">
              <a:tint val="40000"/>
              <a:alpha val="90000"/>
              <a:hueOff val="2029141"/>
              <a:satOff val="100000"/>
              <a:lumOff val="1779"/>
              <a:alphaOff val="0"/>
            </a:schemeClr>
          </a:effectRef>
          <a:fontRef idx="minor">
            <a:schemeClr val="dk1">
              <a:hueOff val="0"/>
              <a:satOff val="0"/>
              <a:lumOff val="0"/>
              <a:alphaOff val="0"/>
            </a:schemeClr>
          </a:fontRef>
        </p:style>
      </p:sp>
      <p:grpSp>
        <p:nvGrpSpPr>
          <p:cNvPr id="24" name="Grup 23">
            <a:extLst>
              <a:ext uri="{FF2B5EF4-FFF2-40B4-BE49-F238E27FC236}">
                <a16:creationId xmlns:a16="http://schemas.microsoft.com/office/drawing/2014/main" id="{BFBDA05A-F4B3-45C9-B2BC-C60988D25811}"/>
              </a:ext>
            </a:extLst>
          </p:cNvPr>
          <p:cNvGrpSpPr/>
          <p:nvPr/>
        </p:nvGrpSpPr>
        <p:grpSpPr>
          <a:xfrm>
            <a:off x="5062464" y="3167964"/>
            <a:ext cx="348048" cy="333990"/>
            <a:chOff x="6322702" y="1930011"/>
            <a:chExt cx="348048" cy="333990"/>
          </a:xfrm>
          <a:solidFill>
            <a:srgbClr val="FFC552"/>
          </a:solidFill>
        </p:grpSpPr>
        <p:sp>
          <p:nvSpPr>
            <p:cNvPr id="25" name="Ok: Aşağı 24">
              <a:extLst>
                <a:ext uri="{FF2B5EF4-FFF2-40B4-BE49-F238E27FC236}">
                  <a16:creationId xmlns:a16="http://schemas.microsoft.com/office/drawing/2014/main" id="{C7FD7246-C289-46A1-A2C3-5B18EAE06C6A}"/>
                </a:ext>
              </a:extLst>
            </p:cNvPr>
            <p:cNvSpPr/>
            <p:nvPr/>
          </p:nvSpPr>
          <p:spPr>
            <a:xfrm>
              <a:off x="6322702" y="1930011"/>
              <a:ext cx="348048" cy="333990"/>
            </a:xfrm>
            <a:prstGeom prst="downArrow">
              <a:avLst>
                <a:gd name="adj1" fmla="val 55000"/>
                <a:gd name="adj2" fmla="val 45000"/>
              </a:avLst>
            </a:prstGeom>
            <a:grpFill/>
          </p:spPr>
          <p:style>
            <a:lnRef idx="2">
              <a:schemeClr val="accent3">
                <a:tint val="40000"/>
                <a:alpha val="90000"/>
                <a:hueOff val="0"/>
                <a:satOff val="0"/>
                <a:lumOff val="0"/>
                <a:alphaOff val="0"/>
              </a:schemeClr>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sp>
        <p:sp>
          <p:nvSpPr>
            <p:cNvPr id="26" name="Ok: Aşağı 4">
              <a:extLst>
                <a:ext uri="{FF2B5EF4-FFF2-40B4-BE49-F238E27FC236}">
                  <a16:creationId xmlns:a16="http://schemas.microsoft.com/office/drawing/2014/main" id="{6E9C08FC-E574-46B4-865D-F32D33E90844}"/>
                </a:ext>
              </a:extLst>
            </p:cNvPr>
            <p:cNvSpPr txBox="1"/>
            <p:nvPr/>
          </p:nvSpPr>
          <p:spPr>
            <a:xfrm>
              <a:off x="6401013" y="1930011"/>
              <a:ext cx="191426" cy="25132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tr-TR" sz="1500" kern="1200"/>
            </a:p>
          </p:txBody>
        </p:sp>
      </p:grpSp>
      <p:sp>
        <p:nvSpPr>
          <p:cNvPr id="19" name="Dikdörtgen: Köşeleri Yuvarlatılmış 18">
            <a:extLst>
              <a:ext uri="{FF2B5EF4-FFF2-40B4-BE49-F238E27FC236}">
                <a16:creationId xmlns:a16="http://schemas.microsoft.com/office/drawing/2014/main" id="{A6F50818-5376-47B5-9AEB-0CFAB910F014}"/>
              </a:ext>
            </a:extLst>
          </p:cNvPr>
          <p:cNvSpPr/>
          <p:nvPr/>
        </p:nvSpPr>
        <p:spPr>
          <a:xfrm>
            <a:off x="8238312" y="4661725"/>
            <a:ext cx="3261459" cy="9699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a:t>+ Sektör Genelgeleri</a:t>
            </a:r>
          </a:p>
        </p:txBody>
      </p:sp>
    </p:spTree>
    <p:extLst>
      <p:ext uri="{BB962C8B-B14F-4D97-AF65-F5344CB8AC3E}">
        <p14:creationId xmlns:p14="http://schemas.microsoft.com/office/powerpoint/2010/main" val="27018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rbest Form 11">
            <a:extLst>
              <a:ext uri="{FF2B5EF4-FFF2-40B4-BE49-F238E27FC236}">
                <a16:creationId xmlns:a16="http://schemas.microsoft.com/office/drawing/2014/main" id="{D0D0F7DB-B514-418A-A5D5-DC336F8A5B97}"/>
              </a:ext>
            </a:extLst>
          </p:cNvPr>
          <p:cNvSpPr/>
          <p:nvPr/>
        </p:nvSpPr>
        <p:spPr>
          <a:xfrm>
            <a:off x="2450536" y="2084509"/>
            <a:ext cx="3353716" cy="586830"/>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tx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tx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cxnSp>
        <p:nvCxnSpPr>
          <p:cNvPr id="11" name="Düz Ok Bağlayıcısı 10">
            <a:extLst>
              <a:ext uri="{FF2B5EF4-FFF2-40B4-BE49-F238E27FC236}">
                <a16:creationId xmlns:a16="http://schemas.microsoft.com/office/drawing/2014/main" id="{BA2DC060-D85A-40D9-A650-4A81C69BD344}"/>
              </a:ext>
            </a:extLst>
          </p:cNvPr>
          <p:cNvCxnSpPr/>
          <p:nvPr/>
        </p:nvCxnSpPr>
        <p:spPr>
          <a:xfrm flipV="1">
            <a:off x="5804252" y="1606775"/>
            <a:ext cx="1350628" cy="729842"/>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C1E54E80-C5D3-483F-928C-B7751A3D7823}"/>
              </a:ext>
            </a:extLst>
          </p:cNvPr>
          <p:cNvCxnSpPr>
            <a:cxnSpLocks/>
          </p:cNvCxnSpPr>
          <p:nvPr/>
        </p:nvCxnSpPr>
        <p:spPr>
          <a:xfrm>
            <a:off x="5816834" y="2375834"/>
            <a:ext cx="1350628" cy="729842"/>
          </a:xfrm>
          <a:prstGeom prst="straightConnector1">
            <a:avLst/>
          </a:prstGeom>
          <a:ln>
            <a:solidFill>
              <a:srgbClr val="C5A261"/>
            </a:solidFill>
            <a:tailEnd type="triangle"/>
          </a:ln>
        </p:spPr>
        <p:style>
          <a:lnRef idx="1">
            <a:schemeClr val="accent4"/>
          </a:lnRef>
          <a:fillRef idx="0">
            <a:schemeClr val="accent4"/>
          </a:fillRef>
          <a:effectRef idx="0">
            <a:schemeClr val="accent4"/>
          </a:effectRef>
          <a:fontRef idx="minor">
            <a:schemeClr val="tx1"/>
          </a:fontRef>
        </p:style>
      </p:cxnSp>
      <p:sp>
        <p:nvSpPr>
          <p:cNvPr id="17" name="Serbest Form 11">
            <a:extLst>
              <a:ext uri="{FF2B5EF4-FFF2-40B4-BE49-F238E27FC236}">
                <a16:creationId xmlns:a16="http://schemas.microsoft.com/office/drawing/2014/main" id="{5DDBEE5F-60B9-421F-8284-A7D0DFFDCAC6}"/>
              </a:ext>
            </a:extLst>
          </p:cNvPr>
          <p:cNvSpPr/>
          <p:nvPr/>
        </p:nvSpPr>
        <p:spPr>
          <a:xfrm>
            <a:off x="2450535" y="5203237"/>
            <a:ext cx="6073603" cy="533835"/>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II - İthalat </a:t>
            </a:r>
            <a:r>
              <a:rPr lang="tr-TR" altLang="tr-TR" sz="2800" b="1" dirty="0">
                <a:solidFill>
                  <a:schemeClr val="tx1"/>
                </a:solidFill>
                <a:sym typeface="Wingdings" pitchFamily="2" charset="2"/>
              </a:rPr>
              <a:t></a:t>
            </a:r>
            <a:r>
              <a:rPr lang="tr-TR" altLang="tr-TR" sz="2800" b="1" dirty="0">
                <a:solidFill>
                  <a:schemeClr val="tx1"/>
                </a:solidFill>
              </a:rPr>
              <a:t> Yurt İçi Satış ve Teslimler</a:t>
            </a:r>
          </a:p>
        </p:txBody>
      </p:sp>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10" name="Serbest Form 11">
            <a:extLst>
              <a:ext uri="{FF2B5EF4-FFF2-40B4-BE49-F238E27FC236}">
                <a16:creationId xmlns:a16="http://schemas.microsoft.com/office/drawing/2014/main" id="{8D52706E-667B-40AB-BF35-0BD6671326FE}"/>
              </a:ext>
            </a:extLst>
          </p:cNvPr>
          <p:cNvSpPr/>
          <p:nvPr/>
        </p:nvSpPr>
        <p:spPr>
          <a:xfrm>
            <a:off x="2450536" y="3593600"/>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Yurt İçi Alım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3" name="Serbest Form 11">
            <a:extLst>
              <a:ext uri="{FF2B5EF4-FFF2-40B4-BE49-F238E27FC236}">
                <a16:creationId xmlns:a16="http://schemas.microsoft.com/office/drawing/2014/main" id="{F88B12A7-B3C3-4BB1-BEE9-CC9257B0C687}"/>
              </a:ext>
            </a:extLst>
          </p:cNvPr>
          <p:cNvSpPr/>
          <p:nvPr/>
        </p:nvSpPr>
        <p:spPr>
          <a:xfrm>
            <a:off x="2450535" y="4368296"/>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Eşdeğer Eşya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5" name="Serbest Form 11">
            <a:extLst>
              <a:ext uri="{FF2B5EF4-FFF2-40B4-BE49-F238E27FC236}">
                <a16:creationId xmlns:a16="http://schemas.microsoft.com/office/drawing/2014/main" id="{DB8AC6F2-0577-41F4-A0E1-126A877C5448}"/>
              </a:ext>
            </a:extLst>
          </p:cNvPr>
          <p:cNvSpPr/>
          <p:nvPr/>
        </p:nvSpPr>
        <p:spPr>
          <a:xfrm>
            <a:off x="7308782" y="1379505"/>
            <a:ext cx="3353716" cy="592191"/>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altLang="tr-TR" b="1" i="0" u="none" strike="noStrike" kern="1200" cap="none" spc="0" normalizeH="0" baseline="0" noProof="0" dirty="0">
              <a:ln>
                <a:noFill/>
              </a:ln>
              <a:solidFill>
                <a:schemeClr val="tx1"/>
              </a:solidFill>
              <a:effectLst/>
              <a:highlight>
                <a:srgbClr val="BF9000"/>
              </a:highlight>
              <a:uLnTx/>
              <a:uFillTx/>
              <a:latin typeface="Calibri"/>
              <a:ea typeface="+mn-ea"/>
              <a:cs typeface="+mn-cs"/>
            </a:endParaRPr>
          </a:p>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b="1" i="0" u="none" strike="noStrike" kern="1200" cap="none" spc="0" normalizeH="0" baseline="0" noProof="0" dirty="0">
                <a:ln>
                  <a:noFill/>
                </a:ln>
                <a:solidFill>
                  <a:srgbClr val="FFFFFF"/>
                </a:solidFill>
                <a:effectLst/>
                <a:highlight>
                  <a:srgbClr val="BF9000"/>
                </a:highlight>
                <a:uLnTx/>
                <a:uFillTx/>
                <a:latin typeface="Calibri"/>
                <a:ea typeface="+mn-ea"/>
                <a:cs typeface="+mn-cs"/>
              </a:rPr>
              <a:t>I - Şartlı Muafiyet Sistemi</a:t>
            </a:r>
          </a:p>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8" name="Serbest Form 11">
            <a:extLst>
              <a:ext uri="{FF2B5EF4-FFF2-40B4-BE49-F238E27FC236}">
                <a16:creationId xmlns:a16="http://schemas.microsoft.com/office/drawing/2014/main" id="{FAA3C84D-8BD2-440D-A773-1130728C90F6}"/>
              </a:ext>
            </a:extLst>
          </p:cNvPr>
          <p:cNvSpPr/>
          <p:nvPr/>
        </p:nvSpPr>
        <p:spPr>
          <a:xfrm>
            <a:off x="7308782" y="2791665"/>
            <a:ext cx="3353716" cy="614219"/>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lang="tr-TR" altLang="tr-TR" b="1" dirty="0">
                <a:solidFill>
                  <a:srgbClr val="FFFFFF"/>
                </a:solidFill>
                <a:latin typeface="Calibri"/>
              </a:rPr>
              <a:t>II - </a:t>
            </a:r>
            <a:r>
              <a:rPr kumimoji="0" lang="tr-TR" altLang="tr-TR" b="1" i="0" u="none" strike="noStrike" kern="1200" cap="none" spc="0" normalizeH="0" baseline="0" noProof="0" dirty="0">
                <a:ln>
                  <a:noFill/>
                </a:ln>
                <a:solidFill>
                  <a:srgbClr val="FFFFFF"/>
                </a:solidFill>
                <a:effectLst/>
                <a:uLnTx/>
                <a:uFillTx/>
                <a:latin typeface="Calibri"/>
                <a:ea typeface="+mn-ea"/>
                <a:cs typeface="+mn-cs"/>
              </a:rPr>
              <a:t>Geri Ödeme Sistemi</a:t>
            </a:r>
          </a:p>
        </p:txBody>
      </p:sp>
      <p:sp>
        <p:nvSpPr>
          <p:cNvPr id="2" name="Ok: Sağa Bükülü 1">
            <a:extLst>
              <a:ext uri="{FF2B5EF4-FFF2-40B4-BE49-F238E27FC236}">
                <a16:creationId xmlns:a16="http://schemas.microsoft.com/office/drawing/2014/main" id="{2E7F8B5C-C1E4-418F-9517-FA52968F5370}"/>
              </a:ext>
            </a:extLst>
          </p:cNvPr>
          <p:cNvSpPr/>
          <p:nvPr/>
        </p:nvSpPr>
        <p:spPr>
          <a:xfrm>
            <a:off x="1648355" y="2336617"/>
            <a:ext cx="789598" cy="1669625"/>
          </a:xfrm>
          <a:prstGeom prst="curv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6" name="Ok: Sağa Bükülü 15">
            <a:extLst>
              <a:ext uri="{FF2B5EF4-FFF2-40B4-BE49-F238E27FC236}">
                <a16:creationId xmlns:a16="http://schemas.microsoft.com/office/drawing/2014/main" id="{16D02E1A-13F1-400F-AF8B-D7F9C5877277}"/>
              </a:ext>
            </a:extLst>
          </p:cNvPr>
          <p:cNvSpPr/>
          <p:nvPr/>
        </p:nvSpPr>
        <p:spPr>
          <a:xfrm>
            <a:off x="1692927" y="2336617"/>
            <a:ext cx="745026" cy="2504437"/>
          </a:xfrm>
          <a:prstGeom prst="curvedRigh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2734962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rbest Form 12">
            <a:extLst>
              <a:ext uri="{FF2B5EF4-FFF2-40B4-BE49-F238E27FC236}">
                <a16:creationId xmlns:a16="http://schemas.microsoft.com/office/drawing/2014/main" id="{CC732E32-9316-4A40-8EC8-3E56A6AE21B9}"/>
              </a:ext>
            </a:extLst>
          </p:cNvPr>
          <p:cNvSpPr/>
          <p:nvPr/>
        </p:nvSpPr>
        <p:spPr>
          <a:xfrm>
            <a:off x="500554" y="1373828"/>
            <a:ext cx="11412771" cy="2210762"/>
          </a:xfrm>
          <a:custGeom>
            <a:avLst/>
            <a:gdLst>
              <a:gd name="connsiteX0" fmla="*/ 0 w 10515600"/>
              <a:gd name="connsiteY0" fmla="*/ 0 h 1654965"/>
              <a:gd name="connsiteX1" fmla="*/ 10515600 w 10515600"/>
              <a:gd name="connsiteY1" fmla="*/ 0 h 1654965"/>
              <a:gd name="connsiteX2" fmla="*/ 10515600 w 10515600"/>
              <a:gd name="connsiteY2" fmla="*/ 1654965 h 1654965"/>
              <a:gd name="connsiteX3" fmla="*/ 0 w 10515600"/>
              <a:gd name="connsiteY3" fmla="*/ 1654965 h 1654965"/>
              <a:gd name="connsiteX4" fmla="*/ 0 w 10515600"/>
              <a:gd name="connsiteY4" fmla="*/ 0 h 1654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654965">
                <a:moveTo>
                  <a:pt x="0" y="0"/>
                </a:moveTo>
                <a:lnTo>
                  <a:pt x="10515600" y="0"/>
                </a:lnTo>
                <a:lnTo>
                  <a:pt x="10515600" y="1654965"/>
                </a:lnTo>
                <a:lnTo>
                  <a:pt x="0" y="1654965"/>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52070" rIns="291592" bIns="52070" numCol="1" spcCol="1270" anchor="t" anchorCtr="0">
            <a:noAutofit/>
          </a:bodyPr>
          <a:lstStyle/>
          <a:p>
            <a:pPr marL="0" marR="0" lvl="1" algn="just" defTabSz="1422400" rtl="0" eaLnBrk="1" fontAlgn="auto" latinLnBrk="0" hangingPunct="1">
              <a:lnSpc>
                <a:spcPct val="90000"/>
              </a:lnSpc>
              <a:spcBef>
                <a:spcPct val="0"/>
              </a:spcBef>
              <a:spcAft>
                <a:spcPct val="20000"/>
              </a:spcAft>
              <a:buClrTx/>
              <a:buSzTx/>
              <a:tabLst/>
              <a:defRPr/>
            </a:pPr>
            <a:r>
              <a:rPr kumimoji="0" lang="tr-TR" altLang="tr-TR" sz="2400" b="1"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Şartlı Muafiyet Sistemi: </a:t>
            </a:r>
            <a:r>
              <a:rPr kumimoji="0" lang="tr-TR" altLang="tr-TR" sz="2400" b="0"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İhraç edilecek eşyanın üretiminde kullanılan hammadde, yardımcı madde, ambalaj ve işletme malzemelerinin ithalatı sırasında doğması beklenen vergilerin </a:t>
            </a:r>
            <a:r>
              <a:rPr kumimoji="0" lang="tr-TR" altLang="tr-TR" sz="2400" b="1"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teminata bağlanarak ve ticaret politikası önlemlerine tabi tutulmaksızın</a:t>
            </a:r>
            <a:r>
              <a:rPr kumimoji="0" lang="tr-TR" altLang="tr-TR" sz="2400" b="0"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 ithal edilmesi ve üretim sonucunda elde edilen eşyanın ihraç edilmesini müteakip alınan teminatın iade edilmesidir.</a:t>
            </a:r>
          </a:p>
          <a:p>
            <a:pPr marL="0" marR="0" lvl="1" indent="0" algn="l" defTabSz="1422400" rtl="0" eaLnBrk="1" fontAlgn="auto" latinLnBrk="0" hangingPunct="1">
              <a:lnSpc>
                <a:spcPct val="90000"/>
              </a:lnSpc>
              <a:spcBef>
                <a:spcPct val="0"/>
              </a:spcBef>
              <a:spcAft>
                <a:spcPct val="20000"/>
              </a:spcAft>
              <a:buClrTx/>
              <a:buSzTx/>
              <a:buFontTx/>
              <a:buNone/>
              <a:tabLst/>
              <a:defRPr/>
            </a:pPr>
            <a:endParaRPr kumimoji="0" lang="tr-TR" altLang="tr-TR" sz="2400" b="0" i="0" u="none" strike="noStrike" kern="1200" cap="none" spc="0" normalizeH="0" baseline="0" noProof="0" dirty="0">
              <a:ln>
                <a:solidFill>
                  <a:sysClr val="windowText" lastClr="000000"/>
                </a:solidFill>
              </a:ln>
              <a:solidFill>
                <a:schemeClr val="tx1"/>
              </a:solidFill>
              <a:effectLst/>
              <a:uLnTx/>
              <a:uFillTx/>
              <a:latin typeface="Calibri"/>
              <a:ea typeface="+mn-ea"/>
              <a:cs typeface="+mn-cs"/>
            </a:endParaRPr>
          </a:p>
        </p:txBody>
      </p:sp>
      <p:sp>
        <p:nvSpPr>
          <p:cNvPr id="18" name="Dikdörtgen: Yuvarlatılmış Çapraz Köşeler 16">
            <a:extLst>
              <a:ext uri="{FF2B5EF4-FFF2-40B4-BE49-F238E27FC236}">
                <a16:creationId xmlns:a16="http://schemas.microsoft.com/office/drawing/2014/main" id="{E8CA6459-EB02-4CC1-8088-B110EBE3245F}"/>
              </a:ext>
            </a:extLst>
          </p:cNvPr>
          <p:cNvSpPr/>
          <p:nvPr/>
        </p:nvSpPr>
        <p:spPr>
          <a:xfrm>
            <a:off x="849532" y="3787904"/>
            <a:ext cx="5168898" cy="1808626"/>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altLang="tr-TR" b="1" dirty="0">
                <a:solidFill>
                  <a:schemeClr val="tx1"/>
                </a:solidFill>
                <a:latin typeface="Calibri" panose="020F0502020204030204" pitchFamily="34" charset="0"/>
                <a:cs typeface="Arial" panose="020B0604020202020204" pitchFamily="34" charset="0"/>
              </a:rPr>
              <a:t>Yurt içi alım: </a:t>
            </a:r>
            <a:r>
              <a:rPr kumimoji="0" lang="tr-TR" altLang="tr-TR" b="0" i="0" u="none" strike="noStrike" kern="1200" cap="none" spc="0" normalizeH="0" baseline="0" noProof="0" dirty="0">
                <a:ln>
                  <a:noFill/>
                </a:ln>
                <a:solidFill>
                  <a:schemeClr val="tx1"/>
                </a:solidFill>
                <a:effectLst/>
                <a:uLnTx/>
                <a:uFillTx/>
                <a:latin typeface="Calibri"/>
                <a:ea typeface="+mn-ea"/>
                <a:cs typeface="+mn-cs"/>
              </a:rPr>
              <a:t>DİİB kapsamında </a:t>
            </a:r>
            <a:r>
              <a:rPr kumimoji="0" lang="tr-TR" altLang="tr-TR" b="0" i="0" u="none" strike="noStrike" kern="1200" cap="none" spc="0" normalizeH="0" baseline="0" noProof="0" dirty="0" err="1">
                <a:ln>
                  <a:noFill/>
                </a:ln>
                <a:solidFill>
                  <a:schemeClr val="tx1"/>
                </a:solidFill>
                <a:effectLst/>
                <a:uLnTx/>
                <a:uFillTx/>
                <a:latin typeface="Calibri"/>
                <a:ea typeface="+mn-ea"/>
                <a:cs typeface="+mn-cs"/>
              </a:rPr>
              <a:t>DİİB’de</a:t>
            </a:r>
            <a:r>
              <a:rPr kumimoji="0" lang="tr-TR" altLang="tr-TR" b="0" i="0" u="none" strike="noStrike" kern="1200" cap="none" spc="0" normalizeH="0" baseline="0" noProof="0" dirty="0">
                <a:ln>
                  <a:noFill/>
                </a:ln>
                <a:solidFill>
                  <a:schemeClr val="tx1"/>
                </a:solidFill>
                <a:effectLst/>
                <a:uLnTx/>
                <a:uFillTx/>
                <a:latin typeface="Calibri"/>
                <a:ea typeface="+mn-ea"/>
                <a:cs typeface="+mn-cs"/>
              </a:rPr>
              <a:t> yer alan madde ve malzemeler «Yurt İçinden» KDV ödenmeksizin temin edilebilmektedir.</a:t>
            </a:r>
          </a:p>
        </p:txBody>
      </p:sp>
      <p:sp>
        <p:nvSpPr>
          <p:cNvPr id="12" name="Dikdörtgen: Yuvarlatılmış Çapraz Köşeler 15">
            <a:extLst>
              <a:ext uri="{FF2B5EF4-FFF2-40B4-BE49-F238E27FC236}">
                <a16:creationId xmlns:a16="http://schemas.microsoft.com/office/drawing/2014/main" id="{0E0386FA-D4FC-4FE9-A78A-6FF47B62A4ED}"/>
              </a:ext>
            </a:extLst>
          </p:cNvPr>
          <p:cNvSpPr/>
          <p:nvPr/>
        </p:nvSpPr>
        <p:spPr>
          <a:xfrm>
            <a:off x="6522547" y="3335735"/>
            <a:ext cx="5168899" cy="2721083"/>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tr-TR" b="1" dirty="0">
                <a:solidFill>
                  <a:schemeClr val="tx1"/>
                </a:solidFill>
                <a:latin typeface="Calibri" panose="020F0502020204030204" pitchFamily="34" charset="0"/>
                <a:cs typeface="Arial" panose="020B0604020202020204" pitchFamily="34" charset="0"/>
              </a:rPr>
              <a:t>Eşdeğer eşya: </a:t>
            </a:r>
            <a:r>
              <a:rPr lang="tr-TR" dirty="0">
                <a:solidFill>
                  <a:schemeClr val="tx1"/>
                </a:solidFill>
                <a:latin typeface="Calibri" panose="020F0502020204030204" pitchFamily="34" charset="0"/>
                <a:cs typeface="Arial" panose="020B0604020202020204" pitchFamily="34" charset="0"/>
              </a:rPr>
              <a:t>İşlem görmüş ürünün elde edilmesinde ithal eşyasının yerine asgari 8 (sekiz)’</a:t>
            </a:r>
            <a:r>
              <a:rPr lang="tr-TR" dirty="0" err="1">
                <a:solidFill>
                  <a:schemeClr val="tx1"/>
                </a:solidFill>
                <a:latin typeface="Calibri" panose="020F0502020204030204" pitchFamily="34" charset="0"/>
                <a:cs typeface="Arial" panose="020B0604020202020204" pitchFamily="34" charset="0"/>
              </a:rPr>
              <a:t>li</a:t>
            </a:r>
            <a:r>
              <a:rPr lang="tr-TR" dirty="0">
                <a:solidFill>
                  <a:schemeClr val="tx1"/>
                </a:solidFill>
                <a:latin typeface="Calibri" panose="020F0502020204030204" pitchFamily="34" charset="0"/>
                <a:cs typeface="Arial" panose="020B0604020202020204" pitchFamily="34" charset="0"/>
              </a:rPr>
              <a:t> bazda gümrük tarife istatistik pozisyonu, ticari kalite ve teknik özellikleri itibarıyla aynı kalite ve nitelikleri taşıyan serbest dolaşımda bulunan «Eşdeğer Eşya» kullanılabilir. Bu durumda firma, belge süresi bitimine kadar eşdeğer eşya kullanımından doğan ithalat hakkını kullanabilir. </a:t>
            </a:r>
          </a:p>
        </p:txBody>
      </p:sp>
      <p:sp>
        <p:nvSpPr>
          <p:cNvPr id="13" name="Unvan 1">
            <a:extLst>
              <a:ext uri="{FF2B5EF4-FFF2-40B4-BE49-F238E27FC236}">
                <a16:creationId xmlns:a16="http://schemas.microsoft.com/office/drawing/2014/main" id="{BF8445DB-67B8-4C9F-8F48-319E4E26172D}"/>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14" name="Metin kutusu 13">
            <a:extLst>
              <a:ext uri="{FF2B5EF4-FFF2-40B4-BE49-F238E27FC236}">
                <a16:creationId xmlns:a16="http://schemas.microsoft.com/office/drawing/2014/main" id="{AE8C36FC-EFFD-479C-9077-D0604F599D87}"/>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9" name="Serbest Form 11">
            <a:extLst>
              <a:ext uri="{FF2B5EF4-FFF2-40B4-BE49-F238E27FC236}">
                <a16:creationId xmlns:a16="http://schemas.microsoft.com/office/drawing/2014/main" id="{D0D0F7DB-B514-418A-A5D5-DC336F8A5B97}"/>
              </a:ext>
            </a:extLst>
          </p:cNvPr>
          <p:cNvSpPr/>
          <p:nvPr/>
        </p:nvSpPr>
        <p:spPr>
          <a:xfrm>
            <a:off x="500554" y="728845"/>
            <a:ext cx="3353716"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2386681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erbest Form 12">
            <a:extLst>
              <a:ext uri="{FF2B5EF4-FFF2-40B4-BE49-F238E27FC236}">
                <a16:creationId xmlns:a16="http://schemas.microsoft.com/office/drawing/2014/main" id="{5CC3CC6C-DC3A-473B-AA74-7BF5929DFBBC}"/>
              </a:ext>
            </a:extLst>
          </p:cNvPr>
          <p:cNvSpPr/>
          <p:nvPr/>
        </p:nvSpPr>
        <p:spPr>
          <a:xfrm>
            <a:off x="569622" y="2370834"/>
            <a:ext cx="3973651" cy="1809973"/>
          </a:xfrm>
          <a:custGeom>
            <a:avLst/>
            <a:gdLst>
              <a:gd name="connsiteX0" fmla="*/ 0 w 10515600"/>
              <a:gd name="connsiteY0" fmla="*/ 0 h 1654965"/>
              <a:gd name="connsiteX1" fmla="*/ 10515600 w 10515600"/>
              <a:gd name="connsiteY1" fmla="*/ 0 h 1654965"/>
              <a:gd name="connsiteX2" fmla="*/ 10515600 w 10515600"/>
              <a:gd name="connsiteY2" fmla="*/ 1654965 h 1654965"/>
              <a:gd name="connsiteX3" fmla="*/ 0 w 10515600"/>
              <a:gd name="connsiteY3" fmla="*/ 1654965 h 1654965"/>
              <a:gd name="connsiteX4" fmla="*/ 0 w 10515600"/>
              <a:gd name="connsiteY4" fmla="*/ 0 h 1654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654965">
                <a:moveTo>
                  <a:pt x="0" y="0"/>
                </a:moveTo>
                <a:lnTo>
                  <a:pt x="10515600" y="0"/>
                </a:lnTo>
                <a:lnTo>
                  <a:pt x="10515600" y="1654965"/>
                </a:lnTo>
                <a:lnTo>
                  <a:pt x="0" y="1654965"/>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52070" rIns="291592" bIns="52070" numCol="1" spcCol="1270" anchor="t" anchorCtr="0">
            <a:noAutofit/>
          </a:bodyPr>
          <a:lstStyle/>
          <a:p>
            <a:pPr marL="0" marR="0" lvl="1" algn="just" defTabSz="1422400" rtl="0" eaLnBrk="1" fontAlgn="auto" latinLnBrk="0" hangingPunct="1">
              <a:lnSpc>
                <a:spcPct val="90000"/>
              </a:lnSpc>
              <a:spcBef>
                <a:spcPct val="0"/>
              </a:spcBef>
              <a:spcAft>
                <a:spcPct val="20000"/>
              </a:spcAft>
              <a:buClrTx/>
              <a:buSzTx/>
              <a:tabLst/>
              <a:defRPr/>
            </a:pPr>
            <a:r>
              <a:rPr kumimoji="0" lang="tr-TR" altLang="tr-TR" sz="1600" b="1" i="0" u="none" strike="noStrike" kern="1200" cap="none" spc="0" normalizeH="0" baseline="0" noProof="0" dirty="0">
                <a:ln>
                  <a:noFill/>
                </a:ln>
                <a:solidFill>
                  <a:schemeClr val="tx1"/>
                </a:solidFill>
                <a:effectLst/>
                <a:uLnTx/>
                <a:uFillTx/>
                <a:latin typeface="Calibri"/>
                <a:ea typeface="+mn-ea"/>
                <a:cs typeface="+mn-cs"/>
              </a:rPr>
              <a:t>Şartlı Muafiyet Sistemi: </a:t>
            </a:r>
            <a:r>
              <a:rPr kumimoji="0" lang="tr-TR" altLang="tr-TR" sz="1600" b="0" i="0" u="none" strike="noStrike" kern="1200" cap="none" spc="0" normalizeH="0" baseline="0" noProof="0" dirty="0">
                <a:ln>
                  <a:noFill/>
                </a:ln>
                <a:solidFill>
                  <a:schemeClr val="tx1"/>
                </a:solidFill>
                <a:effectLst/>
                <a:uLnTx/>
                <a:uFillTx/>
                <a:latin typeface="Calibri"/>
                <a:ea typeface="+mn-ea"/>
                <a:cs typeface="+mn-cs"/>
              </a:rPr>
              <a:t>İhraç edilecek eşyanın üretiminde kullanılan hammadde, yardımcı madde, ambalaj ve işletme malzemelerinin ithalatı sırasında doğması beklenen vergilerin </a:t>
            </a:r>
            <a:r>
              <a:rPr kumimoji="0" lang="tr-TR" altLang="tr-TR" sz="1600" b="1" i="0" u="none" strike="noStrike" kern="1200" cap="none" spc="0" normalizeH="0" baseline="0" noProof="0" dirty="0">
                <a:ln>
                  <a:noFill/>
                </a:ln>
                <a:solidFill>
                  <a:schemeClr val="tx1"/>
                </a:solidFill>
                <a:effectLst/>
                <a:uLnTx/>
                <a:uFillTx/>
                <a:latin typeface="Calibri"/>
                <a:ea typeface="+mn-ea"/>
                <a:cs typeface="+mn-cs"/>
              </a:rPr>
              <a:t>teminata bağlanarak ve ticaret politikası önlemlerine tabi tutulmaksızın</a:t>
            </a:r>
            <a:r>
              <a:rPr kumimoji="0" lang="tr-TR" altLang="tr-TR" sz="1600" b="0" i="0" u="none" strike="noStrike" kern="1200" cap="none" spc="0" normalizeH="0" baseline="0" noProof="0" dirty="0">
                <a:ln>
                  <a:noFill/>
                </a:ln>
                <a:solidFill>
                  <a:schemeClr val="tx1"/>
                </a:solidFill>
                <a:effectLst/>
                <a:uLnTx/>
                <a:uFillTx/>
                <a:latin typeface="Calibri"/>
                <a:ea typeface="+mn-ea"/>
                <a:cs typeface="+mn-cs"/>
              </a:rPr>
              <a:t> ithal edilmesi ve üretim sonucunda elde edilen eşyanın ihraç edilmesini müteakip alınan teminatın iade edilmesidir.</a:t>
            </a:r>
          </a:p>
          <a:p>
            <a:pPr marL="0" marR="0" lvl="1" indent="0" algn="l" defTabSz="1422400" rtl="0" eaLnBrk="1" fontAlgn="auto" latinLnBrk="0" hangingPunct="1">
              <a:lnSpc>
                <a:spcPct val="90000"/>
              </a:lnSpc>
              <a:spcBef>
                <a:spcPct val="0"/>
              </a:spcBef>
              <a:spcAft>
                <a:spcPct val="20000"/>
              </a:spcAft>
              <a:buClrTx/>
              <a:buSzTx/>
              <a:buFontTx/>
              <a:buNone/>
              <a:tabLst/>
              <a:defRPr/>
            </a:pPr>
            <a:endParaRPr kumimoji="0" lang="tr-TR" altLang="tr-TR" sz="2400" b="0" i="0" u="none" strike="noStrike" kern="1200" cap="none" spc="0" normalizeH="0" baseline="0" noProof="0" dirty="0">
              <a:ln>
                <a:noFill/>
              </a:ln>
              <a:solidFill>
                <a:srgbClr val="002060"/>
              </a:solidFill>
              <a:effectLst/>
              <a:uLnTx/>
              <a:uFillTx/>
              <a:latin typeface="Calibri"/>
              <a:ea typeface="+mn-ea"/>
              <a:cs typeface="+mn-cs"/>
            </a:endParaRPr>
          </a:p>
        </p:txBody>
      </p:sp>
      <p:sp>
        <p:nvSpPr>
          <p:cNvPr id="34" name="Unvan 1">
            <a:extLst>
              <a:ext uri="{FF2B5EF4-FFF2-40B4-BE49-F238E27FC236}">
                <a16:creationId xmlns:a16="http://schemas.microsoft.com/office/drawing/2014/main" id="{754AF5F7-B995-4410-B4F3-62EC8B788B9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35" name="Metin kutusu 34">
            <a:extLst>
              <a:ext uri="{FF2B5EF4-FFF2-40B4-BE49-F238E27FC236}">
                <a16:creationId xmlns:a16="http://schemas.microsoft.com/office/drawing/2014/main" id="{9B3145F9-A64A-4820-8C1F-C25390F3B21B}"/>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37" name="Serbest Form 11">
            <a:extLst>
              <a:ext uri="{FF2B5EF4-FFF2-40B4-BE49-F238E27FC236}">
                <a16:creationId xmlns:a16="http://schemas.microsoft.com/office/drawing/2014/main" id="{3FB45198-9EEA-49A9-9522-3BEC3D34E87D}"/>
              </a:ext>
            </a:extLst>
          </p:cNvPr>
          <p:cNvSpPr/>
          <p:nvPr/>
        </p:nvSpPr>
        <p:spPr>
          <a:xfrm>
            <a:off x="500554" y="728845"/>
            <a:ext cx="3353716"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sp>
        <p:nvSpPr>
          <p:cNvPr id="33" name="AutoShape 3">
            <a:extLst>
              <a:ext uri="{FF2B5EF4-FFF2-40B4-BE49-F238E27FC236}">
                <a16:creationId xmlns:a16="http://schemas.microsoft.com/office/drawing/2014/main" id="{FEF50D22-91DC-4AF5-AC29-F8B54969ACF5}"/>
              </a:ext>
            </a:extLst>
          </p:cNvPr>
          <p:cNvSpPr>
            <a:spLocks noChangeArrowheads="1"/>
          </p:cNvSpPr>
          <p:nvPr/>
        </p:nvSpPr>
        <p:spPr bwMode="auto">
          <a:xfrm>
            <a:off x="7065558" y="2230143"/>
            <a:ext cx="1028748" cy="571847"/>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00" b="1" dirty="0">
                <a:solidFill>
                  <a:srgbClr val="BF8F00"/>
                </a:solidFill>
                <a:latin typeface="Verdana" pitchFamily="34" charset="0"/>
              </a:rPr>
              <a:t>İTHALAT&amp;</a:t>
            </a:r>
          </a:p>
          <a:p>
            <a:pPr algn="ctr"/>
            <a:r>
              <a:rPr lang="tr-TR" altLang="tr-TR" sz="1000" b="1" dirty="0">
                <a:solidFill>
                  <a:srgbClr val="BF8F00"/>
                </a:solidFill>
                <a:latin typeface="Verdana" pitchFamily="34" charset="0"/>
              </a:rPr>
              <a:t>YURT İÇİ ALIM</a:t>
            </a:r>
          </a:p>
        </p:txBody>
      </p:sp>
      <p:sp>
        <p:nvSpPr>
          <p:cNvPr id="36" name="AutoShape 5">
            <a:extLst>
              <a:ext uri="{FF2B5EF4-FFF2-40B4-BE49-F238E27FC236}">
                <a16:creationId xmlns:a16="http://schemas.microsoft.com/office/drawing/2014/main" id="{E2F3D715-EB2D-4EEF-80AE-B54412ADA76B}"/>
              </a:ext>
            </a:extLst>
          </p:cNvPr>
          <p:cNvSpPr>
            <a:spLocks noChangeArrowheads="1"/>
          </p:cNvSpPr>
          <p:nvPr/>
        </p:nvSpPr>
        <p:spPr bwMode="auto">
          <a:xfrm>
            <a:off x="5310429" y="2230142"/>
            <a:ext cx="1254729" cy="571848"/>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BELGE</a:t>
            </a:r>
          </a:p>
          <a:p>
            <a:pPr algn="ctr"/>
            <a:r>
              <a:rPr lang="tr-TR" altLang="tr-TR" sz="1050" b="1" dirty="0">
                <a:solidFill>
                  <a:srgbClr val="BF8F00"/>
                </a:solidFill>
                <a:latin typeface="Verdana" pitchFamily="34" charset="0"/>
              </a:rPr>
              <a:t>BAŞLANGICI</a:t>
            </a:r>
          </a:p>
        </p:txBody>
      </p:sp>
      <p:grpSp>
        <p:nvGrpSpPr>
          <p:cNvPr id="38" name="Group 7">
            <a:extLst>
              <a:ext uri="{FF2B5EF4-FFF2-40B4-BE49-F238E27FC236}">
                <a16:creationId xmlns:a16="http://schemas.microsoft.com/office/drawing/2014/main" id="{77A7D126-2663-4876-9056-64F90845EF78}"/>
              </a:ext>
            </a:extLst>
          </p:cNvPr>
          <p:cNvGrpSpPr>
            <a:grpSpLocks/>
          </p:cNvGrpSpPr>
          <p:nvPr/>
        </p:nvGrpSpPr>
        <p:grpSpPr bwMode="auto">
          <a:xfrm>
            <a:off x="8481372" y="1920505"/>
            <a:ext cx="872363" cy="1191122"/>
            <a:chOff x="2955" y="2573"/>
            <a:chExt cx="797" cy="1190"/>
          </a:xfrm>
        </p:grpSpPr>
        <p:graphicFrame>
          <p:nvGraphicFramePr>
            <p:cNvPr id="39" name="Object 8">
              <a:extLst>
                <a:ext uri="{FF2B5EF4-FFF2-40B4-BE49-F238E27FC236}">
                  <a16:creationId xmlns:a16="http://schemas.microsoft.com/office/drawing/2014/main" id="{572BAF03-1F49-4111-9076-A3D0CD36FCCC}"/>
                </a:ext>
              </a:extLst>
            </p:cNvPr>
            <p:cNvGraphicFramePr>
              <a:graphicFrameLocks noChangeAspect="1"/>
            </p:cNvGraphicFramePr>
            <p:nvPr>
              <p:extLst>
                <p:ext uri="{D42A27DB-BD31-4B8C-83A1-F6EECF244321}">
                  <p14:modId xmlns:p14="http://schemas.microsoft.com/office/powerpoint/2010/main" val="651393842"/>
                </p:ext>
              </p:extLst>
            </p:nvPr>
          </p:nvGraphicFramePr>
          <p:xfrm>
            <a:off x="2955" y="2573"/>
            <a:ext cx="797" cy="1190"/>
          </p:xfrm>
          <a:graphic>
            <a:graphicData uri="http://schemas.openxmlformats.org/presentationml/2006/ole">
              <mc:AlternateContent xmlns:mc="http://schemas.openxmlformats.org/markup-compatibility/2006">
                <mc:Choice xmlns:v="urn:schemas-microsoft-com:vml" Requires="v">
                  <p:oleObj name="Klip" r:id="rId3" imgW="3032125" imgH="4533900" progId="MS_ClipArt_Gallery.2">
                    <p:embed/>
                  </p:oleObj>
                </mc:Choice>
                <mc:Fallback>
                  <p:oleObj name="Klip" r:id="rId3" imgW="3032125" imgH="4533900" progId="MS_ClipArt_Gallery.2">
                    <p:embed/>
                    <p:pic>
                      <p:nvPicPr>
                        <p:cNvPr id="39" name="Object 8">
                          <a:extLst>
                            <a:ext uri="{FF2B5EF4-FFF2-40B4-BE49-F238E27FC236}">
                              <a16:creationId xmlns:a16="http://schemas.microsoft.com/office/drawing/2014/main" id="{572BAF03-1F49-4111-9076-A3D0CD36FC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5" y="2573"/>
                          <a:ext cx="797" cy="1190"/>
                        </a:xfrm>
                        <a:prstGeom prst="rect">
                          <a:avLst/>
                        </a:prstGeom>
                        <a:noFill/>
                      </p:spPr>
                    </p:pic>
                  </p:oleObj>
                </mc:Fallback>
              </mc:AlternateContent>
            </a:graphicData>
          </a:graphic>
        </p:graphicFrame>
        <p:sp>
          <p:nvSpPr>
            <p:cNvPr id="40" name="WordArt 9">
              <a:extLst>
                <a:ext uri="{FF2B5EF4-FFF2-40B4-BE49-F238E27FC236}">
                  <a16:creationId xmlns:a16="http://schemas.microsoft.com/office/drawing/2014/main" id="{19E33026-D415-4D6F-BF06-CA318BA6D28B}"/>
                </a:ext>
              </a:extLst>
            </p:cNvPr>
            <p:cNvSpPr>
              <a:spLocks noChangeArrowheads="1" noChangeShapeType="1" noTextEdit="1"/>
            </p:cNvSpPr>
            <p:nvPr/>
          </p:nvSpPr>
          <p:spPr bwMode="auto">
            <a:xfrm rot="20286345">
              <a:off x="3039" y="2915"/>
              <a:ext cx="380" cy="421"/>
            </a:xfrm>
            <a:prstGeom prst="rect">
              <a:avLst/>
            </a:prstGeom>
          </p:spPr>
          <p:txBody>
            <a:bodyPr wrap="none" fromWordArt="1">
              <a:prstTxWarp prst="textSlantUp">
                <a:avLst>
                  <a:gd name="adj" fmla="val 55556"/>
                </a:avLst>
              </a:prstTxWarp>
            </a:bodyPr>
            <a:lstStyle/>
            <a:p>
              <a:pPr algn="ctr"/>
              <a:r>
                <a:rPr lang="tr-TR" sz="3600" kern="10" dirty="0">
                  <a:ln w="9525">
                    <a:solidFill>
                      <a:srgbClr val="000000"/>
                    </a:solidFill>
                    <a:round/>
                    <a:headEnd/>
                    <a:tailEnd/>
                  </a:ln>
                  <a:solidFill>
                    <a:srgbClr val="BF8F00"/>
                  </a:solidFill>
                  <a:latin typeface="Arial Black"/>
                </a:rPr>
                <a:t>GÜMRÜK</a:t>
              </a:r>
            </a:p>
          </p:txBody>
        </p:sp>
      </p:grpSp>
      <p:sp>
        <p:nvSpPr>
          <p:cNvPr id="41" name="AutoShape 10">
            <a:extLst>
              <a:ext uri="{FF2B5EF4-FFF2-40B4-BE49-F238E27FC236}">
                <a16:creationId xmlns:a16="http://schemas.microsoft.com/office/drawing/2014/main" id="{10EC341A-D028-43A4-AEF1-0DA3F3AAEC3F}"/>
              </a:ext>
            </a:extLst>
          </p:cNvPr>
          <p:cNvSpPr>
            <a:spLocks noChangeArrowheads="1"/>
          </p:cNvSpPr>
          <p:nvPr/>
        </p:nvSpPr>
        <p:spPr bwMode="auto">
          <a:xfrm>
            <a:off x="9878912" y="2292768"/>
            <a:ext cx="834428" cy="506423"/>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ÜRETİM</a:t>
            </a:r>
          </a:p>
        </p:txBody>
      </p:sp>
      <p:sp>
        <p:nvSpPr>
          <p:cNvPr id="42" name="AutoShape 12">
            <a:extLst>
              <a:ext uri="{FF2B5EF4-FFF2-40B4-BE49-F238E27FC236}">
                <a16:creationId xmlns:a16="http://schemas.microsoft.com/office/drawing/2014/main" id="{617B7CFF-369F-48FB-9302-8D6D02125645}"/>
              </a:ext>
            </a:extLst>
          </p:cNvPr>
          <p:cNvSpPr>
            <a:spLocks noChangeArrowheads="1"/>
          </p:cNvSpPr>
          <p:nvPr/>
        </p:nvSpPr>
        <p:spPr bwMode="auto">
          <a:xfrm>
            <a:off x="9821836" y="3902008"/>
            <a:ext cx="928218" cy="426732"/>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İHRACAT</a:t>
            </a:r>
          </a:p>
        </p:txBody>
      </p:sp>
      <p:sp>
        <p:nvSpPr>
          <p:cNvPr id="43" name="AutoShape 14">
            <a:extLst>
              <a:ext uri="{FF2B5EF4-FFF2-40B4-BE49-F238E27FC236}">
                <a16:creationId xmlns:a16="http://schemas.microsoft.com/office/drawing/2014/main" id="{83FF685D-55EC-4E25-961F-395453838D2F}"/>
              </a:ext>
            </a:extLst>
          </p:cNvPr>
          <p:cNvSpPr>
            <a:spLocks noChangeArrowheads="1"/>
          </p:cNvSpPr>
          <p:nvPr/>
        </p:nvSpPr>
        <p:spPr bwMode="auto">
          <a:xfrm>
            <a:off x="8320341" y="4371442"/>
            <a:ext cx="1151504" cy="466788"/>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BELGE</a:t>
            </a:r>
          </a:p>
          <a:p>
            <a:pPr algn="ctr"/>
            <a:r>
              <a:rPr lang="tr-TR" altLang="tr-TR" sz="1050" b="1" dirty="0">
                <a:solidFill>
                  <a:srgbClr val="BF8F00"/>
                </a:solidFill>
                <a:latin typeface="Verdana" pitchFamily="34" charset="0"/>
              </a:rPr>
              <a:t>KAPATMA</a:t>
            </a:r>
          </a:p>
        </p:txBody>
      </p:sp>
      <p:sp>
        <p:nvSpPr>
          <p:cNvPr id="44" name="AutoShape 16">
            <a:extLst>
              <a:ext uri="{FF2B5EF4-FFF2-40B4-BE49-F238E27FC236}">
                <a16:creationId xmlns:a16="http://schemas.microsoft.com/office/drawing/2014/main" id="{A811AF2C-88F2-4C1C-9A8D-8D8A7386E3B5}"/>
              </a:ext>
            </a:extLst>
          </p:cNvPr>
          <p:cNvSpPr>
            <a:spLocks noChangeArrowheads="1"/>
          </p:cNvSpPr>
          <p:nvPr/>
        </p:nvSpPr>
        <p:spPr bwMode="auto">
          <a:xfrm>
            <a:off x="6371645" y="4366473"/>
            <a:ext cx="1151504" cy="476726"/>
          </a:xfrm>
          <a:prstGeom prst="roundRect">
            <a:avLst>
              <a:gd name="adj" fmla="val 16667"/>
            </a:avLst>
          </a:prstGeom>
          <a:solidFill>
            <a:schemeClr val="accent1">
              <a:lumMod val="50000"/>
            </a:schemeClr>
          </a:solidFill>
          <a:ln w="9525" algn="ctr">
            <a:solidFill>
              <a:srgbClr val="002060"/>
            </a:solidFill>
            <a:round/>
            <a:headEnd/>
            <a:tailEnd/>
          </a:ln>
          <a:effectLst/>
        </p:spPr>
        <p:txBody>
          <a:bodyPr wrap="square" anchor="ctr">
            <a:spAutoFit/>
          </a:bodyPr>
          <a:lstStyle/>
          <a:p>
            <a:pPr algn="ctr"/>
            <a:r>
              <a:rPr lang="tr-TR" altLang="tr-TR" sz="1050" b="1" dirty="0">
                <a:solidFill>
                  <a:srgbClr val="BF8F00"/>
                </a:solidFill>
                <a:latin typeface="Verdana" pitchFamily="34" charset="0"/>
              </a:rPr>
              <a:t>TEMİNAT</a:t>
            </a:r>
          </a:p>
          <a:p>
            <a:pPr algn="ctr"/>
            <a:r>
              <a:rPr lang="tr-TR" altLang="tr-TR" sz="1050" b="1" dirty="0">
                <a:solidFill>
                  <a:srgbClr val="BF8F00"/>
                </a:solidFill>
                <a:latin typeface="Verdana" pitchFamily="34" charset="0"/>
              </a:rPr>
              <a:t>İADE</a:t>
            </a:r>
          </a:p>
        </p:txBody>
      </p:sp>
      <p:cxnSp>
        <p:nvCxnSpPr>
          <p:cNvPr id="47" name="Düz Ok Bağlayıcısı 46">
            <a:extLst>
              <a:ext uri="{FF2B5EF4-FFF2-40B4-BE49-F238E27FC236}">
                <a16:creationId xmlns:a16="http://schemas.microsoft.com/office/drawing/2014/main" id="{78173EB0-F12C-483C-AF61-90C802CE3B53}"/>
              </a:ext>
            </a:extLst>
          </p:cNvPr>
          <p:cNvCxnSpPr>
            <a:cxnSpLocks/>
            <a:stCxn id="36" idx="3"/>
            <a:endCxn id="33" idx="1"/>
          </p:cNvCxnSpPr>
          <p:nvPr/>
        </p:nvCxnSpPr>
        <p:spPr>
          <a:xfrm>
            <a:off x="6565158" y="2516066"/>
            <a:ext cx="500400" cy="1"/>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Düz Ok Bağlayıcısı 47">
            <a:extLst>
              <a:ext uri="{FF2B5EF4-FFF2-40B4-BE49-F238E27FC236}">
                <a16:creationId xmlns:a16="http://schemas.microsoft.com/office/drawing/2014/main" id="{8AA2E9B7-83BC-46EE-B939-6972AE4A9F74}"/>
              </a:ext>
            </a:extLst>
          </p:cNvPr>
          <p:cNvCxnSpPr>
            <a:cxnSpLocks/>
          </p:cNvCxnSpPr>
          <p:nvPr/>
        </p:nvCxnSpPr>
        <p:spPr>
          <a:xfrm>
            <a:off x="8094306" y="2506058"/>
            <a:ext cx="452070"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a:extLst>
              <a:ext uri="{FF2B5EF4-FFF2-40B4-BE49-F238E27FC236}">
                <a16:creationId xmlns:a16="http://schemas.microsoft.com/office/drawing/2014/main" id="{E85A326B-CD4A-4A09-9FDD-8E5321468B55}"/>
              </a:ext>
            </a:extLst>
          </p:cNvPr>
          <p:cNvCxnSpPr>
            <a:cxnSpLocks/>
          </p:cNvCxnSpPr>
          <p:nvPr/>
        </p:nvCxnSpPr>
        <p:spPr>
          <a:xfrm>
            <a:off x="9310263" y="2516066"/>
            <a:ext cx="561706"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a:extLst>
              <a:ext uri="{FF2B5EF4-FFF2-40B4-BE49-F238E27FC236}">
                <a16:creationId xmlns:a16="http://schemas.microsoft.com/office/drawing/2014/main" id="{AFA906E9-404E-4FAC-9A39-7D5B4DE22033}"/>
              </a:ext>
            </a:extLst>
          </p:cNvPr>
          <p:cNvCxnSpPr>
            <a:cxnSpLocks/>
            <a:stCxn id="41" idx="2"/>
            <a:endCxn id="42" idx="0"/>
          </p:cNvCxnSpPr>
          <p:nvPr/>
        </p:nvCxnSpPr>
        <p:spPr>
          <a:xfrm flipH="1">
            <a:off x="10285945" y="2799191"/>
            <a:ext cx="10181" cy="1102817"/>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51">
            <a:extLst>
              <a:ext uri="{FF2B5EF4-FFF2-40B4-BE49-F238E27FC236}">
                <a16:creationId xmlns:a16="http://schemas.microsoft.com/office/drawing/2014/main" id="{932BA5F0-A1A5-4255-AD60-F3784FC3EEB4}"/>
              </a:ext>
            </a:extLst>
          </p:cNvPr>
          <p:cNvCxnSpPr>
            <a:cxnSpLocks/>
            <a:endCxn id="43" idx="3"/>
          </p:cNvCxnSpPr>
          <p:nvPr/>
        </p:nvCxnSpPr>
        <p:spPr>
          <a:xfrm flipH="1">
            <a:off x="9471845" y="4259025"/>
            <a:ext cx="349992" cy="345811"/>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Düz Ok Bağlayıcısı 52">
            <a:extLst>
              <a:ext uri="{FF2B5EF4-FFF2-40B4-BE49-F238E27FC236}">
                <a16:creationId xmlns:a16="http://schemas.microsoft.com/office/drawing/2014/main" id="{FFFEFA4D-0044-49CB-B6AA-7D770A8727D1}"/>
              </a:ext>
            </a:extLst>
          </p:cNvPr>
          <p:cNvCxnSpPr>
            <a:cxnSpLocks/>
            <a:stCxn id="43" idx="1"/>
            <a:endCxn id="44" idx="3"/>
          </p:cNvCxnSpPr>
          <p:nvPr/>
        </p:nvCxnSpPr>
        <p:spPr>
          <a:xfrm flipH="1">
            <a:off x="7523149" y="4604836"/>
            <a:ext cx="797192"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AutoShape 25">
            <a:extLst>
              <a:ext uri="{FF2B5EF4-FFF2-40B4-BE49-F238E27FC236}">
                <a16:creationId xmlns:a16="http://schemas.microsoft.com/office/drawing/2014/main" id="{C5F5A5E9-44E0-4FFC-9FF8-E213D0CA9B32}"/>
              </a:ext>
            </a:extLst>
          </p:cNvPr>
          <p:cNvSpPr>
            <a:spLocks noChangeArrowheads="1"/>
          </p:cNvSpPr>
          <p:nvPr/>
        </p:nvSpPr>
        <p:spPr bwMode="auto">
          <a:xfrm rot="10026780" flipH="1">
            <a:off x="8130826" y="2946033"/>
            <a:ext cx="754508" cy="797976"/>
          </a:xfrm>
          <a:prstGeom prst="curvedRightArrow">
            <a:avLst>
              <a:gd name="adj1" fmla="val 18790"/>
              <a:gd name="adj2" fmla="val 136323"/>
              <a:gd name="adj3" fmla="val 27560"/>
            </a:avLst>
          </a:prstGeom>
          <a:solidFill>
            <a:srgbClr val="C00000"/>
          </a:solidFill>
          <a:ln w="9525">
            <a:solidFill>
              <a:srgbClr val="002060"/>
            </a:solidFill>
            <a:miter lim="800000"/>
            <a:headEnd/>
            <a:tailEnd/>
          </a:ln>
          <a:effectLst/>
        </p:spPr>
        <p:txBody>
          <a:bodyPr wrap="square" anchor="ctr">
            <a:spAutoFit/>
          </a:bodyPr>
          <a:lstStyle/>
          <a:p>
            <a:endParaRPr lang="tr-TR" altLang="tr-TR">
              <a:solidFill>
                <a:srgbClr val="BF8F00"/>
              </a:solidFill>
            </a:endParaRPr>
          </a:p>
        </p:txBody>
      </p:sp>
      <p:sp>
        <p:nvSpPr>
          <p:cNvPr id="58" name="AutoShape 16">
            <a:extLst>
              <a:ext uri="{FF2B5EF4-FFF2-40B4-BE49-F238E27FC236}">
                <a16:creationId xmlns:a16="http://schemas.microsoft.com/office/drawing/2014/main" id="{38304DA3-59A1-43D1-B957-A7EBFCB9CD8B}"/>
              </a:ext>
            </a:extLst>
          </p:cNvPr>
          <p:cNvSpPr>
            <a:spLocks noChangeArrowheads="1"/>
          </p:cNvSpPr>
          <p:nvPr/>
        </p:nvSpPr>
        <p:spPr bwMode="auto">
          <a:xfrm>
            <a:off x="8546376" y="3472644"/>
            <a:ext cx="1151504" cy="280928"/>
          </a:xfrm>
          <a:prstGeom prst="roundRect">
            <a:avLst>
              <a:gd name="adj" fmla="val 16667"/>
            </a:avLst>
          </a:prstGeom>
          <a:solidFill>
            <a:schemeClr val="accent1">
              <a:lumMod val="50000"/>
            </a:schemeClr>
          </a:solidFill>
          <a:ln w="9525" algn="ctr">
            <a:solidFill>
              <a:srgbClr val="002060"/>
            </a:solidFill>
            <a:round/>
            <a:headEnd/>
            <a:tailEnd/>
          </a:ln>
          <a:effectLst/>
        </p:spPr>
        <p:txBody>
          <a:bodyPr wrap="square" anchor="ctr">
            <a:spAutoFit/>
          </a:bodyPr>
          <a:lstStyle/>
          <a:p>
            <a:pPr algn="ctr"/>
            <a:r>
              <a:rPr lang="tr-TR" altLang="tr-TR" sz="1050" b="1" dirty="0">
                <a:solidFill>
                  <a:srgbClr val="BF8F00"/>
                </a:solidFill>
                <a:latin typeface="Verdana" pitchFamily="34" charset="0"/>
              </a:rPr>
              <a:t>TEMİNAT</a:t>
            </a:r>
          </a:p>
        </p:txBody>
      </p:sp>
      <p:sp>
        <p:nvSpPr>
          <p:cNvPr id="23" name="AutoShape 25">
            <a:extLst>
              <a:ext uri="{FF2B5EF4-FFF2-40B4-BE49-F238E27FC236}">
                <a16:creationId xmlns:a16="http://schemas.microsoft.com/office/drawing/2014/main" id="{51F3CAE1-8F7E-4665-A6B9-08A0B9764019}"/>
              </a:ext>
            </a:extLst>
          </p:cNvPr>
          <p:cNvSpPr>
            <a:spLocks noChangeArrowheads="1"/>
          </p:cNvSpPr>
          <p:nvPr/>
        </p:nvSpPr>
        <p:spPr bwMode="auto">
          <a:xfrm rot="3942543">
            <a:off x="7126822" y="2630186"/>
            <a:ext cx="545703" cy="2279817"/>
          </a:xfrm>
          <a:prstGeom prst="curvedRightArrow">
            <a:avLst>
              <a:gd name="adj1" fmla="val 18790"/>
              <a:gd name="adj2" fmla="val 125217"/>
              <a:gd name="adj3" fmla="val 21294"/>
            </a:avLst>
          </a:prstGeom>
          <a:solidFill>
            <a:srgbClr val="C00000"/>
          </a:solidFill>
          <a:ln w="9525">
            <a:solidFill>
              <a:srgbClr val="002060"/>
            </a:solidFill>
            <a:miter lim="800000"/>
            <a:headEnd/>
            <a:tailEnd/>
          </a:ln>
          <a:effectLst/>
        </p:spPr>
        <p:txBody>
          <a:bodyPr wrap="square" anchor="ctr">
            <a:spAutoFit/>
          </a:bodyPr>
          <a:lstStyle/>
          <a:p>
            <a:endParaRPr lang="tr-TR" altLang="tr-TR">
              <a:solidFill>
                <a:srgbClr val="BF8F00"/>
              </a:solidFill>
            </a:endParaRPr>
          </a:p>
        </p:txBody>
      </p:sp>
    </p:spTree>
    <p:extLst>
      <p:ext uri="{BB962C8B-B14F-4D97-AF65-F5344CB8AC3E}">
        <p14:creationId xmlns:p14="http://schemas.microsoft.com/office/powerpoint/2010/main" val="1461835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up)">
                                      <p:cBhvr>
                                        <p:cTn id="36" dur="500"/>
                                        <p:tgtEl>
                                          <p:spTgt spid="50"/>
                                        </p:tgtEl>
                                      </p:cBhvr>
                                    </p:animEffect>
                                  </p:childTnLst>
                                </p:cTn>
                              </p:par>
                              <p:par>
                                <p:cTn id="37" presetID="22" presetClass="entr" presetSubtype="8"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par>
                          <p:cTn id="40" fill="hold">
                            <p:stCondLst>
                              <p:cond delay="500"/>
                            </p:stCondLst>
                            <p:childTnLst>
                              <p:par>
                                <p:cTn id="41" presetID="22" presetClass="entr" presetSubtype="2"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right)">
                                      <p:cBhvr>
                                        <p:cTn id="43" dur="500"/>
                                        <p:tgtEl>
                                          <p:spTgt spid="52"/>
                                        </p:tgtEl>
                                      </p:cBhvr>
                                    </p:animEffect>
                                  </p:childTnLst>
                                </p:cTn>
                              </p:par>
                            </p:childTnLst>
                          </p:cTn>
                        </p:par>
                        <p:par>
                          <p:cTn id="44" fill="hold">
                            <p:stCondLst>
                              <p:cond delay="1000"/>
                            </p:stCondLst>
                            <p:childTnLst>
                              <p:par>
                                <p:cTn id="45" presetID="22" presetClass="entr" presetSubtype="2"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right)">
                                      <p:cBhvr>
                                        <p:cTn id="47" dur="500"/>
                                        <p:tgtEl>
                                          <p:spTgt spid="43"/>
                                        </p:tgtEl>
                                      </p:cBhvr>
                                    </p:animEffect>
                                  </p:childTnLst>
                                </p:cTn>
                              </p:par>
                            </p:childTnLst>
                          </p:cTn>
                        </p:par>
                        <p:par>
                          <p:cTn id="48" fill="hold">
                            <p:stCondLst>
                              <p:cond delay="1500"/>
                            </p:stCondLst>
                            <p:childTnLst>
                              <p:par>
                                <p:cTn id="49" presetID="22" presetClass="entr" presetSubtype="2"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right)">
                                      <p:cBhvr>
                                        <p:cTn id="51" dur="500"/>
                                        <p:tgtEl>
                                          <p:spTgt spid="53"/>
                                        </p:tgtEl>
                                      </p:cBhvr>
                                    </p:animEffect>
                                  </p:childTnLst>
                                </p:cTn>
                              </p:par>
                            </p:childTnLst>
                          </p:cTn>
                        </p:par>
                        <p:par>
                          <p:cTn id="52" fill="hold">
                            <p:stCondLst>
                              <p:cond delay="2000"/>
                            </p:stCondLst>
                            <p:childTnLst>
                              <p:par>
                                <p:cTn id="53" presetID="22" presetClass="entr" presetSubtype="2"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right)">
                                      <p:cBhvr>
                                        <p:cTn id="55" dur="500"/>
                                        <p:tgtEl>
                                          <p:spTgt spid="44"/>
                                        </p:tgtEl>
                                      </p:cBhvr>
                                    </p:animEffect>
                                  </p:childTnLst>
                                </p:cTn>
                              </p:par>
                            </p:childTnLst>
                          </p:cTn>
                        </p:par>
                        <p:par>
                          <p:cTn id="56" fill="hold">
                            <p:stCondLst>
                              <p:cond delay="2500"/>
                            </p:stCondLst>
                            <p:childTnLst>
                              <p:par>
                                <p:cTn id="57" presetID="22" presetClass="entr" presetSubtype="2"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right)">
                                      <p:cBhvr>
                                        <p:cTn id="5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animBg="1"/>
      <p:bldP spid="41" grpId="0" animBg="1"/>
      <p:bldP spid="42" grpId="0" animBg="1"/>
      <p:bldP spid="43" grpId="0" animBg="1"/>
      <p:bldP spid="44"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ikdörtgen: Yuvarlatılmış Çapraz Köşeler 16">
            <a:extLst>
              <a:ext uri="{FF2B5EF4-FFF2-40B4-BE49-F238E27FC236}">
                <a16:creationId xmlns:a16="http://schemas.microsoft.com/office/drawing/2014/main" id="{E8CA6459-EB02-4CC1-8088-B110EBE3245F}"/>
              </a:ext>
            </a:extLst>
          </p:cNvPr>
          <p:cNvSpPr/>
          <p:nvPr/>
        </p:nvSpPr>
        <p:spPr>
          <a:xfrm>
            <a:off x="389458" y="1641418"/>
            <a:ext cx="5168898" cy="1808626"/>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tr-TR" altLang="tr-TR" b="1" dirty="0">
                <a:solidFill>
                  <a:schemeClr val="tx1"/>
                </a:solidFill>
                <a:latin typeface="Calibri" panose="020F0502020204030204" pitchFamily="34" charset="0"/>
                <a:cs typeface="Arial" panose="020B0604020202020204" pitchFamily="34" charset="0"/>
              </a:rPr>
              <a:t>Yurt içi alım: </a:t>
            </a:r>
            <a:r>
              <a:rPr lang="tr-TR" altLang="tr-TR" dirty="0">
                <a:solidFill>
                  <a:schemeClr val="tx1"/>
                </a:solidFill>
                <a:latin typeface="Calibri" panose="020F0502020204030204" pitchFamily="34" charset="0"/>
                <a:cs typeface="Arial" panose="020B0604020202020204" pitchFamily="34" charset="0"/>
              </a:rPr>
              <a:t>DİİB kapsamında </a:t>
            </a:r>
            <a:r>
              <a:rPr lang="tr-TR" altLang="tr-TR" dirty="0" err="1">
                <a:solidFill>
                  <a:schemeClr val="tx1"/>
                </a:solidFill>
                <a:latin typeface="Calibri" panose="020F0502020204030204" pitchFamily="34" charset="0"/>
                <a:cs typeface="Arial" panose="020B0604020202020204" pitchFamily="34" charset="0"/>
              </a:rPr>
              <a:t>DİİB’de</a:t>
            </a:r>
            <a:r>
              <a:rPr lang="tr-TR" altLang="tr-TR" dirty="0">
                <a:solidFill>
                  <a:schemeClr val="tx1"/>
                </a:solidFill>
                <a:latin typeface="Calibri" panose="020F0502020204030204" pitchFamily="34" charset="0"/>
                <a:cs typeface="Arial" panose="020B0604020202020204" pitchFamily="34" charset="0"/>
              </a:rPr>
              <a:t> yer alan madde ve malzemeler «Yurt İçinden» KDV ödenmeksizin temin edilebilmektedir.</a:t>
            </a:r>
          </a:p>
        </p:txBody>
      </p:sp>
      <p:sp>
        <p:nvSpPr>
          <p:cNvPr id="34" name="Unvan 1">
            <a:extLst>
              <a:ext uri="{FF2B5EF4-FFF2-40B4-BE49-F238E27FC236}">
                <a16:creationId xmlns:a16="http://schemas.microsoft.com/office/drawing/2014/main" id="{754AF5F7-B995-4410-B4F3-62EC8B788B9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35" name="Metin kutusu 34">
            <a:extLst>
              <a:ext uri="{FF2B5EF4-FFF2-40B4-BE49-F238E27FC236}">
                <a16:creationId xmlns:a16="http://schemas.microsoft.com/office/drawing/2014/main" id="{9B3145F9-A64A-4820-8C1F-C25390F3B21B}"/>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37" name="Serbest Form 11">
            <a:extLst>
              <a:ext uri="{FF2B5EF4-FFF2-40B4-BE49-F238E27FC236}">
                <a16:creationId xmlns:a16="http://schemas.microsoft.com/office/drawing/2014/main" id="{3FB45198-9EEA-49A9-9522-3BEC3D34E87D}"/>
              </a:ext>
            </a:extLst>
          </p:cNvPr>
          <p:cNvSpPr/>
          <p:nvPr/>
        </p:nvSpPr>
        <p:spPr>
          <a:xfrm>
            <a:off x="500553" y="728845"/>
            <a:ext cx="4302265"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Yurt İçi Alım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graphicFrame>
        <p:nvGraphicFramePr>
          <p:cNvPr id="33" name="Diyagram 32">
            <a:extLst>
              <a:ext uri="{FF2B5EF4-FFF2-40B4-BE49-F238E27FC236}">
                <a16:creationId xmlns:a16="http://schemas.microsoft.com/office/drawing/2014/main" id="{AC49F103-2103-475A-842B-1B9BD45F072B}"/>
              </a:ext>
            </a:extLst>
          </p:cNvPr>
          <p:cNvGraphicFramePr/>
          <p:nvPr>
            <p:extLst>
              <p:ext uri="{D42A27DB-BD31-4B8C-83A1-F6EECF244321}">
                <p14:modId xmlns:p14="http://schemas.microsoft.com/office/powerpoint/2010/main" val="3310286091"/>
              </p:ext>
            </p:extLst>
          </p:nvPr>
        </p:nvGraphicFramePr>
        <p:xfrm>
          <a:off x="4725634" y="3017744"/>
          <a:ext cx="7750313" cy="2563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6483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rbest Form 12">
            <a:extLst>
              <a:ext uri="{FF2B5EF4-FFF2-40B4-BE49-F238E27FC236}">
                <a16:creationId xmlns:a16="http://schemas.microsoft.com/office/drawing/2014/main" id="{CC732E32-9316-4A40-8EC8-3E56A6AE21B9}"/>
              </a:ext>
            </a:extLst>
          </p:cNvPr>
          <p:cNvSpPr/>
          <p:nvPr/>
        </p:nvSpPr>
        <p:spPr>
          <a:xfrm>
            <a:off x="500554" y="1373828"/>
            <a:ext cx="11412771" cy="2210762"/>
          </a:xfrm>
          <a:custGeom>
            <a:avLst/>
            <a:gdLst>
              <a:gd name="connsiteX0" fmla="*/ 0 w 10515600"/>
              <a:gd name="connsiteY0" fmla="*/ 0 h 1654965"/>
              <a:gd name="connsiteX1" fmla="*/ 10515600 w 10515600"/>
              <a:gd name="connsiteY1" fmla="*/ 0 h 1654965"/>
              <a:gd name="connsiteX2" fmla="*/ 10515600 w 10515600"/>
              <a:gd name="connsiteY2" fmla="*/ 1654965 h 1654965"/>
              <a:gd name="connsiteX3" fmla="*/ 0 w 10515600"/>
              <a:gd name="connsiteY3" fmla="*/ 1654965 h 1654965"/>
              <a:gd name="connsiteX4" fmla="*/ 0 w 10515600"/>
              <a:gd name="connsiteY4" fmla="*/ 0 h 1654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654965">
                <a:moveTo>
                  <a:pt x="0" y="0"/>
                </a:moveTo>
                <a:lnTo>
                  <a:pt x="10515600" y="0"/>
                </a:lnTo>
                <a:lnTo>
                  <a:pt x="10515600" y="1654965"/>
                </a:lnTo>
                <a:lnTo>
                  <a:pt x="0" y="1654965"/>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52070" rIns="291592" bIns="52070" numCol="1" spcCol="1270" anchor="t" anchorCtr="0">
            <a:noAutofit/>
          </a:bodyPr>
          <a:lstStyle/>
          <a:p>
            <a:pPr marL="0" marR="0" lvl="1" algn="just" defTabSz="1422400" rtl="0" eaLnBrk="1" fontAlgn="auto" latinLnBrk="0" hangingPunct="1">
              <a:lnSpc>
                <a:spcPct val="90000"/>
              </a:lnSpc>
              <a:spcBef>
                <a:spcPct val="0"/>
              </a:spcBef>
              <a:spcAft>
                <a:spcPct val="20000"/>
              </a:spcAft>
              <a:buClrTx/>
              <a:buSzTx/>
              <a:tabLst/>
              <a:defRPr/>
            </a:pPr>
            <a:r>
              <a:rPr kumimoji="0" lang="tr-TR" altLang="tr-TR" sz="2400" b="1"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Şartlı Muafiyet Sistemi: </a:t>
            </a:r>
            <a:r>
              <a:rPr kumimoji="0" lang="tr-TR" altLang="tr-TR" sz="2400" b="0"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İhraç edilecek eşyanın üretiminde kullanılan hammadde, yardımcı madde, ambalaj ve işletme malzemelerinin ithalatı sırasında doğması beklenen vergilerin </a:t>
            </a:r>
            <a:r>
              <a:rPr kumimoji="0" lang="tr-TR" altLang="tr-TR" sz="2400" b="1"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teminata bağlanarak ve ticaret politikası önlemlerine tabi tutulmaksızın</a:t>
            </a:r>
            <a:r>
              <a:rPr kumimoji="0" lang="tr-TR" altLang="tr-TR" sz="2400" b="0" i="0" u="none" strike="noStrike" kern="1200" cap="none" spc="0" normalizeH="0" baseline="0" noProof="0" dirty="0">
                <a:solidFill>
                  <a:schemeClr val="tx1"/>
                </a:solidFill>
                <a:effectLst/>
                <a:uLnTx/>
                <a:uFillTx/>
                <a:latin typeface="Myriad Pro" panose="020B0604020202020204" charset="0"/>
                <a:cs typeface="Myriad Pro" panose="020B0604020202020204" charset="0"/>
              </a:rPr>
              <a:t> ithal edilmesi ve üretim sonucunda elde edilen eşyanın ihraç edilmesini müteakip alınan teminatın iade edilmesidir.</a:t>
            </a:r>
          </a:p>
          <a:p>
            <a:pPr marL="0" marR="0" lvl="1" indent="0" algn="l" defTabSz="1422400" rtl="0" eaLnBrk="1" fontAlgn="auto" latinLnBrk="0" hangingPunct="1">
              <a:lnSpc>
                <a:spcPct val="90000"/>
              </a:lnSpc>
              <a:spcBef>
                <a:spcPct val="0"/>
              </a:spcBef>
              <a:spcAft>
                <a:spcPct val="20000"/>
              </a:spcAft>
              <a:buClrTx/>
              <a:buSzTx/>
              <a:buFontTx/>
              <a:buNone/>
              <a:tabLst/>
              <a:defRPr/>
            </a:pPr>
            <a:endParaRPr kumimoji="0" lang="tr-TR" altLang="tr-TR" sz="2400" b="0" i="0" u="none" strike="noStrike" kern="1200" cap="none" spc="0" normalizeH="0" baseline="0" noProof="0" dirty="0">
              <a:ln>
                <a:solidFill>
                  <a:sysClr val="windowText" lastClr="000000"/>
                </a:solidFill>
              </a:ln>
              <a:solidFill>
                <a:schemeClr val="tx1"/>
              </a:solidFill>
              <a:effectLst/>
              <a:uLnTx/>
              <a:uFillTx/>
              <a:latin typeface="Calibri"/>
              <a:ea typeface="+mn-ea"/>
              <a:cs typeface="+mn-cs"/>
            </a:endParaRPr>
          </a:p>
        </p:txBody>
      </p:sp>
      <p:sp>
        <p:nvSpPr>
          <p:cNvPr id="18" name="Dikdörtgen: Yuvarlatılmış Çapraz Köşeler 16">
            <a:extLst>
              <a:ext uri="{FF2B5EF4-FFF2-40B4-BE49-F238E27FC236}">
                <a16:creationId xmlns:a16="http://schemas.microsoft.com/office/drawing/2014/main" id="{E8CA6459-EB02-4CC1-8088-B110EBE3245F}"/>
              </a:ext>
            </a:extLst>
          </p:cNvPr>
          <p:cNvSpPr/>
          <p:nvPr/>
        </p:nvSpPr>
        <p:spPr>
          <a:xfrm>
            <a:off x="849532" y="3787904"/>
            <a:ext cx="5168898" cy="1808626"/>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altLang="tr-TR" b="1" dirty="0">
                <a:solidFill>
                  <a:schemeClr val="tx1"/>
                </a:solidFill>
                <a:latin typeface="Calibri" panose="020F0502020204030204" pitchFamily="34" charset="0"/>
                <a:cs typeface="Arial" panose="020B0604020202020204" pitchFamily="34" charset="0"/>
              </a:rPr>
              <a:t>Yurt içi alım: </a:t>
            </a:r>
            <a:r>
              <a:rPr kumimoji="0" lang="tr-TR" altLang="tr-TR" b="0" i="0" u="none" strike="noStrike" kern="1200" cap="none" spc="0" normalizeH="0" baseline="0" noProof="0" dirty="0">
                <a:ln>
                  <a:noFill/>
                </a:ln>
                <a:solidFill>
                  <a:schemeClr val="tx1"/>
                </a:solidFill>
                <a:effectLst/>
                <a:uLnTx/>
                <a:uFillTx/>
                <a:latin typeface="Calibri"/>
                <a:ea typeface="+mn-ea"/>
                <a:cs typeface="+mn-cs"/>
              </a:rPr>
              <a:t>DİİB kapsamında </a:t>
            </a:r>
            <a:r>
              <a:rPr kumimoji="0" lang="tr-TR" altLang="tr-TR" b="0" i="0" u="none" strike="noStrike" kern="1200" cap="none" spc="0" normalizeH="0" baseline="0" noProof="0" dirty="0" err="1">
                <a:ln>
                  <a:noFill/>
                </a:ln>
                <a:solidFill>
                  <a:schemeClr val="tx1"/>
                </a:solidFill>
                <a:effectLst/>
                <a:uLnTx/>
                <a:uFillTx/>
                <a:latin typeface="Calibri"/>
                <a:ea typeface="+mn-ea"/>
                <a:cs typeface="+mn-cs"/>
              </a:rPr>
              <a:t>DİİB’de</a:t>
            </a:r>
            <a:r>
              <a:rPr kumimoji="0" lang="tr-TR" altLang="tr-TR" b="0" i="0" u="none" strike="noStrike" kern="1200" cap="none" spc="0" normalizeH="0" baseline="0" noProof="0" dirty="0">
                <a:ln>
                  <a:noFill/>
                </a:ln>
                <a:solidFill>
                  <a:schemeClr val="tx1"/>
                </a:solidFill>
                <a:effectLst/>
                <a:uLnTx/>
                <a:uFillTx/>
                <a:latin typeface="Calibri"/>
                <a:ea typeface="+mn-ea"/>
                <a:cs typeface="+mn-cs"/>
              </a:rPr>
              <a:t> yer alan madde ve malzemeler «Yurt İçinden» KDV ödenmeksizin temin edilebilmektedir.</a:t>
            </a:r>
          </a:p>
        </p:txBody>
      </p:sp>
      <p:sp>
        <p:nvSpPr>
          <p:cNvPr id="12" name="Dikdörtgen: Yuvarlatılmış Çapraz Köşeler 15">
            <a:extLst>
              <a:ext uri="{FF2B5EF4-FFF2-40B4-BE49-F238E27FC236}">
                <a16:creationId xmlns:a16="http://schemas.microsoft.com/office/drawing/2014/main" id="{0E0386FA-D4FC-4FE9-A78A-6FF47B62A4ED}"/>
              </a:ext>
            </a:extLst>
          </p:cNvPr>
          <p:cNvSpPr/>
          <p:nvPr/>
        </p:nvSpPr>
        <p:spPr>
          <a:xfrm>
            <a:off x="6522547" y="3335735"/>
            <a:ext cx="5168899" cy="2721083"/>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tr-TR" b="1" dirty="0">
                <a:solidFill>
                  <a:schemeClr val="tx1"/>
                </a:solidFill>
                <a:latin typeface="Calibri" panose="020F0502020204030204" pitchFamily="34" charset="0"/>
                <a:cs typeface="Arial" panose="020B0604020202020204" pitchFamily="34" charset="0"/>
              </a:rPr>
              <a:t>Eşdeğer eşya: </a:t>
            </a:r>
            <a:r>
              <a:rPr lang="tr-TR" dirty="0">
                <a:solidFill>
                  <a:schemeClr val="tx1"/>
                </a:solidFill>
                <a:latin typeface="Calibri" panose="020F0502020204030204" pitchFamily="34" charset="0"/>
                <a:cs typeface="Arial" panose="020B0604020202020204" pitchFamily="34" charset="0"/>
              </a:rPr>
              <a:t>İşlem görmüş ürünün elde edilmesinde ithal eşyasının yerine asgari 8 (sekiz)’</a:t>
            </a:r>
            <a:r>
              <a:rPr lang="tr-TR" dirty="0" err="1">
                <a:solidFill>
                  <a:schemeClr val="tx1"/>
                </a:solidFill>
                <a:latin typeface="Calibri" panose="020F0502020204030204" pitchFamily="34" charset="0"/>
                <a:cs typeface="Arial" panose="020B0604020202020204" pitchFamily="34" charset="0"/>
              </a:rPr>
              <a:t>li</a:t>
            </a:r>
            <a:r>
              <a:rPr lang="tr-TR" dirty="0">
                <a:solidFill>
                  <a:schemeClr val="tx1"/>
                </a:solidFill>
                <a:latin typeface="Calibri" panose="020F0502020204030204" pitchFamily="34" charset="0"/>
                <a:cs typeface="Arial" panose="020B0604020202020204" pitchFamily="34" charset="0"/>
              </a:rPr>
              <a:t> bazda gümrük tarife istatistik pozisyonu, ticari kalite ve teknik özellikleri itibarıyla aynı kalite ve nitelikleri taşıyan serbest dolaşımda bulunan «Eşdeğer Eşya» kullanılabilir. Bu durumda firma, belge süresi bitimine kadar eşdeğer eşya kullanımından doğan ithalat hakkını kullanabilir. </a:t>
            </a:r>
          </a:p>
        </p:txBody>
      </p:sp>
      <p:sp>
        <p:nvSpPr>
          <p:cNvPr id="13" name="Unvan 1">
            <a:extLst>
              <a:ext uri="{FF2B5EF4-FFF2-40B4-BE49-F238E27FC236}">
                <a16:creationId xmlns:a16="http://schemas.microsoft.com/office/drawing/2014/main" id="{BF8445DB-67B8-4C9F-8F48-319E4E26172D}"/>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14" name="Metin kutusu 13">
            <a:extLst>
              <a:ext uri="{FF2B5EF4-FFF2-40B4-BE49-F238E27FC236}">
                <a16:creationId xmlns:a16="http://schemas.microsoft.com/office/drawing/2014/main" id="{AE8C36FC-EFFD-479C-9077-D0604F599D87}"/>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9" name="Serbest Form 11">
            <a:extLst>
              <a:ext uri="{FF2B5EF4-FFF2-40B4-BE49-F238E27FC236}">
                <a16:creationId xmlns:a16="http://schemas.microsoft.com/office/drawing/2014/main" id="{D0D0F7DB-B514-418A-A5D5-DC336F8A5B97}"/>
              </a:ext>
            </a:extLst>
          </p:cNvPr>
          <p:cNvSpPr/>
          <p:nvPr/>
        </p:nvSpPr>
        <p:spPr>
          <a:xfrm>
            <a:off x="500554" y="728845"/>
            <a:ext cx="3353716"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1977051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Dikdörtgen: Yuvarlatılmış Çapraz Köşeler 15">
            <a:extLst>
              <a:ext uri="{FF2B5EF4-FFF2-40B4-BE49-F238E27FC236}">
                <a16:creationId xmlns:a16="http://schemas.microsoft.com/office/drawing/2014/main" id="{44CF149E-5629-413D-B817-853227E303F3}"/>
              </a:ext>
            </a:extLst>
          </p:cNvPr>
          <p:cNvSpPr/>
          <p:nvPr/>
        </p:nvSpPr>
        <p:spPr>
          <a:xfrm>
            <a:off x="6255067" y="2486504"/>
            <a:ext cx="5168899" cy="2310279"/>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r>
              <a:rPr lang="tr-TR" b="1" dirty="0">
                <a:solidFill>
                  <a:schemeClr val="tx1"/>
                </a:solidFill>
                <a:latin typeface="Calibri" panose="020F0502020204030204" pitchFamily="34" charset="0"/>
                <a:cs typeface="Arial" panose="020B0604020202020204" pitchFamily="34" charset="0"/>
              </a:rPr>
              <a:t>Eşdeğer eşya: </a:t>
            </a:r>
            <a:r>
              <a:rPr lang="tr-TR" dirty="0">
                <a:solidFill>
                  <a:schemeClr val="tx1"/>
                </a:solidFill>
                <a:latin typeface="Calibri" panose="020F0502020204030204" pitchFamily="34" charset="0"/>
                <a:cs typeface="Arial" panose="020B0604020202020204" pitchFamily="34" charset="0"/>
              </a:rPr>
              <a:t>İşlem görmüş ürünün elde edilmesinde ithal eşyasının yerine asgari 8 (sekiz)’</a:t>
            </a:r>
            <a:r>
              <a:rPr lang="tr-TR" dirty="0" err="1">
                <a:solidFill>
                  <a:schemeClr val="tx1"/>
                </a:solidFill>
                <a:latin typeface="Calibri" panose="020F0502020204030204" pitchFamily="34" charset="0"/>
                <a:cs typeface="Arial" panose="020B0604020202020204" pitchFamily="34" charset="0"/>
              </a:rPr>
              <a:t>li</a:t>
            </a:r>
            <a:r>
              <a:rPr lang="tr-TR" dirty="0">
                <a:solidFill>
                  <a:schemeClr val="tx1"/>
                </a:solidFill>
                <a:latin typeface="Calibri" panose="020F0502020204030204" pitchFamily="34" charset="0"/>
                <a:cs typeface="Arial" panose="020B0604020202020204" pitchFamily="34" charset="0"/>
              </a:rPr>
              <a:t> bazda gümrük tarife istatistik pozisyonu, ticari kalite ve teknik özellikleri itibarıyla aynı kalite ve nitelikleri taşıyan serbest dolaşımda bulunan «Eşdeğer Eşya» kullanılabilir. Bu durumda firma, belge süresi bitimine kadar eşdeğer eşya kullanımından doğan ithalat hakkını kullanabilir. </a:t>
            </a:r>
          </a:p>
        </p:txBody>
      </p:sp>
      <p:sp>
        <p:nvSpPr>
          <p:cNvPr id="37" name="Unvan 1">
            <a:extLst>
              <a:ext uri="{FF2B5EF4-FFF2-40B4-BE49-F238E27FC236}">
                <a16:creationId xmlns:a16="http://schemas.microsoft.com/office/drawing/2014/main" id="{C48620E9-2A4D-48EB-8534-3A023748D564}"/>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38" name="Metin kutusu 37">
            <a:extLst>
              <a:ext uri="{FF2B5EF4-FFF2-40B4-BE49-F238E27FC236}">
                <a16:creationId xmlns:a16="http://schemas.microsoft.com/office/drawing/2014/main" id="{1353451B-46A1-4DEC-B6D6-076F5B7F946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39" name="Serbest Form 11">
            <a:extLst>
              <a:ext uri="{FF2B5EF4-FFF2-40B4-BE49-F238E27FC236}">
                <a16:creationId xmlns:a16="http://schemas.microsoft.com/office/drawing/2014/main" id="{774BAE62-247D-4B6E-880B-C7A30BE80CB7}"/>
              </a:ext>
            </a:extLst>
          </p:cNvPr>
          <p:cNvSpPr/>
          <p:nvPr/>
        </p:nvSpPr>
        <p:spPr>
          <a:xfrm>
            <a:off x="500553" y="728845"/>
            <a:ext cx="5754513"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Eşdeğer Eşya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  İthalat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sp>
        <p:nvSpPr>
          <p:cNvPr id="57" name="AutoShape 3">
            <a:extLst>
              <a:ext uri="{FF2B5EF4-FFF2-40B4-BE49-F238E27FC236}">
                <a16:creationId xmlns:a16="http://schemas.microsoft.com/office/drawing/2014/main" id="{7EFA8B77-9C45-41C8-B14A-55033293289C}"/>
              </a:ext>
            </a:extLst>
          </p:cNvPr>
          <p:cNvSpPr>
            <a:spLocks noChangeArrowheads="1"/>
          </p:cNvSpPr>
          <p:nvPr/>
        </p:nvSpPr>
        <p:spPr bwMode="auto">
          <a:xfrm>
            <a:off x="1902694" y="2379214"/>
            <a:ext cx="946387" cy="422294"/>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00" b="1" dirty="0">
                <a:solidFill>
                  <a:srgbClr val="BF8F00"/>
                </a:solidFill>
                <a:latin typeface="Verdana" pitchFamily="34" charset="0"/>
              </a:rPr>
              <a:t>EŞDEĞER EŞYA</a:t>
            </a:r>
          </a:p>
        </p:txBody>
      </p:sp>
      <p:sp>
        <p:nvSpPr>
          <p:cNvPr id="58" name="AutoShape 5">
            <a:extLst>
              <a:ext uri="{FF2B5EF4-FFF2-40B4-BE49-F238E27FC236}">
                <a16:creationId xmlns:a16="http://schemas.microsoft.com/office/drawing/2014/main" id="{97902DEC-799B-401D-B340-F12E5EAB6195}"/>
              </a:ext>
            </a:extLst>
          </p:cNvPr>
          <p:cNvSpPr>
            <a:spLocks noChangeArrowheads="1"/>
          </p:cNvSpPr>
          <p:nvPr/>
        </p:nvSpPr>
        <p:spPr bwMode="auto">
          <a:xfrm>
            <a:off x="163972" y="2379214"/>
            <a:ext cx="1254729" cy="422295"/>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BELGE</a:t>
            </a:r>
          </a:p>
          <a:p>
            <a:pPr algn="ctr"/>
            <a:r>
              <a:rPr lang="tr-TR" altLang="tr-TR" sz="1050" b="1" dirty="0">
                <a:solidFill>
                  <a:srgbClr val="BF8F00"/>
                </a:solidFill>
                <a:latin typeface="Verdana" pitchFamily="34" charset="0"/>
              </a:rPr>
              <a:t>BAŞLANGICI</a:t>
            </a:r>
          </a:p>
        </p:txBody>
      </p:sp>
      <p:grpSp>
        <p:nvGrpSpPr>
          <p:cNvPr id="59" name="Group 7">
            <a:extLst>
              <a:ext uri="{FF2B5EF4-FFF2-40B4-BE49-F238E27FC236}">
                <a16:creationId xmlns:a16="http://schemas.microsoft.com/office/drawing/2014/main" id="{6D4E39E4-7250-4C57-9DB7-FE2D008B8521}"/>
              </a:ext>
            </a:extLst>
          </p:cNvPr>
          <p:cNvGrpSpPr>
            <a:grpSpLocks/>
          </p:cNvGrpSpPr>
          <p:nvPr/>
        </p:nvGrpSpPr>
        <p:grpSpPr bwMode="auto">
          <a:xfrm>
            <a:off x="4718140" y="3335932"/>
            <a:ext cx="872363" cy="1191122"/>
            <a:chOff x="2955" y="2573"/>
            <a:chExt cx="797" cy="1190"/>
          </a:xfrm>
        </p:grpSpPr>
        <p:graphicFrame>
          <p:nvGraphicFramePr>
            <p:cNvPr id="60" name="Object 8">
              <a:extLst>
                <a:ext uri="{FF2B5EF4-FFF2-40B4-BE49-F238E27FC236}">
                  <a16:creationId xmlns:a16="http://schemas.microsoft.com/office/drawing/2014/main" id="{A421010F-0432-4CCC-8F46-4D1C6AEB87D1}"/>
                </a:ext>
              </a:extLst>
            </p:cNvPr>
            <p:cNvGraphicFramePr>
              <a:graphicFrameLocks noChangeAspect="1"/>
            </p:cNvGraphicFramePr>
            <p:nvPr>
              <p:extLst>
                <p:ext uri="{D42A27DB-BD31-4B8C-83A1-F6EECF244321}">
                  <p14:modId xmlns:p14="http://schemas.microsoft.com/office/powerpoint/2010/main" val="849563204"/>
                </p:ext>
              </p:extLst>
            </p:nvPr>
          </p:nvGraphicFramePr>
          <p:xfrm>
            <a:off x="2955" y="2573"/>
            <a:ext cx="797" cy="1190"/>
          </p:xfrm>
          <a:graphic>
            <a:graphicData uri="http://schemas.openxmlformats.org/presentationml/2006/ole">
              <mc:AlternateContent xmlns:mc="http://schemas.openxmlformats.org/markup-compatibility/2006">
                <mc:Choice xmlns:v="urn:schemas-microsoft-com:vml" Requires="v">
                  <p:oleObj name="Klip" r:id="rId2" imgW="3032125" imgH="4533900" progId="MS_ClipArt_Gallery.2">
                    <p:embed/>
                  </p:oleObj>
                </mc:Choice>
                <mc:Fallback>
                  <p:oleObj name="Klip" r:id="rId2" imgW="3032125" imgH="4533900" progId="MS_ClipArt_Gallery.2">
                    <p:embed/>
                    <p:pic>
                      <p:nvPicPr>
                        <p:cNvPr id="60" name="Object 8">
                          <a:extLst>
                            <a:ext uri="{FF2B5EF4-FFF2-40B4-BE49-F238E27FC236}">
                              <a16:creationId xmlns:a16="http://schemas.microsoft.com/office/drawing/2014/main" id="{A421010F-0432-4CCC-8F46-4D1C6AEB87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 y="2573"/>
                          <a:ext cx="797" cy="1190"/>
                        </a:xfrm>
                        <a:prstGeom prst="rect">
                          <a:avLst/>
                        </a:prstGeom>
                        <a:noFill/>
                      </p:spPr>
                    </p:pic>
                  </p:oleObj>
                </mc:Fallback>
              </mc:AlternateContent>
            </a:graphicData>
          </a:graphic>
        </p:graphicFrame>
        <p:sp>
          <p:nvSpPr>
            <p:cNvPr id="61" name="WordArt 9">
              <a:extLst>
                <a:ext uri="{FF2B5EF4-FFF2-40B4-BE49-F238E27FC236}">
                  <a16:creationId xmlns:a16="http://schemas.microsoft.com/office/drawing/2014/main" id="{AD6CA70F-0FAF-4F93-BA65-7A1063156574}"/>
                </a:ext>
              </a:extLst>
            </p:cNvPr>
            <p:cNvSpPr>
              <a:spLocks noChangeArrowheads="1" noChangeShapeType="1" noTextEdit="1"/>
            </p:cNvSpPr>
            <p:nvPr/>
          </p:nvSpPr>
          <p:spPr bwMode="auto">
            <a:xfrm rot="20286345">
              <a:off x="3039" y="2915"/>
              <a:ext cx="380" cy="421"/>
            </a:xfrm>
            <a:prstGeom prst="rect">
              <a:avLst/>
            </a:prstGeom>
          </p:spPr>
          <p:txBody>
            <a:bodyPr wrap="none" fromWordArt="1">
              <a:prstTxWarp prst="textSlantUp">
                <a:avLst>
                  <a:gd name="adj" fmla="val 55556"/>
                </a:avLst>
              </a:prstTxWarp>
            </a:bodyPr>
            <a:lstStyle/>
            <a:p>
              <a:pPr algn="ctr"/>
              <a:r>
                <a:rPr lang="tr-TR" sz="3600" kern="10" dirty="0">
                  <a:ln w="9525">
                    <a:solidFill>
                      <a:srgbClr val="000000"/>
                    </a:solidFill>
                    <a:round/>
                    <a:headEnd/>
                    <a:tailEnd/>
                  </a:ln>
                  <a:solidFill>
                    <a:srgbClr val="BF8F00"/>
                  </a:solidFill>
                  <a:latin typeface="Arial Black"/>
                </a:rPr>
                <a:t>GÜMRÜK</a:t>
              </a:r>
            </a:p>
          </p:txBody>
        </p:sp>
      </p:grpSp>
      <p:sp>
        <p:nvSpPr>
          <p:cNvPr id="62" name="AutoShape 10">
            <a:extLst>
              <a:ext uri="{FF2B5EF4-FFF2-40B4-BE49-F238E27FC236}">
                <a16:creationId xmlns:a16="http://schemas.microsoft.com/office/drawing/2014/main" id="{AC15C256-E010-40B2-9DAC-2C8D30FB69E0}"/>
              </a:ext>
            </a:extLst>
          </p:cNvPr>
          <p:cNvSpPr>
            <a:spLocks noChangeArrowheads="1"/>
          </p:cNvSpPr>
          <p:nvPr/>
        </p:nvSpPr>
        <p:spPr bwMode="auto">
          <a:xfrm>
            <a:off x="3365004" y="2379213"/>
            <a:ext cx="822583" cy="426732"/>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ÜRETİM</a:t>
            </a:r>
          </a:p>
        </p:txBody>
      </p:sp>
      <p:sp>
        <p:nvSpPr>
          <p:cNvPr id="63" name="AutoShape 12">
            <a:extLst>
              <a:ext uri="{FF2B5EF4-FFF2-40B4-BE49-F238E27FC236}">
                <a16:creationId xmlns:a16="http://schemas.microsoft.com/office/drawing/2014/main" id="{5964DC1D-3B84-4B45-BC18-50297FFCF207}"/>
              </a:ext>
            </a:extLst>
          </p:cNvPr>
          <p:cNvSpPr>
            <a:spLocks noChangeArrowheads="1"/>
          </p:cNvSpPr>
          <p:nvPr/>
        </p:nvSpPr>
        <p:spPr bwMode="auto">
          <a:xfrm>
            <a:off x="4580261" y="2374777"/>
            <a:ext cx="928218" cy="426732"/>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İHRACAT</a:t>
            </a:r>
          </a:p>
        </p:txBody>
      </p:sp>
      <p:sp>
        <p:nvSpPr>
          <p:cNvPr id="64" name="AutoShape 14">
            <a:extLst>
              <a:ext uri="{FF2B5EF4-FFF2-40B4-BE49-F238E27FC236}">
                <a16:creationId xmlns:a16="http://schemas.microsoft.com/office/drawing/2014/main" id="{D2AB7BA6-8B9E-432F-9CA7-1476A227459B}"/>
              </a:ext>
            </a:extLst>
          </p:cNvPr>
          <p:cNvSpPr>
            <a:spLocks noChangeArrowheads="1"/>
          </p:cNvSpPr>
          <p:nvPr/>
        </p:nvSpPr>
        <p:spPr bwMode="auto">
          <a:xfrm>
            <a:off x="2040368" y="4843614"/>
            <a:ext cx="1151504" cy="466788"/>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BELGE</a:t>
            </a:r>
          </a:p>
          <a:p>
            <a:pPr algn="ctr"/>
            <a:r>
              <a:rPr lang="tr-TR" altLang="tr-TR" sz="1050" b="1" dirty="0">
                <a:solidFill>
                  <a:srgbClr val="BF8F00"/>
                </a:solidFill>
                <a:latin typeface="Verdana" pitchFamily="34" charset="0"/>
              </a:rPr>
              <a:t>KAPATMA</a:t>
            </a:r>
          </a:p>
        </p:txBody>
      </p:sp>
      <p:sp>
        <p:nvSpPr>
          <p:cNvPr id="65" name="AutoShape 16">
            <a:extLst>
              <a:ext uri="{FF2B5EF4-FFF2-40B4-BE49-F238E27FC236}">
                <a16:creationId xmlns:a16="http://schemas.microsoft.com/office/drawing/2014/main" id="{3110DE65-A763-476C-AC4E-EEA2BBE5E88D}"/>
              </a:ext>
            </a:extLst>
          </p:cNvPr>
          <p:cNvSpPr>
            <a:spLocks noChangeArrowheads="1"/>
          </p:cNvSpPr>
          <p:nvPr/>
        </p:nvSpPr>
        <p:spPr bwMode="auto">
          <a:xfrm>
            <a:off x="487267" y="4819602"/>
            <a:ext cx="1151504" cy="476726"/>
          </a:xfrm>
          <a:prstGeom prst="roundRect">
            <a:avLst>
              <a:gd name="adj" fmla="val 16667"/>
            </a:avLst>
          </a:prstGeom>
          <a:solidFill>
            <a:schemeClr val="accent1">
              <a:lumMod val="50000"/>
            </a:schemeClr>
          </a:solidFill>
          <a:ln w="9525" algn="ctr">
            <a:solidFill>
              <a:srgbClr val="002060"/>
            </a:solidFill>
            <a:round/>
            <a:headEnd/>
            <a:tailEnd/>
          </a:ln>
          <a:effectLst/>
        </p:spPr>
        <p:txBody>
          <a:bodyPr wrap="square" anchor="ctr">
            <a:spAutoFit/>
          </a:bodyPr>
          <a:lstStyle/>
          <a:p>
            <a:pPr algn="ctr"/>
            <a:r>
              <a:rPr lang="tr-TR" altLang="tr-TR" sz="1050" b="1" dirty="0">
                <a:solidFill>
                  <a:srgbClr val="BF8F00"/>
                </a:solidFill>
                <a:latin typeface="Verdana" pitchFamily="34" charset="0"/>
              </a:rPr>
              <a:t>TEMİNAT</a:t>
            </a:r>
          </a:p>
          <a:p>
            <a:pPr algn="ctr"/>
            <a:r>
              <a:rPr lang="tr-TR" altLang="tr-TR" sz="1050" b="1" dirty="0">
                <a:solidFill>
                  <a:srgbClr val="BF8F00"/>
                </a:solidFill>
                <a:latin typeface="Verdana" pitchFamily="34" charset="0"/>
              </a:rPr>
              <a:t>İADE</a:t>
            </a:r>
          </a:p>
        </p:txBody>
      </p:sp>
      <p:sp>
        <p:nvSpPr>
          <p:cNvPr id="66" name="AutoShape 21">
            <a:extLst>
              <a:ext uri="{FF2B5EF4-FFF2-40B4-BE49-F238E27FC236}">
                <a16:creationId xmlns:a16="http://schemas.microsoft.com/office/drawing/2014/main" id="{29E2B9B3-C2B2-420D-B28B-9F238B717798}"/>
              </a:ext>
            </a:extLst>
          </p:cNvPr>
          <p:cNvSpPr>
            <a:spLocks noChangeArrowheads="1"/>
          </p:cNvSpPr>
          <p:nvPr/>
        </p:nvSpPr>
        <p:spPr bwMode="auto">
          <a:xfrm>
            <a:off x="3567677" y="4861176"/>
            <a:ext cx="946387" cy="466784"/>
          </a:xfrm>
          <a:prstGeom prst="roundRect">
            <a:avLst>
              <a:gd name="adj" fmla="val 16667"/>
            </a:avLst>
          </a:prstGeom>
          <a:solidFill>
            <a:schemeClr val="bg1"/>
          </a:solidFill>
          <a:ln>
            <a:solidFill>
              <a:schemeClr val="accent1">
                <a:lumMod val="50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r>
              <a:rPr lang="tr-TR" altLang="tr-TR" sz="1050" b="1" dirty="0">
                <a:solidFill>
                  <a:srgbClr val="BF8F00"/>
                </a:solidFill>
                <a:latin typeface="Verdana" pitchFamily="34" charset="0"/>
              </a:rPr>
              <a:t>İTHALAT</a:t>
            </a:r>
          </a:p>
        </p:txBody>
      </p:sp>
      <p:sp>
        <p:nvSpPr>
          <p:cNvPr id="67" name="AutoShape 19">
            <a:extLst>
              <a:ext uri="{FF2B5EF4-FFF2-40B4-BE49-F238E27FC236}">
                <a16:creationId xmlns:a16="http://schemas.microsoft.com/office/drawing/2014/main" id="{BC62F70F-FDBD-4401-BE8B-419333648824}"/>
              </a:ext>
            </a:extLst>
          </p:cNvPr>
          <p:cNvSpPr>
            <a:spLocks noChangeArrowheads="1"/>
          </p:cNvSpPr>
          <p:nvPr/>
        </p:nvSpPr>
        <p:spPr bwMode="auto">
          <a:xfrm rot="16200000">
            <a:off x="5383360" y="3852436"/>
            <a:ext cx="1098054" cy="315262"/>
          </a:xfrm>
          <a:prstGeom prst="roundRect">
            <a:avLst>
              <a:gd name="adj" fmla="val 16667"/>
            </a:avLst>
          </a:prstGeom>
          <a:solidFill>
            <a:schemeClr val="accent1">
              <a:lumMod val="50000"/>
            </a:schemeClr>
          </a:solidFill>
          <a:ln w="9525">
            <a:solidFill>
              <a:srgbClr val="002060"/>
            </a:solidFill>
            <a:round/>
            <a:headEnd/>
            <a:tailEnd/>
          </a:ln>
          <a:effectLst/>
        </p:spPr>
        <p:txBody>
          <a:bodyPr vert="eaVert" wrap="square" lIns="0" tIns="0" rIns="0" bIns="0" anchor="ctr">
            <a:spAutoFit/>
          </a:bodyPr>
          <a:lstStyle/>
          <a:p>
            <a:pPr algn="ctr"/>
            <a:r>
              <a:rPr lang="tr-TR" altLang="tr-TR" sz="1000" b="1" dirty="0">
                <a:solidFill>
                  <a:srgbClr val="BF8F00"/>
                </a:solidFill>
                <a:latin typeface="Verdana" pitchFamily="34" charset="0"/>
              </a:rPr>
              <a:t>T</a:t>
            </a:r>
          </a:p>
          <a:p>
            <a:pPr algn="ctr"/>
            <a:r>
              <a:rPr lang="tr-TR" altLang="tr-TR" sz="1000" b="1" dirty="0">
                <a:solidFill>
                  <a:srgbClr val="BF8F00"/>
                </a:solidFill>
                <a:latin typeface="Verdana" pitchFamily="34" charset="0"/>
              </a:rPr>
              <a:t>E</a:t>
            </a:r>
          </a:p>
          <a:p>
            <a:pPr algn="ctr"/>
            <a:r>
              <a:rPr lang="tr-TR" altLang="tr-TR" sz="1000" b="1" dirty="0">
                <a:solidFill>
                  <a:srgbClr val="BF8F00"/>
                </a:solidFill>
                <a:latin typeface="Verdana" pitchFamily="34" charset="0"/>
              </a:rPr>
              <a:t>M</a:t>
            </a:r>
          </a:p>
          <a:p>
            <a:pPr algn="ctr"/>
            <a:r>
              <a:rPr lang="tr-TR" altLang="tr-TR" sz="1000" b="1" dirty="0">
                <a:solidFill>
                  <a:srgbClr val="BF8F00"/>
                </a:solidFill>
                <a:latin typeface="Verdana" pitchFamily="34" charset="0"/>
              </a:rPr>
              <a:t>İ</a:t>
            </a:r>
          </a:p>
          <a:p>
            <a:pPr algn="ctr"/>
            <a:r>
              <a:rPr lang="tr-TR" altLang="tr-TR" sz="1000" b="1" dirty="0">
                <a:solidFill>
                  <a:srgbClr val="BF8F00"/>
                </a:solidFill>
                <a:latin typeface="Verdana" pitchFamily="34" charset="0"/>
              </a:rPr>
              <a:t>N</a:t>
            </a:r>
          </a:p>
          <a:p>
            <a:pPr algn="ctr"/>
            <a:r>
              <a:rPr lang="tr-TR" altLang="tr-TR" sz="1000" b="1" dirty="0">
                <a:solidFill>
                  <a:srgbClr val="BF8F00"/>
                </a:solidFill>
                <a:latin typeface="Verdana" pitchFamily="34" charset="0"/>
              </a:rPr>
              <a:t>A</a:t>
            </a:r>
          </a:p>
          <a:p>
            <a:pPr algn="ctr"/>
            <a:r>
              <a:rPr lang="tr-TR" altLang="tr-TR" sz="1000" b="1" dirty="0">
                <a:solidFill>
                  <a:srgbClr val="BF8F00"/>
                </a:solidFill>
                <a:latin typeface="Verdana" pitchFamily="34" charset="0"/>
              </a:rPr>
              <a:t>T</a:t>
            </a:r>
          </a:p>
        </p:txBody>
      </p:sp>
      <p:cxnSp>
        <p:nvCxnSpPr>
          <p:cNvPr id="68" name="Düz Ok Bağlayıcısı 67">
            <a:extLst>
              <a:ext uri="{FF2B5EF4-FFF2-40B4-BE49-F238E27FC236}">
                <a16:creationId xmlns:a16="http://schemas.microsoft.com/office/drawing/2014/main" id="{550CD4EF-2175-4541-AA17-4FDE8D0F3BF4}"/>
              </a:ext>
            </a:extLst>
          </p:cNvPr>
          <p:cNvCxnSpPr>
            <a:cxnSpLocks/>
            <a:stCxn id="58" idx="3"/>
          </p:cNvCxnSpPr>
          <p:nvPr/>
        </p:nvCxnSpPr>
        <p:spPr>
          <a:xfrm>
            <a:off x="1418701" y="2590362"/>
            <a:ext cx="472243"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Düz Ok Bağlayıcısı 68">
            <a:extLst>
              <a:ext uri="{FF2B5EF4-FFF2-40B4-BE49-F238E27FC236}">
                <a16:creationId xmlns:a16="http://schemas.microsoft.com/office/drawing/2014/main" id="{7C61BF2F-70FD-442F-AC27-D00CE0B72153}"/>
              </a:ext>
            </a:extLst>
          </p:cNvPr>
          <p:cNvCxnSpPr>
            <a:cxnSpLocks/>
            <a:stCxn id="57" idx="3"/>
          </p:cNvCxnSpPr>
          <p:nvPr/>
        </p:nvCxnSpPr>
        <p:spPr>
          <a:xfrm>
            <a:off x="2849081" y="2590361"/>
            <a:ext cx="530693"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üz Ok Bağlayıcısı 69">
            <a:extLst>
              <a:ext uri="{FF2B5EF4-FFF2-40B4-BE49-F238E27FC236}">
                <a16:creationId xmlns:a16="http://schemas.microsoft.com/office/drawing/2014/main" id="{7C61EF57-B7A5-4D9B-860E-E2E1411006A6}"/>
              </a:ext>
            </a:extLst>
          </p:cNvPr>
          <p:cNvCxnSpPr>
            <a:cxnSpLocks/>
            <a:stCxn id="62" idx="3"/>
          </p:cNvCxnSpPr>
          <p:nvPr/>
        </p:nvCxnSpPr>
        <p:spPr>
          <a:xfrm>
            <a:off x="4187587" y="2592579"/>
            <a:ext cx="375447" cy="6378"/>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Düz Ok Bağlayıcısı 70">
            <a:extLst>
              <a:ext uri="{FF2B5EF4-FFF2-40B4-BE49-F238E27FC236}">
                <a16:creationId xmlns:a16="http://schemas.microsoft.com/office/drawing/2014/main" id="{1BD6C5AB-7A36-4D30-AD73-24A5F5211759}"/>
              </a:ext>
            </a:extLst>
          </p:cNvPr>
          <p:cNvCxnSpPr>
            <a:cxnSpLocks/>
          </p:cNvCxnSpPr>
          <p:nvPr/>
        </p:nvCxnSpPr>
        <p:spPr>
          <a:xfrm flipH="1">
            <a:off x="5026628" y="2814353"/>
            <a:ext cx="18270" cy="539999"/>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72" name="Düz Ok Bağlayıcısı 71">
            <a:extLst>
              <a:ext uri="{FF2B5EF4-FFF2-40B4-BE49-F238E27FC236}">
                <a16:creationId xmlns:a16="http://schemas.microsoft.com/office/drawing/2014/main" id="{78C54311-72A3-4327-9AEA-8BDD9F825900}"/>
              </a:ext>
            </a:extLst>
          </p:cNvPr>
          <p:cNvCxnSpPr>
            <a:cxnSpLocks/>
            <a:endCxn id="66" idx="3"/>
          </p:cNvCxnSpPr>
          <p:nvPr/>
        </p:nvCxnSpPr>
        <p:spPr>
          <a:xfrm flipH="1">
            <a:off x="4514064" y="4330402"/>
            <a:ext cx="459108" cy="764166"/>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Düz Ok Bağlayıcısı 72">
            <a:extLst>
              <a:ext uri="{FF2B5EF4-FFF2-40B4-BE49-F238E27FC236}">
                <a16:creationId xmlns:a16="http://schemas.microsoft.com/office/drawing/2014/main" id="{8007A294-109B-4492-B16A-F3EF382D6407}"/>
              </a:ext>
            </a:extLst>
          </p:cNvPr>
          <p:cNvCxnSpPr>
            <a:cxnSpLocks/>
            <a:endCxn id="64" idx="3"/>
          </p:cNvCxnSpPr>
          <p:nvPr/>
        </p:nvCxnSpPr>
        <p:spPr>
          <a:xfrm flipH="1">
            <a:off x="3191872" y="5077008"/>
            <a:ext cx="375805"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Düz Ok Bağlayıcısı 73">
            <a:extLst>
              <a:ext uri="{FF2B5EF4-FFF2-40B4-BE49-F238E27FC236}">
                <a16:creationId xmlns:a16="http://schemas.microsoft.com/office/drawing/2014/main" id="{EB02AB89-E166-412F-BEE7-5126A50C00C4}"/>
              </a:ext>
            </a:extLst>
          </p:cNvPr>
          <p:cNvCxnSpPr>
            <a:cxnSpLocks/>
          </p:cNvCxnSpPr>
          <p:nvPr/>
        </p:nvCxnSpPr>
        <p:spPr>
          <a:xfrm flipH="1">
            <a:off x="1664563" y="5057965"/>
            <a:ext cx="377301" cy="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AutoShape 25">
            <a:extLst>
              <a:ext uri="{FF2B5EF4-FFF2-40B4-BE49-F238E27FC236}">
                <a16:creationId xmlns:a16="http://schemas.microsoft.com/office/drawing/2014/main" id="{4F37EA71-20A2-4303-9216-3F07B868722E}"/>
              </a:ext>
            </a:extLst>
          </p:cNvPr>
          <p:cNvSpPr>
            <a:spLocks noChangeArrowheads="1"/>
          </p:cNvSpPr>
          <p:nvPr/>
        </p:nvSpPr>
        <p:spPr bwMode="auto">
          <a:xfrm rot="10800000">
            <a:off x="5586592" y="3641644"/>
            <a:ext cx="102442" cy="672763"/>
          </a:xfrm>
          <a:prstGeom prst="curvedRightArrow">
            <a:avLst>
              <a:gd name="adj1" fmla="val 18790"/>
              <a:gd name="adj2" fmla="val 136323"/>
              <a:gd name="adj3" fmla="val 27560"/>
            </a:avLst>
          </a:prstGeom>
          <a:solidFill>
            <a:schemeClr val="accent1">
              <a:lumMod val="50000"/>
            </a:schemeClr>
          </a:solidFill>
          <a:ln w="9525">
            <a:solidFill>
              <a:srgbClr val="002060"/>
            </a:solidFill>
            <a:miter lim="800000"/>
            <a:headEnd/>
            <a:tailEnd/>
          </a:ln>
          <a:effectLst/>
        </p:spPr>
        <p:txBody>
          <a:bodyPr wrap="square" anchor="ctr">
            <a:spAutoFit/>
          </a:bodyPr>
          <a:lstStyle/>
          <a:p>
            <a:endParaRPr lang="tr-TR" altLang="tr-TR">
              <a:solidFill>
                <a:srgbClr val="BF8F00"/>
              </a:solidFill>
            </a:endParaRPr>
          </a:p>
        </p:txBody>
      </p:sp>
    </p:spTree>
    <p:extLst>
      <p:ext uri="{BB962C8B-B14F-4D97-AF65-F5344CB8AC3E}">
        <p14:creationId xmlns:p14="http://schemas.microsoft.com/office/powerpoint/2010/main" val="2478211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500"/>
                                        <p:tgtEl>
                                          <p:spTgt spid="5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left)">
                                      <p:cBhvr>
                                        <p:cTn id="19" dur="500"/>
                                        <p:tgtEl>
                                          <p:spTgt spid="6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left)">
                                      <p:cBhvr>
                                        <p:cTn id="31" dur="500"/>
                                        <p:tgtEl>
                                          <p:spTgt spid="6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wipe(up)">
                                      <p:cBhvr>
                                        <p:cTn id="36" dur="500"/>
                                        <p:tgtEl>
                                          <p:spTgt spid="71"/>
                                        </p:tgtEl>
                                      </p:cBhvr>
                                    </p:animEffect>
                                  </p:childTnLst>
                                </p:cTn>
                              </p:par>
                              <p:par>
                                <p:cTn id="37" presetID="22" presetClass="entr" presetSubtype="8"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1000"/>
                            </p:stCondLst>
                            <p:childTnLst>
                              <p:par>
                                <p:cTn id="45" presetID="22" presetClass="entr" presetSubtype="2"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right)">
                                      <p:cBhvr>
                                        <p:cTn id="47" dur="500"/>
                                        <p:tgtEl>
                                          <p:spTgt spid="66"/>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up)">
                                      <p:cBhvr>
                                        <p:cTn id="50" dur="500"/>
                                        <p:tgtEl>
                                          <p:spTgt spid="67"/>
                                        </p:tgtEl>
                                      </p:cBhvr>
                                    </p:animEffect>
                                  </p:childTnLst>
                                </p:cTn>
                              </p:par>
                            </p:childTnLst>
                          </p:cTn>
                        </p:par>
                        <p:par>
                          <p:cTn id="51" fill="hold">
                            <p:stCondLst>
                              <p:cond delay="1500"/>
                            </p:stCondLst>
                            <p:childTnLst>
                              <p:par>
                                <p:cTn id="52" presetID="22" presetClass="entr" presetSubtype="2" fill="hold" nodeType="after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wipe(right)">
                                      <p:cBhvr>
                                        <p:cTn id="54" dur="500"/>
                                        <p:tgtEl>
                                          <p:spTgt spid="73"/>
                                        </p:tgtEl>
                                      </p:cBhvr>
                                    </p:animEffect>
                                  </p:childTnLst>
                                </p:cTn>
                              </p:par>
                            </p:childTnLst>
                          </p:cTn>
                        </p:par>
                        <p:par>
                          <p:cTn id="55" fill="hold">
                            <p:stCondLst>
                              <p:cond delay="2000"/>
                            </p:stCondLst>
                            <p:childTnLst>
                              <p:par>
                                <p:cTn id="56" presetID="22" presetClass="entr" presetSubtype="2"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ipe(right)">
                                      <p:cBhvr>
                                        <p:cTn id="58" dur="500"/>
                                        <p:tgtEl>
                                          <p:spTgt spid="64"/>
                                        </p:tgtEl>
                                      </p:cBhvr>
                                    </p:animEffect>
                                  </p:childTnLst>
                                </p:cTn>
                              </p:par>
                            </p:childTnLst>
                          </p:cTn>
                        </p:par>
                        <p:par>
                          <p:cTn id="59" fill="hold">
                            <p:stCondLst>
                              <p:cond delay="2500"/>
                            </p:stCondLst>
                            <p:childTnLst>
                              <p:par>
                                <p:cTn id="60" presetID="22" presetClass="entr" presetSubtype="2" fill="hold"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right)">
                                      <p:cBhvr>
                                        <p:cTn id="62" dur="500"/>
                                        <p:tgtEl>
                                          <p:spTgt spid="74"/>
                                        </p:tgtEl>
                                      </p:cBhvr>
                                    </p:animEffect>
                                  </p:childTnLst>
                                </p:cTn>
                              </p:par>
                            </p:childTnLst>
                          </p:cTn>
                        </p:par>
                        <p:par>
                          <p:cTn id="63" fill="hold">
                            <p:stCondLst>
                              <p:cond delay="3000"/>
                            </p:stCondLst>
                            <p:childTnLst>
                              <p:par>
                                <p:cTn id="64" presetID="22" presetClass="entr" presetSubtype="2"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right)">
                                      <p:cBhvr>
                                        <p:cTn id="6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2" grpId="0" animBg="1"/>
      <p:bldP spid="63" grpId="0" animBg="1"/>
      <p:bldP spid="64" grpId="0" animBg="1"/>
      <p:bldP spid="65" grpId="0" animBg="1"/>
      <p:bldP spid="66" grpId="0" animBg="1"/>
      <p:bldP spid="6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rbest Form 11">
            <a:extLst>
              <a:ext uri="{FF2B5EF4-FFF2-40B4-BE49-F238E27FC236}">
                <a16:creationId xmlns:a16="http://schemas.microsoft.com/office/drawing/2014/main" id="{D0D0F7DB-B514-418A-A5D5-DC336F8A5B97}"/>
              </a:ext>
            </a:extLst>
          </p:cNvPr>
          <p:cNvSpPr/>
          <p:nvPr/>
        </p:nvSpPr>
        <p:spPr>
          <a:xfrm>
            <a:off x="2450536" y="2084509"/>
            <a:ext cx="3353716" cy="586830"/>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tx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tx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cxnSp>
        <p:nvCxnSpPr>
          <p:cNvPr id="11" name="Düz Ok Bağlayıcısı 10">
            <a:extLst>
              <a:ext uri="{FF2B5EF4-FFF2-40B4-BE49-F238E27FC236}">
                <a16:creationId xmlns:a16="http://schemas.microsoft.com/office/drawing/2014/main" id="{BA2DC060-D85A-40D9-A650-4A81C69BD344}"/>
              </a:ext>
            </a:extLst>
          </p:cNvPr>
          <p:cNvCxnSpPr/>
          <p:nvPr/>
        </p:nvCxnSpPr>
        <p:spPr>
          <a:xfrm flipV="1">
            <a:off x="5804252" y="1606775"/>
            <a:ext cx="1350628" cy="729842"/>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C1E54E80-C5D3-483F-928C-B7751A3D7823}"/>
              </a:ext>
            </a:extLst>
          </p:cNvPr>
          <p:cNvCxnSpPr>
            <a:cxnSpLocks/>
          </p:cNvCxnSpPr>
          <p:nvPr/>
        </p:nvCxnSpPr>
        <p:spPr>
          <a:xfrm>
            <a:off x="5816834" y="2375834"/>
            <a:ext cx="1350628" cy="729842"/>
          </a:xfrm>
          <a:prstGeom prst="straightConnector1">
            <a:avLst/>
          </a:prstGeom>
          <a:ln>
            <a:solidFill>
              <a:srgbClr val="C5A261"/>
            </a:solidFill>
            <a:tailEnd type="triangle"/>
          </a:ln>
        </p:spPr>
        <p:style>
          <a:lnRef idx="1">
            <a:schemeClr val="accent4"/>
          </a:lnRef>
          <a:fillRef idx="0">
            <a:schemeClr val="accent4"/>
          </a:fillRef>
          <a:effectRef idx="0">
            <a:schemeClr val="accent4"/>
          </a:effectRef>
          <a:fontRef idx="minor">
            <a:schemeClr val="tx1"/>
          </a:fontRef>
        </p:style>
      </p:cxnSp>
      <p:sp>
        <p:nvSpPr>
          <p:cNvPr id="17" name="Serbest Form 11">
            <a:extLst>
              <a:ext uri="{FF2B5EF4-FFF2-40B4-BE49-F238E27FC236}">
                <a16:creationId xmlns:a16="http://schemas.microsoft.com/office/drawing/2014/main" id="{5DDBEE5F-60B9-421F-8284-A7D0DFFDCAC6}"/>
              </a:ext>
            </a:extLst>
          </p:cNvPr>
          <p:cNvSpPr/>
          <p:nvPr/>
        </p:nvSpPr>
        <p:spPr>
          <a:xfrm>
            <a:off x="2450535" y="5203237"/>
            <a:ext cx="6073603" cy="533835"/>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II - İthalat </a:t>
            </a:r>
            <a:r>
              <a:rPr lang="tr-TR" altLang="tr-TR" sz="2800" b="1" dirty="0">
                <a:solidFill>
                  <a:schemeClr val="tx1"/>
                </a:solidFill>
                <a:sym typeface="Wingdings" pitchFamily="2" charset="2"/>
              </a:rPr>
              <a:t></a:t>
            </a:r>
            <a:r>
              <a:rPr lang="tr-TR" altLang="tr-TR" sz="2800" b="1" dirty="0">
                <a:solidFill>
                  <a:schemeClr val="tx1"/>
                </a:solidFill>
              </a:rPr>
              <a:t> Yurt İçi Satış ve Teslimler</a:t>
            </a:r>
          </a:p>
        </p:txBody>
      </p:sp>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10" name="Serbest Form 11">
            <a:extLst>
              <a:ext uri="{FF2B5EF4-FFF2-40B4-BE49-F238E27FC236}">
                <a16:creationId xmlns:a16="http://schemas.microsoft.com/office/drawing/2014/main" id="{8D52706E-667B-40AB-BF35-0BD6671326FE}"/>
              </a:ext>
            </a:extLst>
          </p:cNvPr>
          <p:cNvSpPr/>
          <p:nvPr/>
        </p:nvSpPr>
        <p:spPr>
          <a:xfrm>
            <a:off x="2450536" y="3593600"/>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Yurt İçi Alım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3" name="Serbest Form 11">
            <a:extLst>
              <a:ext uri="{FF2B5EF4-FFF2-40B4-BE49-F238E27FC236}">
                <a16:creationId xmlns:a16="http://schemas.microsoft.com/office/drawing/2014/main" id="{F88B12A7-B3C3-4BB1-BEE9-CC9257B0C687}"/>
              </a:ext>
            </a:extLst>
          </p:cNvPr>
          <p:cNvSpPr/>
          <p:nvPr/>
        </p:nvSpPr>
        <p:spPr>
          <a:xfrm>
            <a:off x="2450535" y="4368296"/>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Eşdeğer Eşya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5" name="Serbest Form 11">
            <a:extLst>
              <a:ext uri="{FF2B5EF4-FFF2-40B4-BE49-F238E27FC236}">
                <a16:creationId xmlns:a16="http://schemas.microsoft.com/office/drawing/2014/main" id="{DB8AC6F2-0577-41F4-A0E1-126A877C5448}"/>
              </a:ext>
            </a:extLst>
          </p:cNvPr>
          <p:cNvSpPr/>
          <p:nvPr/>
        </p:nvSpPr>
        <p:spPr>
          <a:xfrm>
            <a:off x="7308782" y="1379505"/>
            <a:ext cx="3353716" cy="592191"/>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altLang="tr-TR" b="1" i="0" u="none" strike="noStrike" kern="1200" cap="none" spc="0" normalizeH="0" baseline="0" noProof="0" dirty="0">
              <a:ln>
                <a:noFill/>
              </a:ln>
              <a:solidFill>
                <a:schemeClr val="tx1"/>
              </a:solidFill>
              <a:effectLst/>
              <a:uLnTx/>
              <a:uFillTx/>
              <a:latin typeface="Calibri"/>
              <a:ea typeface="+mn-ea"/>
              <a:cs typeface="+mn-cs"/>
            </a:endParaRPr>
          </a:p>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b="1" i="0" u="none" strike="noStrike" kern="1200" cap="none" spc="0" normalizeH="0" baseline="0" noProof="0" dirty="0">
                <a:ln>
                  <a:noFill/>
                </a:ln>
                <a:solidFill>
                  <a:srgbClr val="FFFFFF"/>
                </a:solidFill>
                <a:effectLst/>
                <a:uLnTx/>
                <a:uFillTx/>
                <a:latin typeface="Calibri"/>
                <a:ea typeface="+mn-ea"/>
                <a:cs typeface="+mn-cs"/>
              </a:rPr>
              <a:t>I - Şartlı Muafiyet Sistemi</a:t>
            </a:r>
          </a:p>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8" name="Serbest Form 11">
            <a:extLst>
              <a:ext uri="{FF2B5EF4-FFF2-40B4-BE49-F238E27FC236}">
                <a16:creationId xmlns:a16="http://schemas.microsoft.com/office/drawing/2014/main" id="{FAA3C84D-8BD2-440D-A773-1130728C90F6}"/>
              </a:ext>
            </a:extLst>
          </p:cNvPr>
          <p:cNvSpPr/>
          <p:nvPr/>
        </p:nvSpPr>
        <p:spPr>
          <a:xfrm>
            <a:off x="7308782" y="2791665"/>
            <a:ext cx="3353716" cy="614219"/>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lang="tr-TR" altLang="tr-TR" b="1" dirty="0">
                <a:solidFill>
                  <a:srgbClr val="FFFFFF"/>
                </a:solidFill>
                <a:highlight>
                  <a:srgbClr val="BF9000"/>
                </a:highlight>
                <a:latin typeface="Calibri"/>
              </a:rPr>
              <a:t>II - </a:t>
            </a:r>
            <a:r>
              <a:rPr kumimoji="0" lang="tr-TR" altLang="tr-TR" b="1" i="0" u="none" strike="noStrike" kern="1200" cap="none" spc="0" normalizeH="0" baseline="0" noProof="0" dirty="0">
                <a:ln>
                  <a:noFill/>
                </a:ln>
                <a:solidFill>
                  <a:srgbClr val="FFFFFF"/>
                </a:solidFill>
                <a:effectLst/>
                <a:highlight>
                  <a:srgbClr val="BF9000"/>
                </a:highlight>
                <a:uLnTx/>
                <a:uFillTx/>
                <a:latin typeface="Calibri"/>
                <a:ea typeface="+mn-ea"/>
                <a:cs typeface="+mn-cs"/>
              </a:rPr>
              <a:t>Geri Ödeme Sistemi</a:t>
            </a:r>
          </a:p>
        </p:txBody>
      </p:sp>
      <p:sp>
        <p:nvSpPr>
          <p:cNvPr id="2" name="Ok: Sağa Bükülü 1">
            <a:extLst>
              <a:ext uri="{FF2B5EF4-FFF2-40B4-BE49-F238E27FC236}">
                <a16:creationId xmlns:a16="http://schemas.microsoft.com/office/drawing/2014/main" id="{2E7F8B5C-C1E4-418F-9517-FA52968F5370}"/>
              </a:ext>
            </a:extLst>
          </p:cNvPr>
          <p:cNvSpPr/>
          <p:nvPr/>
        </p:nvSpPr>
        <p:spPr>
          <a:xfrm>
            <a:off x="1648356" y="2336617"/>
            <a:ext cx="789598" cy="1669625"/>
          </a:xfrm>
          <a:prstGeom prst="curvedRightArrow">
            <a:avLst/>
          </a:prstGeom>
          <a:solidFill>
            <a:srgbClr val="BF9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6" name="Ok: Sağa Bükülü 15">
            <a:extLst>
              <a:ext uri="{FF2B5EF4-FFF2-40B4-BE49-F238E27FC236}">
                <a16:creationId xmlns:a16="http://schemas.microsoft.com/office/drawing/2014/main" id="{16D02E1A-13F1-400F-AF8B-D7F9C5877277}"/>
              </a:ext>
            </a:extLst>
          </p:cNvPr>
          <p:cNvSpPr/>
          <p:nvPr/>
        </p:nvSpPr>
        <p:spPr>
          <a:xfrm>
            <a:off x="1692927" y="2336617"/>
            <a:ext cx="745026" cy="2504437"/>
          </a:xfrm>
          <a:prstGeom prst="curvedRightArrow">
            <a:avLst/>
          </a:prstGeom>
          <a:solidFill>
            <a:srgbClr val="BF9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2751793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838200" y="1382953"/>
            <a:ext cx="10515600" cy="3773118"/>
          </a:xfrm>
          <a:noFill/>
        </p:spPr>
        <p:txBody>
          <a:bodyPr>
            <a:normAutofit/>
          </a:bodyPr>
          <a:lstStyle/>
          <a:p>
            <a:pPr marL="0" indent="0" algn="just">
              <a:buNone/>
            </a:pPr>
            <a:endParaRPr lang="tr-TR" altLang="tr-TR" sz="2400" b="1" dirty="0">
              <a:solidFill>
                <a:srgbClr val="002060"/>
              </a:solidFill>
            </a:endParaRPr>
          </a:p>
          <a:p>
            <a:pPr marL="0" indent="0" algn="just">
              <a:buNone/>
            </a:pPr>
            <a:r>
              <a:rPr lang="tr-TR" altLang="tr-TR" sz="2400" b="1" dirty="0"/>
              <a:t>Geri Ödeme Sistemi: </a:t>
            </a:r>
            <a:r>
              <a:rPr lang="tr-TR" altLang="tr-TR" sz="2400" dirty="0"/>
              <a:t>İthalat sırasında gümrük vergisi, fon, KDV gibi </a:t>
            </a:r>
            <a:r>
              <a:rPr lang="tr-TR" altLang="tr-TR" sz="2400" b="1" dirty="0"/>
              <a:t>yükümlülüklerin ödenmesi, ihracatı müteakip ödenen meblağın geri alınması</a:t>
            </a:r>
            <a:r>
              <a:rPr lang="tr-TR" altLang="tr-TR" sz="2400" dirty="0"/>
              <a:t>, Tercihli rejime konu ülkelere yapılan ihracatta, telafi edici verginin ithalat esnasında ödenmesi şeklinde uygulanmaktadır.</a:t>
            </a:r>
          </a:p>
        </p:txBody>
      </p:sp>
      <p:sp>
        <p:nvSpPr>
          <p:cNvPr id="10" name="Dikdörtgen: Yuvarlatılmış Çapraz Köşeler 9"/>
          <p:cNvSpPr/>
          <p:nvPr/>
        </p:nvSpPr>
        <p:spPr>
          <a:xfrm>
            <a:off x="2168889" y="3900036"/>
            <a:ext cx="7854222" cy="1395338"/>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tr-TR" altLang="tr-TR" dirty="0">
                <a:solidFill>
                  <a:schemeClr val="tx1"/>
                </a:solidFill>
                <a:latin typeface="Calibri" panose="020F0502020204030204" pitchFamily="34" charset="0"/>
                <a:cs typeface="Arial" panose="020B0604020202020204" pitchFamily="34" charset="0"/>
              </a:rPr>
              <a:t>Firmalarımız tarafından Geri Ödeme Sistemi fazla tercih edilmemektedir.</a:t>
            </a:r>
            <a:endParaRPr lang="tr-TR" dirty="0">
              <a:solidFill>
                <a:schemeClr val="tx1"/>
              </a:solidFill>
              <a:latin typeface="Calibri" panose="020F0502020204030204" pitchFamily="34" charset="0"/>
              <a:cs typeface="Arial" panose="020B0604020202020204" pitchFamily="34" charset="0"/>
            </a:endParaRPr>
          </a:p>
        </p:txBody>
      </p:sp>
      <p:sp>
        <p:nvSpPr>
          <p:cNvPr id="14" name="Unvan 1">
            <a:extLst>
              <a:ext uri="{FF2B5EF4-FFF2-40B4-BE49-F238E27FC236}">
                <a16:creationId xmlns:a16="http://schemas.microsoft.com/office/drawing/2014/main" id="{8B4F81D6-C473-449D-A88B-44CFDB108E89}"/>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15" name="Metin kutusu 14">
            <a:extLst>
              <a:ext uri="{FF2B5EF4-FFF2-40B4-BE49-F238E27FC236}">
                <a16:creationId xmlns:a16="http://schemas.microsoft.com/office/drawing/2014/main" id="{5DB5414F-7351-4965-9289-E5E4AF802F13}"/>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16" name="Serbest Form 11">
            <a:extLst>
              <a:ext uri="{FF2B5EF4-FFF2-40B4-BE49-F238E27FC236}">
                <a16:creationId xmlns:a16="http://schemas.microsoft.com/office/drawing/2014/main" id="{8222B5F6-97E9-4531-BF4F-986A8E9DE636}"/>
              </a:ext>
            </a:extLst>
          </p:cNvPr>
          <p:cNvSpPr/>
          <p:nvPr/>
        </p:nvSpPr>
        <p:spPr>
          <a:xfrm>
            <a:off x="500554" y="728845"/>
            <a:ext cx="3353716"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bg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bg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4070702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rbest Form 11">
            <a:extLst>
              <a:ext uri="{FF2B5EF4-FFF2-40B4-BE49-F238E27FC236}">
                <a16:creationId xmlns:a16="http://schemas.microsoft.com/office/drawing/2014/main" id="{D0D0F7DB-B514-418A-A5D5-DC336F8A5B97}"/>
              </a:ext>
            </a:extLst>
          </p:cNvPr>
          <p:cNvSpPr/>
          <p:nvPr/>
        </p:nvSpPr>
        <p:spPr>
          <a:xfrm>
            <a:off x="2450536" y="2084509"/>
            <a:ext cx="3353716" cy="586830"/>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sz="2800" b="1" i="0" u="none" strike="noStrike" kern="1200" cap="none" spc="0" normalizeH="0" baseline="0" noProof="0" dirty="0">
                <a:ln>
                  <a:noFill/>
                </a:ln>
                <a:solidFill>
                  <a:schemeClr val="tx1"/>
                </a:solidFill>
                <a:effectLst/>
                <a:uLnTx/>
                <a:uFillTx/>
                <a:latin typeface="Calibri"/>
                <a:ea typeface="+mn-ea"/>
                <a:cs typeface="+mn-cs"/>
              </a:rPr>
              <a:t>I - İthalat </a:t>
            </a:r>
            <a:r>
              <a:rPr kumimoji="0" lang="tr-TR" altLang="tr-TR" sz="2800" b="1" i="0" u="none" strike="noStrike" kern="1200" cap="none" spc="0" normalizeH="0" baseline="0" noProof="0" dirty="0">
                <a:ln>
                  <a:noFill/>
                </a:ln>
                <a:solidFill>
                  <a:schemeClr val="tx1"/>
                </a:solidFill>
                <a:effectLst/>
                <a:uLnTx/>
                <a:uFillTx/>
                <a:latin typeface="Calibri"/>
                <a:ea typeface="+mn-ea"/>
                <a:cs typeface="+mn-cs"/>
                <a:sym typeface="Wingdings" pitchFamily="2" charset="2"/>
              </a:rPr>
              <a:t> İhracat</a:t>
            </a: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cxnSp>
        <p:nvCxnSpPr>
          <p:cNvPr id="11" name="Düz Ok Bağlayıcısı 10">
            <a:extLst>
              <a:ext uri="{FF2B5EF4-FFF2-40B4-BE49-F238E27FC236}">
                <a16:creationId xmlns:a16="http://schemas.microsoft.com/office/drawing/2014/main" id="{BA2DC060-D85A-40D9-A650-4A81C69BD344}"/>
              </a:ext>
            </a:extLst>
          </p:cNvPr>
          <p:cNvCxnSpPr/>
          <p:nvPr/>
        </p:nvCxnSpPr>
        <p:spPr>
          <a:xfrm flipV="1">
            <a:off x="5804252" y="1606775"/>
            <a:ext cx="1350628" cy="729842"/>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C1E54E80-C5D3-483F-928C-B7751A3D7823}"/>
              </a:ext>
            </a:extLst>
          </p:cNvPr>
          <p:cNvCxnSpPr>
            <a:cxnSpLocks/>
          </p:cNvCxnSpPr>
          <p:nvPr/>
        </p:nvCxnSpPr>
        <p:spPr>
          <a:xfrm>
            <a:off x="5816834" y="2375834"/>
            <a:ext cx="1350628" cy="729842"/>
          </a:xfrm>
          <a:prstGeom prst="straightConnector1">
            <a:avLst/>
          </a:prstGeom>
          <a:ln>
            <a:solidFill>
              <a:srgbClr val="C5A261"/>
            </a:solidFill>
            <a:tailEnd type="triangle"/>
          </a:ln>
        </p:spPr>
        <p:style>
          <a:lnRef idx="1">
            <a:schemeClr val="accent4"/>
          </a:lnRef>
          <a:fillRef idx="0">
            <a:schemeClr val="accent4"/>
          </a:fillRef>
          <a:effectRef idx="0">
            <a:schemeClr val="accent4"/>
          </a:effectRef>
          <a:fontRef idx="minor">
            <a:schemeClr val="tx1"/>
          </a:fontRef>
        </p:style>
      </p:cxnSp>
      <p:sp>
        <p:nvSpPr>
          <p:cNvPr id="17" name="Serbest Form 11">
            <a:extLst>
              <a:ext uri="{FF2B5EF4-FFF2-40B4-BE49-F238E27FC236}">
                <a16:creationId xmlns:a16="http://schemas.microsoft.com/office/drawing/2014/main" id="{5DDBEE5F-60B9-421F-8284-A7D0DFFDCAC6}"/>
              </a:ext>
            </a:extLst>
          </p:cNvPr>
          <p:cNvSpPr/>
          <p:nvPr/>
        </p:nvSpPr>
        <p:spPr>
          <a:xfrm>
            <a:off x="2450535" y="5203237"/>
            <a:ext cx="6073603" cy="533835"/>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highlight>
                  <a:srgbClr val="FFC552"/>
                </a:highlight>
              </a:rPr>
              <a:t>II - İthalat </a:t>
            </a:r>
            <a:r>
              <a:rPr lang="tr-TR" altLang="tr-TR" sz="2800" b="1" dirty="0">
                <a:solidFill>
                  <a:schemeClr val="tx1"/>
                </a:solidFill>
                <a:highlight>
                  <a:srgbClr val="FFC552"/>
                </a:highlight>
                <a:sym typeface="Wingdings" pitchFamily="2" charset="2"/>
              </a:rPr>
              <a:t></a:t>
            </a:r>
            <a:r>
              <a:rPr lang="tr-TR" altLang="tr-TR" sz="2800" b="1" dirty="0">
                <a:solidFill>
                  <a:schemeClr val="tx1"/>
                </a:solidFill>
                <a:highlight>
                  <a:srgbClr val="FFC552"/>
                </a:highlight>
              </a:rPr>
              <a:t> Yurt İçi Satış ve Teslimler</a:t>
            </a:r>
          </a:p>
        </p:txBody>
      </p:sp>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10" name="Serbest Form 11">
            <a:extLst>
              <a:ext uri="{FF2B5EF4-FFF2-40B4-BE49-F238E27FC236}">
                <a16:creationId xmlns:a16="http://schemas.microsoft.com/office/drawing/2014/main" id="{8D52706E-667B-40AB-BF35-0BD6671326FE}"/>
              </a:ext>
            </a:extLst>
          </p:cNvPr>
          <p:cNvSpPr/>
          <p:nvPr/>
        </p:nvSpPr>
        <p:spPr>
          <a:xfrm>
            <a:off x="2450536" y="3593600"/>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Yurt İçi Alım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3" name="Serbest Form 11">
            <a:extLst>
              <a:ext uri="{FF2B5EF4-FFF2-40B4-BE49-F238E27FC236}">
                <a16:creationId xmlns:a16="http://schemas.microsoft.com/office/drawing/2014/main" id="{F88B12A7-B3C3-4BB1-BEE9-CC9257B0C687}"/>
              </a:ext>
            </a:extLst>
          </p:cNvPr>
          <p:cNvSpPr/>
          <p:nvPr/>
        </p:nvSpPr>
        <p:spPr>
          <a:xfrm>
            <a:off x="2450535" y="4368296"/>
            <a:ext cx="6073603" cy="53383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chemeClr val="tx2">
              <a:lumMod val="20000"/>
              <a:lumOff val="80000"/>
            </a:schemeClr>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tx1"/>
                </a:solidFill>
              </a:rPr>
              <a:t>Eşdeğer Eşya </a:t>
            </a:r>
            <a:r>
              <a:rPr lang="tr-TR" altLang="tr-TR" sz="2800" b="1" dirty="0">
                <a:solidFill>
                  <a:schemeClr val="tx1"/>
                </a:solidFill>
                <a:sym typeface="Wingdings" pitchFamily="2" charset="2"/>
              </a:rPr>
              <a:t> İhracat</a:t>
            </a:r>
            <a:endParaRPr lang="tr-TR" altLang="tr-TR" sz="2800" b="1" dirty="0">
              <a:solidFill>
                <a:schemeClr val="tx1"/>
              </a:solidFill>
            </a:endParaRPr>
          </a:p>
        </p:txBody>
      </p:sp>
      <p:sp>
        <p:nvSpPr>
          <p:cNvPr id="15" name="Serbest Form 11">
            <a:extLst>
              <a:ext uri="{FF2B5EF4-FFF2-40B4-BE49-F238E27FC236}">
                <a16:creationId xmlns:a16="http://schemas.microsoft.com/office/drawing/2014/main" id="{DB8AC6F2-0577-41F4-A0E1-126A877C5448}"/>
              </a:ext>
            </a:extLst>
          </p:cNvPr>
          <p:cNvSpPr/>
          <p:nvPr/>
        </p:nvSpPr>
        <p:spPr>
          <a:xfrm>
            <a:off x="7308782" y="1379505"/>
            <a:ext cx="3353716" cy="592191"/>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altLang="tr-TR" b="1" i="0" u="none" strike="noStrike" kern="1200" cap="none" spc="0" normalizeH="0" baseline="0" noProof="0" dirty="0">
              <a:ln>
                <a:noFill/>
              </a:ln>
              <a:solidFill>
                <a:schemeClr val="tx1"/>
              </a:solidFill>
              <a:effectLst/>
              <a:uLnTx/>
              <a:uFillTx/>
              <a:latin typeface="Calibri"/>
              <a:ea typeface="+mn-ea"/>
              <a:cs typeface="+mn-cs"/>
            </a:endParaRPr>
          </a:p>
          <a:p>
            <a:pPr marL="0" marR="0" lvl="0" indent="0" algn="l" defTabSz="1822450" rtl="0" eaLnBrk="1" fontAlgn="auto" latinLnBrk="0" hangingPunct="1">
              <a:lnSpc>
                <a:spcPct val="90000"/>
              </a:lnSpc>
              <a:spcBef>
                <a:spcPct val="0"/>
              </a:spcBef>
              <a:spcAft>
                <a:spcPct val="35000"/>
              </a:spcAft>
              <a:buClrTx/>
              <a:buSzTx/>
              <a:buFontTx/>
              <a:buNone/>
              <a:tabLst/>
              <a:defRPr/>
            </a:pPr>
            <a:r>
              <a:rPr kumimoji="0" lang="tr-TR" altLang="tr-TR" b="1" i="0" u="none" strike="noStrike" kern="1200" cap="none" spc="0" normalizeH="0" baseline="0" noProof="0" dirty="0">
                <a:ln>
                  <a:noFill/>
                </a:ln>
                <a:solidFill>
                  <a:srgbClr val="FFFFFF"/>
                </a:solidFill>
                <a:effectLst/>
                <a:uLnTx/>
                <a:uFillTx/>
                <a:latin typeface="Calibri"/>
                <a:ea typeface="+mn-ea"/>
                <a:cs typeface="+mn-cs"/>
              </a:rPr>
              <a:t>I - Şartlı Muafiyet Sistemi</a:t>
            </a:r>
          </a:p>
          <a:p>
            <a:pPr marL="0" marR="0" lvl="0" indent="0" algn="l" defTabSz="1822450" rtl="0" eaLnBrk="1" fontAlgn="auto" latinLnBrk="0" hangingPunct="1">
              <a:lnSpc>
                <a:spcPct val="90000"/>
              </a:lnSpc>
              <a:spcBef>
                <a:spcPct val="0"/>
              </a:spcBef>
              <a:spcAft>
                <a:spcPct val="35000"/>
              </a:spcAft>
              <a:buClrTx/>
              <a:buSzTx/>
              <a:buFontTx/>
              <a:buNone/>
              <a:tabLst/>
              <a:defRPr/>
            </a:pPr>
            <a:endParaRPr kumimoji="0" lang="tr-TR" sz="2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8" name="Serbest Form 11">
            <a:extLst>
              <a:ext uri="{FF2B5EF4-FFF2-40B4-BE49-F238E27FC236}">
                <a16:creationId xmlns:a16="http://schemas.microsoft.com/office/drawing/2014/main" id="{FAA3C84D-8BD2-440D-A773-1130728C90F6}"/>
              </a:ext>
            </a:extLst>
          </p:cNvPr>
          <p:cNvSpPr/>
          <p:nvPr/>
        </p:nvSpPr>
        <p:spPr>
          <a:xfrm>
            <a:off x="7308782" y="2791665"/>
            <a:ext cx="3353716" cy="614219"/>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solidFill>
            <a:srgbClr val="A00000"/>
          </a:solidFill>
          <a:ln>
            <a:solidFill>
              <a:srgbClr val="0E19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marL="0" marR="0" lvl="0" indent="0" algn="l" defTabSz="1822450" rtl="0" eaLnBrk="1" fontAlgn="auto" latinLnBrk="0" hangingPunct="1">
              <a:lnSpc>
                <a:spcPct val="90000"/>
              </a:lnSpc>
              <a:spcBef>
                <a:spcPct val="0"/>
              </a:spcBef>
              <a:spcAft>
                <a:spcPct val="35000"/>
              </a:spcAft>
              <a:buClrTx/>
              <a:buSzTx/>
              <a:buFontTx/>
              <a:buNone/>
              <a:tabLst/>
              <a:defRPr/>
            </a:pPr>
            <a:r>
              <a:rPr lang="tr-TR" altLang="tr-TR" b="1" dirty="0">
                <a:solidFill>
                  <a:srgbClr val="FFFFFF"/>
                </a:solidFill>
                <a:latin typeface="Calibri"/>
              </a:rPr>
              <a:t>II - </a:t>
            </a:r>
            <a:r>
              <a:rPr kumimoji="0" lang="tr-TR" altLang="tr-TR" b="1" i="0" u="none" strike="noStrike" kern="1200" cap="none" spc="0" normalizeH="0" baseline="0" noProof="0" dirty="0">
                <a:ln>
                  <a:noFill/>
                </a:ln>
                <a:solidFill>
                  <a:srgbClr val="FFFFFF"/>
                </a:solidFill>
                <a:effectLst/>
                <a:uLnTx/>
                <a:uFillTx/>
                <a:latin typeface="Calibri"/>
                <a:ea typeface="+mn-ea"/>
                <a:cs typeface="+mn-cs"/>
              </a:rPr>
              <a:t>Geri Ödeme Sistemi</a:t>
            </a:r>
          </a:p>
        </p:txBody>
      </p:sp>
      <p:sp>
        <p:nvSpPr>
          <p:cNvPr id="2" name="Ok: Sağa Bükülü 1">
            <a:extLst>
              <a:ext uri="{FF2B5EF4-FFF2-40B4-BE49-F238E27FC236}">
                <a16:creationId xmlns:a16="http://schemas.microsoft.com/office/drawing/2014/main" id="{2E7F8B5C-C1E4-418F-9517-FA52968F5370}"/>
              </a:ext>
            </a:extLst>
          </p:cNvPr>
          <p:cNvSpPr/>
          <p:nvPr/>
        </p:nvSpPr>
        <p:spPr>
          <a:xfrm>
            <a:off x="1648356" y="2336617"/>
            <a:ext cx="789598" cy="16696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6" name="Ok: Sağa Bükülü 15">
            <a:extLst>
              <a:ext uri="{FF2B5EF4-FFF2-40B4-BE49-F238E27FC236}">
                <a16:creationId xmlns:a16="http://schemas.microsoft.com/office/drawing/2014/main" id="{16D02E1A-13F1-400F-AF8B-D7F9C5877277}"/>
              </a:ext>
            </a:extLst>
          </p:cNvPr>
          <p:cNvSpPr/>
          <p:nvPr/>
        </p:nvSpPr>
        <p:spPr>
          <a:xfrm>
            <a:off x="1692927" y="2336617"/>
            <a:ext cx="745026" cy="250443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3063314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çerik Yer Tutucusu 4">
            <a:extLst>
              <a:ext uri="{FF2B5EF4-FFF2-40B4-BE49-F238E27FC236}">
                <a16:creationId xmlns:a16="http://schemas.microsoft.com/office/drawing/2014/main" id="{BC285F67-DCD3-4297-A8F4-088CA6011E4D}"/>
              </a:ext>
            </a:extLst>
          </p:cNvPr>
          <p:cNvSpPr>
            <a:spLocks noGrp="1"/>
          </p:cNvSpPr>
          <p:nvPr>
            <p:ph idx="1"/>
          </p:nvPr>
        </p:nvSpPr>
        <p:spPr>
          <a:xfrm>
            <a:off x="838200" y="1346733"/>
            <a:ext cx="10515600" cy="3961219"/>
          </a:xfrm>
          <a:noFill/>
        </p:spPr>
        <p:txBody>
          <a:bodyPr>
            <a:normAutofit/>
          </a:bodyPr>
          <a:lstStyle/>
          <a:p>
            <a:pPr marL="0" indent="0" algn="just">
              <a:buNone/>
            </a:pPr>
            <a:endParaRPr lang="tr-TR" altLang="tr-TR" sz="1100" b="1" dirty="0"/>
          </a:p>
          <a:p>
            <a:pPr marL="0" indent="0" algn="just">
              <a:buNone/>
            </a:pPr>
            <a:r>
              <a:rPr lang="tr-TR" altLang="tr-TR" sz="2600" dirty="0"/>
              <a:t>İhracat </a:t>
            </a:r>
            <a:r>
              <a:rPr lang="tr-TR" altLang="tr-TR" sz="2600" b="1" dirty="0"/>
              <a:t>2005/2 Sayılı Tebliğ’de belirtilen </a:t>
            </a:r>
            <a:r>
              <a:rPr lang="tr-TR" altLang="tr-TR" sz="2600" dirty="0"/>
              <a:t>ihracat sayılan yurt içi</a:t>
            </a:r>
            <a:r>
              <a:rPr lang="tr-TR" altLang="tr-TR" sz="2600" b="1" dirty="0"/>
              <a:t> </a:t>
            </a:r>
            <a:r>
              <a:rPr lang="tr-TR" altLang="tr-TR" sz="2600" dirty="0"/>
              <a:t>satış ve teslimlere yönelik olarak gümrük muafiyetli ithalat yapılabilmektedir. </a:t>
            </a:r>
          </a:p>
          <a:p>
            <a:pPr marL="0" indent="0" algn="just">
              <a:buNone/>
            </a:pPr>
            <a:endParaRPr lang="tr-TR" altLang="tr-TR" sz="2600" dirty="0"/>
          </a:p>
        </p:txBody>
      </p:sp>
      <p:sp>
        <p:nvSpPr>
          <p:cNvPr id="10" name="Slayt Numarası Yer Tutucusu 1">
            <a:extLst>
              <a:ext uri="{FF2B5EF4-FFF2-40B4-BE49-F238E27FC236}">
                <a16:creationId xmlns:a16="http://schemas.microsoft.com/office/drawing/2014/main" id="{944D6A54-C2A6-468D-94B9-1011A0AECE22}"/>
              </a:ext>
            </a:extLst>
          </p:cNvPr>
          <p:cNvSpPr txBox="1">
            <a:spLocks/>
          </p:cNvSpPr>
          <p:nvPr/>
        </p:nvSpPr>
        <p:spPr>
          <a:xfrm>
            <a:off x="10958480" y="6385486"/>
            <a:ext cx="562710" cy="365125"/>
          </a:xfrm>
          <a:prstGeom prst="rect">
            <a:avLst/>
          </a:prstGeom>
        </p:spPr>
        <p:txBody>
          <a:bodyPr/>
          <a:lstStyle>
            <a:defPPr>
              <a:defRPr lang="tr-TR"/>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dirty="0"/>
              <a:t>22</a:t>
            </a:r>
          </a:p>
        </p:txBody>
      </p:sp>
      <p:sp>
        <p:nvSpPr>
          <p:cNvPr id="14" name="Unvan 1">
            <a:extLst>
              <a:ext uri="{FF2B5EF4-FFF2-40B4-BE49-F238E27FC236}">
                <a16:creationId xmlns:a16="http://schemas.microsoft.com/office/drawing/2014/main" id="{325A1661-376B-4034-A77C-8401D5BEB80D}"/>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16" name="Metin kutusu 15">
            <a:extLst>
              <a:ext uri="{FF2B5EF4-FFF2-40B4-BE49-F238E27FC236}">
                <a16:creationId xmlns:a16="http://schemas.microsoft.com/office/drawing/2014/main" id="{BFAAC081-556F-4E72-92A4-AA1B9749150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18" name="Serbest Form 11">
            <a:extLst>
              <a:ext uri="{FF2B5EF4-FFF2-40B4-BE49-F238E27FC236}">
                <a16:creationId xmlns:a16="http://schemas.microsoft.com/office/drawing/2014/main" id="{083A6A6B-20F9-48AB-914A-BE15FC808F11}"/>
              </a:ext>
            </a:extLst>
          </p:cNvPr>
          <p:cNvSpPr/>
          <p:nvPr/>
        </p:nvSpPr>
        <p:spPr>
          <a:xfrm>
            <a:off x="500553" y="728845"/>
            <a:ext cx="6396635" cy="543326"/>
          </a:xfrm>
          <a:custGeom>
            <a:avLst/>
            <a:gdLst>
              <a:gd name="connsiteX0" fmla="*/ 0 w 10515600"/>
              <a:gd name="connsiteY0" fmla="*/ 163901 h 983384"/>
              <a:gd name="connsiteX1" fmla="*/ 163901 w 10515600"/>
              <a:gd name="connsiteY1" fmla="*/ 0 h 983384"/>
              <a:gd name="connsiteX2" fmla="*/ 10351699 w 10515600"/>
              <a:gd name="connsiteY2" fmla="*/ 0 h 983384"/>
              <a:gd name="connsiteX3" fmla="*/ 10515600 w 10515600"/>
              <a:gd name="connsiteY3" fmla="*/ 163901 h 983384"/>
              <a:gd name="connsiteX4" fmla="*/ 10515600 w 10515600"/>
              <a:gd name="connsiteY4" fmla="*/ 819483 h 983384"/>
              <a:gd name="connsiteX5" fmla="*/ 10351699 w 10515600"/>
              <a:gd name="connsiteY5" fmla="*/ 983384 h 983384"/>
              <a:gd name="connsiteX6" fmla="*/ 163901 w 10515600"/>
              <a:gd name="connsiteY6" fmla="*/ 983384 h 983384"/>
              <a:gd name="connsiteX7" fmla="*/ 0 w 10515600"/>
              <a:gd name="connsiteY7" fmla="*/ 819483 h 983384"/>
              <a:gd name="connsiteX8" fmla="*/ 0 w 10515600"/>
              <a:gd name="connsiteY8" fmla="*/ 163901 h 98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983384">
                <a:moveTo>
                  <a:pt x="0" y="163901"/>
                </a:moveTo>
                <a:cubicBezTo>
                  <a:pt x="0" y="73381"/>
                  <a:pt x="73381" y="0"/>
                  <a:pt x="163901" y="0"/>
                </a:cubicBezTo>
                <a:lnTo>
                  <a:pt x="10351699" y="0"/>
                </a:lnTo>
                <a:cubicBezTo>
                  <a:pt x="10442219" y="0"/>
                  <a:pt x="10515600" y="73381"/>
                  <a:pt x="10515600" y="163901"/>
                </a:cubicBezTo>
                <a:lnTo>
                  <a:pt x="10515600" y="819483"/>
                </a:lnTo>
                <a:cubicBezTo>
                  <a:pt x="10515600" y="910003"/>
                  <a:pt x="10442219" y="983384"/>
                  <a:pt x="10351699" y="983384"/>
                </a:cubicBezTo>
                <a:lnTo>
                  <a:pt x="163901" y="983384"/>
                </a:lnTo>
                <a:cubicBezTo>
                  <a:pt x="73381" y="983384"/>
                  <a:pt x="0" y="910003"/>
                  <a:pt x="0" y="819483"/>
                </a:cubicBezTo>
                <a:lnTo>
                  <a:pt x="0" y="16390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4215" tIns="204215" rIns="204215" bIns="204215" numCol="1" spcCol="1270" anchor="ctr" anchorCtr="0">
            <a:noAutofit/>
          </a:bodyPr>
          <a:lstStyle/>
          <a:p>
            <a:pPr lvl="0" defTabSz="1822450">
              <a:lnSpc>
                <a:spcPct val="90000"/>
              </a:lnSpc>
              <a:spcBef>
                <a:spcPct val="0"/>
              </a:spcBef>
              <a:spcAft>
                <a:spcPct val="35000"/>
              </a:spcAft>
            </a:pPr>
            <a:r>
              <a:rPr lang="tr-TR" altLang="tr-TR" sz="2800" b="1" dirty="0">
                <a:solidFill>
                  <a:schemeClr val="bg1"/>
                </a:solidFill>
              </a:rPr>
              <a:t>II - İthalat </a:t>
            </a:r>
            <a:r>
              <a:rPr lang="tr-TR" altLang="tr-TR" sz="2800" b="1" dirty="0">
                <a:solidFill>
                  <a:schemeClr val="bg1"/>
                </a:solidFill>
                <a:sym typeface="Wingdings" pitchFamily="2" charset="2"/>
              </a:rPr>
              <a:t></a:t>
            </a:r>
            <a:r>
              <a:rPr lang="tr-TR" altLang="tr-TR" sz="2800" b="1" dirty="0">
                <a:solidFill>
                  <a:schemeClr val="bg1"/>
                </a:solidFill>
              </a:rPr>
              <a:t> Yurt İçi Satış ve Teslimler</a:t>
            </a:r>
          </a:p>
        </p:txBody>
      </p:sp>
      <p:sp>
        <p:nvSpPr>
          <p:cNvPr id="8" name="Dikdörtgen: Yuvarlatılmış Çapraz Köşeler 2">
            <a:extLst>
              <a:ext uri="{FF2B5EF4-FFF2-40B4-BE49-F238E27FC236}">
                <a16:creationId xmlns:a16="http://schemas.microsoft.com/office/drawing/2014/main" id="{2E53D86D-BD6C-4BF9-A3CF-EDD033C2D55E}"/>
              </a:ext>
            </a:extLst>
          </p:cNvPr>
          <p:cNvSpPr/>
          <p:nvPr/>
        </p:nvSpPr>
        <p:spPr>
          <a:xfrm>
            <a:off x="1914115" y="2873238"/>
            <a:ext cx="8363769" cy="2638029"/>
          </a:xfrm>
          <a:prstGeom prst="round2Diag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tr-TR" altLang="tr-TR" b="1" u="sng" dirty="0">
                <a:solidFill>
                  <a:schemeClr val="tx1"/>
                </a:solidFill>
                <a:latin typeface="Calibri" panose="020F0502020204030204" pitchFamily="34" charset="0"/>
                <a:cs typeface="Arial" panose="020B0604020202020204" pitchFamily="34" charset="0"/>
              </a:rPr>
              <a:t>İhracat sayılan satış ve teslimlere örnek olarak;</a:t>
            </a:r>
          </a:p>
          <a:p>
            <a:pPr algn="ctr"/>
            <a:endParaRPr lang="tr-TR" altLang="tr-TR" b="1" dirty="0">
              <a:solidFill>
                <a:schemeClr val="tx1"/>
              </a:solidFill>
              <a:latin typeface="Calibri" panose="020F0502020204030204" pitchFamily="34" charset="0"/>
              <a:cs typeface="Arial" panose="020B0604020202020204" pitchFamily="34" charset="0"/>
            </a:endParaRPr>
          </a:p>
          <a:p>
            <a:pPr marL="285750" indent="-285750" algn="just">
              <a:buFont typeface="Arial" panose="020B0604020202020204" pitchFamily="34" charset="0"/>
              <a:buChar char="•"/>
            </a:pPr>
            <a:r>
              <a:rPr lang="tr-TR" altLang="tr-TR" b="1" dirty="0">
                <a:solidFill>
                  <a:schemeClr val="tx1"/>
                </a:solidFill>
                <a:latin typeface="Calibri" panose="020F0502020204030204" pitchFamily="34" charset="0"/>
                <a:cs typeface="Arial" panose="020B0604020202020204" pitchFamily="34" charset="0"/>
              </a:rPr>
              <a:t>Yatırım programında yer alan kamu yatırımlarının uluslararası ihalesini kazanan firmalara yapılacak satış ve teslimler,</a:t>
            </a:r>
          </a:p>
          <a:p>
            <a:pPr marL="285750" indent="-285750" algn="just">
              <a:buFont typeface="Arial" panose="020B0604020202020204" pitchFamily="34" charset="0"/>
              <a:buChar char="•"/>
            </a:pPr>
            <a:r>
              <a:rPr lang="tr-TR" altLang="tr-TR" b="1" dirty="0">
                <a:solidFill>
                  <a:schemeClr val="tx1"/>
                </a:solidFill>
                <a:latin typeface="Calibri" panose="020F0502020204030204" pitchFamily="34" charset="0"/>
                <a:cs typeface="Arial" panose="020B0604020202020204" pitchFamily="34" charset="0"/>
              </a:rPr>
              <a:t>Savunma sanayi kapsamında yapılan satış ve teslimler</a:t>
            </a:r>
          </a:p>
          <a:p>
            <a:pPr marL="285750" indent="-285750" algn="just">
              <a:buFont typeface="Arial" panose="020B0604020202020204" pitchFamily="34" charset="0"/>
              <a:buChar char="•"/>
            </a:pPr>
            <a:r>
              <a:rPr lang="tr-TR" altLang="tr-TR" b="1" dirty="0">
                <a:solidFill>
                  <a:schemeClr val="tx1"/>
                </a:solidFill>
                <a:latin typeface="Calibri" panose="020F0502020204030204" pitchFamily="34" charset="0"/>
                <a:cs typeface="Arial" panose="020B0604020202020204" pitchFamily="34" charset="0"/>
              </a:rPr>
              <a:t>Yatırım Teşvik Belgesi sahibi firmaya bu belge kapsamında yapılan satış ve teslimler</a:t>
            </a:r>
          </a:p>
          <a:p>
            <a:pPr marL="285750" indent="-285750" algn="just">
              <a:buFont typeface="Arial" panose="020B0604020202020204" pitchFamily="34" charset="0"/>
              <a:buChar char="•"/>
            </a:pPr>
            <a:endParaRPr lang="tr-TR" altLang="tr-TR" b="1" dirty="0">
              <a:solidFill>
                <a:schemeClr val="tx1"/>
              </a:solidFill>
              <a:latin typeface="Calibri" panose="020F0502020204030204" pitchFamily="34" charset="0"/>
              <a:cs typeface="Arial" panose="020B0604020202020204" pitchFamily="34" charset="0"/>
            </a:endParaRPr>
          </a:p>
          <a:p>
            <a:pPr algn="just"/>
            <a:r>
              <a:rPr lang="tr-TR" altLang="tr-TR" b="1" dirty="0">
                <a:solidFill>
                  <a:schemeClr val="tx1"/>
                </a:solidFill>
                <a:latin typeface="Calibri" panose="020F0502020204030204" pitchFamily="34" charset="0"/>
                <a:cs typeface="Arial" panose="020B0604020202020204" pitchFamily="34" charset="0"/>
              </a:rPr>
              <a:t>verilebilir.</a:t>
            </a:r>
          </a:p>
        </p:txBody>
      </p:sp>
    </p:spTree>
    <p:extLst>
      <p:ext uri="{BB962C8B-B14F-4D97-AF65-F5344CB8AC3E}">
        <p14:creationId xmlns:p14="http://schemas.microsoft.com/office/powerpoint/2010/main" val="333422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Belge – İzin Farkı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r>
              <a:rPr lang="tr-TR" dirty="0"/>
              <a:t>         </a:t>
            </a:r>
          </a:p>
        </p:txBody>
      </p:sp>
      <p:sp>
        <p:nvSpPr>
          <p:cNvPr id="9" name="İçerik Yer Tutucusu 2">
            <a:extLst>
              <a:ext uri="{FF2B5EF4-FFF2-40B4-BE49-F238E27FC236}">
                <a16:creationId xmlns:a16="http://schemas.microsoft.com/office/drawing/2014/main" id="{552101FF-AA21-4072-94AF-21F345F22FAC}"/>
              </a:ext>
            </a:extLst>
          </p:cNvPr>
          <p:cNvSpPr txBox="1">
            <a:spLocks/>
          </p:cNvSpPr>
          <p:nvPr/>
        </p:nvSpPr>
        <p:spPr>
          <a:xfrm>
            <a:off x="838200" y="1601674"/>
            <a:ext cx="10515600" cy="435133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tr-TR" dirty="0"/>
          </a:p>
          <a:p>
            <a:pPr marL="0" indent="0" algn="just">
              <a:buNone/>
            </a:pPr>
            <a:r>
              <a:rPr lang="tr-TR" sz="2600" dirty="0"/>
              <a:t>Basit işlemler için «İzin» mekanizması kullanılmaktadır. Eşyanın </a:t>
            </a:r>
            <a:r>
              <a:rPr lang="tr-TR" sz="2600" dirty="0">
                <a:highlight>
                  <a:srgbClr val="FFFF00"/>
                </a:highlight>
              </a:rPr>
              <a:t>tamir edilmesi, boyanması, yenilenmesi, monte edilmesi, birleştirilmesi, ambalajlanması, bedelsiz ithalatı </a:t>
            </a:r>
            <a:r>
              <a:rPr lang="tr-TR" sz="2600" dirty="0"/>
              <a:t>vb. işlemler için  </a:t>
            </a:r>
            <a:r>
              <a:rPr lang="tr-TR" sz="2600" b="1" dirty="0"/>
              <a:t>Gümrük İdarelerince Dahilde İşleme İzni (Dİİ) verilmektedir. </a:t>
            </a:r>
            <a:r>
              <a:rPr lang="tr-TR" sz="2600" dirty="0"/>
              <a:t>Dahilde İşleme İzni verilecek haller, mevzuatta sayılmıştır. </a:t>
            </a:r>
          </a:p>
          <a:p>
            <a:pPr algn="just"/>
            <a:endParaRPr lang="tr-TR" sz="1100" b="1" dirty="0"/>
          </a:p>
          <a:p>
            <a:pPr marL="0" indent="0" algn="just">
              <a:buNone/>
            </a:pPr>
            <a:r>
              <a:rPr lang="tr-TR" sz="2600" dirty="0"/>
              <a:t>Yukarıda sayılan işlemler dışında </a:t>
            </a:r>
            <a:r>
              <a:rPr lang="tr-TR" sz="2600" b="1" dirty="0"/>
              <a:t>İhracat Genel Müdürlüğü tarafından Dahilde İşleme İzin Belgesi (DİİB)</a:t>
            </a:r>
            <a:r>
              <a:rPr lang="tr-TR" sz="2600" dirty="0"/>
              <a:t> düzenlenir.</a:t>
            </a:r>
          </a:p>
          <a:p>
            <a:pPr algn="just"/>
            <a:endParaRPr lang="tr-TR" dirty="0"/>
          </a:p>
        </p:txBody>
      </p:sp>
    </p:spTree>
    <p:extLst>
      <p:ext uri="{BB962C8B-B14F-4D97-AF65-F5344CB8AC3E}">
        <p14:creationId xmlns:p14="http://schemas.microsoft.com/office/powerpoint/2010/main" val="2056859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İlgili Birimler</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sp>
        <p:nvSpPr>
          <p:cNvPr id="6" name="İçerik Yer Tutucusu 4">
            <a:extLst>
              <a:ext uri="{FF2B5EF4-FFF2-40B4-BE49-F238E27FC236}">
                <a16:creationId xmlns:a16="http://schemas.microsoft.com/office/drawing/2014/main" id="{42FF7794-6753-4A35-85A2-452005CE7E36}"/>
              </a:ext>
            </a:extLst>
          </p:cNvPr>
          <p:cNvSpPr txBox="1">
            <a:spLocks/>
          </p:cNvSpPr>
          <p:nvPr/>
        </p:nvSpPr>
        <p:spPr>
          <a:xfrm>
            <a:off x="671367" y="1445774"/>
            <a:ext cx="5311717" cy="4544250"/>
          </a:xfrm>
          <a:noFill/>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altLang="tr-TR" sz="2400" b="1" u="sng" dirty="0"/>
              <a:t>İhracat Genel Müdürlüğü:</a:t>
            </a:r>
          </a:p>
          <a:p>
            <a:pPr lvl="1"/>
            <a:r>
              <a:rPr lang="tr-TR" altLang="tr-TR" dirty="0"/>
              <a:t>Belge düzenleme,</a:t>
            </a:r>
          </a:p>
          <a:p>
            <a:pPr lvl="1"/>
            <a:r>
              <a:rPr lang="tr-TR" altLang="tr-TR" dirty="0"/>
              <a:t>DİR ile ilgili düzenleme yapma, önlem alma, sorunları çözme ve talimat verme,</a:t>
            </a:r>
          </a:p>
          <a:p>
            <a:pPr lvl="1"/>
            <a:r>
              <a:rPr lang="tr-TR" altLang="tr-TR" dirty="0"/>
              <a:t>Koordinasyonu sağlama</a:t>
            </a:r>
          </a:p>
          <a:p>
            <a:r>
              <a:rPr lang="tr-TR" altLang="tr-TR" sz="2400" b="1" u="sng" dirty="0"/>
              <a:t>Gümrükler Genel Müdürlüğü:</a:t>
            </a:r>
          </a:p>
          <a:p>
            <a:pPr lvl="1"/>
            <a:r>
              <a:rPr lang="tr-TR" altLang="tr-TR" dirty="0"/>
              <a:t>DİR ile ilgili gümrük işlemleri ve saha takibi,</a:t>
            </a:r>
          </a:p>
          <a:p>
            <a:pPr lvl="1"/>
            <a:r>
              <a:rPr lang="tr-TR" altLang="tr-TR" dirty="0"/>
              <a:t>Dahilde İşleme İzni (Dİİ) ile ilgili uygulama</a:t>
            </a:r>
          </a:p>
        </p:txBody>
      </p:sp>
      <p:sp>
        <p:nvSpPr>
          <p:cNvPr id="7" name="İçerik Yer Tutucusu 4">
            <a:extLst>
              <a:ext uri="{FF2B5EF4-FFF2-40B4-BE49-F238E27FC236}">
                <a16:creationId xmlns:a16="http://schemas.microsoft.com/office/drawing/2014/main" id="{76926FE7-9048-46D8-B60C-DD8BC72BDE36}"/>
              </a:ext>
            </a:extLst>
          </p:cNvPr>
          <p:cNvSpPr txBox="1">
            <a:spLocks/>
          </p:cNvSpPr>
          <p:nvPr/>
        </p:nvSpPr>
        <p:spPr>
          <a:xfrm>
            <a:off x="6287589" y="1445774"/>
            <a:ext cx="5562600" cy="4544250"/>
          </a:xfrm>
          <a:prstGeom prst="rect">
            <a:avLst/>
          </a:prstGeom>
          <a:noFill/>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1" i="0" u="sng" strike="noStrike" kern="1200" cap="none" spc="0" normalizeH="0" baseline="0" noProof="0" dirty="0">
                <a:ln>
                  <a:noFill/>
                </a:ln>
                <a:effectLst/>
                <a:uLnTx/>
                <a:uFillTx/>
                <a:latin typeface="Calibri"/>
                <a:ea typeface="+mn-ea"/>
                <a:cs typeface="+mn-cs"/>
              </a:rPr>
              <a:t>Ticaret Bakanlığı Bölge Müdürlükleri: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DİİB Kapatma işlemleri,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DİİB Revize işlemleri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1" i="0" u="sng" strike="noStrike" kern="1200" cap="none" spc="0" normalizeH="0" baseline="0" noProof="0" dirty="0">
                <a:ln>
                  <a:noFill/>
                </a:ln>
                <a:effectLst/>
                <a:uLnTx/>
                <a:uFillTx/>
                <a:latin typeface="Calibri"/>
                <a:ea typeface="+mn-ea"/>
                <a:cs typeface="+mn-cs"/>
              </a:rPr>
              <a:t>Diğer Kurumlar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Hazine ve Maliye Bakanlığı,</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Toprak Mahsulleri Ofisi (T.M.O.),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Türkiye Odalar ve Borsalar Birliği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Şeker Dairesi ve ilgili fabrikaları, vb.</a:t>
            </a:r>
          </a:p>
        </p:txBody>
      </p:sp>
    </p:spTree>
    <p:extLst>
      <p:ext uri="{BB962C8B-B14F-4D97-AF65-F5344CB8AC3E}">
        <p14:creationId xmlns:p14="http://schemas.microsoft.com/office/powerpoint/2010/main" val="9836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İHRACATÇI TANIMLARI</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aphicFrame>
        <p:nvGraphicFramePr>
          <p:cNvPr id="8" name="Diyagram 7">
            <a:extLst>
              <a:ext uri="{FF2B5EF4-FFF2-40B4-BE49-F238E27FC236}">
                <a16:creationId xmlns:a16="http://schemas.microsoft.com/office/drawing/2014/main" id="{03B61A5B-5E45-4B6D-BAE4-0AAFEC7190E8}"/>
              </a:ext>
            </a:extLst>
          </p:cNvPr>
          <p:cNvGraphicFramePr/>
          <p:nvPr>
            <p:extLst>
              <p:ext uri="{D42A27DB-BD31-4B8C-83A1-F6EECF244321}">
                <p14:modId xmlns:p14="http://schemas.microsoft.com/office/powerpoint/2010/main" val="2261175536"/>
              </p:ext>
            </p:extLst>
          </p:nvPr>
        </p:nvGraphicFramePr>
        <p:xfrm>
          <a:off x="569621" y="1531815"/>
          <a:ext cx="11412772" cy="4616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8496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Destek Yönetim Sistemi Kullanımı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pSp>
        <p:nvGrpSpPr>
          <p:cNvPr id="8" name="Grup 7">
            <a:extLst>
              <a:ext uri="{FF2B5EF4-FFF2-40B4-BE49-F238E27FC236}">
                <a16:creationId xmlns:a16="http://schemas.microsoft.com/office/drawing/2014/main" id="{AEE8EEE0-096D-4A12-A4D2-06231DD23477}"/>
              </a:ext>
            </a:extLst>
          </p:cNvPr>
          <p:cNvGrpSpPr/>
          <p:nvPr/>
        </p:nvGrpSpPr>
        <p:grpSpPr>
          <a:xfrm>
            <a:off x="569622" y="1712026"/>
            <a:ext cx="11308868" cy="3974120"/>
            <a:chOff x="1984952" y="1772817"/>
            <a:chExt cx="8121074" cy="3974120"/>
          </a:xfrm>
        </p:grpSpPr>
        <p:sp>
          <p:nvSpPr>
            <p:cNvPr id="9" name="Rectangle 5">
              <a:extLst>
                <a:ext uri="{FF2B5EF4-FFF2-40B4-BE49-F238E27FC236}">
                  <a16:creationId xmlns:a16="http://schemas.microsoft.com/office/drawing/2014/main" id="{2E89D4B8-E05C-4BA7-AC4D-E61D8492D62F}"/>
                </a:ext>
              </a:extLst>
            </p:cNvPr>
            <p:cNvSpPr>
              <a:spLocks noChangeArrowheads="1"/>
            </p:cNvSpPr>
            <p:nvPr/>
          </p:nvSpPr>
          <p:spPr bwMode="auto">
            <a:xfrm>
              <a:off x="1984952" y="1786497"/>
              <a:ext cx="1878012" cy="3960440"/>
            </a:xfrm>
            <a:prstGeom prst="rect">
              <a:avLst/>
            </a:prstGeom>
            <a:noFill/>
            <a:ln w="12700" cmpd="tri" algn="ctr">
              <a:solidFill>
                <a:schemeClr val="accent1"/>
              </a:solidFill>
              <a:miter lim="800000"/>
              <a:headEnd/>
              <a:tailEnd/>
            </a:ln>
            <a:effectLst>
              <a:prstShdw prst="shdw17" dist="53882" dir="2700000">
                <a:srgbClr val="FFFFCC">
                  <a:alpha val="50000"/>
                </a:srgbClr>
              </a:prstShdw>
            </a:effectLst>
          </p:spPr>
          <p:txBody>
            <a:bodyPr wrap="none" anchor="ctr"/>
            <a:lstStyle/>
            <a:p>
              <a:pPr algn="ctr"/>
              <a:endParaRPr lang="tr-TR" altLang="tr-TR">
                <a:latin typeface="Verdana" pitchFamily="34" charset="0"/>
              </a:endParaRPr>
            </a:p>
          </p:txBody>
        </p:sp>
        <p:sp>
          <p:nvSpPr>
            <p:cNvPr id="10" name="Rectangle 6">
              <a:extLst>
                <a:ext uri="{FF2B5EF4-FFF2-40B4-BE49-F238E27FC236}">
                  <a16:creationId xmlns:a16="http://schemas.microsoft.com/office/drawing/2014/main" id="{83BFE9EC-D15B-4ABF-9DBF-D21975E8F554}"/>
                </a:ext>
              </a:extLst>
            </p:cNvPr>
            <p:cNvSpPr>
              <a:spLocks noChangeArrowheads="1"/>
            </p:cNvSpPr>
            <p:nvPr/>
          </p:nvSpPr>
          <p:spPr bwMode="auto">
            <a:xfrm>
              <a:off x="8097839" y="1772817"/>
              <a:ext cx="2008187" cy="3960440"/>
            </a:xfrm>
            <a:prstGeom prst="rect">
              <a:avLst/>
            </a:prstGeom>
            <a:noFill/>
            <a:ln w="12700" cmpd="tri" algn="ctr">
              <a:solidFill>
                <a:schemeClr val="accent1"/>
              </a:solidFill>
              <a:miter lim="800000"/>
              <a:headEnd/>
              <a:tailEnd/>
            </a:ln>
            <a:effectLst>
              <a:prstShdw prst="shdw17" dist="53882" dir="2700000">
                <a:srgbClr val="FFFFCC">
                  <a:alpha val="50000"/>
                </a:srgbClr>
              </a:prstShdw>
            </a:effectLst>
          </p:spPr>
          <p:txBody>
            <a:bodyPr wrap="none" anchor="ctr"/>
            <a:lstStyle/>
            <a:p>
              <a:endParaRPr lang="tr-TR" altLang="tr-TR"/>
            </a:p>
          </p:txBody>
        </p:sp>
        <p:sp>
          <p:nvSpPr>
            <p:cNvPr id="11" name="Rectangle 7">
              <a:extLst>
                <a:ext uri="{FF2B5EF4-FFF2-40B4-BE49-F238E27FC236}">
                  <a16:creationId xmlns:a16="http://schemas.microsoft.com/office/drawing/2014/main" id="{0AF89468-4748-492C-B6DC-E67C7FF3427C}"/>
                </a:ext>
              </a:extLst>
            </p:cNvPr>
            <p:cNvSpPr>
              <a:spLocks noChangeArrowheads="1"/>
            </p:cNvSpPr>
            <p:nvPr/>
          </p:nvSpPr>
          <p:spPr bwMode="auto">
            <a:xfrm>
              <a:off x="4133850" y="1772817"/>
              <a:ext cx="3729038" cy="3960440"/>
            </a:xfrm>
            <a:prstGeom prst="rect">
              <a:avLst/>
            </a:prstGeom>
            <a:noFill/>
            <a:ln w="12700" cmpd="tri">
              <a:solidFill>
                <a:schemeClr val="accent1"/>
              </a:solidFill>
              <a:miter lim="800000"/>
              <a:headEnd/>
              <a:tailEnd/>
            </a:ln>
            <a:effectLst>
              <a:prstShdw prst="shdw17" dist="53882" dir="2700000">
                <a:srgbClr val="FFFFCC">
                  <a:alpha val="50000"/>
                </a:srgbClr>
              </a:prstShdw>
            </a:effectLst>
          </p:spPr>
          <p:txBody>
            <a:bodyPr wrap="none" anchor="ctr"/>
            <a:lstStyle/>
            <a:p>
              <a:endParaRPr lang="tr-TR" altLang="tr-TR"/>
            </a:p>
          </p:txBody>
        </p:sp>
        <p:sp>
          <p:nvSpPr>
            <p:cNvPr id="12" name="Rectangle 8">
              <a:extLst>
                <a:ext uri="{FF2B5EF4-FFF2-40B4-BE49-F238E27FC236}">
                  <a16:creationId xmlns:a16="http://schemas.microsoft.com/office/drawing/2014/main" id="{F8856A41-8950-44B8-AFAF-B5E14839D6EC}"/>
                </a:ext>
              </a:extLst>
            </p:cNvPr>
            <p:cNvSpPr>
              <a:spLocks noChangeArrowheads="1"/>
            </p:cNvSpPr>
            <p:nvPr/>
          </p:nvSpPr>
          <p:spPr bwMode="auto">
            <a:xfrm>
              <a:off x="2135189" y="4488110"/>
              <a:ext cx="1577975" cy="312738"/>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Türktrust</a:t>
              </a:r>
              <a:endParaRPr lang="en-US" altLang="tr-TR" sz="1400" b="1">
                <a:solidFill>
                  <a:schemeClr val="tx1"/>
                </a:solidFill>
                <a:latin typeface="Arial" panose="020B0604020202020204" pitchFamily="34" charset="0"/>
                <a:cs typeface="Arial" panose="020B0604020202020204" pitchFamily="34" charset="0"/>
              </a:endParaRPr>
            </a:p>
          </p:txBody>
        </p:sp>
        <p:sp>
          <p:nvSpPr>
            <p:cNvPr id="13" name="Rectangle 9">
              <a:hlinkClick r:id="" action="ppaction://noaction"/>
              <a:extLst>
                <a:ext uri="{FF2B5EF4-FFF2-40B4-BE49-F238E27FC236}">
                  <a16:creationId xmlns:a16="http://schemas.microsoft.com/office/drawing/2014/main" id="{ADF85F95-1080-4718-BB6C-4AD4749D2B48}"/>
                </a:ext>
              </a:extLst>
            </p:cNvPr>
            <p:cNvSpPr>
              <a:spLocks noChangeArrowheads="1"/>
            </p:cNvSpPr>
            <p:nvPr/>
          </p:nvSpPr>
          <p:spPr bwMode="auto">
            <a:xfrm>
              <a:off x="5984876" y="3867399"/>
              <a:ext cx="17637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tx1"/>
                  </a:solidFill>
                  <a:latin typeface="Arial" panose="020B0604020202020204" pitchFamily="34" charset="0"/>
                  <a:cs typeface="Arial" panose="020B0604020202020204" pitchFamily="34" charset="0"/>
                </a:rPr>
                <a:t>Tic. Sicil Gazetesi</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14" name="Rectangle 10">
              <a:hlinkClick r:id="" action="ppaction://noaction"/>
              <a:extLst>
                <a:ext uri="{FF2B5EF4-FFF2-40B4-BE49-F238E27FC236}">
                  <a16:creationId xmlns:a16="http://schemas.microsoft.com/office/drawing/2014/main" id="{FAE386C8-FBD8-44D2-A761-01D28D5C0325}"/>
                </a:ext>
              </a:extLst>
            </p:cNvPr>
            <p:cNvSpPr>
              <a:spLocks noChangeArrowheads="1"/>
            </p:cNvSpPr>
            <p:nvPr/>
          </p:nvSpPr>
          <p:spPr bwMode="auto">
            <a:xfrm>
              <a:off x="5984876" y="4181724"/>
              <a:ext cx="17637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tx1"/>
                  </a:solidFill>
                  <a:latin typeface="Arial" panose="020B0604020202020204" pitchFamily="34" charset="0"/>
                  <a:cs typeface="Arial" panose="020B0604020202020204" pitchFamily="34" charset="0"/>
                </a:rPr>
                <a:t>Kapasite Raporu</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15" name="Rectangle 11">
              <a:extLst>
                <a:ext uri="{FF2B5EF4-FFF2-40B4-BE49-F238E27FC236}">
                  <a16:creationId xmlns:a16="http://schemas.microsoft.com/office/drawing/2014/main" id="{A8827EC9-E916-4FF6-82ED-4B60714379E2}"/>
                </a:ext>
              </a:extLst>
            </p:cNvPr>
            <p:cNvSpPr>
              <a:spLocks noChangeArrowheads="1"/>
            </p:cNvSpPr>
            <p:nvPr/>
          </p:nvSpPr>
          <p:spPr bwMode="auto">
            <a:xfrm>
              <a:off x="5984876" y="4486524"/>
              <a:ext cx="17637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İmza Sirküleri</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16" name="Rectangle 12">
              <a:extLst>
                <a:ext uri="{FF2B5EF4-FFF2-40B4-BE49-F238E27FC236}">
                  <a16:creationId xmlns:a16="http://schemas.microsoft.com/office/drawing/2014/main" id="{DD0BA72D-2283-4807-99E8-B57C0502CA74}"/>
                </a:ext>
              </a:extLst>
            </p:cNvPr>
            <p:cNvSpPr>
              <a:spLocks noChangeArrowheads="1"/>
            </p:cNvSpPr>
            <p:nvPr/>
          </p:nvSpPr>
          <p:spPr bwMode="auto">
            <a:xfrm>
              <a:off x="5984876" y="4791324"/>
              <a:ext cx="17637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Yetki Belgesi </a:t>
              </a:r>
              <a:endParaRPr lang="en-US" altLang="tr-TR" sz="1400" b="1">
                <a:solidFill>
                  <a:schemeClr val="tx1"/>
                </a:solidFill>
                <a:latin typeface="Arial" panose="020B0604020202020204" pitchFamily="34" charset="0"/>
                <a:cs typeface="Arial" panose="020B0604020202020204" pitchFamily="34" charset="0"/>
              </a:endParaRPr>
            </a:p>
          </p:txBody>
        </p:sp>
        <p:sp>
          <p:nvSpPr>
            <p:cNvPr id="17" name="AutoShape 13">
              <a:extLst>
                <a:ext uri="{FF2B5EF4-FFF2-40B4-BE49-F238E27FC236}">
                  <a16:creationId xmlns:a16="http://schemas.microsoft.com/office/drawing/2014/main" id="{BBBDBCF7-E91F-488C-830F-E9FA58606F41}"/>
                </a:ext>
              </a:extLst>
            </p:cNvPr>
            <p:cNvSpPr>
              <a:spLocks noChangeArrowheads="1"/>
            </p:cNvSpPr>
            <p:nvPr/>
          </p:nvSpPr>
          <p:spPr bwMode="auto">
            <a:xfrm>
              <a:off x="2168526" y="2599905"/>
              <a:ext cx="1577975" cy="1166812"/>
            </a:xfrm>
            <a:prstGeom prst="rightArrow">
              <a:avLst>
                <a:gd name="adj1" fmla="val 69852"/>
                <a:gd name="adj2" fmla="val 24494"/>
              </a:avLst>
            </a:prstGeom>
            <a:solidFill>
              <a:srgbClr val="A00000"/>
            </a:solidFill>
            <a:ln w="9525">
              <a:solidFill>
                <a:srgbClr val="002060"/>
              </a:solidFill>
              <a:miter lim="800000"/>
              <a:headEnd/>
              <a:tailEnd/>
            </a:ln>
            <a:effectLst/>
          </p:spPr>
          <p:txBody>
            <a:bodyPr wrap="none" anchor="ctr"/>
            <a:lstStyle/>
            <a:p>
              <a:pPr algn="ctr"/>
              <a:r>
                <a:rPr lang="tr-TR" altLang="tr-TR" sz="1600" b="1" dirty="0">
                  <a:solidFill>
                    <a:schemeClr val="bg1"/>
                  </a:solidFill>
                  <a:latin typeface="Arial" panose="020B0604020202020204" pitchFamily="34" charset="0"/>
                  <a:cs typeface="Arial" panose="020B0604020202020204" pitchFamily="34" charset="0"/>
                </a:rPr>
                <a:t>E Devlet</a:t>
              </a:r>
              <a:endParaRPr lang="en-US" altLang="tr-TR" sz="1600" b="1" dirty="0">
                <a:solidFill>
                  <a:schemeClr val="bg1"/>
                </a:solidFill>
                <a:latin typeface="Arial" panose="020B0604020202020204" pitchFamily="34" charset="0"/>
                <a:cs typeface="Arial" panose="020B0604020202020204" pitchFamily="34" charset="0"/>
              </a:endParaRPr>
            </a:p>
          </p:txBody>
        </p:sp>
        <p:sp>
          <p:nvSpPr>
            <p:cNvPr id="18" name="Rectangle 14">
              <a:extLst>
                <a:ext uri="{FF2B5EF4-FFF2-40B4-BE49-F238E27FC236}">
                  <a16:creationId xmlns:a16="http://schemas.microsoft.com/office/drawing/2014/main" id="{4BF9DE50-BF07-434A-8631-C3617EE42AF3}"/>
                </a:ext>
              </a:extLst>
            </p:cNvPr>
            <p:cNvSpPr>
              <a:spLocks noChangeArrowheads="1"/>
            </p:cNvSpPr>
            <p:nvPr/>
          </p:nvSpPr>
          <p:spPr bwMode="auto">
            <a:xfrm>
              <a:off x="2135189" y="3886449"/>
              <a:ext cx="1577975"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sz="1400" b="1" dirty="0" err="1">
                  <a:solidFill>
                    <a:schemeClr val="tx1"/>
                  </a:solidFill>
                  <a:latin typeface="Arial" panose="020B0604020202020204" pitchFamily="34" charset="0"/>
                  <a:cs typeface="Arial" panose="020B0604020202020204" pitchFamily="34" charset="0"/>
                </a:rPr>
                <a:t>KamuSM</a:t>
              </a:r>
              <a:endParaRPr lang="en-US" sz="1400" b="1" dirty="0">
                <a:solidFill>
                  <a:schemeClr val="tx1"/>
                </a:solidFill>
                <a:latin typeface="Arial" panose="020B0604020202020204" pitchFamily="34" charset="0"/>
                <a:cs typeface="Arial" panose="020B0604020202020204" pitchFamily="34" charset="0"/>
              </a:endParaRPr>
            </a:p>
          </p:txBody>
        </p:sp>
        <p:sp>
          <p:nvSpPr>
            <p:cNvPr id="19" name="Rectangle 15">
              <a:extLst>
                <a:ext uri="{FF2B5EF4-FFF2-40B4-BE49-F238E27FC236}">
                  <a16:creationId xmlns:a16="http://schemas.microsoft.com/office/drawing/2014/main" id="{E580738F-B3CD-4789-9C63-73ED5F5A90E1}"/>
                </a:ext>
              </a:extLst>
            </p:cNvPr>
            <p:cNvSpPr>
              <a:spLocks noChangeArrowheads="1"/>
            </p:cNvSpPr>
            <p:nvPr/>
          </p:nvSpPr>
          <p:spPr bwMode="auto">
            <a:xfrm>
              <a:off x="2135189" y="4192835"/>
              <a:ext cx="1577975" cy="312738"/>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E-Güven</a:t>
              </a:r>
              <a:endParaRPr lang="en-US" altLang="tr-TR" sz="1400" b="1">
                <a:solidFill>
                  <a:schemeClr val="tx1"/>
                </a:solidFill>
                <a:latin typeface="Arial" panose="020B0604020202020204" pitchFamily="34" charset="0"/>
                <a:cs typeface="Arial" panose="020B0604020202020204" pitchFamily="34" charset="0"/>
              </a:endParaRPr>
            </a:p>
          </p:txBody>
        </p:sp>
        <p:sp>
          <p:nvSpPr>
            <p:cNvPr id="22" name="Rectangle 16">
              <a:extLst>
                <a:ext uri="{FF2B5EF4-FFF2-40B4-BE49-F238E27FC236}">
                  <a16:creationId xmlns:a16="http://schemas.microsoft.com/office/drawing/2014/main" id="{6B5DB565-31A0-4DE9-BB0E-A61810CBEA30}"/>
                </a:ext>
              </a:extLst>
            </p:cNvPr>
            <p:cNvSpPr>
              <a:spLocks noChangeArrowheads="1"/>
            </p:cNvSpPr>
            <p:nvPr/>
          </p:nvSpPr>
          <p:spPr bwMode="auto">
            <a:xfrm>
              <a:off x="4273551" y="3867399"/>
              <a:ext cx="1635125"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Başvuru Formu</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23" name="AutoShape 17">
              <a:extLst>
                <a:ext uri="{FF2B5EF4-FFF2-40B4-BE49-F238E27FC236}">
                  <a16:creationId xmlns:a16="http://schemas.microsoft.com/office/drawing/2014/main" id="{459F8AEB-C0BD-4309-AA34-ACBB39C13D8D}"/>
                </a:ext>
              </a:extLst>
            </p:cNvPr>
            <p:cNvSpPr>
              <a:spLocks noChangeArrowheads="1"/>
            </p:cNvSpPr>
            <p:nvPr/>
          </p:nvSpPr>
          <p:spPr bwMode="auto">
            <a:xfrm>
              <a:off x="4306889" y="2599905"/>
              <a:ext cx="1571625" cy="1166812"/>
            </a:xfrm>
            <a:prstGeom prst="rightArrow">
              <a:avLst>
                <a:gd name="adj1" fmla="val 69852"/>
                <a:gd name="adj2" fmla="val 24395"/>
              </a:avLst>
            </a:prstGeom>
            <a:solidFill>
              <a:srgbClr val="A00000"/>
            </a:solidFill>
            <a:ln w="9525">
              <a:solidFill>
                <a:srgbClr val="002060"/>
              </a:solidFill>
              <a:miter lim="800000"/>
              <a:headEnd/>
              <a:tailEnd/>
            </a:ln>
            <a:effectLst/>
          </p:spPr>
          <p:txBody>
            <a:bodyPr wrap="none" anchor="ctr"/>
            <a:lstStyle/>
            <a:p>
              <a:pPr algn="ctr"/>
              <a:r>
                <a:rPr lang="tr-TR" altLang="tr-TR" sz="1600" b="1" dirty="0">
                  <a:solidFill>
                    <a:schemeClr val="bg1"/>
                  </a:solidFill>
                  <a:latin typeface="Arial" panose="020B0604020202020204" pitchFamily="34" charset="0"/>
                  <a:cs typeface="Arial" panose="020B0604020202020204" pitchFamily="34" charset="0"/>
                </a:rPr>
                <a:t>Yetki </a:t>
              </a:r>
            </a:p>
            <a:p>
              <a:pPr algn="ctr"/>
              <a:r>
                <a:rPr lang="tr-TR" altLang="tr-TR" sz="1600" b="1" dirty="0">
                  <a:solidFill>
                    <a:schemeClr val="bg1"/>
                  </a:solidFill>
                  <a:latin typeface="Arial" panose="020B0604020202020204" pitchFamily="34" charset="0"/>
                  <a:cs typeface="Arial" panose="020B0604020202020204" pitchFamily="34" charset="0"/>
                </a:rPr>
                <a:t>Başvurusu</a:t>
              </a:r>
            </a:p>
            <a:p>
              <a:pPr algn="ctr"/>
              <a:r>
                <a:rPr lang="tr-TR" altLang="tr-TR" sz="1600" b="1" dirty="0">
                  <a:solidFill>
                    <a:schemeClr val="bg1"/>
                  </a:solidFill>
                  <a:latin typeface="Arial" panose="020B0604020202020204" pitchFamily="34" charset="0"/>
                  <a:cs typeface="Arial" panose="020B0604020202020204" pitchFamily="34" charset="0"/>
                </a:rPr>
                <a:t>(</a:t>
              </a:r>
              <a:r>
                <a:rPr lang="tr-TR" altLang="tr-TR" sz="1600" b="1" dirty="0" err="1">
                  <a:solidFill>
                    <a:schemeClr val="bg1"/>
                  </a:solidFill>
                  <a:latin typeface="Arial" panose="020B0604020202020204" pitchFamily="34" charset="0"/>
                  <a:cs typeface="Arial" panose="020B0604020202020204" pitchFamily="34" charset="0"/>
                </a:rPr>
                <a:t>Web’den</a:t>
              </a:r>
              <a:r>
                <a:rPr lang="tr-TR" altLang="tr-TR" sz="1600" b="1" dirty="0">
                  <a:solidFill>
                    <a:schemeClr val="bg1"/>
                  </a:solidFill>
                  <a:latin typeface="Arial" panose="020B0604020202020204" pitchFamily="34" charset="0"/>
                  <a:cs typeface="Arial" panose="020B0604020202020204" pitchFamily="34" charset="0"/>
                </a:rPr>
                <a:t>)</a:t>
              </a:r>
              <a:endParaRPr lang="en-US" altLang="tr-TR" sz="1600" b="1" dirty="0">
                <a:solidFill>
                  <a:schemeClr val="bg1"/>
                </a:solidFill>
                <a:latin typeface="Arial" panose="020B0604020202020204" pitchFamily="34" charset="0"/>
                <a:cs typeface="Arial" panose="020B0604020202020204" pitchFamily="34" charset="0"/>
              </a:endParaRPr>
            </a:p>
          </p:txBody>
        </p:sp>
        <p:sp>
          <p:nvSpPr>
            <p:cNvPr id="24" name="AutoShape 18">
              <a:extLst>
                <a:ext uri="{FF2B5EF4-FFF2-40B4-BE49-F238E27FC236}">
                  <a16:creationId xmlns:a16="http://schemas.microsoft.com/office/drawing/2014/main" id="{4A9DB005-2976-438B-B084-CD25303A0BF8}"/>
                </a:ext>
              </a:extLst>
            </p:cNvPr>
            <p:cNvSpPr>
              <a:spLocks noChangeArrowheads="1"/>
            </p:cNvSpPr>
            <p:nvPr/>
          </p:nvSpPr>
          <p:spPr bwMode="auto">
            <a:xfrm>
              <a:off x="6002338" y="2599905"/>
              <a:ext cx="1738312" cy="1166812"/>
            </a:xfrm>
            <a:prstGeom prst="rightArrow">
              <a:avLst>
                <a:gd name="adj1" fmla="val 69852"/>
                <a:gd name="adj2" fmla="val 26983"/>
              </a:avLst>
            </a:prstGeom>
            <a:solidFill>
              <a:srgbClr val="A00000"/>
            </a:solidFill>
            <a:ln w="9525">
              <a:solidFill>
                <a:srgbClr val="002060"/>
              </a:solidFill>
              <a:miter lim="800000"/>
              <a:headEnd/>
              <a:tailEnd/>
            </a:ln>
            <a:effectLst/>
          </p:spPr>
          <p:txBody>
            <a:bodyPr wrap="none" anchor="ctr"/>
            <a:lstStyle/>
            <a:p>
              <a:pPr algn="ctr"/>
              <a:r>
                <a:rPr lang="tr-TR" altLang="tr-TR" sz="1200" b="1" dirty="0">
                  <a:solidFill>
                    <a:schemeClr val="bg1"/>
                  </a:solidFill>
                  <a:latin typeface="Arial" panose="020B0604020202020204" pitchFamily="34" charset="0"/>
                  <a:cs typeface="Arial" panose="020B0604020202020204" pitchFamily="34" charset="0"/>
                </a:rPr>
                <a:t>İhracatçı Birliklerine</a:t>
              </a:r>
            </a:p>
            <a:p>
              <a:pPr algn="ctr"/>
              <a:r>
                <a:rPr lang="tr-TR" altLang="tr-TR" sz="1200" b="1" dirty="0">
                  <a:solidFill>
                    <a:schemeClr val="bg1"/>
                  </a:solidFill>
                  <a:latin typeface="Arial" panose="020B0604020202020204" pitchFamily="34" charset="0"/>
                  <a:cs typeface="Arial" panose="020B0604020202020204" pitchFamily="34" charset="0"/>
                </a:rPr>
                <a:t>Evrak Teslimi</a:t>
              </a:r>
              <a:endParaRPr lang="en-US" altLang="tr-TR" sz="1200" b="1" dirty="0">
                <a:solidFill>
                  <a:schemeClr val="bg1"/>
                </a:solidFill>
                <a:latin typeface="Arial" panose="020B0604020202020204" pitchFamily="34" charset="0"/>
                <a:cs typeface="Arial" panose="020B0604020202020204" pitchFamily="34" charset="0"/>
              </a:endParaRPr>
            </a:p>
          </p:txBody>
        </p:sp>
        <p:sp>
          <p:nvSpPr>
            <p:cNvPr id="25" name="AutoShape 19">
              <a:extLst>
                <a:ext uri="{FF2B5EF4-FFF2-40B4-BE49-F238E27FC236}">
                  <a16:creationId xmlns:a16="http://schemas.microsoft.com/office/drawing/2014/main" id="{D7BB3170-BB11-4CCB-ADEF-BAA56B93F6D5}"/>
                </a:ext>
              </a:extLst>
            </p:cNvPr>
            <p:cNvSpPr>
              <a:spLocks noChangeArrowheads="1"/>
            </p:cNvSpPr>
            <p:nvPr/>
          </p:nvSpPr>
          <p:spPr bwMode="auto">
            <a:xfrm>
              <a:off x="8251826" y="2599905"/>
              <a:ext cx="1738313" cy="1166812"/>
            </a:xfrm>
            <a:prstGeom prst="rightArrow">
              <a:avLst>
                <a:gd name="adj1" fmla="val 69852"/>
                <a:gd name="adj2" fmla="val 26983"/>
              </a:avLst>
            </a:prstGeom>
            <a:solidFill>
              <a:srgbClr val="A00000"/>
            </a:solidFill>
            <a:ln w="9525">
              <a:solidFill>
                <a:srgbClr val="002060"/>
              </a:solidFill>
              <a:miter lim="800000"/>
              <a:headEnd/>
              <a:tailEnd/>
            </a:ln>
            <a:effectLst/>
          </p:spPr>
          <p:txBody>
            <a:bodyPr wrap="none" anchor="ctr"/>
            <a:lstStyle/>
            <a:p>
              <a:pPr algn="ctr"/>
              <a:r>
                <a:rPr lang="tr-TR" altLang="tr-TR" sz="1600" b="1">
                  <a:solidFill>
                    <a:schemeClr val="bg1"/>
                  </a:solidFill>
                  <a:latin typeface="Arial" panose="020B0604020202020204" pitchFamily="34" charset="0"/>
                  <a:cs typeface="Arial" panose="020B0604020202020204" pitchFamily="34" charset="0"/>
                </a:rPr>
                <a:t>Belge</a:t>
              </a:r>
              <a:br>
                <a:rPr lang="tr-TR" altLang="tr-TR" sz="1600" b="1">
                  <a:solidFill>
                    <a:schemeClr val="bg1"/>
                  </a:solidFill>
                  <a:latin typeface="Arial" panose="020B0604020202020204" pitchFamily="34" charset="0"/>
                  <a:cs typeface="Arial" panose="020B0604020202020204" pitchFamily="34" charset="0"/>
                </a:rPr>
              </a:br>
              <a:r>
                <a:rPr lang="tr-TR" altLang="tr-TR" sz="1600" b="1">
                  <a:solidFill>
                    <a:schemeClr val="bg1"/>
                  </a:solidFill>
                  <a:latin typeface="Arial" panose="020B0604020202020204" pitchFamily="34" charset="0"/>
                  <a:cs typeface="Arial" panose="020B0604020202020204" pitchFamily="34" charset="0"/>
                </a:rPr>
                <a:t>Müracaatı</a:t>
              </a:r>
              <a:endParaRPr lang="en-US" altLang="tr-TR" sz="1600" b="1">
                <a:solidFill>
                  <a:schemeClr val="bg1"/>
                </a:solidFill>
                <a:latin typeface="Arial" panose="020B0604020202020204" pitchFamily="34" charset="0"/>
                <a:cs typeface="Arial" panose="020B0604020202020204" pitchFamily="34" charset="0"/>
              </a:endParaRPr>
            </a:p>
          </p:txBody>
        </p:sp>
        <p:sp>
          <p:nvSpPr>
            <p:cNvPr id="26" name="Rectangle 20">
              <a:extLst>
                <a:ext uri="{FF2B5EF4-FFF2-40B4-BE49-F238E27FC236}">
                  <a16:creationId xmlns:a16="http://schemas.microsoft.com/office/drawing/2014/main" id="{FE6B147A-F113-44C8-BC21-CDDBA6520E8D}"/>
                </a:ext>
              </a:extLst>
            </p:cNvPr>
            <p:cNvSpPr>
              <a:spLocks noChangeArrowheads="1"/>
            </p:cNvSpPr>
            <p:nvPr/>
          </p:nvSpPr>
          <p:spPr bwMode="auto">
            <a:xfrm>
              <a:off x="8245476" y="3861049"/>
              <a:ext cx="17383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tx1"/>
                  </a:solidFill>
                  <a:latin typeface="Arial" panose="020B0604020202020204" pitchFamily="34" charset="0"/>
                  <a:cs typeface="Arial" panose="020B0604020202020204" pitchFamily="34" charset="0"/>
                </a:rPr>
                <a:t>İthalat Listesi</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27" name="Rectangle 21">
              <a:extLst>
                <a:ext uri="{FF2B5EF4-FFF2-40B4-BE49-F238E27FC236}">
                  <a16:creationId xmlns:a16="http://schemas.microsoft.com/office/drawing/2014/main" id="{3FB63110-8730-4537-A57D-0AAA0DB7A482}"/>
                </a:ext>
              </a:extLst>
            </p:cNvPr>
            <p:cNvSpPr>
              <a:spLocks noChangeArrowheads="1"/>
            </p:cNvSpPr>
            <p:nvPr/>
          </p:nvSpPr>
          <p:spPr bwMode="auto">
            <a:xfrm>
              <a:off x="8245476" y="4175374"/>
              <a:ext cx="17383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İhracat Listesi</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28" name="Rectangle 22">
              <a:extLst>
                <a:ext uri="{FF2B5EF4-FFF2-40B4-BE49-F238E27FC236}">
                  <a16:creationId xmlns:a16="http://schemas.microsoft.com/office/drawing/2014/main" id="{BC1147AB-8692-48E1-B543-8C5BF5FC3960}"/>
                </a:ext>
              </a:extLst>
            </p:cNvPr>
            <p:cNvSpPr>
              <a:spLocks noChangeArrowheads="1"/>
            </p:cNvSpPr>
            <p:nvPr/>
          </p:nvSpPr>
          <p:spPr bwMode="auto">
            <a:xfrm>
              <a:off x="8245476" y="4480174"/>
              <a:ext cx="1738313" cy="312737"/>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Sarfiyat Tablosu</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29" name="Text Box 23">
              <a:extLst>
                <a:ext uri="{FF2B5EF4-FFF2-40B4-BE49-F238E27FC236}">
                  <a16:creationId xmlns:a16="http://schemas.microsoft.com/office/drawing/2014/main" id="{3067EAA9-757E-47DA-9914-7DD5BC7545D9}"/>
                </a:ext>
              </a:extLst>
            </p:cNvPr>
            <p:cNvSpPr txBox="1">
              <a:spLocks noChangeArrowheads="1"/>
            </p:cNvSpPr>
            <p:nvPr/>
          </p:nvSpPr>
          <p:spPr bwMode="auto">
            <a:xfrm>
              <a:off x="4224338" y="1858542"/>
              <a:ext cx="34925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50000"/>
                </a:spcBef>
                <a:buClr>
                  <a:srgbClr val="FFFFFF"/>
                </a:buClr>
                <a:buFont typeface="Wingdings" pitchFamily="2" charset="2"/>
                <a:buNone/>
                <a:defRPr/>
              </a:pPr>
              <a:r>
                <a:rPr kumimoji="1" lang="tr-TR" b="1" dirty="0">
                  <a:effectLst>
                    <a:outerShdw blurRad="38100" dist="38100" dir="2700000" algn="tl">
                      <a:srgbClr val="C0C0C0"/>
                    </a:outerShdw>
                  </a:effectLst>
                  <a:latin typeface="Verdana" pitchFamily="34" charset="0"/>
                </a:rPr>
                <a:t>Firma Tanımlama</a:t>
              </a:r>
              <a:br>
                <a:rPr kumimoji="1" lang="tr-TR" b="1" dirty="0">
                  <a:effectLst>
                    <a:outerShdw blurRad="38100" dist="38100" dir="2700000" algn="tl">
                      <a:srgbClr val="C0C0C0"/>
                    </a:outerShdw>
                  </a:effectLst>
                  <a:latin typeface="Verdana" pitchFamily="34" charset="0"/>
                </a:rPr>
              </a:br>
              <a:r>
                <a:rPr kumimoji="1" lang="tr-TR" b="1" dirty="0">
                  <a:effectLst>
                    <a:outerShdw blurRad="38100" dist="38100" dir="2700000" algn="tl">
                      <a:srgbClr val="C0C0C0"/>
                    </a:outerShdw>
                  </a:effectLst>
                  <a:latin typeface="Verdana" pitchFamily="34" charset="0"/>
                </a:rPr>
                <a:t>(Bir Defa)</a:t>
              </a:r>
            </a:p>
          </p:txBody>
        </p:sp>
        <p:sp>
          <p:nvSpPr>
            <p:cNvPr id="30" name="Text Box 24">
              <a:extLst>
                <a:ext uri="{FF2B5EF4-FFF2-40B4-BE49-F238E27FC236}">
                  <a16:creationId xmlns:a16="http://schemas.microsoft.com/office/drawing/2014/main" id="{D801F9CA-1278-45CD-88FC-760A3CA0B768}"/>
                </a:ext>
              </a:extLst>
            </p:cNvPr>
            <p:cNvSpPr txBox="1">
              <a:spLocks noChangeArrowheads="1"/>
            </p:cNvSpPr>
            <p:nvPr/>
          </p:nvSpPr>
          <p:spPr bwMode="auto">
            <a:xfrm>
              <a:off x="8334344" y="1904580"/>
              <a:ext cx="1451038"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spcBef>
                  <a:spcPct val="50000"/>
                </a:spcBef>
                <a:buClr>
                  <a:srgbClr val="FFFFFF"/>
                </a:buClr>
                <a:buFont typeface="Wingdings" pitchFamily="2" charset="2"/>
                <a:buNone/>
                <a:defRPr/>
              </a:pPr>
              <a:r>
                <a:rPr kumimoji="1" lang="tr-TR" b="1" dirty="0">
                  <a:effectLst>
                    <a:outerShdw blurRad="38100" dist="38100" dir="2700000" algn="tl">
                      <a:srgbClr val="C0C0C0"/>
                    </a:outerShdw>
                  </a:effectLst>
                  <a:latin typeface="Verdana" pitchFamily="34" charset="0"/>
                </a:rPr>
                <a:t>Her Belge</a:t>
              </a:r>
              <a:br>
                <a:rPr kumimoji="1" lang="tr-TR" b="1" dirty="0">
                  <a:effectLst>
                    <a:outerShdw blurRad="38100" dist="38100" dir="2700000" algn="tl">
                      <a:srgbClr val="C0C0C0"/>
                    </a:outerShdw>
                  </a:effectLst>
                  <a:latin typeface="Verdana" pitchFamily="34" charset="0"/>
                </a:rPr>
              </a:br>
              <a:r>
                <a:rPr kumimoji="1" lang="tr-TR" b="1" dirty="0">
                  <a:effectLst>
                    <a:outerShdw blurRad="38100" dist="38100" dir="2700000" algn="tl">
                      <a:srgbClr val="C0C0C0"/>
                    </a:outerShdw>
                  </a:effectLst>
                  <a:latin typeface="Verdana" pitchFamily="34" charset="0"/>
                </a:rPr>
                <a:t>İçin</a:t>
              </a:r>
            </a:p>
          </p:txBody>
        </p:sp>
        <p:sp>
          <p:nvSpPr>
            <p:cNvPr id="31" name="Rectangle 25">
              <a:hlinkClick r:id="" action="ppaction://noaction"/>
              <a:extLst>
                <a:ext uri="{FF2B5EF4-FFF2-40B4-BE49-F238E27FC236}">
                  <a16:creationId xmlns:a16="http://schemas.microsoft.com/office/drawing/2014/main" id="{F5105443-EE00-400E-9A32-2968DA33351B}"/>
                </a:ext>
              </a:extLst>
            </p:cNvPr>
            <p:cNvSpPr>
              <a:spLocks noChangeArrowheads="1"/>
            </p:cNvSpPr>
            <p:nvPr/>
          </p:nvSpPr>
          <p:spPr bwMode="auto">
            <a:xfrm>
              <a:off x="5984876" y="5110410"/>
              <a:ext cx="1763713" cy="312738"/>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tx1"/>
                  </a:solidFill>
                  <a:latin typeface="Arial" panose="020B0604020202020204" pitchFamily="34" charset="0"/>
                  <a:cs typeface="Arial" panose="020B0604020202020204" pitchFamily="34" charset="0"/>
                </a:rPr>
                <a:t>Diğer Belgeler </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32" name="Rectangle 26">
              <a:extLst>
                <a:ext uri="{FF2B5EF4-FFF2-40B4-BE49-F238E27FC236}">
                  <a16:creationId xmlns:a16="http://schemas.microsoft.com/office/drawing/2014/main" id="{D63BB564-B663-4950-8364-C6A054CE25DC}"/>
                </a:ext>
              </a:extLst>
            </p:cNvPr>
            <p:cNvSpPr>
              <a:spLocks noChangeArrowheads="1"/>
            </p:cNvSpPr>
            <p:nvPr/>
          </p:nvSpPr>
          <p:spPr bwMode="auto">
            <a:xfrm>
              <a:off x="2135189" y="4815135"/>
              <a:ext cx="1577975" cy="312738"/>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tx1"/>
                  </a:solidFill>
                  <a:latin typeface="Arial" panose="020B0604020202020204" pitchFamily="34" charset="0"/>
                  <a:cs typeface="Arial" panose="020B0604020202020204" pitchFamily="34" charset="0"/>
                </a:rPr>
                <a:t>E-Tuğra</a:t>
              </a:r>
              <a:endParaRPr lang="en-US" altLang="tr-TR" sz="1400" b="1" dirty="0">
                <a:solidFill>
                  <a:schemeClr val="tx1"/>
                </a:solidFill>
                <a:latin typeface="Arial" panose="020B0604020202020204" pitchFamily="34" charset="0"/>
                <a:cs typeface="Arial" panose="020B0604020202020204" pitchFamily="34" charset="0"/>
              </a:endParaRPr>
            </a:p>
          </p:txBody>
        </p:sp>
        <p:sp>
          <p:nvSpPr>
            <p:cNvPr id="34" name="Rectangle 26">
              <a:extLst>
                <a:ext uri="{FF2B5EF4-FFF2-40B4-BE49-F238E27FC236}">
                  <a16:creationId xmlns:a16="http://schemas.microsoft.com/office/drawing/2014/main" id="{6C1174D7-F26C-4778-98FD-6BDF37124A9B}"/>
                </a:ext>
              </a:extLst>
            </p:cNvPr>
            <p:cNvSpPr>
              <a:spLocks noChangeArrowheads="1"/>
            </p:cNvSpPr>
            <p:nvPr/>
          </p:nvSpPr>
          <p:spPr bwMode="auto">
            <a:xfrm>
              <a:off x="2135189" y="5142688"/>
              <a:ext cx="1577975" cy="312738"/>
            </a:xfrm>
            <a:prstGeom prst="rect">
              <a:avLst/>
            </a:prstGeom>
            <a:noFill/>
            <a:ln>
              <a:solidFill>
                <a:srgbClr val="A0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tx1"/>
                  </a:solidFill>
                  <a:latin typeface="Arial" panose="020B0604020202020204" pitchFamily="34" charset="0"/>
                  <a:cs typeface="Arial" panose="020B0604020202020204" pitchFamily="34" charset="0"/>
                </a:rPr>
                <a:t>E-</a:t>
              </a:r>
              <a:r>
                <a:rPr lang="tr-TR" altLang="tr-TR" sz="1400" b="1" dirty="0" err="1">
                  <a:solidFill>
                    <a:schemeClr val="tx1"/>
                  </a:solidFill>
                  <a:latin typeface="Arial" panose="020B0604020202020204" pitchFamily="34" charset="0"/>
                  <a:cs typeface="Arial" panose="020B0604020202020204" pitchFamily="34" charset="0"/>
                </a:rPr>
                <a:t>İmzaTR</a:t>
              </a:r>
              <a:endParaRPr lang="en-US" altLang="tr-TR" sz="1400" b="1"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58458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DİİB Başvurusu</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endParaRPr lang="tr-TR"/>
          </a:p>
        </p:txBody>
      </p:sp>
      <p:grpSp>
        <p:nvGrpSpPr>
          <p:cNvPr id="35" name="Grup 34">
            <a:extLst>
              <a:ext uri="{FF2B5EF4-FFF2-40B4-BE49-F238E27FC236}">
                <a16:creationId xmlns:a16="http://schemas.microsoft.com/office/drawing/2014/main" id="{614DB24D-A3A1-4268-8DBA-D05486A080B3}"/>
              </a:ext>
            </a:extLst>
          </p:cNvPr>
          <p:cNvGrpSpPr/>
          <p:nvPr/>
        </p:nvGrpSpPr>
        <p:grpSpPr>
          <a:xfrm>
            <a:off x="128587" y="1306286"/>
            <a:ext cx="11934825" cy="4922446"/>
            <a:chOff x="1919288" y="1242344"/>
            <a:chExt cx="8274050" cy="4706937"/>
          </a:xfrm>
        </p:grpSpPr>
        <p:sp>
          <p:nvSpPr>
            <p:cNvPr id="36" name="Rectangle 5">
              <a:extLst>
                <a:ext uri="{FF2B5EF4-FFF2-40B4-BE49-F238E27FC236}">
                  <a16:creationId xmlns:a16="http://schemas.microsoft.com/office/drawing/2014/main" id="{F81568B2-E6F3-468D-BE85-498BF6A0FABD}"/>
                </a:ext>
              </a:extLst>
            </p:cNvPr>
            <p:cNvSpPr>
              <a:spLocks noChangeArrowheads="1"/>
            </p:cNvSpPr>
            <p:nvPr/>
          </p:nvSpPr>
          <p:spPr bwMode="auto">
            <a:xfrm>
              <a:off x="4719638" y="1242344"/>
              <a:ext cx="2286000" cy="350837"/>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dirty="0">
                  <a:solidFill>
                    <a:schemeClr val="bg1"/>
                  </a:solidFill>
                  <a:latin typeface="Arial" panose="020B0604020202020204" pitchFamily="34" charset="0"/>
                  <a:cs typeface="Arial" panose="020B0604020202020204" pitchFamily="34" charset="0"/>
                </a:rPr>
                <a:t>İhracat Genel </a:t>
              </a:r>
              <a:r>
                <a:rPr lang="tr-TR" altLang="tr-TR" sz="1500" b="1" dirty="0" err="1">
                  <a:solidFill>
                    <a:schemeClr val="bg1"/>
                  </a:solidFill>
                  <a:latin typeface="Arial" panose="020B0604020202020204" pitchFamily="34" charset="0"/>
                  <a:cs typeface="Arial" panose="020B0604020202020204" pitchFamily="34" charset="0"/>
                </a:rPr>
                <a:t>Müd</a:t>
              </a:r>
              <a:r>
                <a:rPr lang="tr-TR" altLang="tr-TR" sz="1500" b="1" dirty="0">
                  <a:solidFill>
                    <a:schemeClr val="bg1"/>
                  </a:solidFill>
                  <a:latin typeface="Arial" panose="020B0604020202020204" pitchFamily="34" charset="0"/>
                  <a:cs typeface="Arial" panose="020B0604020202020204" pitchFamily="34" charset="0"/>
                </a:rPr>
                <a:t>.</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37" name="Rectangle 7">
              <a:extLst>
                <a:ext uri="{FF2B5EF4-FFF2-40B4-BE49-F238E27FC236}">
                  <a16:creationId xmlns:a16="http://schemas.microsoft.com/office/drawing/2014/main" id="{929FA25D-B7E2-4F30-9E6F-684D68603C0A}"/>
                </a:ext>
              </a:extLst>
            </p:cNvPr>
            <p:cNvSpPr>
              <a:spLocks noChangeArrowheads="1"/>
            </p:cNvSpPr>
            <p:nvPr/>
          </p:nvSpPr>
          <p:spPr bwMode="auto">
            <a:xfrm rot="5400000">
              <a:off x="6499226" y="3618831"/>
              <a:ext cx="1187450" cy="352425"/>
            </a:xfrm>
            <a:prstGeom prst="rect">
              <a:avLst/>
            </a:prstGeom>
            <a:solidFill>
              <a:srgbClr val="D00000"/>
            </a:solidFill>
            <a:ln w="9525">
              <a:solidFill>
                <a:srgbClr val="FF0000"/>
              </a:solidFill>
              <a:miter lim="800000"/>
              <a:headEnd/>
              <a:tailEnd/>
            </a:ln>
            <a:effectLst/>
          </p:spPr>
          <p:txBody>
            <a:bodyPr wrap="none" lIns="36000" tIns="0" rIns="0" bIns="0" anchor="ctr"/>
            <a:lstStyle/>
            <a:p>
              <a:pPr algn="ctr"/>
              <a:r>
                <a:rPr lang="tr-TR" altLang="tr-TR" sz="1600" b="1">
                  <a:latin typeface="Arial" panose="020B0604020202020204" pitchFamily="34" charset="0"/>
                  <a:cs typeface="Arial" panose="020B0604020202020204" pitchFamily="34" charset="0"/>
                </a:rPr>
                <a:t>Red</a:t>
              </a:r>
              <a:endParaRPr lang="en-US" altLang="tr-TR" sz="1600" b="1">
                <a:latin typeface="Arial" panose="020B0604020202020204" pitchFamily="34" charset="0"/>
                <a:cs typeface="Arial" panose="020B0604020202020204" pitchFamily="34" charset="0"/>
              </a:endParaRPr>
            </a:p>
          </p:txBody>
        </p:sp>
        <p:sp>
          <p:nvSpPr>
            <p:cNvPr id="38" name="Rectangle 8">
              <a:extLst>
                <a:ext uri="{FF2B5EF4-FFF2-40B4-BE49-F238E27FC236}">
                  <a16:creationId xmlns:a16="http://schemas.microsoft.com/office/drawing/2014/main" id="{F9E3EAAE-1959-4A8E-B77C-E23A08AABAF4}"/>
                </a:ext>
              </a:extLst>
            </p:cNvPr>
            <p:cNvSpPr>
              <a:spLocks noChangeArrowheads="1"/>
            </p:cNvSpPr>
            <p:nvPr/>
          </p:nvSpPr>
          <p:spPr bwMode="auto">
            <a:xfrm rot="-5400000">
              <a:off x="4039394" y="3619624"/>
              <a:ext cx="1187450" cy="350838"/>
            </a:xfrm>
            <a:prstGeom prst="rect">
              <a:avLst/>
            </a:prstGeom>
            <a:solidFill>
              <a:srgbClr val="00B050"/>
            </a:solidFill>
            <a:ln>
              <a:solidFill>
                <a:srgbClr val="00B05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36000" tIns="0" rIns="0" bIns="0" anchor="ctr"/>
            <a:lstStyle/>
            <a:p>
              <a:pPr algn="ctr"/>
              <a:r>
                <a:rPr lang="tr-TR" altLang="tr-TR" sz="1600" b="1">
                  <a:solidFill>
                    <a:schemeClr val="tx1"/>
                  </a:solidFill>
                  <a:latin typeface="Arial" panose="020B0604020202020204" pitchFamily="34" charset="0"/>
                  <a:cs typeface="Arial" panose="020B0604020202020204" pitchFamily="34" charset="0"/>
                </a:rPr>
                <a:t>Onay</a:t>
              </a:r>
              <a:endParaRPr lang="en-US" altLang="tr-TR" sz="1600" b="1" dirty="0">
                <a:solidFill>
                  <a:schemeClr val="tx1"/>
                </a:solidFill>
                <a:latin typeface="Arial" panose="020B0604020202020204" pitchFamily="34" charset="0"/>
                <a:cs typeface="Arial" panose="020B0604020202020204" pitchFamily="34" charset="0"/>
              </a:endParaRPr>
            </a:p>
          </p:txBody>
        </p:sp>
        <p:sp>
          <p:nvSpPr>
            <p:cNvPr id="39" name="Rectangle 9">
              <a:extLst>
                <a:ext uri="{FF2B5EF4-FFF2-40B4-BE49-F238E27FC236}">
                  <a16:creationId xmlns:a16="http://schemas.microsoft.com/office/drawing/2014/main" id="{02492EA0-7B5D-4C33-9710-A19292FC757D}"/>
                </a:ext>
              </a:extLst>
            </p:cNvPr>
            <p:cNvSpPr>
              <a:spLocks noChangeArrowheads="1"/>
            </p:cNvSpPr>
            <p:nvPr/>
          </p:nvSpPr>
          <p:spPr bwMode="auto">
            <a:xfrm>
              <a:off x="4719638" y="1877344"/>
              <a:ext cx="2286000" cy="350837"/>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Havale</a:t>
              </a:r>
              <a:endParaRPr lang="en-US" altLang="tr-TR" sz="1500" b="1">
                <a:solidFill>
                  <a:schemeClr val="bg1"/>
                </a:solidFill>
                <a:latin typeface="Arial" panose="020B0604020202020204" pitchFamily="34" charset="0"/>
                <a:cs typeface="Arial" panose="020B0604020202020204" pitchFamily="34" charset="0"/>
              </a:endParaRPr>
            </a:p>
          </p:txBody>
        </p:sp>
        <p:sp>
          <p:nvSpPr>
            <p:cNvPr id="40" name="Rectangle 10">
              <a:extLst>
                <a:ext uri="{FF2B5EF4-FFF2-40B4-BE49-F238E27FC236}">
                  <a16:creationId xmlns:a16="http://schemas.microsoft.com/office/drawing/2014/main" id="{1FC666B0-18C9-4C96-8E07-19F03212F1BD}"/>
                </a:ext>
              </a:extLst>
            </p:cNvPr>
            <p:cNvSpPr>
              <a:spLocks noChangeArrowheads="1"/>
            </p:cNvSpPr>
            <p:nvPr/>
          </p:nvSpPr>
          <p:spPr bwMode="auto">
            <a:xfrm>
              <a:off x="7691438" y="1583656"/>
              <a:ext cx="2057400" cy="288925"/>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dirty="0">
                  <a:solidFill>
                    <a:schemeClr val="bg1"/>
                  </a:solidFill>
                  <a:latin typeface="Arial" panose="020B0604020202020204" pitchFamily="34" charset="0"/>
                  <a:cs typeface="Arial" panose="020B0604020202020204" pitchFamily="34" charset="0"/>
                </a:rPr>
                <a:t>Daire Başkanı</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41" name="Rectangle 11">
              <a:extLst>
                <a:ext uri="{FF2B5EF4-FFF2-40B4-BE49-F238E27FC236}">
                  <a16:creationId xmlns:a16="http://schemas.microsoft.com/office/drawing/2014/main" id="{208242E8-77A0-4DCE-842E-323C5F59BD3F}"/>
                </a:ext>
              </a:extLst>
            </p:cNvPr>
            <p:cNvSpPr>
              <a:spLocks noChangeArrowheads="1"/>
            </p:cNvSpPr>
            <p:nvPr/>
          </p:nvSpPr>
          <p:spPr bwMode="auto">
            <a:xfrm>
              <a:off x="7691438" y="1910681"/>
              <a:ext cx="2057400" cy="288925"/>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Şube Müdürü</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42" name="Rectangle 12">
              <a:extLst>
                <a:ext uri="{FF2B5EF4-FFF2-40B4-BE49-F238E27FC236}">
                  <a16:creationId xmlns:a16="http://schemas.microsoft.com/office/drawing/2014/main" id="{EAF71DFA-1CE3-48CA-8CD0-648B620FFEB2}"/>
                </a:ext>
              </a:extLst>
            </p:cNvPr>
            <p:cNvSpPr>
              <a:spLocks noChangeArrowheads="1"/>
            </p:cNvSpPr>
            <p:nvPr/>
          </p:nvSpPr>
          <p:spPr bwMode="auto">
            <a:xfrm>
              <a:off x="7691438" y="2237706"/>
              <a:ext cx="2057400" cy="288925"/>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Uzman</a:t>
              </a:r>
              <a:endParaRPr lang="en-US" altLang="tr-TR" sz="1500" b="1">
                <a:solidFill>
                  <a:schemeClr val="bg1"/>
                </a:solidFill>
                <a:latin typeface="Arial" panose="020B0604020202020204" pitchFamily="34" charset="0"/>
                <a:cs typeface="Arial" panose="020B0604020202020204" pitchFamily="34" charset="0"/>
              </a:endParaRPr>
            </a:p>
          </p:txBody>
        </p:sp>
        <p:cxnSp>
          <p:nvCxnSpPr>
            <p:cNvPr id="43" name="AutoShape 14">
              <a:extLst>
                <a:ext uri="{FF2B5EF4-FFF2-40B4-BE49-F238E27FC236}">
                  <a16:creationId xmlns:a16="http://schemas.microsoft.com/office/drawing/2014/main" id="{D0469C93-33BB-4CF3-897C-18AE8ACEFA8C}"/>
                </a:ext>
              </a:extLst>
            </p:cNvPr>
            <p:cNvCxnSpPr>
              <a:cxnSpLocks noChangeShapeType="1"/>
              <a:stCxn id="39" idx="2"/>
            </p:cNvCxnSpPr>
            <p:nvPr/>
          </p:nvCxnSpPr>
          <p:spPr bwMode="auto">
            <a:xfrm>
              <a:off x="5862638" y="2228181"/>
              <a:ext cx="0" cy="271463"/>
            </a:xfrm>
            <a:prstGeom prst="straightConnector1">
              <a:avLst/>
            </a:prstGeom>
            <a:ln>
              <a:solidFill>
                <a:srgbClr val="0070C0"/>
              </a:solidFill>
              <a:headEnd/>
              <a:tailEnd type="triangle" w="med" len="med"/>
            </a:ln>
          </p:spPr>
          <p:style>
            <a:lnRef idx="2">
              <a:schemeClr val="accent2">
                <a:shade val="50000"/>
              </a:schemeClr>
            </a:lnRef>
            <a:fillRef idx="1">
              <a:schemeClr val="accent2"/>
            </a:fillRef>
            <a:effectRef idx="0">
              <a:schemeClr val="accent2"/>
            </a:effectRef>
            <a:fontRef idx="minor">
              <a:schemeClr val="lt1"/>
            </a:fontRef>
          </p:style>
        </p:cxnSp>
        <p:sp>
          <p:nvSpPr>
            <p:cNvPr id="44" name="Rectangle 15">
              <a:extLst>
                <a:ext uri="{FF2B5EF4-FFF2-40B4-BE49-F238E27FC236}">
                  <a16:creationId xmlns:a16="http://schemas.microsoft.com/office/drawing/2014/main" id="{392A0794-1A30-499F-AAC8-158D4F6C0601}"/>
                </a:ext>
              </a:extLst>
            </p:cNvPr>
            <p:cNvSpPr>
              <a:spLocks noChangeArrowheads="1"/>
            </p:cNvSpPr>
            <p:nvPr/>
          </p:nvSpPr>
          <p:spPr bwMode="auto">
            <a:xfrm>
              <a:off x="4833938" y="3202906"/>
              <a:ext cx="2057400" cy="265112"/>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Şube Müdürü</a:t>
              </a:r>
              <a:endParaRPr lang="en-US" altLang="tr-TR" sz="1500" b="1">
                <a:solidFill>
                  <a:schemeClr val="bg1"/>
                </a:solidFill>
                <a:latin typeface="Arial" panose="020B0604020202020204" pitchFamily="34" charset="0"/>
                <a:cs typeface="Arial" panose="020B0604020202020204" pitchFamily="34" charset="0"/>
              </a:endParaRPr>
            </a:p>
          </p:txBody>
        </p:sp>
        <p:sp>
          <p:nvSpPr>
            <p:cNvPr id="45" name="Rectangle 16">
              <a:extLst>
                <a:ext uri="{FF2B5EF4-FFF2-40B4-BE49-F238E27FC236}">
                  <a16:creationId xmlns:a16="http://schemas.microsoft.com/office/drawing/2014/main" id="{FF43742E-D01F-4B1A-B0C5-791299708341}"/>
                </a:ext>
              </a:extLst>
            </p:cNvPr>
            <p:cNvSpPr>
              <a:spLocks noChangeArrowheads="1"/>
            </p:cNvSpPr>
            <p:nvPr/>
          </p:nvSpPr>
          <p:spPr bwMode="auto">
            <a:xfrm>
              <a:off x="4833938" y="3509294"/>
              <a:ext cx="2057400" cy="265112"/>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Daire Başkanı</a:t>
              </a:r>
              <a:endParaRPr lang="en-US" altLang="tr-TR" sz="1500" b="1">
                <a:solidFill>
                  <a:schemeClr val="bg1"/>
                </a:solidFill>
                <a:latin typeface="Arial" panose="020B0604020202020204" pitchFamily="34" charset="0"/>
                <a:cs typeface="Arial" panose="020B0604020202020204" pitchFamily="34" charset="0"/>
              </a:endParaRPr>
            </a:p>
          </p:txBody>
        </p:sp>
        <p:sp>
          <p:nvSpPr>
            <p:cNvPr id="46" name="Rectangle 17">
              <a:extLst>
                <a:ext uri="{FF2B5EF4-FFF2-40B4-BE49-F238E27FC236}">
                  <a16:creationId xmlns:a16="http://schemas.microsoft.com/office/drawing/2014/main" id="{8B57CB14-C6E2-4281-908B-D98CBA4C21EB}"/>
                </a:ext>
              </a:extLst>
            </p:cNvPr>
            <p:cNvSpPr>
              <a:spLocks noChangeArrowheads="1"/>
            </p:cNvSpPr>
            <p:nvPr/>
          </p:nvSpPr>
          <p:spPr bwMode="auto">
            <a:xfrm>
              <a:off x="4833938" y="3815681"/>
              <a:ext cx="2057400" cy="265112"/>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dirty="0">
                  <a:solidFill>
                    <a:schemeClr val="bg1"/>
                  </a:solidFill>
                  <a:latin typeface="Arial" panose="020B0604020202020204" pitchFamily="34" charset="0"/>
                  <a:cs typeface="Arial" panose="020B0604020202020204" pitchFamily="34" charset="0"/>
                </a:rPr>
                <a:t>Genel Müdür Yrd.</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47" name="Rectangle 18">
              <a:extLst>
                <a:ext uri="{FF2B5EF4-FFF2-40B4-BE49-F238E27FC236}">
                  <a16:creationId xmlns:a16="http://schemas.microsoft.com/office/drawing/2014/main" id="{2B4B5D36-4541-4B21-A899-917FDC16BCFF}"/>
                </a:ext>
              </a:extLst>
            </p:cNvPr>
            <p:cNvSpPr>
              <a:spLocks noChangeArrowheads="1"/>
            </p:cNvSpPr>
            <p:nvPr/>
          </p:nvSpPr>
          <p:spPr bwMode="auto">
            <a:xfrm>
              <a:off x="4833938" y="4122068"/>
              <a:ext cx="2057400" cy="265112"/>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Genel Müdür</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48" name="Rectangle 19">
              <a:extLst>
                <a:ext uri="{FF2B5EF4-FFF2-40B4-BE49-F238E27FC236}">
                  <a16:creationId xmlns:a16="http://schemas.microsoft.com/office/drawing/2014/main" id="{46EAD35B-AD96-4394-B576-7BCE8A9B76AF}"/>
                </a:ext>
              </a:extLst>
            </p:cNvPr>
            <p:cNvSpPr>
              <a:spLocks noChangeArrowheads="1"/>
            </p:cNvSpPr>
            <p:nvPr/>
          </p:nvSpPr>
          <p:spPr bwMode="auto">
            <a:xfrm>
              <a:off x="4456113" y="2896518"/>
              <a:ext cx="2813050" cy="265112"/>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Uzman</a:t>
              </a:r>
              <a:endParaRPr lang="en-US" altLang="tr-TR" sz="1500" b="1">
                <a:solidFill>
                  <a:schemeClr val="bg1"/>
                </a:solidFill>
                <a:latin typeface="Arial" panose="020B0604020202020204" pitchFamily="34" charset="0"/>
                <a:cs typeface="Arial" panose="020B0604020202020204" pitchFamily="34" charset="0"/>
              </a:endParaRPr>
            </a:p>
          </p:txBody>
        </p:sp>
        <p:sp>
          <p:nvSpPr>
            <p:cNvPr id="49" name="Rectangle 20">
              <a:extLst>
                <a:ext uri="{FF2B5EF4-FFF2-40B4-BE49-F238E27FC236}">
                  <a16:creationId xmlns:a16="http://schemas.microsoft.com/office/drawing/2014/main" id="{8206510E-C274-4843-A882-04CDCB695881}"/>
                </a:ext>
              </a:extLst>
            </p:cNvPr>
            <p:cNvSpPr>
              <a:spLocks noChangeArrowheads="1"/>
            </p:cNvSpPr>
            <p:nvPr/>
          </p:nvSpPr>
          <p:spPr bwMode="auto">
            <a:xfrm>
              <a:off x="7726363" y="3607719"/>
              <a:ext cx="2074862" cy="350837"/>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a:solidFill>
                    <a:schemeClr val="bg1"/>
                  </a:solidFill>
                  <a:latin typeface="Arial" panose="020B0604020202020204" pitchFamily="34" charset="0"/>
                  <a:cs typeface="Arial" panose="020B0604020202020204" pitchFamily="34" charset="0"/>
                </a:rPr>
                <a:t>Firmaya Bildirim</a:t>
              </a:r>
              <a:endParaRPr lang="en-US" altLang="tr-TR" sz="1500" b="1">
                <a:solidFill>
                  <a:schemeClr val="bg1"/>
                </a:solidFill>
                <a:latin typeface="Arial" panose="020B0604020202020204" pitchFamily="34" charset="0"/>
                <a:cs typeface="Arial" panose="020B0604020202020204" pitchFamily="34" charset="0"/>
              </a:endParaRPr>
            </a:p>
          </p:txBody>
        </p:sp>
        <p:grpSp>
          <p:nvGrpSpPr>
            <p:cNvPr id="50" name="Grup 49">
              <a:extLst>
                <a:ext uri="{FF2B5EF4-FFF2-40B4-BE49-F238E27FC236}">
                  <a16:creationId xmlns:a16="http://schemas.microsoft.com/office/drawing/2014/main" id="{67C791B8-AC7F-4B06-96E6-5BA954A37F8A}"/>
                </a:ext>
              </a:extLst>
            </p:cNvPr>
            <p:cNvGrpSpPr/>
            <p:nvPr/>
          </p:nvGrpSpPr>
          <p:grpSpPr>
            <a:xfrm>
              <a:off x="1919288" y="4712592"/>
              <a:ext cx="8274050" cy="1236689"/>
              <a:chOff x="395288" y="4712591"/>
              <a:chExt cx="8274050" cy="1236689"/>
            </a:xfrm>
          </p:grpSpPr>
          <p:sp>
            <p:nvSpPr>
              <p:cNvPr id="56" name="Rectangle 4">
                <a:extLst>
                  <a:ext uri="{FF2B5EF4-FFF2-40B4-BE49-F238E27FC236}">
                    <a16:creationId xmlns:a16="http://schemas.microsoft.com/office/drawing/2014/main" id="{B7DF9362-5419-4F45-9E36-113D65623DA2}"/>
                  </a:ext>
                </a:extLst>
              </p:cNvPr>
              <p:cNvSpPr>
                <a:spLocks noChangeArrowheads="1"/>
              </p:cNvSpPr>
              <p:nvPr/>
            </p:nvSpPr>
            <p:spPr bwMode="auto">
              <a:xfrm>
                <a:off x="395288" y="4712591"/>
                <a:ext cx="8274050" cy="1236689"/>
              </a:xfrm>
              <a:prstGeom prst="rect">
                <a:avLst/>
              </a:prstGeom>
              <a:solidFill>
                <a:srgbClr val="00B050"/>
              </a:solidFill>
              <a:ln w="9525">
                <a:solidFill>
                  <a:srgbClr val="000000"/>
                </a:solidFill>
                <a:miter lim="800000"/>
                <a:headEnd/>
                <a:tailEnd/>
              </a:ln>
              <a:effectLst>
                <a:prstShdw prst="shdw17" dist="17961" dir="2700000">
                  <a:srgbClr val="000000"/>
                </a:prstShdw>
              </a:effectLst>
            </p:spPr>
            <p:txBody>
              <a:bodyPr wrap="none" lIns="36000" tIns="0" rIns="0" bIns="0"/>
              <a:lstStyle/>
              <a:p>
                <a:pPr algn="ctr"/>
                <a:r>
                  <a:rPr lang="tr-TR" altLang="tr-TR" b="1" dirty="0">
                    <a:latin typeface="Arial" panose="020B0604020202020204" pitchFamily="34" charset="0"/>
                    <a:cs typeface="Arial" panose="020B0604020202020204" pitchFamily="34" charset="0"/>
                  </a:rPr>
                  <a:t>ONAY</a:t>
                </a:r>
                <a:endParaRPr lang="en-US" altLang="tr-TR" b="1" dirty="0">
                  <a:latin typeface="Arial" panose="020B0604020202020204" pitchFamily="34" charset="0"/>
                  <a:cs typeface="Arial" panose="020B0604020202020204" pitchFamily="34" charset="0"/>
                </a:endParaRPr>
              </a:p>
            </p:txBody>
          </p:sp>
          <p:sp>
            <p:nvSpPr>
              <p:cNvPr id="57" name="Rectangle 22">
                <a:extLst>
                  <a:ext uri="{FF2B5EF4-FFF2-40B4-BE49-F238E27FC236}">
                    <a16:creationId xmlns:a16="http://schemas.microsoft.com/office/drawing/2014/main" id="{004E32D4-BE07-4D59-915F-4A77FD8DDC8E}"/>
                  </a:ext>
                </a:extLst>
              </p:cNvPr>
              <p:cNvSpPr>
                <a:spLocks noChangeArrowheads="1"/>
              </p:cNvSpPr>
              <p:nvPr/>
            </p:nvSpPr>
            <p:spPr bwMode="auto">
              <a:xfrm>
                <a:off x="520701" y="5001540"/>
                <a:ext cx="2038350" cy="854193"/>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t"/>
              <a:lstStyle/>
              <a:p>
                <a:pPr algn="ctr"/>
                <a:r>
                  <a:rPr lang="tr-TR" altLang="tr-TR" sz="1500" b="1" dirty="0">
                    <a:solidFill>
                      <a:schemeClr val="bg1"/>
                    </a:solidFill>
                    <a:latin typeface="Arial" panose="020B0604020202020204" pitchFamily="34" charset="0"/>
                    <a:cs typeface="Arial" panose="020B0604020202020204" pitchFamily="34" charset="0"/>
                  </a:rPr>
                  <a:t>Gümrük İdareleri</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58" name="Rectangle 23">
                <a:extLst>
                  <a:ext uri="{FF2B5EF4-FFF2-40B4-BE49-F238E27FC236}">
                    <a16:creationId xmlns:a16="http://schemas.microsoft.com/office/drawing/2014/main" id="{6276018E-2E9C-4938-B562-9F2B6034358A}"/>
                  </a:ext>
                </a:extLst>
              </p:cNvPr>
              <p:cNvSpPr>
                <a:spLocks noChangeArrowheads="1"/>
              </p:cNvSpPr>
              <p:nvPr/>
            </p:nvSpPr>
            <p:spPr bwMode="auto">
              <a:xfrm>
                <a:off x="590551" y="5216102"/>
                <a:ext cx="1898650" cy="584089"/>
              </a:xfrm>
              <a:prstGeom prst="rect">
                <a:avLst/>
              </a:prstGeom>
              <a:gradFill flip="none" rotWithShape="1">
                <a:gsLst>
                  <a:gs pos="0">
                    <a:srgbClr val="1E305D">
                      <a:tint val="66000"/>
                      <a:satMod val="160000"/>
                    </a:srgbClr>
                  </a:gs>
                  <a:gs pos="50000">
                    <a:srgbClr val="1E305D">
                      <a:tint val="44500"/>
                      <a:satMod val="160000"/>
                    </a:srgbClr>
                  </a:gs>
                  <a:gs pos="100000">
                    <a:srgbClr val="1E305D">
                      <a:tint val="23500"/>
                      <a:satMod val="160000"/>
                    </a:srgbClr>
                  </a:gs>
                </a:gsLst>
                <a:lin ang="2700000" scaled="1"/>
                <a:tileRect/>
              </a:gradFill>
              <a:ln w="9525">
                <a:solidFill>
                  <a:schemeClr val="tx1"/>
                </a:solidFill>
                <a:miter lim="800000"/>
                <a:headEnd/>
                <a:tailEnd/>
              </a:ln>
              <a:effectLst/>
            </p:spPr>
            <p:txBody>
              <a:bodyPr lIns="36000" tIns="0" rIns="0" bIns="0" anchor="ctr"/>
              <a:lstStyle/>
              <a:p>
                <a:pPr algn="ctr"/>
                <a:r>
                  <a:rPr lang="tr-TR" altLang="tr-TR" sz="1100" b="1" dirty="0">
                    <a:latin typeface="Arial" panose="020B0604020202020204" pitchFamily="34" charset="0"/>
                    <a:cs typeface="Arial" panose="020B0604020202020204" pitchFamily="34" charset="0"/>
                  </a:rPr>
                  <a:t>Gümrükleme ile ilgili işlemler</a:t>
                </a:r>
                <a:endParaRPr lang="en-US" altLang="tr-TR" sz="1100" b="1" dirty="0">
                  <a:latin typeface="Arial" panose="020B0604020202020204" pitchFamily="34" charset="0"/>
                  <a:cs typeface="Arial" panose="020B0604020202020204" pitchFamily="34" charset="0"/>
                </a:endParaRPr>
              </a:p>
            </p:txBody>
          </p:sp>
          <p:sp>
            <p:nvSpPr>
              <p:cNvPr id="59" name="Rectangle 25">
                <a:extLst>
                  <a:ext uri="{FF2B5EF4-FFF2-40B4-BE49-F238E27FC236}">
                    <a16:creationId xmlns:a16="http://schemas.microsoft.com/office/drawing/2014/main" id="{EA9389E8-A09E-424E-A53C-8DBAE84CCF6A}"/>
                  </a:ext>
                </a:extLst>
              </p:cNvPr>
              <p:cNvSpPr>
                <a:spLocks noChangeArrowheads="1"/>
              </p:cNvSpPr>
              <p:nvPr/>
            </p:nvSpPr>
            <p:spPr bwMode="auto">
              <a:xfrm>
                <a:off x="2655888" y="5001540"/>
                <a:ext cx="1905000" cy="854194"/>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t"/>
              <a:lstStyle/>
              <a:p>
                <a:pPr algn="ctr"/>
                <a:r>
                  <a:rPr lang="tr-TR" altLang="tr-TR" sz="1500" b="1" dirty="0">
                    <a:solidFill>
                      <a:schemeClr val="bg1"/>
                    </a:solidFill>
                    <a:latin typeface="Arial" panose="020B0604020202020204" pitchFamily="34" charset="0"/>
                    <a:cs typeface="Arial" panose="020B0604020202020204" pitchFamily="34" charset="0"/>
                  </a:rPr>
                  <a:t>Bölge Müdürlükleri</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60" name="Rectangle 26">
                <a:extLst>
                  <a:ext uri="{FF2B5EF4-FFF2-40B4-BE49-F238E27FC236}">
                    <a16:creationId xmlns:a16="http://schemas.microsoft.com/office/drawing/2014/main" id="{95D50258-2F01-4277-9928-F55095C72D9E}"/>
                  </a:ext>
                </a:extLst>
              </p:cNvPr>
              <p:cNvSpPr>
                <a:spLocks noChangeArrowheads="1"/>
              </p:cNvSpPr>
              <p:nvPr/>
            </p:nvSpPr>
            <p:spPr bwMode="auto">
              <a:xfrm>
                <a:off x="2732088" y="5216101"/>
                <a:ext cx="1773238" cy="584090"/>
              </a:xfrm>
              <a:prstGeom prst="rect">
                <a:avLst/>
              </a:prstGeom>
              <a:gradFill flip="none" rotWithShape="1">
                <a:gsLst>
                  <a:gs pos="0">
                    <a:srgbClr val="1E305D">
                      <a:tint val="66000"/>
                      <a:satMod val="160000"/>
                    </a:srgbClr>
                  </a:gs>
                  <a:gs pos="50000">
                    <a:srgbClr val="1E305D">
                      <a:tint val="44500"/>
                      <a:satMod val="160000"/>
                    </a:srgbClr>
                  </a:gs>
                  <a:gs pos="100000">
                    <a:srgbClr val="1E305D">
                      <a:tint val="23500"/>
                      <a:satMod val="160000"/>
                    </a:srgbClr>
                  </a:gs>
                </a:gsLst>
                <a:lin ang="2700000" scaled="1"/>
                <a:tileRect/>
              </a:gradFill>
              <a:ln w="9525">
                <a:solidFill>
                  <a:schemeClr val="tx1"/>
                </a:solidFill>
                <a:miter lim="800000"/>
                <a:headEnd/>
                <a:tailEnd/>
              </a:ln>
              <a:effectLst/>
            </p:spPr>
            <p:txBody>
              <a:bodyPr lIns="36000" tIns="0" rIns="0" bIns="0" anchor="ctr"/>
              <a:lstStyle/>
              <a:p>
                <a:pPr algn="ctr"/>
                <a:r>
                  <a:rPr lang="tr-TR" altLang="tr-TR" sz="1100" b="1" dirty="0">
                    <a:latin typeface="Arial" panose="020B0604020202020204" pitchFamily="34" charset="0"/>
                    <a:cs typeface="Arial" panose="020B0604020202020204" pitchFamily="34" charset="0"/>
                  </a:rPr>
                  <a:t>Bütün Belgeleri Görme, Revize ve </a:t>
                </a:r>
              </a:p>
              <a:p>
                <a:pPr algn="ctr"/>
                <a:r>
                  <a:rPr lang="tr-TR" altLang="tr-TR" sz="1100" b="1" dirty="0">
                    <a:latin typeface="Arial" panose="020B0604020202020204" pitchFamily="34" charset="0"/>
                    <a:cs typeface="Arial" panose="020B0604020202020204" pitchFamily="34" charset="0"/>
                  </a:rPr>
                  <a:t>Kapatma İşlemleri</a:t>
                </a:r>
                <a:endParaRPr lang="en-US" altLang="tr-TR" sz="1100" b="1" dirty="0">
                  <a:latin typeface="Arial" panose="020B0604020202020204" pitchFamily="34" charset="0"/>
                  <a:cs typeface="Arial" panose="020B0604020202020204" pitchFamily="34" charset="0"/>
                </a:endParaRPr>
              </a:p>
            </p:txBody>
          </p:sp>
          <p:sp>
            <p:nvSpPr>
              <p:cNvPr id="61" name="Rectangle 28">
                <a:extLst>
                  <a:ext uri="{FF2B5EF4-FFF2-40B4-BE49-F238E27FC236}">
                    <a16:creationId xmlns:a16="http://schemas.microsoft.com/office/drawing/2014/main" id="{A945F9D2-8BFE-4724-8D66-74F797755829}"/>
                  </a:ext>
                </a:extLst>
              </p:cNvPr>
              <p:cNvSpPr>
                <a:spLocks noChangeArrowheads="1"/>
              </p:cNvSpPr>
              <p:nvPr/>
            </p:nvSpPr>
            <p:spPr bwMode="auto">
              <a:xfrm>
                <a:off x="4652963" y="5001540"/>
                <a:ext cx="1905000" cy="854193"/>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t"/>
              <a:lstStyle/>
              <a:p>
                <a:pPr algn="ctr"/>
                <a:r>
                  <a:rPr lang="tr-TR" altLang="tr-TR" sz="1500" b="1" dirty="0">
                    <a:solidFill>
                      <a:schemeClr val="bg1"/>
                    </a:solidFill>
                    <a:latin typeface="Arial" panose="020B0604020202020204" pitchFamily="34" charset="0"/>
                    <a:cs typeface="Arial" panose="020B0604020202020204" pitchFamily="34" charset="0"/>
                  </a:rPr>
                  <a:t>Firma</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62" name="Rectangle 29">
                <a:extLst>
                  <a:ext uri="{FF2B5EF4-FFF2-40B4-BE49-F238E27FC236}">
                    <a16:creationId xmlns:a16="http://schemas.microsoft.com/office/drawing/2014/main" id="{19AE719B-048B-4118-8B98-7A43F3379328}"/>
                  </a:ext>
                </a:extLst>
              </p:cNvPr>
              <p:cNvSpPr>
                <a:spLocks noChangeArrowheads="1"/>
              </p:cNvSpPr>
              <p:nvPr/>
            </p:nvSpPr>
            <p:spPr bwMode="auto">
              <a:xfrm>
                <a:off x="4703763" y="5216102"/>
                <a:ext cx="1773238" cy="584089"/>
              </a:xfrm>
              <a:prstGeom prst="rect">
                <a:avLst/>
              </a:prstGeom>
              <a:gradFill flip="none" rotWithShape="1">
                <a:gsLst>
                  <a:gs pos="0">
                    <a:srgbClr val="1E305D">
                      <a:tint val="66000"/>
                      <a:satMod val="160000"/>
                    </a:srgbClr>
                  </a:gs>
                  <a:gs pos="50000">
                    <a:srgbClr val="1E305D">
                      <a:tint val="44500"/>
                      <a:satMod val="160000"/>
                    </a:srgbClr>
                  </a:gs>
                  <a:gs pos="100000">
                    <a:srgbClr val="1E305D">
                      <a:tint val="23500"/>
                      <a:satMod val="160000"/>
                    </a:srgbClr>
                  </a:gs>
                </a:gsLst>
                <a:lin ang="2700000" scaled="1"/>
                <a:tileRect/>
              </a:gradFill>
              <a:ln w="9525">
                <a:solidFill>
                  <a:schemeClr val="tx1"/>
                </a:solidFill>
                <a:miter lim="800000"/>
                <a:headEnd/>
                <a:tailEnd/>
              </a:ln>
              <a:effectLst/>
            </p:spPr>
            <p:txBody>
              <a:bodyPr lIns="36000" tIns="0" rIns="0" bIns="0" anchor="ctr"/>
              <a:lstStyle/>
              <a:p>
                <a:pPr algn="ctr"/>
                <a:r>
                  <a:rPr lang="tr-TR" altLang="tr-TR" sz="1100" b="1" dirty="0">
                    <a:latin typeface="Arial" panose="020B0604020202020204" pitchFamily="34" charset="0"/>
                    <a:cs typeface="Arial" panose="020B0604020202020204" pitchFamily="34" charset="0"/>
                  </a:rPr>
                  <a:t>Belgelerini Takip ve Revize Müracaatı</a:t>
                </a:r>
                <a:endParaRPr lang="en-US" altLang="tr-TR" sz="1100" b="1" dirty="0">
                  <a:latin typeface="Arial" panose="020B0604020202020204" pitchFamily="34" charset="0"/>
                  <a:cs typeface="Arial" panose="020B0604020202020204" pitchFamily="34" charset="0"/>
                </a:endParaRPr>
              </a:p>
            </p:txBody>
          </p:sp>
          <p:sp>
            <p:nvSpPr>
              <p:cNvPr id="63" name="Rectangle 31">
                <a:extLst>
                  <a:ext uri="{FF2B5EF4-FFF2-40B4-BE49-F238E27FC236}">
                    <a16:creationId xmlns:a16="http://schemas.microsoft.com/office/drawing/2014/main" id="{9E371C18-B59A-4D36-B2D5-BE3610E188D5}"/>
                  </a:ext>
                </a:extLst>
              </p:cNvPr>
              <p:cNvSpPr>
                <a:spLocks noChangeArrowheads="1"/>
              </p:cNvSpPr>
              <p:nvPr/>
            </p:nvSpPr>
            <p:spPr bwMode="auto">
              <a:xfrm>
                <a:off x="6648451" y="5001540"/>
                <a:ext cx="1905000" cy="854193"/>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t"/>
              <a:lstStyle/>
              <a:p>
                <a:pPr algn="ctr"/>
                <a:r>
                  <a:rPr lang="tr-TR" altLang="tr-TR" sz="1500" b="1">
                    <a:solidFill>
                      <a:schemeClr val="bg1"/>
                    </a:solidFill>
                    <a:latin typeface="Arial" panose="020B0604020202020204" pitchFamily="34" charset="0"/>
                    <a:cs typeface="Arial" panose="020B0604020202020204" pitchFamily="34" charset="0"/>
                  </a:rPr>
                  <a:t>Denetim Birimleri</a:t>
                </a:r>
                <a:endParaRPr lang="en-US" altLang="tr-TR" sz="1500" b="1" dirty="0">
                  <a:solidFill>
                    <a:schemeClr val="bg1"/>
                  </a:solidFill>
                  <a:latin typeface="Arial" panose="020B0604020202020204" pitchFamily="34" charset="0"/>
                  <a:cs typeface="Arial" panose="020B0604020202020204" pitchFamily="34" charset="0"/>
                </a:endParaRPr>
              </a:p>
            </p:txBody>
          </p:sp>
          <p:sp>
            <p:nvSpPr>
              <p:cNvPr id="64" name="Rectangle 32">
                <a:extLst>
                  <a:ext uri="{FF2B5EF4-FFF2-40B4-BE49-F238E27FC236}">
                    <a16:creationId xmlns:a16="http://schemas.microsoft.com/office/drawing/2014/main" id="{FF2343BA-2913-442B-892E-F9DA46112A6E}"/>
                  </a:ext>
                </a:extLst>
              </p:cNvPr>
              <p:cNvSpPr>
                <a:spLocks noChangeArrowheads="1"/>
              </p:cNvSpPr>
              <p:nvPr/>
            </p:nvSpPr>
            <p:spPr bwMode="auto">
              <a:xfrm>
                <a:off x="6724651" y="5216102"/>
                <a:ext cx="1773238" cy="584089"/>
              </a:xfrm>
              <a:prstGeom prst="rect">
                <a:avLst/>
              </a:prstGeom>
              <a:gradFill flip="none" rotWithShape="1">
                <a:gsLst>
                  <a:gs pos="0">
                    <a:srgbClr val="1E305D">
                      <a:tint val="66000"/>
                      <a:satMod val="160000"/>
                    </a:srgbClr>
                  </a:gs>
                  <a:gs pos="50000">
                    <a:srgbClr val="1E305D">
                      <a:tint val="44500"/>
                      <a:satMod val="160000"/>
                    </a:srgbClr>
                  </a:gs>
                  <a:gs pos="100000">
                    <a:srgbClr val="1E305D">
                      <a:tint val="23500"/>
                      <a:satMod val="160000"/>
                    </a:srgbClr>
                  </a:gs>
                </a:gsLst>
                <a:lin ang="2700000" scaled="1"/>
                <a:tileRect/>
              </a:gradFill>
              <a:ln w="9525">
                <a:solidFill>
                  <a:schemeClr val="tx1"/>
                </a:solidFill>
                <a:miter lim="800000"/>
                <a:headEnd/>
                <a:tailEnd/>
              </a:ln>
              <a:effectLst/>
            </p:spPr>
            <p:txBody>
              <a:bodyPr lIns="36000" tIns="0" rIns="0" bIns="0" anchor="ctr"/>
              <a:lstStyle/>
              <a:p>
                <a:pPr algn="ctr"/>
                <a:r>
                  <a:rPr lang="tr-TR" altLang="tr-TR" sz="1100" b="1" dirty="0">
                    <a:latin typeface="Arial" panose="020B0604020202020204" pitchFamily="34" charset="0"/>
                    <a:cs typeface="Arial" panose="020B0604020202020204" pitchFamily="34" charset="0"/>
                  </a:rPr>
                  <a:t>Tüm Belgeleri ve Bilgileri Görme Yetkisi</a:t>
                </a:r>
                <a:endParaRPr lang="en-US" altLang="tr-TR" sz="1100" b="1" dirty="0">
                  <a:latin typeface="Arial" panose="020B0604020202020204" pitchFamily="34" charset="0"/>
                  <a:cs typeface="Arial" panose="020B0604020202020204" pitchFamily="34" charset="0"/>
                </a:endParaRPr>
              </a:p>
            </p:txBody>
          </p:sp>
        </p:grpSp>
        <p:cxnSp>
          <p:nvCxnSpPr>
            <p:cNvPr id="51" name="AutoShape 34">
              <a:extLst>
                <a:ext uri="{FF2B5EF4-FFF2-40B4-BE49-F238E27FC236}">
                  <a16:creationId xmlns:a16="http://schemas.microsoft.com/office/drawing/2014/main" id="{75A2BC25-692F-4C75-A65A-CF5ABAF72D65}"/>
                </a:ext>
              </a:extLst>
            </p:cNvPr>
            <p:cNvCxnSpPr>
              <a:cxnSpLocks noChangeShapeType="1"/>
              <a:stCxn id="38" idx="1"/>
              <a:endCxn id="56" idx="0"/>
            </p:cNvCxnSpPr>
            <p:nvPr/>
          </p:nvCxnSpPr>
          <p:spPr bwMode="auto">
            <a:xfrm rot="16200000" flipH="1">
              <a:off x="5182804" y="3839083"/>
              <a:ext cx="323824" cy="1423194"/>
            </a:xfrm>
            <a:prstGeom prst="bentConnector3">
              <a:avLst>
                <a:gd name="adj1" fmla="val 50000"/>
              </a:avLst>
            </a:prstGeom>
            <a:ln>
              <a:headEnd/>
              <a:tailEnd type="triangle" w="med" len="med"/>
            </a:ln>
          </p:spPr>
          <p:style>
            <a:lnRef idx="3">
              <a:schemeClr val="accent6"/>
            </a:lnRef>
            <a:fillRef idx="0">
              <a:schemeClr val="accent6"/>
            </a:fillRef>
            <a:effectRef idx="2">
              <a:schemeClr val="accent6"/>
            </a:effectRef>
            <a:fontRef idx="minor">
              <a:schemeClr val="tx1"/>
            </a:fontRef>
          </p:style>
        </p:cxnSp>
        <p:cxnSp>
          <p:nvCxnSpPr>
            <p:cNvPr id="52" name="AutoShape 35">
              <a:extLst>
                <a:ext uri="{FF2B5EF4-FFF2-40B4-BE49-F238E27FC236}">
                  <a16:creationId xmlns:a16="http://schemas.microsoft.com/office/drawing/2014/main" id="{A8823734-AE9C-4779-AEA9-DEA114A96A92}"/>
                </a:ext>
              </a:extLst>
            </p:cNvPr>
            <p:cNvCxnSpPr>
              <a:cxnSpLocks noChangeShapeType="1"/>
              <a:stCxn id="36" idx="2"/>
              <a:endCxn id="39" idx="0"/>
            </p:cNvCxnSpPr>
            <p:nvPr/>
          </p:nvCxnSpPr>
          <p:spPr bwMode="auto">
            <a:xfrm>
              <a:off x="5862638" y="1593181"/>
              <a:ext cx="0" cy="284163"/>
            </a:xfrm>
            <a:prstGeom prst="straightConnector1">
              <a:avLst/>
            </a:prstGeom>
            <a:ln>
              <a:solidFill>
                <a:srgbClr val="0070C0"/>
              </a:solidFill>
              <a:headEnd/>
              <a:tailEnd type="triangle" w="med" len="med"/>
            </a:ln>
          </p:spPr>
          <p:style>
            <a:lnRef idx="2">
              <a:schemeClr val="accent2">
                <a:shade val="50000"/>
              </a:schemeClr>
            </a:lnRef>
            <a:fillRef idx="1">
              <a:schemeClr val="accent2"/>
            </a:fillRef>
            <a:effectRef idx="0">
              <a:schemeClr val="accent2"/>
            </a:effectRef>
            <a:fontRef idx="minor">
              <a:schemeClr val="lt1"/>
            </a:fontRef>
          </p:style>
        </p:cxnSp>
        <p:sp>
          <p:nvSpPr>
            <p:cNvPr id="53" name="Rectangle 37">
              <a:extLst>
                <a:ext uri="{FF2B5EF4-FFF2-40B4-BE49-F238E27FC236}">
                  <a16:creationId xmlns:a16="http://schemas.microsoft.com/office/drawing/2014/main" id="{46F77C81-7969-48EF-81B8-E5D41EF029F9}"/>
                </a:ext>
              </a:extLst>
            </p:cNvPr>
            <p:cNvSpPr>
              <a:spLocks noChangeArrowheads="1"/>
            </p:cNvSpPr>
            <p:nvPr/>
          </p:nvSpPr>
          <p:spPr bwMode="auto">
            <a:xfrm>
              <a:off x="2190750" y="1259806"/>
              <a:ext cx="1601788" cy="288925"/>
            </a:xfrm>
            <a:prstGeom prst="rect">
              <a:avLst/>
            </a:prstGeom>
            <a:solidFill>
              <a:srgbClr val="1E305D"/>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500" b="1" dirty="0">
                  <a:solidFill>
                    <a:schemeClr val="bg1"/>
                  </a:solidFill>
                  <a:latin typeface="Arial" panose="020B0604020202020204" pitchFamily="34" charset="0"/>
                  <a:cs typeface="Arial" panose="020B0604020202020204" pitchFamily="34" charset="0"/>
                </a:rPr>
                <a:t>Başvuru</a:t>
              </a:r>
              <a:endParaRPr lang="en-US" altLang="tr-TR" sz="1500" dirty="0">
                <a:solidFill>
                  <a:schemeClr val="bg1"/>
                </a:solidFill>
                <a:latin typeface="Arial" panose="020B0604020202020204" pitchFamily="34" charset="0"/>
                <a:cs typeface="Arial" panose="020B0604020202020204" pitchFamily="34" charset="0"/>
              </a:endParaRPr>
            </a:p>
          </p:txBody>
        </p:sp>
        <p:sp>
          <p:nvSpPr>
            <p:cNvPr id="54" name="Line 43">
              <a:extLst>
                <a:ext uri="{FF2B5EF4-FFF2-40B4-BE49-F238E27FC236}">
                  <a16:creationId xmlns:a16="http://schemas.microsoft.com/office/drawing/2014/main" id="{829E8D7A-7BF5-4589-BB59-CAE41C4D3C8E}"/>
                </a:ext>
              </a:extLst>
            </p:cNvPr>
            <p:cNvSpPr>
              <a:spLocks noChangeShapeType="1"/>
            </p:cNvSpPr>
            <p:nvPr/>
          </p:nvSpPr>
          <p:spPr bwMode="auto">
            <a:xfrm flipV="1">
              <a:off x="3819525" y="1425619"/>
              <a:ext cx="900113" cy="5636"/>
            </a:xfrm>
            <a:prstGeom prst="line">
              <a:avLst/>
            </a:prstGeom>
            <a:ln>
              <a:solidFill>
                <a:srgbClr val="0070C0"/>
              </a:solidFill>
              <a:headEnd/>
              <a:tailEnd type="triangle" w="med" len="me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endParaRPr lang="tr-TR">
                <a:solidFill>
                  <a:schemeClr val="tx1"/>
                </a:solidFill>
                <a:latin typeface="Arial" panose="020B0604020202020204" pitchFamily="34" charset="0"/>
                <a:cs typeface="Arial" panose="020B0604020202020204" pitchFamily="34" charset="0"/>
              </a:endParaRPr>
            </a:p>
          </p:txBody>
        </p:sp>
        <p:sp>
          <p:nvSpPr>
            <p:cNvPr id="55" name="Line 48">
              <a:extLst>
                <a:ext uri="{FF2B5EF4-FFF2-40B4-BE49-F238E27FC236}">
                  <a16:creationId xmlns:a16="http://schemas.microsoft.com/office/drawing/2014/main" id="{043CBB34-751F-41A5-85B7-588FE4F37E40}"/>
                </a:ext>
              </a:extLst>
            </p:cNvPr>
            <p:cNvSpPr>
              <a:spLocks noChangeShapeType="1"/>
            </p:cNvSpPr>
            <p:nvPr/>
          </p:nvSpPr>
          <p:spPr bwMode="auto">
            <a:xfrm>
              <a:off x="7032625" y="2063080"/>
              <a:ext cx="647700" cy="0"/>
            </a:xfrm>
            <a:prstGeom prst="line">
              <a:avLst/>
            </a:prstGeom>
            <a:ln>
              <a:solidFill>
                <a:srgbClr val="0070C0"/>
              </a:solidFill>
              <a:headEnd/>
              <a:tailEnd type="triangle" w="med" len="med"/>
            </a:ln>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endParaRPr lang="tr-TR">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66496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DİİB Müracaatı Değerlendirme Kriterleri</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r>
              <a:rPr lang="tr-TR" dirty="0"/>
              <a:t>    </a:t>
            </a:r>
          </a:p>
        </p:txBody>
      </p:sp>
      <p:graphicFrame>
        <p:nvGraphicFramePr>
          <p:cNvPr id="65" name="Diyagram 64">
            <a:extLst>
              <a:ext uri="{FF2B5EF4-FFF2-40B4-BE49-F238E27FC236}">
                <a16:creationId xmlns:a16="http://schemas.microsoft.com/office/drawing/2014/main" id="{E89C774F-F271-4AAB-8ED1-0CB5DA204D17}"/>
              </a:ext>
            </a:extLst>
          </p:cNvPr>
          <p:cNvGraphicFramePr/>
          <p:nvPr>
            <p:extLst>
              <p:ext uri="{D42A27DB-BD31-4B8C-83A1-F6EECF244321}">
                <p14:modId xmlns:p14="http://schemas.microsoft.com/office/powerpoint/2010/main" val="2367908764"/>
              </p:ext>
            </p:extLst>
          </p:nvPr>
        </p:nvGraphicFramePr>
        <p:xfrm>
          <a:off x="569622" y="1397523"/>
          <a:ext cx="11412772" cy="445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3708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Belge Verilirken Dikkat Edilen Hususlar</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endParaRPr lang="tr-TR"/>
          </a:p>
        </p:txBody>
      </p:sp>
      <p:sp>
        <p:nvSpPr>
          <p:cNvPr id="65" name="İçerik Yer Tutucusu 4">
            <a:extLst>
              <a:ext uri="{FF2B5EF4-FFF2-40B4-BE49-F238E27FC236}">
                <a16:creationId xmlns:a16="http://schemas.microsoft.com/office/drawing/2014/main" id="{2FB584B6-026E-454C-8D12-9D94E5A8E045}"/>
              </a:ext>
            </a:extLst>
          </p:cNvPr>
          <p:cNvSpPr txBox="1">
            <a:spLocks/>
          </p:cNvSpPr>
          <p:nvPr/>
        </p:nvSpPr>
        <p:spPr>
          <a:xfrm>
            <a:off x="671425" y="1971696"/>
            <a:ext cx="11209168" cy="3120526"/>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p:spPr>
        <p:txBody>
          <a:bodyPr vert="horz" lIns="91440" tIns="45720" rIns="91440" bIns="45720" rtlCol="0" anchor="ctr" anchorCtr="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İlk defa belge alacak firmalar yerinde incelenmektedir.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İlk defa belge alacak firmalara en fazla kapasitelerinin ¼’ü kadar belge verilmektedir.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Firmaların yıllık üretim kapasitelerinin üzerinde belge düzenlenmemektedir.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Firmaların faaliyet durumlarını görmek için SGK bordrosu ve elektrik faturası istenmektedir.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altLang="tr-TR" sz="2400" b="0" i="0" u="none" strike="noStrike" kern="1200" cap="none" spc="0" normalizeH="0" baseline="0" noProof="0" dirty="0">
                <a:ln>
                  <a:noFill/>
                </a:ln>
                <a:effectLst/>
                <a:uLnTx/>
                <a:uFillTx/>
                <a:latin typeface="Calibri"/>
                <a:ea typeface="+mn-ea"/>
                <a:cs typeface="+mn-cs"/>
              </a:rPr>
              <a:t>Her belge için firmanın geçerli kapasite raporunun olup olmadığı kontrol edilmektedir.</a:t>
            </a:r>
          </a:p>
        </p:txBody>
      </p:sp>
    </p:spTree>
    <p:extLst>
      <p:ext uri="{BB962C8B-B14F-4D97-AF65-F5344CB8AC3E}">
        <p14:creationId xmlns:p14="http://schemas.microsoft.com/office/powerpoint/2010/main" val="901669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Teminat Uygulamaları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aphicFrame>
        <p:nvGraphicFramePr>
          <p:cNvPr id="15" name="İçerik Yer Tutucusu 5">
            <a:extLst>
              <a:ext uri="{FF2B5EF4-FFF2-40B4-BE49-F238E27FC236}">
                <a16:creationId xmlns:a16="http://schemas.microsoft.com/office/drawing/2014/main" id="{F9120912-A2E5-4CD4-9B61-58DFAD1C2D5B}"/>
              </a:ext>
            </a:extLst>
          </p:cNvPr>
          <p:cNvGraphicFramePr>
            <a:graphicFrameLocks/>
          </p:cNvGraphicFramePr>
          <p:nvPr>
            <p:extLst>
              <p:ext uri="{D42A27DB-BD31-4B8C-83A1-F6EECF244321}">
                <p14:modId xmlns:p14="http://schemas.microsoft.com/office/powerpoint/2010/main" val="2267257116"/>
              </p:ext>
            </p:extLst>
          </p:nvPr>
        </p:nvGraphicFramePr>
        <p:xfrm>
          <a:off x="359079" y="1450609"/>
          <a:ext cx="4936299" cy="4414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Yuvarlatılmış Dikdörtgen 6">
            <a:extLst>
              <a:ext uri="{FF2B5EF4-FFF2-40B4-BE49-F238E27FC236}">
                <a16:creationId xmlns:a16="http://schemas.microsoft.com/office/drawing/2014/main" id="{E36BFA9F-9CBA-4FAE-8F29-BE3A34C18184}"/>
              </a:ext>
            </a:extLst>
          </p:cNvPr>
          <p:cNvSpPr/>
          <p:nvPr/>
        </p:nvSpPr>
        <p:spPr>
          <a:xfrm>
            <a:off x="6096000" y="1784985"/>
            <a:ext cx="5736921" cy="3745282"/>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İndirimli teminat;</a:t>
            </a:r>
          </a:p>
          <a:p>
            <a:pPr marL="342900" marR="0" lvl="0" indent="-342900" algn="just"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tr-TR" altLang="tr-TR" sz="2000" b="1" i="0" u="none" strike="noStrike" kern="1200" cap="none" spc="0" normalizeH="0" baseline="0" noProof="0" dirty="0">
                <a:ln>
                  <a:noFill/>
                </a:ln>
                <a:solidFill>
                  <a:prstClr val="white"/>
                </a:solidFill>
                <a:effectLst/>
                <a:uLnTx/>
                <a:uFillTx/>
                <a:latin typeface="Calibri"/>
                <a:ea typeface="+mn-ea"/>
                <a:cs typeface="+mn-cs"/>
              </a:rPr>
              <a:t>Yetkilendirilmiş Yükümlü Sertifikası </a:t>
            </a: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veya</a:t>
            </a:r>
            <a:r>
              <a:rPr kumimoji="0" lang="tr-TR" altLang="tr-TR" sz="2000" b="1" i="0" u="none" strike="noStrike" kern="1200" cap="none" spc="0" normalizeH="0" baseline="0" noProof="0" dirty="0">
                <a:ln>
                  <a:noFill/>
                </a:ln>
                <a:solidFill>
                  <a:prstClr val="white"/>
                </a:solidFill>
                <a:effectLst/>
                <a:uLnTx/>
                <a:uFillTx/>
                <a:latin typeface="Calibri"/>
                <a:ea typeface="+mn-ea"/>
                <a:cs typeface="+mn-cs"/>
              </a:rPr>
              <a:t>  Onaylanmış Kişi Statü Belgesi  </a:t>
            </a: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sahibi</a:t>
            </a:r>
            <a:r>
              <a:rPr kumimoji="0" lang="tr-TR" altLang="tr-TR" sz="2000" b="1" i="0" u="none" strike="noStrike" kern="1200" cap="none" spc="0" normalizeH="0" baseline="0" noProof="0" dirty="0">
                <a:ln>
                  <a:noFill/>
                </a:ln>
                <a:solidFill>
                  <a:prstClr val="white"/>
                </a:solidFill>
                <a:effectLst/>
                <a:uLnTx/>
                <a:uFillTx/>
                <a:latin typeface="Calibri"/>
                <a:ea typeface="+mn-ea"/>
                <a:cs typeface="+mn-cs"/>
              </a:rPr>
              <a:t> </a:t>
            </a: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firmalar</a:t>
            </a:r>
            <a:r>
              <a:rPr kumimoji="0" lang="tr-TR" altLang="tr-TR" sz="2000" b="1" i="0" u="none" strike="noStrike" kern="1200" cap="none" spc="0" normalizeH="0" baseline="0" noProof="0" dirty="0">
                <a:ln>
                  <a:noFill/>
                </a:ln>
                <a:solidFill>
                  <a:prstClr val="white"/>
                </a:solidFill>
                <a:effectLst/>
                <a:uLnTx/>
                <a:uFillTx/>
                <a:latin typeface="Calibri"/>
                <a:ea typeface="+mn-ea"/>
                <a:cs typeface="+mn-cs"/>
              </a:rPr>
              <a:t> </a:t>
            </a: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için</a:t>
            </a:r>
            <a:r>
              <a:rPr kumimoji="0" lang="tr-TR" altLang="tr-TR" sz="2000" b="1" i="0" u="none" strike="noStrike" kern="1200" cap="none" spc="0" normalizeH="0" baseline="0" noProof="0" dirty="0">
                <a:ln>
                  <a:noFill/>
                </a:ln>
                <a:solidFill>
                  <a:prstClr val="white"/>
                </a:solidFill>
                <a:effectLst/>
                <a:uLnTx/>
                <a:uFillTx/>
                <a:latin typeface="Calibri"/>
                <a:ea typeface="+mn-ea"/>
                <a:cs typeface="+mn-cs"/>
              </a:rPr>
              <a:t> </a:t>
            </a: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%1, %5 ve %10’u</a:t>
            </a:r>
          </a:p>
          <a:p>
            <a:pPr marL="342900" marR="0" lvl="0" indent="-342900" algn="just"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tr-TR" altLang="tr-TR" sz="2000" b="0" i="0" u="none" strike="noStrike" kern="1200" cap="none" spc="0" normalizeH="0" baseline="0" noProof="0" dirty="0">
                <a:ln>
                  <a:noFill/>
                </a:ln>
                <a:solidFill>
                  <a:prstClr val="white"/>
                </a:solidFill>
                <a:effectLst/>
                <a:uLnTx/>
                <a:uFillTx/>
                <a:latin typeface="Calibri"/>
                <a:ea typeface="+mn-ea"/>
                <a:cs typeface="+mn-cs"/>
              </a:rPr>
              <a:t>İmalatçı-ihracatçı ile ihracatçı firmaların önceki dört yıl ihracat performansı için  %10’u </a:t>
            </a:r>
            <a:endParaRPr kumimoji="0" lang="tr-TR" sz="20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k: Sağa Bükülü 18">
            <a:extLst>
              <a:ext uri="{FF2B5EF4-FFF2-40B4-BE49-F238E27FC236}">
                <a16:creationId xmlns:a16="http://schemas.microsoft.com/office/drawing/2014/main" id="{2EFDA438-E2D4-49D5-BB16-F3EF897A01E9}"/>
              </a:ext>
            </a:extLst>
          </p:cNvPr>
          <p:cNvSpPr/>
          <p:nvPr/>
        </p:nvSpPr>
        <p:spPr>
          <a:xfrm>
            <a:off x="1020071" y="1839898"/>
            <a:ext cx="850604" cy="1932050"/>
          </a:xfrm>
          <a:prstGeom prst="curvedRightArrow">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Ok: Sağa Bükülü 21">
            <a:extLst>
              <a:ext uri="{FF2B5EF4-FFF2-40B4-BE49-F238E27FC236}">
                <a16:creationId xmlns:a16="http://schemas.microsoft.com/office/drawing/2014/main" id="{70A12905-B5D6-40B3-A633-814225617A98}"/>
              </a:ext>
            </a:extLst>
          </p:cNvPr>
          <p:cNvSpPr/>
          <p:nvPr/>
        </p:nvSpPr>
        <p:spPr>
          <a:xfrm rot="10800000">
            <a:off x="3775560" y="3771948"/>
            <a:ext cx="850604" cy="1932050"/>
          </a:xfrm>
          <a:prstGeom prst="curvedRightArrow">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92775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Belge Süreleri</a:t>
            </a:r>
          </a:p>
        </p:txBody>
      </p:sp>
      <p:sp>
        <p:nvSpPr>
          <p:cNvPr id="15" name="İçerik Yer Tutucusu 4">
            <a:extLst>
              <a:ext uri="{FF2B5EF4-FFF2-40B4-BE49-F238E27FC236}">
                <a16:creationId xmlns:a16="http://schemas.microsoft.com/office/drawing/2014/main" id="{9AD1CEEC-FD88-4537-B8B9-CA4C7589C83E}"/>
              </a:ext>
            </a:extLst>
          </p:cNvPr>
          <p:cNvSpPr>
            <a:spLocks noGrp="1"/>
          </p:cNvSpPr>
          <p:nvPr>
            <p:ph idx="1"/>
          </p:nvPr>
        </p:nvSpPr>
        <p:spPr>
          <a:xfrm>
            <a:off x="331179" y="1690715"/>
            <a:ext cx="5153296" cy="4277812"/>
          </a:xfrm>
          <a:solidFill>
            <a:srgbClr val="A00000"/>
          </a:solidFill>
        </p:spPr>
        <p:txBody>
          <a:bodyPr>
            <a:normAutofit/>
          </a:bodyPr>
          <a:lstStyle/>
          <a:p>
            <a:r>
              <a:rPr lang="tr-TR" altLang="tr-TR" sz="2600" dirty="0"/>
              <a:t>Azami </a:t>
            </a:r>
            <a:r>
              <a:rPr lang="tr-TR" altLang="tr-TR" sz="2600" b="1" dirty="0"/>
              <a:t>12 ay </a:t>
            </a:r>
            <a:r>
              <a:rPr lang="tr-TR" altLang="tr-TR" sz="2600" dirty="0"/>
              <a:t>olarak belirlenmiştir.</a:t>
            </a:r>
            <a:endParaRPr lang="tr-TR" altLang="tr-TR" sz="2600" b="1" dirty="0"/>
          </a:p>
          <a:p>
            <a:pPr algn="just"/>
            <a:r>
              <a:rPr lang="tr-TR" altLang="tr-TR" sz="2600" dirty="0"/>
              <a:t>12 ayı aşan üretim süreçlerinde  ise </a:t>
            </a:r>
            <a:r>
              <a:rPr lang="tr-TR" altLang="tr-TR" sz="2600" b="1" dirty="0"/>
              <a:t>proje süresi kadar</a:t>
            </a:r>
            <a:r>
              <a:rPr lang="tr-TR" altLang="tr-TR" sz="2600" dirty="0"/>
              <a:t> verilmektedir.</a:t>
            </a:r>
          </a:p>
          <a:p>
            <a:pPr marL="0" indent="0" algn="just">
              <a:buNone/>
            </a:pPr>
            <a:r>
              <a:rPr lang="tr-TR" altLang="tr-TR" sz="2600" dirty="0"/>
              <a:t>    </a:t>
            </a:r>
            <a:r>
              <a:rPr lang="tr-TR" altLang="tr-TR" sz="2600" dirty="0" err="1"/>
              <a:t>Örn</a:t>
            </a:r>
            <a:r>
              <a:rPr lang="tr-TR" altLang="tr-TR" sz="2600" dirty="0"/>
              <a:t>: Gemi inşası ve savunma sanayi projeleri.</a:t>
            </a:r>
          </a:p>
          <a:p>
            <a:pPr algn="just"/>
            <a:r>
              <a:rPr lang="tr-TR" altLang="tr-TR" sz="2600" dirty="0"/>
              <a:t>Mücbir sebep ve haklı durum gibi sebeplerle belge süreleri uzatılabilmektedir.</a:t>
            </a:r>
          </a:p>
        </p:txBody>
      </p:sp>
      <p:graphicFrame>
        <p:nvGraphicFramePr>
          <p:cNvPr id="18" name="Tablo 17">
            <a:extLst>
              <a:ext uri="{FF2B5EF4-FFF2-40B4-BE49-F238E27FC236}">
                <a16:creationId xmlns:a16="http://schemas.microsoft.com/office/drawing/2014/main" id="{A1E50E81-1886-4DFA-82A3-8E2F40F646F8}"/>
              </a:ext>
            </a:extLst>
          </p:cNvPr>
          <p:cNvGraphicFramePr>
            <a:graphicFrameLocks noGrp="1"/>
          </p:cNvGraphicFramePr>
          <p:nvPr>
            <p:extLst>
              <p:ext uri="{D42A27DB-BD31-4B8C-83A1-F6EECF244321}">
                <p14:modId xmlns:p14="http://schemas.microsoft.com/office/powerpoint/2010/main" val="610846137"/>
              </p:ext>
            </p:extLst>
          </p:nvPr>
        </p:nvGraphicFramePr>
        <p:xfrm>
          <a:off x="5764821" y="1690715"/>
          <a:ext cx="6096000" cy="366815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9901672"/>
                    </a:ext>
                  </a:extLst>
                </a:gridCol>
                <a:gridCol w="3048000">
                  <a:extLst>
                    <a:ext uri="{9D8B030D-6E8A-4147-A177-3AD203B41FA5}">
                      <a16:colId xmlns:a16="http://schemas.microsoft.com/office/drawing/2014/main" val="1692830121"/>
                    </a:ext>
                  </a:extLst>
                </a:gridCol>
              </a:tblGrid>
              <a:tr h="601473">
                <a:tc>
                  <a:txBody>
                    <a:bodyPr/>
                    <a:lstStyle/>
                    <a:p>
                      <a:pPr algn="ctr"/>
                      <a:r>
                        <a:rPr lang="tr-TR" sz="2800" b="1" kern="1200" dirty="0">
                          <a:ln>
                            <a:noFill/>
                          </a:ln>
                          <a:solidFill>
                            <a:schemeClr val="bg1"/>
                          </a:solidFill>
                          <a:latin typeface="Calibri" panose="020F0502020204030204" pitchFamily="34" charset="0"/>
                          <a:ea typeface="+mn-ea"/>
                          <a:cs typeface="Arial" panose="020B0604020202020204" pitchFamily="34" charset="0"/>
                        </a:rPr>
                        <a:t>SEKTÖR</a:t>
                      </a:r>
                    </a:p>
                  </a:txBody>
                  <a:tcPr>
                    <a:lnR w="12700" cap="flat" cmpd="sng" algn="ctr">
                      <a:solidFill>
                        <a:schemeClr val="bg2">
                          <a:lumMod val="75000"/>
                        </a:schemeClr>
                      </a:solidFill>
                      <a:prstDash val="solid"/>
                      <a:round/>
                      <a:headEnd type="none" w="med" len="med"/>
                      <a:tailEnd type="none" w="med" len="med"/>
                    </a:lnR>
                    <a:lnB w="12700" cap="flat" cmpd="sng" algn="ctr">
                      <a:noFill/>
                      <a:prstDash val="solid"/>
                      <a:round/>
                      <a:headEnd type="none" w="med" len="med"/>
                      <a:tailEnd type="none" w="med" len="med"/>
                    </a:lnB>
                    <a:solidFill>
                      <a:srgbClr val="A00000"/>
                    </a:solidFill>
                  </a:tcPr>
                </a:tc>
                <a:tc>
                  <a:txBody>
                    <a:bodyPr/>
                    <a:lstStyle/>
                    <a:p>
                      <a:pPr algn="ctr"/>
                      <a:r>
                        <a:rPr lang="tr-TR" sz="2800" b="1" kern="1200" dirty="0">
                          <a:ln>
                            <a:noFill/>
                          </a:ln>
                          <a:solidFill>
                            <a:schemeClr val="bg1"/>
                          </a:solidFill>
                          <a:latin typeface="Calibri" panose="020F0502020204030204" pitchFamily="34" charset="0"/>
                          <a:ea typeface="+mn-ea"/>
                          <a:cs typeface="Arial" panose="020B0604020202020204" pitchFamily="34" charset="0"/>
                        </a:rPr>
                        <a:t>BELGE SÜRELERİ</a:t>
                      </a:r>
                    </a:p>
                  </a:txBody>
                  <a:tcPr>
                    <a:lnL w="12700" cap="flat" cmpd="sng" algn="ctr">
                      <a:solidFill>
                        <a:schemeClr val="bg2">
                          <a:lumMod val="75000"/>
                        </a:schemeClr>
                      </a:solidFill>
                      <a:prstDash val="solid"/>
                      <a:round/>
                      <a:headEnd type="none" w="med" len="med"/>
                      <a:tailEnd type="none" w="med" len="med"/>
                    </a:lnL>
                    <a:lnB w="12700" cap="flat" cmpd="sng" algn="ctr">
                      <a:noFill/>
                      <a:prstDash val="solid"/>
                      <a:round/>
                      <a:headEnd type="none" w="med" len="med"/>
                      <a:tailEnd type="none" w="med" len="med"/>
                    </a:lnB>
                    <a:solidFill>
                      <a:srgbClr val="A00000"/>
                    </a:solidFill>
                  </a:tcPr>
                </a:tc>
                <a:extLst>
                  <a:ext uri="{0D108BD9-81ED-4DB2-BD59-A6C34878D82A}">
                    <a16:rowId xmlns:a16="http://schemas.microsoft.com/office/drawing/2014/main" val="2237351409"/>
                  </a:ext>
                </a:extLst>
              </a:tr>
              <a:tr h="613337">
                <a:tc>
                  <a:txBody>
                    <a:bodyPr/>
                    <a:lstStyle/>
                    <a:p>
                      <a:r>
                        <a:rPr lang="tr-TR" altLang="tr-TR" sz="2400" dirty="0">
                          <a:solidFill>
                            <a:schemeClr val="tx1"/>
                          </a:solidFill>
                        </a:rPr>
                        <a:t>Tekstil ve Konfeksiyon</a:t>
                      </a:r>
                      <a:endParaRPr lang="tr-TR"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tr-TR" sz="2400" dirty="0">
                          <a:solidFill>
                            <a:schemeClr val="tx1"/>
                          </a:solidFill>
                        </a:rPr>
                        <a:t>6-12 ay</a:t>
                      </a:r>
                      <a:endParaRPr lang="tr-TR" sz="2400" dirty="0">
                        <a:solidFill>
                          <a:schemeClr val="tx1"/>
                        </a:solidFill>
                      </a:endParaRPr>
                    </a:p>
                  </a:txBody>
                  <a:tcPr>
                    <a:lnL w="12700" cap="flat" cmpd="sng" algn="ctr">
                      <a:solidFill>
                        <a:schemeClr val="bg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0285182"/>
                  </a:ext>
                </a:extLst>
              </a:tr>
              <a:tr h="613337">
                <a:tc>
                  <a:txBody>
                    <a:bodyPr/>
                    <a:lstStyle/>
                    <a:p>
                      <a:r>
                        <a:rPr lang="tr-TR" altLang="tr-TR" sz="2400" dirty="0">
                          <a:solidFill>
                            <a:schemeClr val="tx1"/>
                          </a:solidFill>
                        </a:rPr>
                        <a:t>Tarım</a:t>
                      </a:r>
                      <a:endParaRPr lang="tr-TR"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tr-TR" sz="2400" dirty="0">
                          <a:solidFill>
                            <a:schemeClr val="tx1"/>
                          </a:solidFill>
                        </a:rPr>
                        <a:t>6-12 ay</a:t>
                      </a:r>
                      <a:endParaRPr lang="tr-TR" sz="2400" dirty="0">
                        <a:solidFill>
                          <a:schemeClr val="tx1"/>
                        </a:solidFill>
                      </a:endParaRPr>
                    </a:p>
                  </a:txBody>
                  <a:tcPr>
                    <a:lnL w="12700" cap="flat" cmpd="sng" algn="ctr">
                      <a:solidFill>
                        <a:schemeClr val="bg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2136136"/>
                  </a:ext>
                </a:extLst>
              </a:tr>
              <a:tr h="613337">
                <a:tc>
                  <a:txBody>
                    <a:bodyPr/>
                    <a:lstStyle/>
                    <a:p>
                      <a:r>
                        <a:rPr lang="tr-TR" altLang="tr-TR" sz="2400" dirty="0">
                          <a:solidFill>
                            <a:schemeClr val="tx1"/>
                          </a:solidFill>
                        </a:rPr>
                        <a:t>Makine ve Otomotiv</a:t>
                      </a:r>
                      <a:endParaRPr lang="tr-TR"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tr-TR" sz="2400" dirty="0">
                          <a:solidFill>
                            <a:schemeClr val="tx1"/>
                          </a:solidFill>
                        </a:rPr>
                        <a:t>9-12 ay</a:t>
                      </a:r>
                      <a:endParaRPr lang="tr-TR" sz="2400" dirty="0">
                        <a:solidFill>
                          <a:schemeClr val="tx1"/>
                        </a:solidFill>
                      </a:endParaRPr>
                    </a:p>
                  </a:txBody>
                  <a:tcPr>
                    <a:lnL w="12700" cap="flat" cmpd="sng" algn="ctr">
                      <a:solidFill>
                        <a:schemeClr val="bg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53888611"/>
                  </a:ext>
                </a:extLst>
              </a:tr>
              <a:tr h="613337">
                <a:tc>
                  <a:txBody>
                    <a:bodyPr/>
                    <a:lstStyle/>
                    <a:p>
                      <a:r>
                        <a:rPr lang="tr-TR" altLang="tr-TR" sz="2400" dirty="0">
                          <a:solidFill>
                            <a:schemeClr val="tx1"/>
                          </a:solidFill>
                        </a:rPr>
                        <a:t>Kimya</a:t>
                      </a:r>
                      <a:endParaRPr lang="tr-TR"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tr-TR" sz="2400" dirty="0">
                          <a:solidFill>
                            <a:schemeClr val="tx1"/>
                          </a:solidFill>
                        </a:rPr>
                        <a:t>9 ay</a:t>
                      </a:r>
                      <a:endParaRPr lang="tr-TR" sz="2400" dirty="0">
                        <a:solidFill>
                          <a:schemeClr val="tx1"/>
                        </a:solidFill>
                      </a:endParaRPr>
                    </a:p>
                  </a:txBody>
                  <a:tcPr>
                    <a:lnL w="12700" cap="flat" cmpd="sng" algn="ctr">
                      <a:solidFill>
                        <a:schemeClr val="bg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35845381"/>
                  </a:ext>
                </a:extLst>
              </a:tr>
              <a:tr h="613337">
                <a:tc>
                  <a:txBody>
                    <a:bodyPr/>
                    <a:lstStyle/>
                    <a:p>
                      <a:r>
                        <a:rPr lang="tr-TR" altLang="tr-TR" sz="2400" dirty="0">
                          <a:solidFill>
                            <a:schemeClr val="tx1"/>
                          </a:solidFill>
                        </a:rPr>
                        <a:t>Maden Metal</a:t>
                      </a:r>
                      <a:endParaRPr lang="tr-TR" sz="2400" dirty="0">
                        <a:solidFill>
                          <a:schemeClr val="tx1"/>
                        </a:solidFill>
                      </a:endParaRPr>
                    </a:p>
                  </a:txBody>
                  <a:tcPr>
                    <a:lnL w="12700" cap="flat" cmpd="sng" algn="ctr">
                      <a:no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altLang="tr-TR" sz="2400" dirty="0">
                          <a:solidFill>
                            <a:schemeClr val="tx1"/>
                          </a:solidFill>
                        </a:rPr>
                        <a:t>4-9 ay</a:t>
                      </a:r>
                      <a:endParaRPr lang="tr-TR" sz="2400" dirty="0">
                        <a:solidFill>
                          <a:schemeClr val="tx1"/>
                        </a:solidFill>
                      </a:endParaRPr>
                    </a:p>
                  </a:txBody>
                  <a:tcPr>
                    <a:lnL w="12700" cap="flat" cmpd="sng" algn="ctr">
                      <a:solidFill>
                        <a:schemeClr val="bg2">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25025960"/>
                  </a:ext>
                </a:extLst>
              </a:tr>
            </a:tbl>
          </a:graphicData>
        </a:graphic>
      </p:graphicFrame>
    </p:spTree>
    <p:extLst>
      <p:ext uri="{BB962C8B-B14F-4D97-AF65-F5344CB8AC3E}">
        <p14:creationId xmlns:p14="http://schemas.microsoft.com/office/powerpoint/2010/main" val="1286686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Ek Süre İmkanları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endParaRPr lang="tr-TR" dirty="0"/>
          </a:p>
        </p:txBody>
      </p:sp>
      <p:grpSp>
        <p:nvGrpSpPr>
          <p:cNvPr id="8" name="Grup 7">
            <a:extLst>
              <a:ext uri="{FF2B5EF4-FFF2-40B4-BE49-F238E27FC236}">
                <a16:creationId xmlns:a16="http://schemas.microsoft.com/office/drawing/2014/main" id="{A77F4159-0D0F-451A-8A52-880254147AB9}"/>
              </a:ext>
            </a:extLst>
          </p:cNvPr>
          <p:cNvGrpSpPr/>
          <p:nvPr/>
        </p:nvGrpSpPr>
        <p:grpSpPr>
          <a:xfrm>
            <a:off x="186431" y="1864311"/>
            <a:ext cx="11819138" cy="2966298"/>
            <a:chOff x="997" y="2254680"/>
            <a:chExt cx="12190004" cy="2874237"/>
          </a:xfrm>
        </p:grpSpPr>
        <p:sp>
          <p:nvSpPr>
            <p:cNvPr id="9" name="Serbest Form: Şekil 8">
              <a:extLst>
                <a:ext uri="{FF2B5EF4-FFF2-40B4-BE49-F238E27FC236}">
                  <a16:creationId xmlns:a16="http://schemas.microsoft.com/office/drawing/2014/main" id="{0FA9FC95-3DAC-4010-8E10-8ABBAFDF2B32}"/>
                </a:ext>
              </a:extLst>
            </p:cNvPr>
            <p:cNvSpPr/>
            <p:nvPr/>
          </p:nvSpPr>
          <p:spPr>
            <a:xfrm>
              <a:off x="997" y="2685816"/>
              <a:ext cx="2439364" cy="2011965"/>
            </a:xfrm>
            <a:custGeom>
              <a:avLst/>
              <a:gdLst>
                <a:gd name="connsiteX0" fmla="*/ 0 w 2439364"/>
                <a:gd name="connsiteY0" fmla="*/ 201197 h 2011965"/>
                <a:gd name="connsiteX1" fmla="*/ 201197 w 2439364"/>
                <a:gd name="connsiteY1" fmla="*/ 0 h 2011965"/>
                <a:gd name="connsiteX2" fmla="*/ 2238168 w 2439364"/>
                <a:gd name="connsiteY2" fmla="*/ 0 h 2011965"/>
                <a:gd name="connsiteX3" fmla="*/ 2439365 w 2439364"/>
                <a:gd name="connsiteY3" fmla="*/ 201197 h 2011965"/>
                <a:gd name="connsiteX4" fmla="*/ 2439364 w 2439364"/>
                <a:gd name="connsiteY4" fmla="*/ 1810769 h 2011965"/>
                <a:gd name="connsiteX5" fmla="*/ 2238167 w 2439364"/>
                <a:gd name="connsiteY5" fmla="*/ 2011966 h 2011965"/>
                <a:gd name="connsiteX6" fmla="*/ 201197 w 2439364"/>
                <a:gd name="connsiteY6" fmla="*/ 2011965 h 2011965"/>
                <a:gd name="connsiteX7" fmla="*/ 0 w 2439364"/>
                <a:gd name="connsiteY7" fmla="*/ 1810768 h 2011965"/>
                <a:gd name="connsiteX8" fmla="*/ 0 w 2439364"/>
                <a:gd name="connsiteY8" fmla="*/ 201197 h 201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9364" h="2011965">
                  <a:moveTo>
                    <a:pt x="0" y="201197"/>
                  </a:moveTo>
                  <a:cubicBezTo>
                    <a:pt x="0" y="90079"/>
                    <a:pt x="90079" y="0"/>
                    <a:pt x="201197" y="0"/>
                  </a:cubicBezTo>
                  <a:lnTo>
                    <a:pt x="2238168" y="0"/>
                  </a:lnTo>
                  <a:cubicBezTo>
                    <a:pt x="2349286" y="0"/>
                    <a:pt x="2439365" y="90079"/>
                    <a:pt x="2439365" y="201197"/>
                  </a:cubicBezTo>
                  <a:cubicBezTo>
                    <a:pt x="2439365" y="737721"/>
                    <a:pt x="2439364" y="1274245"/>
                    <a:pt x="2439364" y="1810769"/>
                  </a:cubicBezTo>
                  <a:cubicBezTo>
                    <a:pt x="2439364" y="1921887"/>
                    <a:pt x="2349285" y="2011966"/>
                    <a:pt x="2238167" y="2011966"/>
                  </a:cubicBezTo>
                  <a:lnTo>
                    <a:pt x="201197" y="2011965"/>
                  </a:lnTo>
                  <a:cubicBezTo>
                    <a:pt x="90079" y="2011965"/>
                    <a:pt x="0" y="1921886"/>
                    <a:pt x="0" y="1810768"/>
                  </a:cubicBezTo>
                  <a:lnTo>
                    <a:pt x="0" y="201197"/>
                  </a:lnTo>
                  <a:close/>
                </a:path>
              </a:pathLst>
            </a:custGeom>
            <a:ln>
              <a:solidFill>
                <a:srgbClr val="A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76" tIns="74876" rIns="74876" bIns="506011" numCol="1" spcCol="1270" anchor="ctr" anchorCtr="0">
              <a:noAutofit/>
            </a:bodyPr>
            <a:lstStyle/>
            <a:p>
              <a:pPr marL="0" lvl="1" indent="-114300" algn="just" defTabSz="666750">
                <a:lnSpc>
                  <a:spcPct val="90000"/>
                </a:lnSpc>
                <a:spcBef>
                  <a:spcPct val="0"/>
                </a:spcBef>
                <a:spcAft>
                  <a:spcPct val="15000"/>
                </a:spcAft>
                <a:buFont typeface="Arial" panose="020B0604020202020204" pitchFamily="34" charset="0"/>
                <a:buNone/>
              </a:pPr>
              <a:r>
                <a:rPr lang="tr-TR" sz="1500" kern="1200" dirty="0"/>
                <a:t>DİİB kapsamında </a:t>
              </a:r>
              <a:r>
                <a:rPr lang="tr-TR" sz="1500" b="1" kern="1200" dirty="0"/>
                <a:t>ilk ithalatın yapıldığı tarihe kadar</a:t>
              </a:r>
              <a:r>
                <a:rPr lang="tr-TR" sz="1500" kern="1200" dirty="0"/>
                <a:t> verilen azami 3 aya kadar ek süre </a:t>
              </a:r>
            </a:p>
          </p:txBody>
        </p:sp>
        <p:sp>
          <p:nvSpPr>
            <p:cNvPr id="10" name="Serbest Form: Şekil 9">
              <a:extLst>
                <a:ext uri="{FF2B5EF4-FFF2-40B4-BE49-F238E27FC236}">
                  <a16:creationId xmlns:a16="http://schemas.microsoft.com/office/drawing/2014/main" id="{122946AE-4916-45CE-922A-B408FC43974E}"/>
                </a:ext>
              </a:extLst>
            </p:cNvPr>
            <p:cNvSpPr/>
            <p:nvPr/>
          </p:nvSpPr>
          <p:spPr>
            <a:xfrm>
              <a:off x="543078" y="4266646"/>
              <a:ext cx="2168324" cy="862271"/>
            </a:xfrm>
            <a:custGeom>
              <a:avLst/>
              <a:gdLst>
                <a:gd name="connsiteX0" fmla="*/ 0 w 2168324"/>
                <a:gd name="connsiteY0" fmla="*/ 86227 h 862271"/>
                <a:gd name="connsiteX1" fmla="*/ 86227 w 2168324"/>
                <a:gd name="connsiteY1" fmla="*/ 0 h 862271"/>
                <a:gd name="connsiteX2" fmla="*/ 2082097 w 2168324"/>
                <a:gd name="connsiteY2" fmla="*/ 0 h 862271"/>
                <a:gd name="connsiteX3" fmla="*/ 2168324 w 2168324"/>
                <a:gd name="connsiteY3" fmla="*/ 86227 h 862271"/>
                <a:gd name="connsiteX4" fmla="*/ 2168324 w 2168324"/>
                <a:gd name="connsiteY4" fmla="*/ 776044 h 862271"/>
                <a:gd name="connsiteX5" fmla="*/ 2082097 w 2168324"/>
                <a:gd name="connsiteY5" fmla="*/ 862271 h 862271"/>
                <a:gd name="connsiteX6" fmla="*/ 86227 w 2168324"/>
                <a:gd name="connsiteY6" fmla="*/ 862271 h 862271"/>
                <a:gd name="connsiteX7" fmla="*/ 0 w 2168324"/>
                <a:gd name="connsiteY7" fmla="*/ 776044 h 862271"/>
                <a:gd name="connsiteX8" fmla="*/ 0 w 2168324"/>
                <a:gd name="connsiteY8" fmla="*/ 86227 h 86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8324" h="862271">
                  <a:moveTo>
                    <a:pt x="0" y="86227"/>
                  </a:moveTo>
                  <a:cubicBezTo>
                    <a:pt x="0" y="38605"/>
                    <a:pt x="38605" y="0"/>
                    <a:pt x="86227" y="0"/>
                  </a:cubicBezTo>
                  <a:lnTo>
                    <a:pt x="2082097" y="0"/>
                  </a:lnTo>
                  <a:cubicBezTo>
                    <a:pt x="2129719" y="0"/>
                    <a:pt x="2168324" y="38605"/>
                    <a:pt x="2168324" y="86227"/>
                  </a:cubicBezTo>
                  <a:lnTo>
                    <a:pt x="2168324" y="776044"/>
                  </a:lnTo>
                  <a:cubicBezTo>
                    <a:pt x="2168324" y="823666"/>
                    <a:pt x="2129719" y="862271"/>
                    <a:pt x="2082097" y="862271"/>
                  </a:cubicBezTo>
                  <a:lnTo>
                    <a:pt x="86227" y="862271"/>
                  </a:lnTo>
                  <a:cubicBezTo>
                    <a:pt x="38605" y="862271"/>
                    <a:pt x="0" y="823666"/>
                    <a:pt x="0" y="776044"/>
                  </a:cubicBezTo>
                  <a:lnTo>
                    <a:pt x="0" y="86227"/>
                  </a:lnTo>
                  <a:close/>
                </a:path>
              </a:pathLst>
            </a:custGeom>
            <a:solidFill>
              <a:srgbClr val="A00000"/>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4785" tIns="58275" rIns="74785" bIns="58275" numCol="1" spcCol="1270" anchor="ctr" anchorCtr="0">
              <a:noAutofit/>
            </a:bodyPr>
            <a:lstStyle/>
            <a:p>
              <a:pPr marL="0" lvl="0" indent="0" algn="ctr" defTabSz="1155700">
                <a:lnSpc>
                  <a:spcPct val="90000"/>
                </a:lnSpc>
                <a:spcBef>
                  <a:spcPct val="0"/>
                </a:spcBef>
                <a:spcAft>
                  <a:spcPct val="35000"/>
                </a:spcAft>
                <a:buNone/>
              </a:pPr>
              <a:r>
                <a:rPr lang="tr-TR" sz="2800" b="1" kern="1200" dirty="0">
                  <a:solidFill>
                    <a:schemeClr val="bg1"/>
                  </a:solidFill>
                  <a:latin typeface="Calibri" panose="020F0502020204030204" pitchFamily="34" charset="0"/>
                  <a:ea typeface="+mn-ea"/>
                  <a:cs typeface="Arial" panose="020B0604020202020204" pitchFamily="34" charset="0"/>
                </a:rPr>
                <a:t>SÜRE KAYDIRIMI</a:t>
              </a:r>
            </a:p>
          </p:txBody>
        </p:sp>
        <p:sp>
          <p:nvSpPr>
            <p:cNvPr id="11" name="Serbest Form: Şekil 10">
              <a:extLst>
                <a:ext uri="{FF2B5EF4-FFF2-40B4-BE49-F238E27FC236}">
                  <a16:creationId xmlns:a16="http://schemas.microsoft.com/office/drawing/2014/main" id="{43FF568E-D8A5-4319-A6F1-1045482412B5}"/>
                </a:ext>
              </a:extLst>
            </p:cNvPr>
            <p:cNvSpPr/>
            <p:nvPr/>
          </p:nvSpPr>
          <p:spPr>
            <a:xfrm>
              <a:off x="3160864" y="2685816"/>
              <a:ext cx="2439364" cy="2011965"/>
            </a:xfrm>
            <a:custGeom>
              <a:avLst/>
              <a:gdLst>
                <a:gd name="connsiteX0" fmla="*/ 0 w 2439364"/>
                <a:gd name="connsiteY0" fmla="*/ 201197 h 2011965"/>
                <a:gd name="connsiteX1" fmla="*/ 201197 w 2439364"/>
                <a:gd name="connsiteY1" fmla="*/ 0 h 2011965"/>
                <a:gd name="connsiteX2" fmla="*/ 2238168 w 2439364"/>
                <a:gd name="connsiteY2" fmla="*/ 0 h 2011965"/>
                <a:gd name="connsiteX3" fmla="*/ 2439365 w 2439364"/>
                <a:gd name="connsiteY3" fmla="*/ 201197 h 2011965"/>
                <a:gd name="connsiteX4" fmla="*/ 2439364 w 2439364"/>
                <a:gd name="connsiteY4" fmla="*/ 1810769 h 2011965"/>
                <a:gd name="connsiteX5" fmla="*/ 2238167 w 2439364"/>
                <a:gd name="connsiteY5" fmla="*/ 2011966 h 2011965"/>
                <a:gd name="connsiteX6" fmla="*/ 201197 w 2439364"/>
                <a:gd name="connsiteY6" fmla="*/ 2011965 h 2011965"/>
                <a:gd name="connsiteX7" fmla="*/ 0 w 2439364"/>
                <a:gd name="connsiteY7" fmla="*/ 1810768 h 2011965"/>
                <a:gd name="connsiteX8" fmla="*/ 0 w 2439364"/>
                <a:gd name="connsiteY8" fmla="*/ 201197 h 201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9364" h="2011965">
                  <a:moveTo>
                    <a:pt x="0" y="201197"/>
                  </a:moveTo>
                  <a:cubicBezTo>
                    <a:pt x="0" y="90079"/>
                    <a:pt x="90079" y="0"/>
                    <a:pt x="201197" y="0"/>
                  </a:cubicBezTo>
                  <a:lnTo>
                    <a:pt x="2238168" y="0"/>
                  </a:lnTo>
                  <a:cubicBezTo>
                    <a:pt x="2349286" y="0"/>
                    <a:pt x="2439365" y="90079"/>
                    <a:pt x="2439365" y="201197"/>
                  </a:cubicBezTo>
                  <a:cubicBezTo>
                    <a:pt x="2439365" y="737721"/>
                    <a:pt x="2439364" y="1274245"/>
                    <a:pt x="2439364" y="1810769"/>
                  </a:cubicBezTo>
                  <a:cubicBezTo>
                    <a:pt x="2439364" y="1921887"/>
                    <a:pt x="2349285" y="2011966"/>
                    <a:pt x="2238167" y="2011966"/>
                  </a:cubicBezTo>
                  <a:lnTo>
                    <a:pt x="201197" y="2011965"/>
                  </a:lnTo>
                  <a:cubicBezTo>
                    <a:pt x="90079" y="2011965"/>
                    <a:pt x="0" y="1921886"/>
                    <a:pt x="0" y="1810768"/>
                  </a:cubicBezTo>
                  <a:lnTo>
                    <a:pt x="0" y="201197"/>
                  </a:lnTo>
                  <a:close/>
                </a:path>
              </a:pathLst>
            </a:custGeom>
            <a:ln>
              <a:solidFill>
                <a:srgbClr val="A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76" tIns="506011" rIns="74876" bIns="74876" numCol="1" spcCol="1270" anchor="ctr" anchorCtr="0">
              <a:noAutofit/>
            </a:bodyPr>
            <a:lstStyle/>
            <a:p>
              <a:pPr marL="0" lvl="1" indent="-114300" algn="just" defTabSz="666750">
                <a:lnSpc>
                  <a:spcPct val="90000"/>
                </a:lnSpc>
                <a:spcBef>
                  <a:spcPct val="0"/>
                </a:spcBef>
                <a:spcAft>
                  <a:spcPct val="15000"/>
                </a:spcAft>
                <a:buFontTx/>
                <a:buNone/>
              </a:pPr>
              <a:r>
                <a:rPr lang="tr-TR" sz="1500" kern="1200" dirty="0"/>
                <a:t>DİİB </a:t>
              </a:r>
              <a:r>
                <a:rPr lang="tr-TR" sz="1500" b="1" kern="1200" dirty="0"/>
                <a:t>ihracat taahhüdünün en az %25’ini </a:t>
              </a:r>
              <a:r>
                <a:rPr lang="tr-TR" sz="1500" kern="1200" dirty="0"/>
                <a:t>gerçekleştiren firmalara </a:t>
              </a:r>
              <a:r>
                <a:rPr lang="tr-TR" sz="1500" b="1" kern="1200" dirty="0"/>
                <a:t>belge orijinal süresinin yarısı kadar </a:t>
              </a:r>
              <a:r>
                <a:rPr lang="tr-TR" sz="1500" kern="1200" dirty="0"/>
                <a:t>verilen performansa dayalı ek süre </a:t>
              </a:r>
            </a:p>
          </p:txBody>
        </p:sp>
        <p:sp>
          <p:nvSpPr>
            <p:cNvPr id="12" name="Serbest Form: Şekil 11">
              <a:extLst>
                <a:ext uri="{FF2B5EF4-FFF2-40B4-BE49-F238E27FC236}">
                  <a16:creationId xmlns:a16="http://schemas.microsoft.com/office/drawing/2014/main" id="{9BC3BE8E-B443-4B47-B768-B401D442F060}"/>
                </a:ext>
              </a:extLst>
            </p:cNvPr>
            <p:cNvSpPr/>
            <p:nvPr/>
          </p:nvSpPr>
          <p:spPr>
            <a:xfrm>
              <a:off x="3702945" y="2254680"/>
              <a:ext cx="2168324" cy="862271"/>
            </a:xfrm>
            <a:custGeom>
              <a:avLst/>
              <a:gdLst>
                <a:gd name="connsiteX0" fmla="*/ 0 w 2168324"/>
                <a:gd name="connsiteY0" fmla="*/ 86227 h 862271"/>
                <a:gd name="connsiteX1" fmla="*/ 86227 w 2168324"/>
                <a:gd name="connsiteY1" fmla="*/ 0 h 862271"/>
                <a:gd name="connsiteX2" fmla="*/ 2082097 w 2168324"/>
                <a:gd name="connsiteY2" fmla="*/ 0 h 862271"/>
                <a:gd name="connsiteX3" fmla="*/ 2168324 w 2168324"/>
                <a:gd name="connsiteY3" fmla="*/ 86227 h 862271"/>
                <a:gd name="connsiteX4" fmla="*/ 2168324 w 2168324"/>
                <a:gd name="connsiteY4" fmla="*/ 776044 h 862271"/>
                <a:gd name="connsiteX5" fmla="*/ 2082097 w 2168324"/>
                <a:gd name="connsiteY5" fmla="*/ 862271 h 862271"/>
                <a:gd name="connsiteX6" fmla="*/ 86227 w 2168324"/>
                <a:gd name="connsiteY6" fmla="*/ 862271 h 862271"/>
                <a:gd name="connsiteX7" fmla="*/ 0 w 2168324"/>
                <a:gd name="connsiteY7" fmla="*/ 776044 h 862271"/>
                <a:gd name="connsiteX8" fmla="*/ 0 w 2168324"/>
                <a:gd name="connsiteY8" fmla="*/ 86227 h 86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8324" h="862271">
                  <a:moveTo>
                    <a:pt x="0" y="86227"/>
                  </a:moveTo>
                  <a:cubicBezTo>
                    <a:pt x="0" y="38605"/>
                    <a:pt x="38605" y="0"/>
                    <a:pt x="86227" y="0"/>
                  </a:cubicBezTo>
                  <a:lnTo>
                    <a:pt x="2082097" y="0"/>
                  </a:lnTo>
                  <a:cubicBezTo>
                    <a:pt x="2129719" y="0"/>
                    <a:pt x="2168324" y="38605"/>
                    <a:pt x="2168324" y="86227"/>
                  </a:cubicBezTo>
                  <a:lnTo>
                    <a:pt x="2168324" y="776044"/>
                  </a:lnTo>
                  <a:cubicBezTo>
                    <a:pt x="2168324" y="823666"/>
                    <a:pt x="2129719" y="862271"/>
                    <a:pt x="2082097" y="862271"/>
                  </a:cubicBezTo>
                  <a:lnTo>
                    <a:pt x="86227" y="862271"/>
                  </a:lnTo>
                  <a:cubicBezTo>
                    <a:pt x="38605" y="862271"/>
                    <a:pt x="0" y="823666"/>
                    <a:pt x="0" y="776044"/>
                  </a:cubicBezTo>
                  <a:lnTo>
                    <a:pt x="0" y="86227"/>
                  </a:lnTo>
                  <a:close/>
                </a:path>
              </a:pathLst>
            </a:custGeom>
            <a:solidFill>
              <a:srgbClr val="A00000"/>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4785" tIns="58275" rIns="74785" bIns="58275" numCol="1" spcCol="1270" anchor="ctr" anchorCtr="0">
              <a:noAutofit/>
            </a:bodyPr>
            <a:lstStyle/>
            <a:p>
              <a:pPr algn="ctr" defTabSz="1155700">
                <a:lnSpc>
                  <a:spcPct val="90000"/>
                </a:lnSpc>
                <a:spcBef>
                  <a:spcPct val="0"/>
                </a:spcBef>
                <a:spcAft>
                  <a:spcPct val="35000"/>
                </a:spcAft>
              </a:pPr>
              <a:r>
                <a:rPr lang="tr-TR" sz="2600" b="1" dirty="0">
                  <a:solidFill>
                    <a:schemeClr val="bg1"/>
                  </a:solidFill>
                  <a:latin typeface="Calibri" panose="020F0502020204030204" pitchFamily="34" charset="0"/>
                  <a:cs typeface="Arial" panose="020B0604020202020204" pitchFamily="34" charset="0"/>
                </a:rPr>
                <a:t>PERFORMANS</a:t>
              </a:r>
            </a:p>
          </p:txBody>
        </p:sp>
        <p:sp>
          <p:nvSpPr>
            <p:cNvPr id="13" name="Serbest Form: Şekil 12">
              <a:extLst>
                <a:ext uri="{FF2B5EF4-FFF2-40B4-BE49-F238E27FC236}">
                  <a16:creationId xmlns:a16="http://schemas.microsoft.com/office/drawing/2014/main" id="{D49D897D-E2F5-4ED4-A63A-B3C45E74DACE}"/>
                </a:ext>
              </a:extLst>
            </p:cNvPr>
            <p:cNvSpPr/>
            <p:nvPr/>
          </p:nvSpPr>
          <p:spPr>
            <a:xfrm>
              <a:off x="6320730" y="2685816"/>
              <a:ext cx="2439364" cy="2011965"/>
            </a:xfrm>
            <a:custGeom>
              <a:avLst/>
              <a:gdLst>
                <a:gd name="connsiteX0" fmla="*/ 0 w 2439364"/>
                <a:gd name="connsiteY0" fmla="*/ 201197 h 2011965"/>
                <a:gd name="connsiteX1" fmla="*/ 201197 w 2439364"/>
                <a:gd name="connsiteY1" fmla="*/ 0 h 2011965"/>
                <a:gd name="connsiteX2" fmla="*/ 2238168 w 2439364"/>
                <a:gd name="connsiteY2" fmla="*/ 0 h 2011965"/>
                <a:gd name="connsiteX3" fmla="*/ 2439365 w 2439364"/>
                <a:gd name="connsiteY3" fmla="*/ 201197 h 2011965"/>
                <a:gd name="connsiteX4" fmla="*/ 2439364 w 2439364"/>
                <a:gd name="connsiteY4" fmla="*/ 1810769 h 2011965"/>
                <a:gd name="connsiteX5" fmla="*/ 2238167 w 2439364"/>
                <a:gd name="connsiteY5" fmla="*/ 2011966 h 2011965"/>
                <a:gd name="connsiteX6" fmla="*/ 201197 w 2439364"/>
                <a:gd name="connsiteY6" fmla="*/ 2011965 h 2011965"/>
                <a:gd name="connsiteX7" fmla="*/ 0 w 2439364"/>
                <a:gd name="connsiteY7" fmla="*/ 1810768 h 2011965"/>
                <a:gd name="connsiteX8" fmla="*/ 0 w 2439364"/>
                <a:gd name="connsiteY8" fmla="*/ 201197 h 201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9364" h="2011965">
                  <a:moveTo>
                    <a:pt x="0" y="201197"/>
                  </a:moveTo>
                  <a:cubicBezTo>
                    <a:pt x="0" y="90079"/>
                    <a:pt x="90079" y="0"/>
                    <a:pt x="201197" y="0"/>
                  </a:cubicBezTo>
                  <a:lnTo>
                    <a:pt x="2238168" y="0"/>
                  </a:lnTo>
                  <a:cubicBezTo>
                    <a:pt x="2349286" y="0"/>
                    <a:pt x="2439365" y="90079"/>
                    <a:pt x="2439365" y="201197"/>
                  </a:cubicBezTo>
                  <a:cubicBezTo>
                    <a:pt x="2439365" y="737721"/>
                    <a:pt x="2439364" y="1274245"/>
                    <a:pt x="2439364" y="1810769"/>
                  </a:cubicBezTo>
                  <a:cubicBezTo>
                    <a:pt x="2439364" y="1921887"/>
                    <a:pt x="2349285" y="2011966"/>
                    <a:pt x="2238167" y="2011966"/>
                  </a:cubicBezTo>
                  <a:lnTo>
                    <a:pt x="201197" y="2011965"/>
                  </a:lnTo>
                  <a:cubicBezTo>
                    <a:pt x="90079" y="2011965"/>
                    <a:pt x="0" y="1921886"/>
                    <a:pt x="0" y="1810768"/>
                  </a:cubicBezTo>
                  <a:lnTo>
                    <a:pt x="0" y="201197"/>
                  </a:lnTo>
                  <a:close/>
                </a:path>
              </a:pathLst>
            </a:custGeom>
            <a:ln>
              <a:solidFill>
                <a:srgbClr val="A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76" tIns="74876" rIns="74876" bIns="506011" numCol="1" spcCol="1270" anchor="ctr" anchorCtr="0">
              <a:noAutofit/>
            </a:bodyPr>
            <a:lstStyle/>
            <a:p>
              <a:pPr marL="0" lvl="1" indent="-114300" algn="just" defTabSz="666750">
                <a:lnSpc>
                  <a:spcPct val="90000"/>
                </a:lnSpc>
                <a:spcBef>
                  <a:spcPct val="0"/>
                </a:spcBef>
                <a:spcAft>
                  <a:spcPct val="15000"/>
                </a:spcAft>
                <a:buFontTx/>
                <a:buNone/>
              </a:pPr>
              <a:r>
                <a:rPr lang="tr-TR" sz="1500" kern="1200" dirty="0"/>
                <a:t>DİİB kapsamındaki önceden ihracata tekabül eden ithalatın tamamlanamaması halinde azami </a:t>
              </a:r>
              <a:r>
                <a:rPr lang="tr-TR" sz="1500" b="1" kern="1200" dirty="0"/>
                <a:t>belge orijinal süresinin yarısı kadar </a:t>
              </a:r>
              <a:r>
                <a:rPr lang="tr-TR" sz="1500" kern="1200" dirty="0"/>
                <a:t>ek süre </a:t>
              </a:r>
            </a:p>
          </p:txBody>
        </p:sp>
        <p:sp>
          <p:nvSpPr>
            <p:cNvPr id="14" name="Serbest Form: Şekil 13">
              <a:extLst>
                <a:ext uri="{FF2B5EF4-FFF2-40B4-BE49-F238E27FC236}">
                  <a16:creationId xmlns:a16="http://schemas.microsoft.com/office/drawing/2014/main" id="{6E480FFD-AA7F-4419-BD01-4CF08CD9C5CA}"/>
                </a:ext>
              </a:extLst>
            </p:cNvPr>
            <p:cNvSpPr/>
            <p:nvPr/>
          </p:nvSpPr>
          <p:spPr>
            <a:xfrm>
              <a:off x="6862811" y="4266646"/>
              <a:ext cx="2168324" cy="862271"/>
            </a:xfrm>
            <a:custGeom>
              <a:avLst/>
              <a:gdLst>
                <a:gd name="connsiteX0" fmla="*/ 0 w 2168324"/>
                <a:gd name="connsiteY0" fmla="*/ 86227 h 862271"/>
                <a:gd name="connsiteX1" fmla="*/ 86227 w 2168324"/>
                <a:gd name="connsiteY1" fmla="*/ 0 h 862271"/>
                <a:gd name="connsiteX2" fmla="*/ 2082097 w 2168324"/>
                <a:gd name="connsiteY2" fmla="*/ 0 h 862271"/>
                <a:gd name="connsiteX3" fmla="*/ 2168324 w 2168324"/>
                <a:gd name="connsiteY3" fmla="*/ 86227 h 862271"/>
                <a:gd name="connsiteX4" fmla="*/ 2168324 w 2168324"/>
                <a:gd name="connsiteY4" fmla="*/ 776044 h 862271"/>
                <a:gd name="connsiteX5" fmla="*/ 2082097 w 2168324"/>
                <a:gd name="connsiteY5" fmla="*/ 862271 h 862271"/>
                <a:gd name="connsiteX6" fmla="*/ 86227 w 2168324"/>
                <a:gd name="connsiteY6" fmla="*/ 862271 h 862271"/>
                <a:gd name="connsiteX7" fmla="*/ 0 w 2168324"/>
                <a:gd name="connsiteY7" fmla="*/ 776044 h 862271"/>
                <a:gd name="connsiteX8" fmla="*/ 0 w 2168324"/>
                <a:gd name="connsiteY8" fmla="*/ 86227 h 86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8324" h="862271">
                  <a:moveTo>
                    <a:pt x="0" y="86227"/>
                  </a:moveTo>
                  <a:cubicBezTo>
                    <a:pt x="0" y="38605"/>
                    <a:pt x="38605" y="0"/>
                    <a:pt x="86227" y="0"/>
                  </a:cubicBezTo>
                  <a:lnTo>
                    <a:pt x="2082097" y="0"/>
                  </a:lnTo>
                  <a:cubicBezTo>
                    <a:pt x="2129719" y="0"/>
                    <a:pt x="2168324" y="38605"/>
                    <a:pt x="2168324" y="86227"/>
                  </a:cubicBezTo>
                  <a:lnTo>
                    <a:pt x="2168324" y="776044"/>
                  </a:lnTo>
                  <a:cubicBezTo>
                    <a:pt x="2168324" y="823666"/>
                    <a:pt x="2129719" y="862271"/>
                    <a:pt x="2082097" y="862271"/>
                  </a:cubicBezTo>
                  <a:lnTo>
                    <a:pt x="86227" y="862271"/>
                  </a:lnTo>
                  <a:cubicBezTo>
                    <a:pt x="38605" y="862271"/>
                    <a:pt x="0" y="823666"/>
                    <a:pt x="0" y="776044"/>
                  </a:cubicBezTo>
                  <a:lnTo>
                    <a:pt x="0" y="86227"/>
                  </a:lnTo>
                  <a:close/>
                </a:path>
              </a:pathLst>
            </a:custGeom>
            <a:solidFill>
              <a:srgbClr val="A00000"/>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4785" tIns="58275" rIns="74785" bIns="58275" numCol="1" spcCol="1270" anchor="ctr" anchorCtr="0">
              <a:noAutofit/>
            </a:bodyPr>
            <a:lstStyle/>
            <a:p>
              <a:pPr algn="ctr" defTabSz="1155700">
                <a:lnSpc>
                  <a:spcPct val="90000"/>
                </a:lnSpc>
                <a:spcBef>
                  <a:spcPct val="0"/>
                </a:spcBef>
                <a:spcAft>
                  <a:spcPct val="35000"/>
                </a:spcAft>
              </a:pPr>
              <a:r>
                <a:rPr lang="tr-TR" sz="2800" b="1" dirty="0">
                  <a:solidFill>
                    <a:schemeClr val="bg1"/>
                  </a:solidFill>
                  <a:latin typeface="Calibri" panose="020F0502020204030204" pitchFamily="34" charset="0"/>
                  <a:cs typeface="Arial" panose="020B0604020202020204" pitchFamily="34" charset="0"/>
                </a:rPr>
                <a:t>HAKLI SEBEP</a:t>
              </a:r>
            </a:p>
          </p:txBody>
        </p:sp>
        <p:sp>
          <p:nvSpPr>
            <p:cNvPr id="16" name="Serbest Form: Şekil 15">
              <a:extLst>
                <a:ext uri="{FF2B5EF4-FFF2-40B4-BE49-F238E27FC236}">
                  <a16:creationId xmlns:a16="http://schemas.microsoft.com/office/drawing/2014/main" id="{D3736AAD-1273-412D-AB83-FC51C8E493CB}"/>
                </a:ext>
              </a:extLst>
            </p:cNvPr>
            <p:cNvSpPr/>
            <p:nvPr/>
          </p:nvSpPr>
          <p:spPr>
            <a:xfrm>
              <a:off x="9480596" y="2685816"/>
              <a:ext cx="2439364" cy="2011965"/>
            </a:xfrm>
            <a:custGeom>
              <a:avLst/>
              <a:gdLst>
                <a:gd name="connsiteX0" fmla="*/ 0 w 2439364"/>
                <a:gd name="connsiteY0" fmla="*/ 201197 h 2011965"/>
                <a:gd name="connsiteX1" fmla="*/ 201197 w 2439364"/>
                <a:gd name="connsiteY1" fmla="*/ 0 h 2011965"/>
                <a:gd name="connsiteX2" fmla="*/ 2238168 w 2439364"/>
                <a:gd name="connsiteY2" fmla="*/ 0 h 2011965"/>
                <a:gd name="connsiteX3" fmla="*/ 2439365 w 2439364"/>
                <a:gd name="connsiteY3" fmla="*/ 201197 h 2011965"/>
                <a:gd name="connsiteX4" fmla="*/ 2439364 w 2439364"/>
                <a:gd name="connsiteY4" fmla="*/ 1810769 h 2011965"/>
                <a:gd name="connsiteX5" fmla="*/ 2238167 w 2439364"/>
                <a:gd name="connsiteY5" fmla="*/ 2011966 h 2011965"/>
                <a:gd name="connsiteX6" fmla="*/ 201197 w 2439364"/>
                <a:gd name="connsiteY6" fmla="*/ 2011965 h 2011965"/>
                <a:gd name="connsiteX7" fmla="*/ 0 w 2439364"/>
                <a:gd name="connsiteY7" fmla="*/ 1810768 h 2011965"/>
                <a:gd name="connsiteX8" fmla="*/ 0 w 2439364"/>
                <a:gd name="connsiteY8" fmla="*/ 201197 h 201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9364" h="2011965">
                  <a:moveTo>
                    <a:pt x="0" y="201197"/>
                  </a:moveTo>
                  <a:cubicBezTo>
                    <a:pt x="0" y="90079"/>
                    <a:pt x="90079" y="0"/>
                    <a:pt x="201197" y="0"/>
                  </a:cubicBezTo>
                  <a:lnTo>
                    <a:pt x="2238168" y="0"/>
                  </a:lnTo>
                  <a:cubicBezTo>
                    <a:pt x="2349286" y="0"/>
                    <a:pt x="2439365" y="90079"/>
                    <a:pt x="2439365" y="201197"/>
                  </a:cubicBezTo>
                  <a:cubicBezTo>
                    <a:pt x="2439365" y="737721"/>
                    <a:pt x="2439364" y="1274245"/>
                    <a:pt x="2439364" y="1810769"/>
                  </a:cubicBezTo>
                  <a:cubicBezTo>
                    <a:pt x="2439364" y="1921887"/>
                    <a:pt x="2349285" y="2011966"/>
                    <a:pt x="2238167" y="2011966"/>
                  </a:cubicBezTo>
                  <a:lnTo>
                    <a:pt x="201197" y="2011965"/>
                  </a:lnTo>
                  <a:cubicBezTo>
                    <a:pt x="90079" y="2011965"/>
                    <a:pt x="0" y="1921886"/>
                    <a:pt x="0" y="1810768"/>
                  </a:cubicBezTo>
                  <a:lnTo>
                    <a:pt x="0" y="201197"/>
                  </a:lnTo>
                  <a:close/>
                </a:path>
              </a:pathLst>
            </a:custGeom>
            <a:ln>
              <a:solidFill>
                <a:srgbClr val="A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4876" tIns="506011" rIns="74876" bIns="74876" numCol="1" spcCol="1270" anchor="ctr" anchorCtr="0">
              <a:noAutofit/>
            </a:bodyPr>
            <a:lstStyle/>
            <a:p>
              <a:pPr marL="0" lvl="1" indent="-114300" algn="just" defTabSz="666750">
                <a:lnSpc>
                  <a:spcPct val="90000"/>
                </a:lnSpc>
                <a:spcBef>
                  <a:spcPct val="0"/>
                </a:spcBef>
                <a:spcAft>
                  <a:spcPct val="15000"/>
                </a:spcAft>
                <a:buFontTx/>
                <a:buNone/>
              </a:pPr>
              <a:r>
                <a:rPr lang="tr-TR" sz="1500" kern="1200" dirty="0"/>
                <a:t>Mücbir sebep nedeniyle </a:t>
              </a:r>
              <a:r>
                <a:rPr lang="tr-TR" sz="1500" b="1" kern="1200" dirty="0"/>
                <a:t>Bakanlıkça belirlenecek </a:t>
              </a:r>
              <a:r>
                <a:rPr lang="tr-TR" sz="1500" kern="1200" dirty="0"/>
                <a:t>ek süre </a:t>
              </a:r>
            </a:p>
          </p:txBody>
        </p:sp>
        <p:sp>
          <p:nvSpPr>
            <p:cNvPr id="17" name="Serbest Form: Şekil 16">
              <a:extLst>
                <a:ext uri="{FF2B5EF4-FFF2-40B4-BE49-F238E27FC236}">
                  <a16:creationId xmlns:a16="http://schemas.microsoft.com/office/drawing/2014/main" id="{38F7C214-31C4-4836-AFEF-320CF1019AF6}"/>
                </a:ext>
              </a:extLst>
            </p:cNvPr>
            <p:cNvSpPr/>
            <p:nvPr/>
          </p:nvSpPr>
          <p:spPr>
            <a:xfrm>
              <a:off x="10022677" y="2254680"/>
              <a:ext cx="2168324" cy="862271"/>
            </a:xfrm>
            <a:custGeom>
              <a:avLst/>
              <a:gdLst>
                <a:gd name="connsiteX0" fmla="*/ 0 w 2168324"/>
                <a:gd name="connsiteY0" fmla="*/ 86227 h 862271"/>
                <a:gd name="connsiteX1" fmla="*/ 86227 w 2168324"/>
                <a:gd name="connsiteY1" fmla="*/ 0 h 862271"/>
                <a:gd name="connsiteX2" fmla="*/ 2082097 w 2168324"/>
                <a:gd name="connsiteY2" fmla="*/ 0 h 862271"/>
                <a:gd name="connsiteX3" fmla="*/ 2168324 w 2168324"/>
                <a:gd name="connsiteY3" fmla="*/ 86227 h 862271"/>
                <a:gd name="connsiteX4" fmla="*/ 2168324 w 2168324"/>
                <a:gd name="connsiteY4" fmla="*/ 776044 h 862271"/>
                <a:gd name="connsiteX5" fmla="*/ 2082097 w 2168324"/>
                <a:gd name="connsiteY5" fmla="*/ 862271 h 862271"/>
                <a:gd name="connsiteX6" fmla="*/ 86227 w 2168324"/>
                <a:gd name="connsiteY6" fmla="*/ 862271 h 862271"/>
                <a:gd name="connsiteX7" fmla="*/ 0 w 2168324"/>
                <a:gd name="connsiteY7" fmla="*/ 776044 h 862271"/>
                <a:gd name="connsiteX8" fmla="*/ 0 w 2168324"/>
                <a:gd name="connsiteY8" fmla="*/ 86227 h 86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8324" h="862271">
                  <a:moveTo>
                    <a:pt x="0" y="86227"/>
                  </a:moveTo>
                  <a:cubicBezTo>
                    <a:pt x="0" y="38605"/>
                    <a:pt x="38605" y="0"/>
                    <a:pt x="86227" y="0"/>
                  </a:cubicBezTo>
                  <a:lnTo>
                    <a:pt x="2082097" y="0"/>
                  </a:lnTo>
                  <a:cubicBezTo>
                    <a:pt x="2129719" y="0"/>
                    <a:pt x="2168324" y="38605"/>
                    <a:pt x="2168324" y="86227"/>
                  </a:cubicBezTo>
                  <a:lnTo>
                    <a:pt x="2168324" y="776044"/>
                  </a:lnTo>
                  <a:cubicBezTo>
                    <a:pt x="2168324" y="823666"/>
                    <a:pt x="2129719" y="862271"/>
                    <a:pt x="2082097" y="862271"/>
                  </a:cubicBezTo>
                  <a:lnTo>
                    <a:pt x="86227" y="862271"/>
                  </a:lnTo>
                  <a:cubicBezTo>
                    <a:pt x="38605" y="862271"/>
                    <a:pt x="0" y="823666"/>
                    <a:pt x="0" y="776044"/>
                  </a:cubicBezTo>
                  <a:lnTo>
                    <a:pt x="0" y="86227"/>
                  </a:lnTo>
                  <a:close/>
                </a:path>
              </a:pathLst>
            </a:custGeom>
            <a:solidFill>
              <a:srgbClr val="A00000"/>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4785" tIns="58275" rIns="74785" bIns="58275" numCol="1" spcCol="1270" anchor="ctr" anchorCtr="0">
              <a:noAutofit/>
            </a:bodyPr>
            <a:lstStyle/>
            <a:p>
              <a:pPr algn="ctr" defTabSz="1155700">
                <a:lnSpc>
                  <a:spcPct val="90000"/>
                </a:lnSpc>
                <a:spcBef>
                  <a:spcPct val="0"/>
                </a:spcBef>
                <a:spcAft>
                  <a:spcPct val="35000"/>
                </a:spcAft>
              </a:pPr>
              <a:r>
                <a:rPr lang="tr-TR" sz="2800" b="1" dirty="0">
                  <a:solidFill>
                    <a:schemeClr val="bg1"/>
                  </a:solidFill>
                  <a:latin typeface="Calibri" panose="020F0502020204030204" pitchFamily="34" charset="0"/>
                  <a:cs typeface="Arial" panose="020B0604020202020204" pitchFamily="34" charset="0"/>
                </a:rPr>
                <a:t>MÜCBİR SEBEP</a:t>
              </a:r>
            </a:p>
          </p:txBody>
        </p:sp>
      </p:grpSp>
    </p:spTree>
    <p:extLst>
      <p:ext uri="{BB962C8B-B14F-4D97-AF65-F5344CB8AC3E}">
        <p14:creationId xmlns:p14="http://schemas.microsoft.com/office/powerpoint/2010/main" val="1010857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DİR Kapsamında Alınan Tedbirler</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r>
              <a:rPr lang="tr-TR" dirty="0"/>
              <a:t>  </a:t>
            </a:r>
          </a:p>
        </p:txBody>
      </p:sp>
      <p:sp>
        <p:nvSpPr>
          <p:cNvPr id="6" name="İçerik Yer Tutucusu 1">
            <a:extLst>
              <a:ext uri="{FF2B5EF4-FFF2-40B4-BE49-F238E27FC236}">
                <a16:creationId xmlns:a16="http://schemas.microsoft.com/office/drawing/2014/main" id="{6EE38FCF-CD3F-4E8F-AF05-41B90A6F3818}"/>
              </a:ext>
            </a:extLst>
          </p:cNvPr>
          <p:cNvSpPr txBox="1">
            <a:spLocks/>
          </p:cNvSpPr>
          <p:nvPr/>
        </p:nvSpPr>
        <p:spPr>
          <a:xfrm>
            <a:off x="822784" y="1275270"/>
            <a:ext cx="10835906" cy="759277"/>
          </a:xfrm>
          <a:prstGeom prst="round2DiagRect">
            <a:avLst/>
          </a:prstGeom>
          <a:noFill/>
          <a:ln w="28575" cap="flat" cmpd="sng" algn="ctr">
            <a:solidFill>
              <a:srgbClr val="A00000"/>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solidFill>
                  <a:schemeClr val="tx1"/>
                </a:solidFill>
                <a:latin typeface="Calibri"/>
              </a:rPr>
              <a:t>Ayniyet şartı (İthal edilen girdinin nihai ürün bünyesinde kullanıldığının gümrük idarelerince tespiti için)</a:t>
            </a:r>
          </a:p>
        </p:txBody>
      </p:sp>
      <p:sp>
        <p:nvSpPr>
          <p:cNvPr id="7" name="İçerik Yer Tutucusu 1">
            <a:extLst>
              <a:ext uri="{FF2B5EF4-FFF2-40B4-BE49-F238E27FC236}">
                <a16:creationId xmlns:a16="http://schemas.microsoft.com/office/drawing/2014/main" id="{ACDD447B-1B5D-43ED-8663-9E903A007583}"/>
              </a:ext>
            </a:extLst>
          </p:cNvPr>
          <p:cNvSpPr txBox="1">
            <a:spLocks/>
          </p:cNvSpPr>
          <p:nvPr/>
        </p:nvSpPr>
        <p:spPr>
          <a:xfrm>
            <a:off x="822784" y="2187530"/>
            <a:ext cx="10835906" cy="759277"/>
          </a:xfrm>
          <a:prstGeom prst="round2DiagRect">
            <a:avLst/>
          </a:prstGeom>
          <a:noFill/>
          <a:ln w="28575" cap="flat" cmpd="sng" algn="ctr">
            <a:solidFill>
              <a:srgbClr val="A00000"/>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solidFill>
                  <a:schemeClr val="tx1"/>
                </a:solidFill>
                <a:latin typeface="Calibri"/>
              </a:rPr>
              <a:t>Ekspertiz raporu şartı (Sarfiyatta belirtilen girdilerin kullanıldığının kontrolü ve tevsik için) </a:t>
            </a:r>
          </a:p>
        </p:txBody>
      </p:sp>
      <p:sp>
        <p:nvSpPr>
          <p:cNvPr id="8" name="İçerik Yer Tutucusu 1">
            <a:extLst>
              <a:ext uri="{FF2B5EF4-FFF2-40B4-BE49-F238E27FC236}">
                <a16:creationId xmlns:a16="http://schemas.microsoft.com/office/drawing/2014/main" id="{7A36AA10-BFFC-4050-B2F4-584ABBCC1E40}"/>
              </a:ext>
            </a:extLst>
          </p:cNvPr>
          <p:cNvSpPr txBox="1">
            <a:spLocks/>
          </p:cNvSpPr>
          <p:nvPr/>
        </p:nvSpPr>
        <p:spPr>
          <a:xfrm>
            <a:off x="822784" y="3099790"/>
            <a:ext cx="10835906" cy="759277"/>
          </a:xfrm>
          <a:prstGeom prst="round2DiagRect">
            <a:avLst/>
          </a:prstGeom>
          <a:noFill/>
          <a:ln w="28575" cap="flat" cmpd="sng" algn="ctr">
            <a:solidFill>
              <a:srgbClr val="A00000"/>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solidFill>
                  <a:schemeClr val="tx1"/>
                </a:solidFill>
                <a:latin typeface="Calibri"/>
              </a:rPr>
              <a:t>Yurtiçi alım şartı</a:t>
            </a:r>
          </a:p>
        </p:txBody>
      </p:sp>
      <p:sp>
        <p:nvSpPr>
          <p:cNvPr id="9" name="İçerik Yer Tutucusu 1">
            <a:extLst>
              <a:ext uri="{FF2B5EF4-FFF2-40B4-BE49-F238E27FC236}">
                <a16:creationId xmlns:a16="http://schemas.microsoft.com/office/drawing/2014/main" id="{6BE69376-8695-4943-9C31-A514D2D4BD30}"/>
              </a:ext>
            </a:extLst>
          </p:cNvPr>
          <p:cNvSpPr txBox="1">
            <a:spLocks/>
          </p:cNvSpPr>
          <p:nvPr/>
        </p:nvSpPr>
        <p:spPr>
          <a:xfrm>
            <a:off x="822784" y="4012050"/>
            <a:ext cx="10835906" cy="759277"/>
          </a:xfrm>
          <a:prstGeom prst="round2DiagRect">
            <a:avLst/>
          </a:prstGeom>
          <a:noFill/>
          <a:ln w="28575" cap="flat" cmpd="sng" algn="ctr">
            <a:solidFill>
              <a:srgbClr val="A00000"/>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solidFill>
                  <a:schemeClr val="tx1"/>
                </a:solidFill>
                <a:latin typeface="Calibri"/>
              </a:rPr>
              <a:t>YMM raporu şartı</a:t>
            </a:r>
          </a:p>
        </p:txBody>
      </p:sp>
      <p:sp>
        <p:nvSpPr>
          <p:cNvPr id="10" name="İçerik Yer Tutucusu 1">
            <a:extLst>
              <a:ext uri="{FF2B5EF4-FFF2-40B4-BE49-F238E27FC236}">
                <a16:creationId xmlns:a16="http://schemas.microsoft.com/office/drawing/2014/main" id="{88BF0006-06FF-4967-8108-3D67356B5E87}"/>
              </a:ext>
            </a:extLst>
          </p:cNvPr>
          <p:cNvSpPr txBox="1">
            <a:spLocks/>
          </p:cNvSpPr>
          <p:nvPr/>
        </p:nvSpPr>
        <p:spPr>
          <a:xfrm>
            <a:off x="822784" y="4924310"/>
            <a:ext cx="10835906" cy="759277"/>
          </a:xfrm>
          <a:prstGeom prst="round2DiagRect">
            <a:avLst/>
          </a:prstGeom>
          <a:noFill/>
          <a:ln w="28575" cap="flat" cmpd="sng" algn="ctr">
            <a:solidFill>
              <a:srgbClr val="A00000"/>
            </a:solidFill>
            <a:prstDash val="solid"/>
            <a:miter lim="800000"/>
          </a:ln>
          <a:effectLst/>
        </p:spPr>
        <p:txBody>
          <a:bodyPr spcFirstLastPara="0" vert="horz" wrap="square" lIns="25400" tIns="25400" rIns="25400" bIns="25400" numCol="1" spcCol="1270" anchor="ctr" anchorCtr="0">
            <a:noAutofit/>
          </a:bodyPr>
          <a:lstStyle>
            <a:lvl1pPr>
              <a:buClrTx/>
              <a:buSzTx/>
              <a:buFontTx/>
              <a:buNone/>
              <a:defRPr kumimoji="0" b="0" i="0" u="none" strike="noStrike" cap="none" spc="0" normalizeH="0" baseline="0">
                <a:ln>
                  <a:noFill/>
                </a:ln>
                <a:solidFill>
                  <a:prstClr val="black"/>
                </a:solidFill>
                <a:effectLst/>
                <a:uLnTx/>
                <a:uFillTx/>
                <a:latin typeface="Futura Md BT"/>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altLang="tr-TR" sz="2000" dirty="0">
                <a:solidFill>
                  <a:schemeClr val="tx1"/>
                </a:solidFill>
                <a:latin typeface="Calibri"/>
              </a:rPr>
              <a:t>Özel şartlar (120 adet) (Eşdeğer Eşya, Önceden İhracat/İthalat, Dönemsel İthalat Kısıtlaması vb.) </a:t>
            </a:r>
          </a:p>
        </p:txBody>
      </p:sp>
      <p:sp>
        <p:nvSpPr>
          <p:cNvPr id="11" name="Dikdörtgen: Yuvarlatılmış Çapraz Köşeler 22">
            <a:extLst>
              <a:ext uri="{FF2B5EF4-FFF2-40B4-BE49-F238E27FC236}">
                <a16:creationId xmlns:a16="http://schemas.microsoft.com/office/drawing/2014/main" id="{A9A161EF-BE01-43BE-8009-8EA35D44EBB3}"/>
              </a:ext>
            </a:extLst>
          </p:cNvPr>
          <p:cNvSpPr/>
          <p:nvPr/>
        </p:nvSpPr>
        <p:spPr>
          <a:xfrm>
            <a:off x="499079" y="5786146"/>
            <a:ext cx="11483316" cy="452310"/>
          </a:xfrm>
          <a:prstGeom prst="round2Diag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tLang="tr-TR" sz="2000" dirty="0">
                <a:solidFill>
                  <a:schemeClr val="tx1"/>
                </a:solidFill>
              </a:rPr>
              <a:t>Bazı ürünler için belge düzenlenmemektedir.</a:t>
            </a:r>
          </a:p>
        </p:txBody>
      </p:sp>
    </p:spTree>
    <p:extLst>
      <p:ext uri="{BB962C8B-B14F-4D97-AF65-F5344CB8AC3E}">
        <p14:creationId xmlns:p14="http://schemas.microsoft.com/office/powerpoint/2010/main" val="1339244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DİR Kapsamında Alınan Tedbirler</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sp>
        <p:nvSpPr>
          <p:cNvPr id="12" name="Metin kutusu 11">
            <a:extLst>
              <a:ext uri="{FF2B5EF4-FFF2-40B4-BE49-F238E27FC236}">
                <a16:creationId xmlns:a16="http://schemas.microsoft.com/office/drawing/2014/main" id="{7E423214-B493-4B2C-8BDE-55075CCD80AC}"/>
              </a:ext>
            </a:extLst>
          </p:cNvPr>
          <p:cNvSpPr txBox="1"/>
          <p:nvPr/>
        </p:nvSpPr>
        <p:spPr>
          <a:xfrm>
            <a:off x="2925527" y="1545202"/>
            <a:ext cx="8696850" cy="1328023"/>
          </a:xfrm>
          <a:prstGeom prst="round2DiagRect">
            <a:avLst/>
          </a:prstGeom>
          <a:noFill/>
          <a:ln w="28575">
            <a:solidFill>
              <a:srgbClr val="A00000"/>
            </a:solidFill>
          </a:ln>
        </p:spPr>
        <p:txBody>
          <a:bodyPr wrap="square">
            <a:spAutoFit/>
          </a:bodyPr>
          <a:lstStyle/>
          <a:p>
            <a:pPr algn="just"/>
            <a:r>
              <a:rPr lang="tr-TR" dirty="0">
                <a:latin typeface="Calibri" panose="020F0502020204030204" pitchFamily="34" charset="0"/>
                <a:cs typeface="Arial" panose="020B0604020202020204" pitchFamily="34" charset="0"/>
              </a:rPr>
              <a:t>Dahilde işleme izin belgesi/dahilde işleme izni kapsamındaki CIF ithal (yurt içi alımlar hariç) tutarının FOB ihraç tutarına (ikincil işlem görmüş ürünün serbest dolaşıma giriş rejimi hükümlerine göre ithalatının yapılması halinde bu ürünün gümrük kıymeti dahil) olan yüzde oranına döviz kullanım oranı denir. </a:t>
            </a:r>
          </a:p>
        </p:txBody>
      </p:sp>
      <p:sp>
        <p:nvSpPr>
          <p:cNvPr id="13" name="Gözyaşı Damlası 12">
            <a:extLst>
              <a:ext uri="{FF2B5EF4-FFF2-40B4-BE49-F238E27FC236}">
                <a16:creationId xmlns:a16="http://schemas.microsoft.com/office/drawing/2014/main" id="{12E21E85-CC24-4DE3-A76A-36FB1C3E53B8}"/>
              </a:ext>
            </a:extLst>
          </p:cNvPr>
          <p:cNvSpPr/>
          <p:nvPr/>
        </p:nvSpPr>
        <p:spPr>
          <a:xfrm>
            <a:off x="668627" y="1308921"/>
            <a:ext cx="2000250" cy="1990725"/>
          </a:xfrm>
          <a:prstGeom prst="teardrop">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bg1"/>
                </a:solidFill>
                <a:latin typeface="Calibri" panose="020F0502020204030204" pitchFamily="34" charset="0"/>
                <a:cs typeface="Arial" panose="020B0604020202020204" pitchFamily="34" charset="0"/>
              </a:rPr>
              <a:t>Döviz Kullanım Oranı (DKO)</a:t>
            </a:r>
          </a:p>
        </p:txBody>
      </p:sp>
      <p:grpSp>
        <p:nvGrpSpPr>
          <p:cNvPr id="14" name="Grup 13">
            <a:extLst>
              <a:ext uri="{FF2B5EF4-FFF2-40B4-BE49-F238E27FC236}">
                <a16:creationId xmlns:a16="http://schemas.microsoft.com/office/drawing/2014/main" id="{41CA3B34-10E3-40B1-B393-1909E69806EB}"/>
              </a:ext>
            </a:extLst>
          </p:cNvPr>
          <p:cNvGrpSpPr/>
          <p:nvPr/>
        </p:nvGrpSpPr>
        <p:grpSpPr>
          <a:xfrm>
            <a:off x="-165643" y="3751295"/>
            <a:ext cx="5478010" cy="893652"/>
            <a:chOff x="247458" y="3305617"/>
            <a:chExt cx="5478010" cy="893652"/>
          </a:xfrm>
        </p:grpSpPr>
        <p:sp>
          <p:nvSpPr>
            <p:cNvPr id="15" name="Eksi İşareti 14">
              <a:extLst>
                <a:ext uri="{FF2B5EF4-FFF2-40B4-BE49-F238E27FC236}">
                  <a16:creationId xmlns:a16="http://schemas.microsoft.com/office/drawing/2014/main" id="{36391D43-535E-4FEA-B448-50BE2F5600B1}"/>
                </a:ext>
              </a:extLst>
            </p:cNvPr>
            <p:cNvSpPr/>
            <p:nvPr/>
          </p:nvSpPr>
          <p:spPr>
            <a:xfrm>
              <a:off x="247458" y="3394696"/>
              <a:ext cx="5478010" cy="721453"/>
            </a:xfrm>
            <a:prstGeom prst="mathMinus">
              <a:avLst/>
            </a:prstGeom>
            <a:solidFill>
              <a:srgbClr val="A00000"/>
            </a:solidFill>
            <a:ln>
              <a:solidFill>
                <a:srgbClr val="C5A2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Metin kutusu 15">
              <a:extLst>
                <a:ext uri="{FF2B5EF4-FFF2-40B4-BE49-F238E27FC236}">
                  <a16:creationId xmlns:a16="http://schemas.microsoft.com/office/drawing/2014/main" id="{B5E4862D-EAE4-4252-B710-B686A51D4232}"/>
                </a:ext>
              </a:extLst>
            </p:cNvPr>
            <p:cNvSpPr txBox="1"/>
            <p:nvPr/>
          </p:nvSpPr>
          <p:spPr>
            <a:xfrm>
              <a:off x="1152524" y="3305617"/>
              <a:ext cx="3738257"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b="1" dirty="0">
                  <a:ln w="76200"/>
                </a:rPr>
                <a:t>CIF İthal Tutarı (yurt içi alımlar hariç)</a:t>
              </a:r>
            </a:p>
          </p:txBody>
        </p:sp>
        <p:sp>
          <p:nvSpPr>
            <p:cNvPr id="17" name="Metin kutusu 16">
              <a:extLst>
                <a:ext uri="{FF2B5EF4-FFF2-40B4-BE49-F238E27FC236}">
                  <a16:creationId xmlns:a16="http://schemas.microsoft.com/office/drawing/2014/main" id="{947DD453-0E36-4796-9C1A-C9FFA5D507BE}"/>
                </a:ext>
              </a:extLst>
            </p:cNvPr>
            <p:cNvSpPr txBox="1"/>
            <p:nvPr/>
          </p:nvSpPr>
          <p:spPr>
            <a:xfrm>
              <a:off x="1000478" y="3829937"/>
              <a:ext cx="3738257" cy="36933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b="1" dirty="0">
                  <a:ln w="76200"/>
                </a:rPr>
                <a:t>FOB İhraç Tutarı</a:t>
              </a:r>
            </a:p>
          </p:txBody>
        </p:sp>
      </p:grpSp>
      <p:sp>
        <p:nvSpPr>
          <p:cNvPr id="18" name="Dikdörtgen: Köşeleri Yuvarlatılmış 17">
            <a:extLst>
              <a:ext uri="{FF2B5EF4-FFF2-40B4-BE49-F238E27FC236}">
                <a16:creationId xmlns:a16="http://schemas.microsoft.com/office/drawing/2014/main" id="{02A069A5-585C-4080-AAE4-26C0FF9BBC3B}"/>
              </a:ext>
            </a:extLst>
          </p:cNvPr>
          <p:cNvSpPr/>
          <p:nvPr/>
        </p:nvSpPr>
        <p:spPr>
          <a:xfrm>
            <a:off x="6459405" y="3050211"/>
            <a:ext cx="5162971" cy="569556"/>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a:solidFill>
                  <a:schemeClr val="tx1"/>
                </a:solidFill>
                <a:latin typeface="Calibri" panose="020F0502020204030204" pitchFamily="34" charset="0"/>
                <a:cs typeface="Arial" panose="020B0604020202020204" pitchFamily="34" charset="0"/>
              </a:rPr>
              <a:t>DKO, %80’i geçmemek üzere Bakanlıkça belirlenir. </a:t>
            </a:r>
          </a:p>
        </p:txBody>
      </p:sp>
      <p:grpSp>
        <p:nvGrpSpPr>
          <p:cNvPr id="19" name="Grup 18">
            <a:extLst>
              <a:ext uri="{FF2B5EF4-FFF2-40B4-BE49-F238E27FC236}">
                <a16:creationId xmlns:a16="http://schemas.microsoft.com/office/drawing/2014/main" id="{1BF0CB19-07C4-4D7A-81AC-F325D67E739F}"/>
              </a:ext>
            </a:extLst>
          </p:cNvPr>
          <p:cNvGrpSpPr/>
          <p:nvPr/>
        </p:nvGrpSpPr>
        <p:grpSpPr>
          <a:xfrm>
            <a:off x="4699956" y="3344600"/>
            <a:ext cx="1822692" cy="2020588"/>
            <a:chOff x="4890278" y="3103360"/>
            <a:chExt cx="1822692" cy="2020588"/>
          </a:xfrm>
        </p:grpSpPr>
        <p:cxnSp>
          <p:nvCxnSpPr>
            <p:cNvPr id="22" name="Düz Ok Bağlayıcısı 21">
              <a:extLst>
                <a:ext uri="{FF2B5EF4-FFF2-40B4-BE49-F238E27FC236}">
                  <a16:creationId xmlns:a16="http://schemas.microsoft.com/office/drawing/2014/main" id="{983F5E3B-3CC5-4662-BC62-8560552ED4C3}"/>
                </a:ext>
              </a:extLst>
            </p:cNvPr>
            <p:cNvCxnSpPr>
              <a:cxnSpLocks/>
            </p:cNvCxnSpPr>
            <p:nvPr/>
          </p:nvCxnSpPr>
          <p:spPr>
            <a:xfrm flipV="1">
              <a:off x="4890280" y="3103360"/>
              <a:ext cx="1759446" cy="89390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a:extLst>
                <a:ext uri="{FF2B5EF4-FFF2-40B4-BE49-F238E27FC236}">
                  <a16:creationId xmlns:a16="http://schemas.microsoft.com/office/drawing/2014/main" id="{142CD4E5-BF20-499D-9981-34A38EE3B641}"/>
                </a:ext>
              </a:extLst>
            </p:cNvPr>
            <p:cNvCxnSpPr>
              <a:cxnSpLocks/>
            </p:cNvCxnSpPr>
            <p:nvPr/>
          </p:nvCxnSpPr>
          <p:spPr>
            <a:xfrm>
              <a:off x="4890278" y="3997260"/>
              <a:ext cx="1754975" cy="20707"/>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a:extLst>
                <a:ext uri="{FF2B5EF4-FFF2-40B4-BE49-F238E27FC236}">
                  <a16:creationId xmlns:a16="http://schemas.microsoft.com/office/drawing/2014/main" id="{CFE08E71-0AF3-4AB6-ADD9-9D0D176CC866}"/>
                </a:ext>
              </a:extLst>
            </p:cNvPr>
            <p:cNvCxnSpPr>
              <a:cxnSpLocks/>
              <a:endCxn id="26" idx="1"/>
            </p:cNvCxnSpPr>
            <p:nvPr/>
          </p:nvCxnSpPr>
          <p:spPr>
            <a:xfrm>
              <a:off x="4890278" y="3997260"/>
              <a:ext cx="1822692" cy="1126688"/>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Dikdörtgen: Köşeleri Yuvarlatılmış 24">
            <a:extLst>
              <a:ext uri="{FF2B5EF4-FFF2-40B4-BE49-F238E27FC236}">
                <a16:creationId xmlns:a16="http://schemas.microsoft.com/office/drawing/2014/main" id="{1D8D87FA-3A1C-49EE-9F2D-324637349A3F}"/>
              </a:ext>
            </a:extLst>
          </p:cNvPr>
          <p:cNvSpPr/>
          <p:nvPr/>
        </p:nvSpPr>
        <p:spPr>
          <a:xfrm>
            <a:off x="6454931" y="3734887"/>
            <a:ext cx="5162972" cy="1233435"/>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latin typeface="Calibri" panose="020F0502020204030204" pitchFamily="34" charset="0"/>
                <a:cs typeface="Arial" panose="020B0604020202020204" pitchFamily="34" charset="0"/>
              </a:rPr>
              <a:t>Sanayi ürünlerinde </a:t>
            </a:r>
            <a:r>
              <a:rPr lang="tr-TR" sz="1600" b="1" dirty="0">
                <a:solidFill>
                  <a:schemeClr val="tx1"/>
                </a:solidFill>
                <a:latin typeface="Calibri" panose="020F0502020204030204" pitchFamily="34" charset="0"/>
                <a:cs typeface="Arial" panose="020B0604020202020204" pitchFamily="34" charset="0"/>
              </a:rPr>
              <a:t>%50-%80 </a:t>
            </a:r>
            <a:r>
              <a:rPr lang="tr-TR" sz="1600" dirty="0">
                <a:solidFill>
                  <a:schemeClr val="tx1"/>
                </a:solidFill>
                <a:latin typeface="Calibri" panose="020F0502020204030204" pitchFamily="34" charset="0"/>
                <a:cs typeface="Arial" panose="020B0604020202020204" pitchFamily="34" charset="0"/>
              </a:rPr>
              <a:t>aralığında;</a:t>
            </a:r>
          </a:p>
          <a:p>
            <a:pPr algn="ctr"/>
            <a:r>
              <a:rPr lang="tr-TR" sz="1600" dirty="0">
                <a:solidFill>
                  <a:schemeClr val="tx1"/>
                </a:solidFill>
                <a:latin typeface="Calibri" panose="020F0502020204030204" pitchFamily="34" charset="0"/>
                <a:cs typeface="Arial" panose="020B0604020202020204" pitchFamily="34" charset="0"/>
              </a:rPr>
              <a:t>Tarım ürünlerinde </a:t>
            </a:r>
            <a:r>
              <a:rPr lang="tr-TR" sz="1600" b="1" dirty="0">
                <a:solidFill>
                  <a:schemeClr val="tx1"/>
                </a:solidFill>
                <a:latin typeface="Calibri" panose="020F0502020204030204" pitchFamily="34" charset="0"/>
                <a:cs typeface="Arial" panose="020B0604020202020204" pitchFamily="34" charset="0"/>
              </a:rPr>
              <a:t>%40-%80 </a:t>
            </a:r>
            <a:r>
              <a:rPr lang="tr-TR" sz="1600" dirty="0">
                <a:solidFill>
                  <a:schemeClr val="tx1"/>
                </a:solidFill>
                <a:latin typeface="Calibri" panose="020F0502020204030204" pitchFamily="34" charset="0"/>
                <a:cs typeface="Arial" panose="020B0604020202020204" pitchFamily="34" charset="0"/>
              </a:rPr>
              <a:t>aralığında;</a:t>
            </a:r>
          </a:p>
          <a:p>
            <a:pPr algn="ctr"/>
            <a:r>
              <a:rPr lang="tr-TR" sz="1600" dirty="0">
                <a:solidFill>
                  <a:schemeClr val="tx1"/>
                </a:solidFill>
                <a:latin typeface="Calibri" panose="020F0502020204030204" pitchFamily="34" charset="0"/>
                <a:cs typeface="Arial" panose="020B0604020202020204" pitchFamily="34" charset="0"/>
              </a:rPr>
              <a:t>Tekstil ve Konfeksiyon ürünlerinde </a:t>
            </a:r>
            <a:r>
              <a:rPr lang="tr-TR" sz="1600" b="1" dirty="0">
                <a:solidFill>
                  <a:schemeClr val="tx1"/>
                </a:solidFill>
                <a:latin typeface="Calibri" panose="020F0502020204030204" pitchFamily="34" charset="0"/>
                <a:cs typeface="Arial" panose="020B0604020202020204" pitchFamily="34" charset="0"/>
              </a:rPr>
              <a:t>%60-%70 </a:t>
            </a:r>
            <a:r>
              <a:rPr lang="tr-TR" sz="1600" dirty="0">
                <a:solidFill>
                  <a:schemeClr val="tx1"/>
                </a:solidFill>
                <a:latin typeface="Calibri" panose="020F0502020204030204" pitchFamily="34" charset="0"/>
                <a:cs typeface="Arial" panose="020B0604020202020204" pitchFamily="34" charset="0"/>
              </a:rPr>
              <a:t>aralığında</a:t>
            </a:r>
          </a:p>
        </p:txBody>
      </p:sp>
      <p:sp>
        <p:nvSpPr>
          <p:cNvPr id="26" name="Dikdörtgen: Köşeleri Yuvarlatılmış 25">
            <a:extLst>
              <a:ext uri="{FF2B5EF4-FFF2-40B4-BE49-F238E27FC236}">
                <a16:creationId xmlns:a16="http://schemas.microsoft.com/office/drawing/2014/main" id="{9E10E5FC-665D-44F2-89C4-AE5E949BA562}"/>
              </a:ext>
            </a:extLst>
          </p:cNvPr>
          <p:cNvSpPr/>
          <p:nvPr/>
        </p:nvSpPr>
        <p:spPr>
          <a:xfrm>
            <a:off x="6522648" y="5078593"/>
            <a:ext cx="5162971" cy="573190"/>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a:solidFill>
                  <a:schemeClr val="tx1"/>
                </a:solidFill>
                <a:latin typeface="Calibri" panose="020F0502020204030204" pitchFamily="34" charset="0"/>
                <a:cs typeface="Arial" panose="020B0604020202020204" pitchFamily="34" charset="0"/>
              </a:rPr>
              <a:t>Yurt içi alım </a:t>
            </a:r>
            <a:r>
              <a:rPr lang="tr-TR" sz="1600" dirty="0">
                <a:solidFill>
                  <a:schemeClr val="tx1"/>
                </a:solidFill>
                <a:latin typeface="Calibri" panose="020F0502020204030204" pitchFamily="34" charset="0"/>
                <a:cs typeface="Arial" panose="020B0604020202020204" pitchFamily="34" charset="0"/>
              </a:rPr>
              <a:t>gerçekleştirildiğinde DKO aranmamaktadır. </a:t>
            </a:r>
          </a:p>
        </p:txBody>
      </p:sp>
    </p:spTree>
    <p:extLst>
      <p:ext uri="{BB962C8B-B14F-4D97-AF65-F5344CB8AC3E}">
        <p14:creationId xmlns:p14="http://schemas.microsoft.com/office/powerpoint/2010/main" val="3220774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08.02.2000 tarihli mevzuat ile yürürlüğe giren «BELGEDEN BELGEYE TESLİM» uygulaması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pSp>
        <p:nvGrpSpPr>
          <p:cNvPr id="28" name="Grup 27">
            <a:extLst>
              <a:ext uri="{FF2B5EF4-FFF2-40B4-BE49-F238E27FC236}">
                <a16:creationId xmlns:a16="http://schemas.microsoft.com/office/drawing/2014/main" id="{3D73A93A-C181-42C2-A104-DE455E9B292E}"/>
              </a:ext>
            </a:extLst>
          </p:cNvPr>
          <p:cNvGrpSpPr/>
          <p:nvPr/>
        </p:nvGrpSpPr>
        <p:grpSpPr>
          <a:xfrm>
            <a:off x="569622" y="1479676"/>
            <a:ext cx="11389260" cy="4321997"/>
            <a:chOff x="0" y="2788467"/>
            <a:chExt cx="6012303" cy="3539905"/>
          </a:xfrm>
        </p:grpSpPr>
        <p:sp>
          <p:nvSpPr>
            <p:cNvPr id="29" name="Dikdörtgen 28">
              <a:extLst>
                <a:ext uri="{FF2B5EF4-FFF2-40B4-BE49-F238E27FC236}">
                  <a16:creationId xmlns:a16="http://schemas.microsoft.com/office/drawing/2014/main" id="{47799205-0DB3-44E8-BA2C-0A514DA444B5}"/>
                </a:ext>
              </a:extLst>
            </p:cNvPr>
            <p:cNvSpPr/>
            <p:nvPr/>
          </p:nvSpPr>
          <p:spPr>
            <a:xfrm>
              <a:off x="3048658" y="2788467"/>
              <a:ext cx="2963645" cy="3539905"/>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Dikdörtgen 29">
              <a:extLst>
                <a:ext uri="{FF2B5EF4-FFF2-40B4-BE49-F238E27FC236}">
                  <a16:creationId xmlns:a16="http://schemas.microsoft.com/office/drawing/2014/main" id="{89D5BC86-38C1-4F35-8991-D107CA76EAA5}"/>
                </a:ext>
              </a:extLst>
            </p:cNvPr>
            <p:cNvSpPr/>
            <p:nvPr/>
          </p:nvSpPr>
          <p:spPr>
            <a:xfrm>
              <a:off x="0" y="2788467"/>
              <a:ext cx="3048658" cy="35399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Dikdörtgen: Köşeleri Yuvarlatılmış 4">
              <a:extLst>
                <a:ext uri="{FF2B5EF4-FFF2-40B4-BE49-F238E27FC236}">
                  <a16:creationId xmlns:a16="http://schemas.microsoft.com/office/drawing/2014/main" id="{136F24C3-5D9E-4139-ACF3-3088AE2B72A3}"/>
                </a:ext>
              </a:extLst>
            </p:cNvPr>
            <p:cNvSpPr txBox="1"/>
            <p:nvPr/>
          </p:nvSpPr>
          <p:spPr>
            <a:xfrm>
              <a:off x="8423" y="3566755"/>
              <a:ext cx="977920" cy="1011965"/>
            </a:xfrm>
            <a:prstGeom prst="rect">
              <a:avLst/>
            </a:prstGeom>
            <a:solidFill>
              <a:srgbClr val="A00000"/>
            </a:solidFill>
          </p:spPr>
          <p:style>
            <a:lnRef idx="3">
              <a:schemeClr val="lt1"/>
            </a:lnRef>
            <a:fillRef idx="1">
              <a:schemeClr val="accent1"/>
            </a:fillRef>
            <a:effectRef idx="1">
              <a:schemeClr val="accent1"/>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İTHALAT </a:t>
              </a:r>
            </a:p>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&amp;</a:t>
              </a:r>
            </a:p>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 YURT İÇİ ALIM</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2" name="Grup 31">
              <a:extLst>
                <a:ext uri="{FF2B5EF4-FFF2-40B4-BE49-F238E27FC236}">
                  <a16:creationId xmlns:a16="http://schemas.microsoft.com/office/drawing/2014/main" id="{CD2C17FA-30AC-475B-B7CF-ABAAACADD3D7}"/>
                </a:ext>
              </a:extLst>
            </p:cNvPr>
            <p:cNvGrpSpPr/>
            <p:nvPr/>
          </p:nvGrpSpPr>
          <p:grpSpPr>
            <a:xfrm>
              <a:off x="1059807" y="3900243"/>
              <a:ext cx="365673" cy="351124"/>
              <a:chOff x="1790194" y="457006"/>
              <a:chExt cx="365673" cy="351124"/>
            </a:xfrm>
            <a:solidFill>
              <a:srgbClr val="D8AD66"/>
            </a:solidFill>
          </p:grpSpPr>
          <p:sp>
            <p:nvSpPr>
              <p:cNvPr id="49" name="Ok: Sağ 48">
                <a:extLst>
                  <a:ext uri="{FF2B5EF4-FFF2-40B4-BE49-F238E27FC236}">
                    <a16:creationId xmlns:a16="http://schemas.microsoft.com/office/drawing/2014/main" id="{485FA08D-18BB-4A1F-8E04-8DC5F2264231}"/>
                  </a:ext>
                </a:extLst>
              </p:cNvPr>
              <p:cNvSpPr/>
              <p:nvPr/>
            </p:nvSpPr>
            <p:spPr>
              <a:xfrm rot="32936">
                <a:off x="1790194" y="457006"/>
                <a:ext cx="365673" cy="35112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0" name="Ok: Sağ 4">
                <a:extLst>
                  <a:ext uri="{FF2B5EF4-FFF2-40B4-BE49-F238E27FC236}">
                    <a16:creationId xmlns:a16="http://schemas.microsoft.com/office/drawing/2014/main" id="{C0FC28FA-725D-4B5A-A457-63E2C67F6BEF}"/>
                  </a:ext>
                </a:extLst>
              </p:cNvPr>
              <p:cNvSpPr txBox="1"/>
              <p:nvPr/>
            </p:nvSpPr>
            <p:spPr>
              <a:xfrm rot="32936">
                <a:off x="1790196" y="526726"/>
                <a:ext cx="260336" cy="21067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a:ea typeface="+mn-ea"/>
                  <a:cs typeface="+mn-cs"/>
                </a:endParaRPr>
              </a:p>
            </p:txBody>
          </p:sp>
        </p:grpSp>
        <p:sp>
          <p:nvSpPr>
            <p:cNvPr id="48" name="Dikdörtgen: Köşeleri Yuvarlatılmış 4">
              <a:extLst>
                <a:ext uri="{FF2B5EF4-FFF2-40B4-BE49-F238E27FC236}">
                  <a16:creationId xmlns:a16="http://schemas.microsoft.com/office/drawing/2014/main" id="{CBD4E844-7EDA-422E-8D6B-623DEB40371C}"/>
                </a:ext>
              </a:extLst>
            </p:cNvPr>
            <p:cNvSpPr txBox="1"/>
            <p:nvPr/>
          </p:nvSpPr>
          <p:spPr>
            <a:xfrm>
              <a:off x="1469578" y="3721011"/>
              <a:ext cx="963175" cy="708579"/>
            </a:xfrm>
            <a:prstGeom prst="rect">
              <a:avLst/>
            </a:prstGeom>
            <a:solidFill>
              <a:srgbClr val="A00000"/>
            </a:solidFill>
          </p:spPr>
          <p:style>
            <a:lnRef idx="3">
              <a:schemeClr val="lt1"/>
            </a:lnRef>
            <a:fillRef idx="1">
              <a:schemeClr val="accent1"/>
            </a:fillRef>
            <a:effectRef idx="1">
              <a:schemeClr val="accent1"/>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İŞLEME FAALİYETİ</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Ok: Sağ 33">
              <a:extLst>
                <a:ext uri="{FF2B5EF4-FFF2-40B4-BE49-F238E27FC236}">
                  <a16:creationId xmlns:a16="http://schemas.microsoft.com/office/drawing/2014/main" id="{6468EB53-4EE1-4294-9FB0-0F674B162C55}"/>
                </a:ext>
              </a:extLst>
            </p:cNvPr>
            <p:cNvSpPr/>
            <p:nvPr/>
          </p:nvSpPr>
          <p:spPr>
            <a:xfrm rot="32936">
              <a:off x="2592740" y="3818097"/>
              <a:ext cx="922797" cy="558492"/>
            </a:xfrm>
            <a:prstGeom prst="rightArrow">
              <a:avLst>
                <a:gd name="adj1" fmla="val 60000"/>
                <a:gd name="adj2" fmla="val 50000"/>
              </a:avLst>
            </a:prstGeom>
            <a:solidFill>
              <a:srgbClr val="D8AD66"/>
            </a:solidFill>
            <a:ln>
              <a:solidFill>
                <a:srgbClr val="233765"/>
              </a:solidFill>
            </a:ln>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a:ln>
                    <a:noFill/>
                  </a:ln>
                  <a:solidFill>
                    <a:prstClr val="black"/>
                  </a:solidFill>
                  <a:uLnTx/>
                  <a:uFillTx/>
                  <a:latin typeface="Calibri"/>
                  <a:ea typeface="+mn-ea"/>
                  <a:cs typeface="+mn-cs"/>
                </a:rPr>
                <a:t>TESLİM</a:t>
              </a:r>
            </a:p>
          </p:txBody>
        </p:sp>
        <p:sp>
          <p:nvSpPr>
            <p:cNvPr id="46" name="Dikdörtgen: Köşeleri Yuvarlatılmış 4">
              <a:extLst>
                <a:ext uri="{FF2B5EF4-FFF2-40B4-BE49-F238E27FC236}">
                  <a16:creationId xmlns:a16="http://schemas.microsoft.com/office/drawing/2014/main" id="{380C5236-788D-4E98-B78E-AF73812CE7B7}"/>
                </a:ext>
              </a:extLst>
            </p:cNvPr>
            <p:cNvSpPr txBox="1"/>
            <p:nvPr/>
          </p:nvSpPr>
          <p:spPr>
            <a:xfrm>
              <a:off x="3579087" y="3745536"/>
              <a:ext cx="980943" cy="708579"/>
            </a:xfrm>
            <a:prstGeom prst="rect">
              <a:avLst/>
            </a:prstGeom>
            <a:solidFill>
              <a:srgbClr val="E7CBCB"/>
            </a:solidFill>
          </p:spPr>
          <p:style>
            <a:lnRef idx="3">
              <a:schemeClr val="lt1"/>
            </a:lnRef>
            <a:fillRef idx="1">
              <a:schemeClr val="accent6"/>
            </a:fillRef>
            <a:effectRef idx="1">
              <a:schemeClr val="accent6"/>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schemeClr val="tx1"/>
                  </a:solidFill>
                  <a:effectLst/>
                  <a:uLnTx/>
                  <a:uFillTx/>
                  <a:latin typeface="Calibri"/>
                  <a:ea typeface="+mn-ea"/>
                  <a:cs typeface="+mn-cs"/>
                </a:rPr>
                <a:t>İŞLEME FAALİYETİ</a:t>
              </a:r>
              <a:endParaRPr kumimoji="0" lang="en-US" sz="1600" b="0" i="0" u="none" strike="noStrike" kern="1200" cap="none" spc="0" normalizeH="0" baseline="0" noProof="0" dirty="0">
                <a:ln>
                  <a:noFill/>
                </a:ln>
                <a:solidFill>
                  <a:schemeClr val="tx1"/>
                </a:solidFill>
                <a:effectLst/>
                <a:uLnTx/>
                <a:uFillTx/>
                <a:latin typeface="Calibri"/>
                <a:ea typeface="+mn-ea"/>
                <a:cs typeface="+mn-cs"/>
              </a:endParaRPr>
            </a:p>
          </p:txBody>
        </p:sp>
        <p:grpSp>
          <p:nvGrpSpPr>
            <p:cNvPr id="36" name="Grup 35">
              <a:extLst>
                <a:ext uri="{FF2B5EF4-FFF2-40B4-BE49-F238E27FC236}">
                  <a16:creationId xmlns:a16="http://schemas.microsoft.com/office/drawing/2014/main" id="{CBDD3B41-D946-46BF-BCCE-1FA52E4CE22A}"/>
                </a:ext>
              </a:extLst>
            </p:cNvPr>
            <p:cNvGrpSpPr/>
            <p:nvPr/>
          </p:nvGrpSpPr>
          <p:grpSpPr>
            <a:xfrm>
              <a:off x="4633495" y="3898499"/>
              <a:ext cx="365673" cy="351124"/>
              <a:chOff x="1790194" y="457006"/>
              <a:chExt cx="365673" cy="351124"/>
            </a:xfrm>
            <a:solidFill>
              <a:srgbClr val="D8AD66"/>
            </a:solidFill>
          </p:grpSpPr>
          <p:sp>
            <p:nvSpPr>
              <p:cNvPr id="43" name="Ok: Sağ 42">
                <a:extLst>
                  <a:ext uri="{FF2B5EF4-FFF2-40B4-BE49-F238E27FC236}">
                    <a16:creationId xmlns:a16="http://schemas.microsoft.com/office/drawing/2014/main" id="{75A00C04-9C47-4804-A097-22A5AA2C4DA3}"/>
                  </a:ext>
                </a:extLst>
              </p:cNvPr>
              <p:cNvSpPr/>
              <p:nvPr/>
            </p:nvSpPr>
            <p:spPr>
              <a:xfrm rot="32936">
                <a:off x="1790194" y="457006"/>
                <a:ext cx="365673" cy="35112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4" name="Ok: Sağ 4">
                <a:extLst>
                  <a:ext uri="{FF2B5EF4-FFF2-40B4-BE49-F238E27FC236}">
                    <a16:creationId xmlns:a16="http://schemas.microsoft.com/office/drawing/2014/main" id="{C1FCAB4F-4E81-4910-B33E-AADF4F5E98F5}"/>
                  </a:ext>
                </a:extLst>
              </p:cNvPr>
              <p:cNvSpPr txBox="1"/>
              <p:nvPr/>
            </p:nvSpPr>
            <p:spPr>
              <a:xfrm rot="32936">
                <a:off x="1790196" y="526726"/>
                <a:ext cx="260336" cy="21067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a:ea typeface="+mn-ea"/>
                  <a:cs typeface="+mn-cs"/>
                </a:endParaRPr>
              </a:p>
            </p:txBody>
          </p:sp>
        </p:grpSp>
        <p:sp>
          <p:nvSpPr>
            <p:cNvPr id="42" name="Dikdörtgen: Köşeleri Yuvarlatılmış 4">
              <a:extLst>
                <a:ext uri="{FF2B5EF4-FFF2-40B4-BE49-F238E27FC236}">
                  <a16:creationId xmlns:a16="http://schemas.microsoft.com/office/drawing/2014/main" id="{47DB4998-AEDF-4C98-B772-AD48CC4DA4EA}"/>
                </a:ext>
              </a:extLst>
            </p:cNvPr>
            <p:cNvSpPr txBox="1"/>
            <p:nvPr/>
          </p:nvSpPr>
          <p:spPr>
            <a:xfrm>
              <a:off x="5048239" y="3591360"/>
              <a:ext cx="920743" cy="1011965"/>
            </a:xfrm>
            <a:prstGeom prst="rect">
              <a:avLst/>
            </a:prstGeom>
            <a:solidFill>
              <a:srgbClr val="E7CBCB"/>
            </a:solidFill>
            <a:ln>
              <a:solidFill>
                <a:srgbClr val="E7CBCB"/>
              </a:solidFill>
            </a:ln>
          </p:spPr>
          <p:style>
            <a:lnRef idx="3">
              <a:schemeClr val="lt1"/>
            </a:lnRef>
            <a:fillRef idx="1">
              <a:schemeClr val="accent6"/>
            </a:fillRef>
            <a:effectRef idx="1">
              <a:schemeClr val="accent6"/>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schemeClr val="tx1"/>
                  </a:solidFill>
                  <a:effectLst/>
                  <a:uLnTx/>
                  <a:uFillTx/>
                  <a:latin typeface="Calibri"/>
                  <a:ea typeface="+mn-ea"/>
                  <a:cs typeface="+mn-cs"/>
                </a:rPr>
                <a:t>İHRACAT</a:t>
              </a:r>
              <a:endParaRPr kumimoji="0" lang="en-US" sz="1400" b="0" i="0" u="none" strike="noStrike" kern="1200" cap="none" spc="0" normalizeH="0" baseline="0" noProof="0" dirty="0">
                <a:ln>
                  <a:noFill/>
                </a:ln>
                <a:solidFill>
                  <a:schemeClr val="tx1"/>
                </a:solidFill>
                <a:effectLst/>
                <a:uLnTx/>
                <a:uFillTx/>
                <a:latin typeface="Calibri"/>
                <a:ea typeface="+mn-ea"/>
                <a:cs typeface="+mn-cs"/>
              </a:endParaRPr>
            </a:p>
          </p:txBody>
        </p:sp>
        <p:sp>
          <p:nvSpPr>
            <p:cNvPr id="38" name="Dikdörtgen: Köşeleri Yuvarlatılmış 37">
              <a:extLst>
                <a:ext uri="{FF2B5EF4-FFF2-40B4-BE49-F238E27FC236}">
                  <a16:creationId xmlns:a16="http://schemas.microsoft.com/office/drawing/2014/main" id="{E0BA9B0B-203A-409B-96AE-C889C6EA9220}"/>
                </a:ext>
              </a:extLst>
            </p:cNvPr>
            <p:cNvSpPr/>
            <p:nvPr/>
          </p:nvSpPr>
          <p:spPr>
            <a:xfrm>
              <a:off x="69511" y="2880023"/>
              <a:ext cx="2963645" cy="435644"/>
            </a:xfrm>
            <a:prstGeom prst="roundRect">
              <a:avLst/>
            </a:prstGeom>
            <a:solidFill>
              <a:srgbClr val="A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BİRİNCİ DAHİLDE İŞLEME İZİN BELGESİ (DİİB) SAHİBİ</a:t>
              </a:r>
            </a:p>
          </p:txBody>
        </p:sp>
        <p:sp>
          <p:nvSpPr>
            <p:cNvPr id="39" name="Dikdörtgen: Köşeleri Yuvarlatılmış 38">
              <a:extLst>
                <a:ext uri="{FF2B5EF4-FFF2-40B4-BE49-F238E27FC236}">
                  <a16:creationId xmlns:a16="http://schemas.microsoft.com/office/drawing/2014/main" id="{A663B95B-BECD-4706-8529-A14FE112E1B1}"/>
                </a:ext>
              </a:extLst>
            </p:cNvPr>
            <p:cNvSpPr/>
            <p:nvPr/>
          </p:nvSpPr>
          <p:spPr>
            <a:xfrm>
              <a:off x="3064160" y="2890021"/>
              <a:ext cx="2931373" cy="408102"/>
            </a:xfrm>
            <a:prstGeom prst="roundRect">
              <a:avLst/>
            </a:prstGeom>
            <a:solidFill>
              <a:srgbClr val="E7CBCB"/>
            </a:solidFill>
            <a:ln>
              <a:solidFill>
                <a:srgbClr val="E7CBC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schemeClr val="tx1"/>
                  </a:solidFill>
                  <a:effectLst/>
                  <a:uLnTx/>
                  <a:uFillTx/>
                  <a:latin typeface="Calibri"/>
                  <a:ea typeface="+mn-ea"/>
                  <a:cs typeface="+mn-cs"/>
                </a:rPr>
                <a:t>İKİNCİ DAHİLDE İŞLEME İZİN BELGESİ (DİİB) SAHİBİ</a:t>
              </a:r>
            </a:p>
          </p:txBody>
        </p:sp>
        <p:sp>
          <p:nvSpPr>
            <p:cNvPr id="40" name="Dikdörtgen: Çapraz Köşeleri Yuvarlatılmış 39">
              <a:extLst>
                <a:ext uri="{FF2B5EF4-FFF2-40B4-BE49-F238E27FC236}">
                  <a16:creationId xmlns:a16="http://schemas.microsoft.com/office/drawing/2014/main" id="{7B3F0A4B-1BE0-4CC5-A7BB-3EF93FEBF5B2}"/>
                </a:ext>
              </a:extLst>
            </p:cNvPr>
            <p:cNvSpPr/>
            <p:nvPr/>
          </p:nvSpPr>
          <p:spPr>
            <a:xfrm>
              <a:off x="55733" y="5471976"/>
              <a:ext cx="5913249" cy="435645"/>
            </a:xfrm>
            <a:prstGeom prst="round2DiagRect">
              <a:avLst/>
            </a:prstGeom>
            <a:solidFill>
              <a:srgbClr val="E3D2B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Calibri"/>
                  <a:ea typeface="+mn-ea"/>
                  <a:cs typeface="+mn-cs"/>
                </a:rPr>
                <a:t>Birinci belgenin kapatılabilmesi ve belge sahibinin teminatının iade edilebilmesi için ikinci belge sahibinin ihracatı gerçekleştirmesi beklenmektedir.</a:t>
              </a:r>
            </a:p>
          </p:txBody>
        </p:sp>
      </p:grpSp>
    </p:spTree>
    <p:extLst>
      <p:ext uri="{BB962C8B-B14F-4D97-AF65-F5344CB8AC3E}">
        <p14:creationId xmlns:p14="http://schemas.microsoft.com/office/powerpoint/2010/main" val="2073685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Dikdörtgen 45">
            <a:extLst>
              <a:ext uri="{FF2B5EF4-FFF2-40B4-BE49-F238E27FC236}">
                <a16:creationId xmlns:a16="http://schemas.microsoft.com/office/drawing/2014/main" id="{7FEDD088-D40D-4DB1-B110-FF68E36C0BCB}"/>
              </a:ext>
            </a:extLst>
          </p:cNvPr>
          <p:cNvSpPr/>
          <p:nvPr/>
        </p:nvSpPr>
        <p:spPr>
          <a:xfrm>
            <a:off x="6345956" y="1585534"/>
            <a:ext cx="5765969" cy="3113262"/>
          </a:xfrm>
          <a:prstGeom prst="rect">
            <a:avLst/>
          </a:prstGeom>
          <a:solidFill>
            <a:schemeClr val="bg1"/>
          </a:solidFill>
          <a:ln>
            <a:solidFill>
              <a:schemeClr val="bg1">
                <a:lumMod val="7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646331"/>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14.09.2022 tarihinde getirilen «BELGE KAPSAMINDA İŞLEM GÖRMÜŞ ÜRÜN BÜNYESİNDE KULLANILAN İTHAL EŞYASINA İLİŞKİN HAK VE YÜKÜMLÜLÜKLERİN DEVRİ» uygulaması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endParaRPr lang="tr-TR"/>
          </a:p>
        </p:txBody>
      </p:sp>
      <p:grpSp>
        <p:nvGrpSpPr>
          <p:cNvPr id="53" name="Grup 52">
            <a:extLst>
              <a:ext uri="{FF2B5EF4-FFF2-40B4-BE49-F238E27FC236}">
                <a16:creationId xmlns:a16="http://schemas.microsoft.com/office/drawing/2014/main" id="{324BE13B-6FEC-4559-B694-E8179635EAA8}"/>
              </a:ext>
            </a:extLst>
          </p:cNvPr>
          <p:cNvGrpSpPr/>
          <p:nvPr/>
        </p:nvGrpSpPr>
        <p:grpSpPr>
          <a:xfrm>
            <a:off x="569622" y="1585534"/>
            <a:ext cx="11384378" cy="3113262"/>
            <a:chOff x="0" y="2788467"/>
            <a:chExt cx="6019296" cy="3539905"/>
          </a:xfrm>
          <a:effectLst/>
        </p:grpSpPr>
        <p:sp>
          <p:nvSpPr>
            <p:cNvPr id="55" name="Dikdörtgen 54">
              <a:extLst>
                <a:ext uri="{FF2B5EF4-FFF2-40B4-BE49-F238E27FC236}">
                  <a16:creationId xmlns:a16="http://schemas.microsoft.com/office/drawing/2014/main" id="{05AF357F-BF9A-4FC7-8F3D-9EB1469C22BB}"/>
                </a:ext>
              </a:extLst>
            </p:cNvPr>
            <p:cNvSpPr/>
            <p:nvPr/>
          </p:nvSpPr>
          <p:spPr>
            <a:xfrm>
              <a:off x="0" y="2788467"/>
              <a:ext cx="3048658" cy="3539905"/>
            </a:xfrm>
            <a:prstGeom prst="rect">
              <a:avLst/>
            </a:prstGeom>
            <a:solidFill>
              <a:schemeClr val="bg1">
                <a:lumMod val="75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 name="Dikdörtgen: Köşeleri Yuvarlatılmış 4">
              <a:extLst>
                <a:ext uri="{FF2B5EF4-FFF2-40B4-BE49-F238E27FC236}">
                  <a16:creationId xmlns:a16="http://schemas.microsoft.com/office/drawing/2014/main" id="{E722F141-FF23-4181-8B59-DA6FE1616ECC}"/>
                </a:ext>
              </a:extLst>
            </p:cNvPr>
            <p:cNvSpPr txBox="1"/>
            <p:nvPr/>
          </p:nvSpPr>
          <p:spPr>
            <a:xfrm>
              <a:off x="16771" y="3573817"/>
              <a:ext cx="977920" cy="1011965"/>
            </a:xfrm>
            <a:prstGeom prst="rect">
              <a:avLst/>
            </a:prstGeom>
            <a:solidFill>
              <a:srgbClr val="A00000"/>
            </a:solidFill>
          </p:spPr>
          <p:style>
            <a:lnRef idx="3">
              <a:schemeClr val="lt1"/>
            </a:lnRef>
            <a:fillRef idx="1">
              <a:schemeClr val="accent1"/>
            </a:fillRef>
            <a:effectRef idx="1">
              <a:schemeClr val="accent1"/>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İTHALAT </a:t>
              </a:r>
            </a:p>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&amp;</a:t>
              </a:r>
            </a:p>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 YURT İÇİ ALIM</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7" name="Grup 56">
              <a:extLst>
                <a:ext uri="{FF2B5EF4-FFF2-40B4-BE49-F238E27FC236}">
                  <a16:creationId xmlns:a16="http://schemas.microsoft.com/office/drawing/2014/main" id="{92A2441D-536C-489A-A249-D4B421CC2365}"/>
                </a:ext>
              </a:extLst>
            </p:cNvPr>
            <p:cNvGrpSpPr/>
            <p:nvPr/>
          </p:nvGrpSpPr>
          <p:grpSpPr>
            <a:xfrm>
              <a:off x="1059807" y="3900243"/>
              <a:ext cx="365673" cy="351124"/>
              <a:chOff x="1790194" y="457006"/>
              <a:chExt cx="365673" cy="351124"/>
            </a:xfrm>
            <a:solidFill>
              <a:srgbClr val="D8AD66"/>
            </a:solidFill>
          </p:grpSpPr>
          <p:sp>
            <p:nvSpPr>
              <p:cNvPr id="73" name="Ok: Sağ 72">
                <a:extLst>
                  <a:ext uri="{FF2B5EF4-FFF2-40B4-BE49-F238E27FC236}">
                    <a16:creationId xmlns:a16="http://schemas.microsoft.com/office/drawing/2014/main" id="{7D8F867E-8C08-49A1-85DA-4610C379F755}"/>
                  </a:ext>
                </a:extLst>
              </p:cNvPr>
              <p:cNvSpPr/>
              <p:nvPr/>
            </p:nvSpPr>
            <p:spPr>
              <a:xfrm rot="32936">
                <a:off x="1790194" y="457006"/>
                <a:ext cx="365673" cy="35112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4" name="Ok: Sağ 4">
                <a:extLst>
                  <a:ext uri="{FF2B5EF4-FFF2-40B4-BE49-F238E27FC236}">
                    <a16:creationId xmlns:a16="http://schemas.microsoft.com/office/drawing/2014/main" id="{24648016-4026-4974-868B-FC3ADF5D5B13}"/>
                  </a:ext>
                </a:extLst>
              </p:cNvPr>
              <p:cNvSpPr txBox="1"/>
              <p:nvPr/>
            </p:nvSpPr>
            <p:spPr>
              <a:xfrm rot="32936">
                <a:off x="1790196" y="526726"/>
                <a:ext cx="260336" cy="21067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a:ea typeface="+mn-ea"/>
                  <a:cs typeface="+mn-cs"/>
                </a:endParaRPr>
              </a:p>
            </p:txBody>
          </p:sp>
        </p:grpSp>
        <p:sp>
          <p:nvSpPr>
            <p:cNvPr id="72" name="Dikdörtgen: Köşeleri Yuvarlatılmış 4">
              <a:extLst>
                <a:ext uri="{FF2B5EF4-FFF2-40B4-BE49-F238E27FC236}">
                  <a16:creationId xmlns:a16="http://schemas.microsoft.com/office/drawing/2014/main" id="{94B09641-48D8-4AA4-87AF-C63CFD1CCDD2}"/>
                </a:ext>
              </a:extLst>
            </p:cNvPr>
            <p:cNvSpPr txBox="1"/>
            <p:nvPr/>
          </p:nvSpPr>
          <p:spPr>
            <a:xfrm>
              <a:off x="1469578" y="3721010"/>
              <a:ext cx="963175" cy="708579"/>
            </a:xfrm>
            <a:prstGeom prst="rect">
              <a:avLst/>
            </a:prstGeom>
            <a:solidFill>
              <a:srgbClr val="A00000"/>
            </a:solidFill>
          </p:spPr>
          <p:style>
            <a:lnRef idx="3">
              <a:schemeClr val="lt1"/>
            </a:lnRef>
            <a:fillRef idx="1">
              <a:schemeClr val="accent1"/>
            </a:fillRef>
            <a:effectRef idx="1">
              <a:schemeClr val="accent1"/>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İŞLEME FAALİYETİ</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Ok: Sağ 58">
              <a:extLst>
                <a:ext uri="{FF2B5EF4-FFF2-40B4-BE49-F238E27FC236}">
                  <a16:creationId xmlns:a16="http://schemas.microsoft.com/office/drawing/2014/main" id="{EAD64103-91EE-4366-A80E-5CFF7FCC29D0}"/>
                </a:ext>
              </a:extLst>
            </p:cNvPr>
            <p:cNvSpPr/>
            <p:nvPr/>
          </p:nvSpPr>
          <p:spPr>
            <a:xfrm rot="32936">
              <a:off x="2592740" y="3818097"/>
              <a:ext cx="922797" cy="558492"/>
            </a:xfrm>
            <a:prstGeom prst="rightArrow">
              <a:avLst>
                <a:gd name="adj1" fmla="val 60000"/>
                <a:gd name="adj2" fmla="val 50000"/>
              </a:avLst>
            </a:prstGeom>
            <a:solidFill>
              <a:srgbClr val="D8AD66"/>
            </a:solidFill>
            <a:ln>
              <a:solidFill>
                <a:srgbClr val="233765"/>
              </a:solidFill>
            </a:ln>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1" i="0" u="none" strike="noStrike" kern="1200" cap="none" spc="0" normalizeH="0" baseline="0" noProof="0" dirty="0">
                  <a:ln>
                    <a:noFill/>
                  </a:ln>
                  <a:solidFill>
                    <a:prstClr val="black"/>
                  </a:solidFill>
                  <a:uLnTx/>
                  <a:uFillTx/>
                  <a:latin typeface="Calibri"/>
                  <a:ea typeface="+mn-ea"/>
                  <a:cs typeface="+mn-cs"/>
                </a:rPr>
                <a:t>DEVİR</a:t>
              </a:r>
            </a:p>
          </p:txBody>
        </p:sp>
        <p:sp>
          <p:nvSpPr>
            <p:cNvPr id="70" name="Dikdörtgen: Köşeleri Yuvarlatılmış 4">
              <a:extLst>
                <a:ext uri="{FF2B5EF4-FFF2-40B4-BE49-F238E27FC236}">
                  <a16:creationId xmlns:a16="http://schemas.microsoft.com/office/drawing/2014/main" id="{EBDA1DBB-6C82-466B-AFC5-D958E39A1A6F}"/>
                </a:ext>
              </a:extLst>
            </p:cNvPr>
            <p:cNvSpPr txBox="1"/>
            <p:nvPr/>
          </p:nvSpPr>
          <p:spPr>
            <a:xfrm>
              <a:off x="3579087" y="3745536"/>
              <a:ext cx="980943" cy="708579"/>
            </a:xfrm>
            <a:prstGeom prst="rect">
              <a:avLst/>
            </a:prstGeom>
            <a:solidFill>
              <a:srgbClr val="E7CBCB"/>
            </a:solidFill>
            <a:ln>
              <a:solidFill>
                <a:srgbClr val="E7CBCB"/>
              </a:solidFill>
            </a:ln>
          </p:spPr>
          <p:style>
            <a:lnRef idx="3">
              <a:schemeClr val="lt1"/>
            </a:lnRef>
            <a:fillRef idx="1">
              <a:schemeClr val="accent6"/>
            </a:fillRef>
            <a:effectRef idx="1">
              <a:schemeClr val="accent6"/>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sysClr val="windowText" lastClr="000000"/>
                  </a:solidFill>
                  <a:effectLst/>
                  <a:uLnTx/>
                  <a:uFillTx/>
                  <a:latin typeface="Calibri"/>
                  <a:ea typeface="+mn-ea"/>
                  <a:cs typeface="+mn-cs"/>
                </a:rPr>
                <a:t>İŞLEME</a:t>
              </a:r>
              <a:r>
                <a:rPr kumimoji="0" lang="tr-TR" sz="1600" b="0" i="0" u="none" strike="noStrike" kern="1200" cap="none" spc="0" normalizeH="0" baseline="0" noProof="0" dirty="0">
                  <a:ln>
                    <a:noFill/>
                  </a:ln>
                  <a:solidFill>
                    <a:prstClr val="white"/>
                  </a:solidFill>
                  <a:effectLst/>
                  <a:uLnTx/>
                  <a:uFillTx/>
                  <a:latin typeface="Calibri"/>
                  <a:ea typeface="+mn-ea"/>
                  <a:cs typeface="+mn-cs"/>
                </a:rPr>
                <a:t> </a:t>
              </a:r>
              <a:r>
                <a:rPr kumimoji="0" lang="tr-TR" sz="1600" b="0" i="0" u="none" strike="noStrike" kern="1200" cap="none" spc="0" normalizeH="0" baseline="0" noProof="0" dirty="0">
                  <a:ln>
                    <a:noFill/>
                  </a:ln>
                  <a:solidFill>
                    <a:sysClr val="windowText" lastClr="000000"/>
                  </a:solidFill>
                  <a:effectLst/>
                  <a:uLnTx/>
                  <a:uFillTx/>
                  <a:latin typeface="Calibri"/>
                  <a:ea typeface="+mn-ea"/>
                  <a:cs typeface="+mn-cs"/>
                </a:rPr>
                <a:t>FAALİYETİ</a:t>
              </a:r>
              <a:endParaRPr kumimoji="0" lang="en-US" sz="16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61" name="Grup 60">
              <a:extLst>
                <a:ext uri="{FF2B5EF4-FFF2-40B4-BE49-F238E27FC236}">
                  <a16:creationId xmlns:a16="http://schemas.microsoft.com/office/drawing/2014/main" id="{FE60FA2D-4569-4123-9D18-3FE631CEACBC}"/>
                </a:ext>
              </a:extLst>
            </p:cNvPr>
            <p:cNvGrpSpPr/>
            <p:nvPr/>
          </p:nvGrpSpPr>
          <p:grpSpPr>
            <a:xfrm>
              <a:off x="4633495" y="3898499"/>
              <a:ext cx="365673" cy="351124"/>
              <a:chOff x="1790194" y="457006"/>
              <a:chExt cx="365673" cy="351124"/>
            </a:xfrm>
            <a:solidFill>
              <a:srgbClr val="D8AD66"/>
            </a:solidFill>
          </p:grpSpPr>
          <p:sp>
            <p:nvSpPr>
              <p:cNvPr id="67" name="Ok: Sağ 66">
                <a:extLst>
                  <a:ext uri="{FF2B5EF4-FFF2-40B4-BE49-F238E27FC236}">
                    <a16:creationId xmlns:a16="http://schemas.microsoft.com/office/drawing/2014/main" id="{C0700595-79E2-443B-8522-F55707B77A56}"/>
                  </a:ext>
                </a:extLst>
              </p:cNvPr>
              <p:cNvSpPr/>
              <p:nvPr/>
            </p:nvSpPr>
            <p:spPr>
              <a:xfrm rot="32936">
                <a:off x="1790194" y="457006"/>
                <a:ext cx="365673" cy="351124"/>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8" name="Ok: Sağ 4">
                <a:extLst>
                  <a:ext uri="{FF2B5EF4-FFF2-40B4-BE49-F238E27FC236}">
                    <a16:creationId xmlns:a16="http://schemas.microsoft.com/office/drawing/2014/main" id="{CD1F42B5-E278-4629-BBA0-BBF789F44C7F}"/>
                  </a:ext>
                </a:extLst>
              </p:cNvPr>
              <p:cNvSpPr txBox="1"/>
              <p:nvPr/>
            </p:nvSpPr>
            <p:spPr>
              <a:xfrm rot="32936">
                <a:off x="1790196" y="526726"/>
                <a:ext cx="260336" cy="21067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a:ea typeface="+mn-ea"/>
                  <a:cs typeface="+mn-cs"/>
                </a:endParaRPr>
              </a:p>
            </p:txBody>
          </p:sp>
        </p:grpSp>
        <p:sp>
          <p:nvSpPr>
            <p:cNvPr id="66" name="Dikdörtgen: Köşeleri Yuvarlatılmış 4">
              <a:extLst>
                <a:ext uri="{FF2B5EF4-FFF2-40B4-BE49-F238E27FC236}">
                  <a16:creationId xmlns:a16="http://schemas.microsoft.com/office/drawing/2014/main" id="{66F02DEC-7C52-4CE9-9B90-5765D18515E3}"/>
                </a:ext>
              </a:extLst>
            </p:cNvPr>
            <p:cNvSpPr txBox="1"/>
            <p:nvPr/>
          </p:nvSpPr>
          <p:spPr>
            <a:xfrm>
              <a:off x="5041376" y="3618220"/>
              <a:ext cx="977920" cy="1011965"/>
            </a:xfrm>
            <a:prstGeom prst="rect">
              <a:avLst/>
            </a:prstGeom>
            <a:solidFill>
              <a:srgbClr val="E7CBCB"/>
            </a:solidFill>
            <a:ln>
              <a:solidFill>
                <a:srgbClr val="E7CBCB"/>
              </a:solidFill>
            </a:ln>
          </p:spPr>
          <p:style>
            <a:lnRef idx="3">
              <a:schemeClr val="lt1"/>
            </a:lnRef>
            <a:fillRef idx="1">
              <a:schemeClr val="accent6"/>
            </a:fillRef>
            <a:effectRef idx="1">
              <a:schemeClr val="accent6"/>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tr-TR" sz="1600" b="0" i="0" u="none" strike="noStrike" kern="1200" cap="none" spc="0" normalizeH="0" baseline="0" noProof="0" dirty="0">
                  <a:ln>
                    <a:noFill/>
                  </a:ln>
                  <a:solidFill>
                    <a:sysClr val="windowText" lastClr="000000"/>
                  </a:solidFill>
                  <a:effectLst/>
                  <a:uLnTx/>
                  <a:uFillTx/>
                  <a:latin typeface="Calibri"/>
                  <a:ea typeface="+mn-ea"/>
                  <a:cs typeface="+mn-cs"/>
                </a:rPr>
                <a:t>İHRACAT</a:t>
              </a:r>
              <a:endParaRPr kumimoji="0" lang="en-US" sz="16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63" name="Dikdörtgen: Köşeleri Yuvarlatılmış 62">
              <a:extLst>
                <a:ext uri="{FF2B5EF4-FFF2-40B4-BE49-F238E27FC236}">
                  <a16:creationId xmlns:a16="http://schemas.microsoft.com/office/drawing/2014/main" id="{C699C4C5-9F1A-4C2C-9B90-0C03D21F6E3C}"/>
                </a:ext>
              </a:extLst>
            </p:cNvPr>
            <p:cNvSpPr/>
            <p:nvPr/>
          </p:nvSpPr>
          <p:spPr>
            <a:xfrm>
              <a:off x="69511" y="2880023"/>
              <a:ext cx="2963645" cy="435644"/>
            </a:xfrm>
            <a:prstGeom prst="roundRect">
              <a:avLst/>
            </a:prstGeom>
            <a:solidFill>
              <a:srgbClr val="A00000"/>
            </a:solidFill>
            <a:ln>
              <a:solidFill>
                <a:srgbClr val="A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a:ea typeface="+mn-ea"/>
                  <a:cs typeface="+mn-cs"/>
                </a:rPr>
                <a:t>BİRİNCİ DAHİLDE İŞLEME İZİN BELGESİ (DİİB) SAHİBİ (DEVREDEN)</a:t>
              </a:r>
            </a:p>
          </p:txBody>
        </p:sp>
        <p:sp>
          <p:nvSpPr>
            <p:cNvPr id="64" name="Dikdörtgen: Köşeleri Yuvarlatılmış 63">
              <a:extLst>
                <a:ext uri="{FF2B5EF4-FFF2-40B4-BE49-F238E27FC236}">
                  <a16:creationId xmlns:a16="http://schemas.microsoft.com/office/drawing/2014/main" id="{F9026EE0-F4E5-4F30-8509-E25461C8CA55}"/>
                </a:ext>
              </a:extLst>
            </p:cNvPr>
            <p:cNvSpPr/>
            <p:nvPr/>
          </p:nvSpPr>
          <p:spPr>
            <a:xfrm>
              <a:off x="3064160" y="2890021"/>
              <a:ext cx="2931373" cy="408102"/>
            </a:xfrm>
            <a:prstGeom prst="roundRect">
              <a:avLst/>
            </a:prstGeom>
            <a:solidFill>
              <a:srgbClr val="E7CBCB"/>
            </a:solidFill>
            <a:ln>
              <a:solidFill>
                <a:srgbClr val="E7CBCB"/>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schemeClr val="tx1"/>
                  </a:solidFill>
                  <a:effectLst/>
                  <a:uLnTx/>
                  <a:uFillTx/>
                  <a:latin typeface="Calibri"/>
                  <a:ea typeface="+mn-ea"/>
                  <a:cs typeface="+mn-cs"/>
                </a:rPr>
                <a:t>İKİNCİ DAHİLDE İŞLEME İZİN BELGESİ (DİİB) SAHİBİ (DEVRALAN)</a:t>
              </a:r>
            </a:p>
          </p:txBody>
        </p:sp>
      </p:grpSp>
      <p:sp>
        <p:nvSpPr>
          <p:cNvPr id="77" name="Metin kutusu 76">
            <a:extLst>
              <a:ext uri="{FF2B5EF4-FFF2-40B4-BE49-F238E27FC236}">
                <a16:creationId xmlns:a16="http://schemas.microsoft.com/office/drawing/2014/main" id="{B3EA8233-84E0-4B65-9140-E9C6FBB5033A}"/>
              </a:ext>
            </a:extLst>
          </p:cNvPr>
          <p:cNvSpPr txBox="1"/>
          <p:nvPr/>
        </p:nvSpPr>
        <p:spPr>
          <a:xfrm>
            <a:off x="509761" y="5094433"/>
            <a:ext cx="11444240" cy="646331"/>
          </a:xfrm>
          <a:prstGeom prst="rect">
            <a:avLst/>
          </a:prstGeom>
          <a:solidFill>
            <a:srgbClr val="E7CBCB"/>
          </a:solidFill>
          <a:ln>
            <a:solidFill>
              <a:srgbClr val="1E305D"/>
            </a:solid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tr-TR" dirty="0">
                <a:ln w="0"/>
                <a:solidFill>
                  <a:schemeClr val="tx1"/>
                </a:solidFill>
              </a:rPr>
              <a:t>Bu uygulamanın yaygınlaşması ile ithalat yerine yurt içinde belge sahibi üretici firmalardan alımın artması öngörülmektedir.</a:t>
            </a:r>
          </a:p>
        </p:txBody>
      </p:sp>
      <p:sp>
        <p:nvSpPr>
          <p:cNvPr id="78" name="Dikdörtgen: Çapraz Köşeleri Yuvarlatılmış 77">
            <a:extLst>
              <a:ext uri="{FF2B5EF4-FFF2-40B4-BE49-F238E27FC236}">
                <a16:creationId xmlns:a16="http://schemas.microsoft.com/office/drawing/2014/main" id="{4B6D8F08-5278-48E6-B050-39D2B3E188D8}"/>
              </a:ext>
            </a:extLst>
          </p:cNvPr>
          <p:cNvSpPr/>
          <p:nvPr/>
        </p:nvSpPr>
        <p:spPr>
          <a:xfrm>
            <a:off x="626749" y="3486799"/>
            <a:ext cx="11183810" cy="1021383"/>
          </a:xfrm>
          <a:prstGeom prst="round2DiagRect">
            <a:avLst/>
          </a:prstGeom>
          <a:solidFill>
            <a:srgbClr val="E3D2B3"/>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black"/>
                </a:solidFill>
                <a:effectLst/>
                <a:uLnTx/>
                <a:uFillTx/>
                <a:latin typeface="Calibri"/>
                <a:ea typeface="+mn-ea"/>
                <a:cs typeface="+mn-cs"/>
              </a:rPr>
              <a:t>Teminatın devralan belge sahibi firma tarafından üstlenildiğinin tespiti kaydıyla, belge kapsamında taahhüt edilen eşyanın tamamının ihraç edildiği ve/veya hak ve yükümlülükleri ile birlikte devredildiğinin tespit edilmesi durumunda devreden belge sahibi firmanın belgesinin kapatma işlemi sonuçlandırılır.</a:t>
            </a:r>
          </a:p>
        </p:txBody>
      </p:sp>
    </p:spTree>
    <p:extLst>
      <p:ext uri="{BB962C8B-B14F-4D97-AF65-F5344CB8AC3E}">
        <p14:creationId xmlns:p14="http://schemas.microsoft.com/office/powerpoint/2010/main" val="3008319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Dahilde İşleme İzin Belgesinin Kapatılması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pSp>
        <p:nvGrpSpPr>
          <p:cNvPr id="27" name="Grup 26">
            <a:extLst>
              <a:ext uri="{FF2B5EF4-FFF2-40B4-BE49-F238E27FC236}">
                <a16:creationId xmlns:a16="http://schemas.microsoft.com/office/drawing/2014/main" id="{7F07D561-999F-4321-9DB1-0737164118BB}"/>
              </a:ext>
            </a:extLst>
          </p:cNvPr>
          <p:cNvGrpSpPr/>
          <p:nvPr/>
        </p:nvGrpSpPr>
        <p:grpSpPr>
          <a:xfrm>
            <a:off x="276088" y="1217622"/>
            <a:ext cx="11796713" cy="5068932"/>
            <a:chOff x="223837" y="828675"/>
            <a:chExt cx="13863638" cy="5714954"/>
          </a:xfrm>
        </p:grpSpPr>
        <p:sp>
          <p:nvSpPr>
            <p:cNvPr id="28" name="Dikdörtgen: Köşeleri Yuvarlatılmış 27">
              <a:extLst>
                <a:ext uri="{FF2B5EF4-FFF2-40B4-BE49-F238E27FC236}">
                  <a16:creationId xmlns:a16="http://schemas.microsoft.com/office/drawing/2014/main" id="{C1F69E6A-3235-4725-84FB-79BAF40C6842}"/>
                </a:ext>
              </a:extLst>
            </p:cNvPr>
            <p:cNvSpPr/>
            <p:nvPr/>
          </p:nvSpPr>
          <p:spPr>
            <a:xfrm>
              <a:off x="223837" y="1390650"/>
              <a:ext cx="2280873" cy="1228725"/>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bg1"/>
                  </a:solidFill>
                  <a:latin typeface="Calibri" panose="020F0502020204030204" pitchFamily="34" charset="0"/>
                  <a:cs typeface="Arial" panose="020B0604020202020204" pitchFamily="34" charset="0"/>
                </a:rPr>
                <a:t>Belge Süresi Sonundan İtibaren 3 Ay İçerisinde Bölge Müdürlüğüne Başvuru</a:t>
              </a:r>
            </a:p>
          </p:txBody>
        </p:sp>
        <p:sp>
          <p:nvSpPr>
            <p:cNvPr id="29" name="Dikdörtgen: Köşeleri Yuvarlatılmış 28">
              <a:extLst>
                <a:ext uri="{FF2B5EF4-FFF2-40B4-BE49-F238E27FC236}">
                  <a16:creationId xmlns:a16="http://schemas.microsoft.com/office/drawing/2014/main" id="{DD7E5BAB-C5FF-4D80-856E-916787B4A530}"/>
                </a:ext>
              </a:extLst>
            </p:cNvPr>
            <p:cNvSpPr/>
            <p:nvPr/>
          </p:nvSpPr>
          <p:spPr>
            <a:xfrm>
              <a:off x="223837" y="3562350"/>
              <a:ext cx="2280873" cy="2981279"/>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rPr>
                <a:t>Toplam 11 Gümrük ve Dış Ticaret Bölge Müdürlüğünde 18 adet DTİM bulunmakta; bunlardan 13’ünde DİİB kapatma ve revize işlemleri yapılmaktadır.</a:t>
              </a:r>
            </a:p>
          </p:txBody>
        </p:sp>
        <p:sp>
          <p:nvSpPr>
            <p:cNvPr id="30" name="Ok: Aşağı 29">
              <a:extLst>
                <a:ext uri="{FF2B5EF4-FFF2-40B4-BE49-F238E27FC236}">
                  <a16:creationId xmlns:a16="http://schemas.microsoft.com/office/drawing/2014/main" id="{F2050405-D82E-49BD-99A9-279D4FCBA024}"/>
                </a:ext>
              </a:extLst>
            </p:cNvPr>
            <p:cNvSpPr/>
            <p:nvPr/>
          </p:nvSpPr>
          <p:spPr>
            <a:xfrm>
              <a:off x="1111860" y="2724150"/>
              <a:ext cx="504825" cy="733425"/>
            </a:xfrm>
            <a:prstGeom prst="downArrow">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Dikdörtgen: Köşeleri Yuvarlatılmış 30">
              <a:extLst>
                <a:ext uri="{FF2B5EF4-FFF2-40B4-BE49-F238E27FC236}">
                  <a16:creationId xmlns:a16="http://schemas.microsoft.com/office/drawing/2014/main" id="{79112147-66A3-4DE1-9B9B-7258E75E5A0E}"/>
                </a:ext>
              </a:extLst>
            </p:cNvPr>
            <p:cNvSpPr/>
            <p:nvPr/>
          </p:nvSpPr>
          <p:spPr>
            <a:xfrm>
              <a:off x="3524735" y="1347787"/>
              <a:ext cx="2280873" cy="1228725"/>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bg1"/>
                  </a:solidFill>
                  <a:latin typeface="Calibri" panose="020F0502020204030204" pitchFamily="34" charset="0"/>
                  <a:cs typeface="Arial" panose="020B0604020202020204" pitchFamily="34" charset="0"/>
                </a:rPr>
                <a:t>3 Ay İçerisinde Belge İbrazı</a:t>
              </a:r>
            </a:p>
          </p:txBody>
        </p:sp>
        <p:cxnSp>
          <p:nvCxnSpPr>
            <p:cNvPr id="32" name="Düz Ok Bağlayıcısı 31">
              <a:extLst>
                <a:ext uri="{FF2B5EF4-FFF2-40B4-BE49-F238E27FC236}">
                  <a16:creationId xmlns:a16="http://schemas.microsoft.com/office/drawing/2014/main" id="{ACBFF1F5-D204-4191-8FC2-3AECCA97B0EB}"/>
                </a:ext>
              </a:extLst>
            </p:cNvPr>
            <p:cNvCxnSpPr/>
            <p:nvPr/>
          </p:nvCxnSpPr>
          <p:spPr>
            <a:xfrm>
              <a:off x="2682570" y="1962150"/>
              <a:ext cx="664305" cy="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33" name="Ok: Aşağı 32">
              <a:extLst>
                <a:ext uri="{FF2B5EF4-FFF2-40B4-BE49-F238E27FC236}">
                  <a16:creationId xmlns:a16="http://schemas.microsoft.com/office/drawing/2014/main" id="{432BC759-0CC9-4A5B-BC82-8FDE0D3D5344}"/>
                </a:ext>
              </a:extLst>
            </p:cNvPr>
            <p:cNvSpPr/>
            <p:nvPr/>
          </p:nvSpPr>
          <p:spPr>
            <a:xfrm>
              <a:off x="4412758" y="2695575"/>
              <a:ext cx="504825" cy="733425"/>
            </a:xfrm>
            <a:prstGeom prst="downArrow">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 name="Dikdörtgen: Köşeleri Yuvarlatılmış 33">
              <a:extLst>
                <a:ext uri="{FF2B5EF4-FFF2-40B4-BE49-F238E27FC236}">
                  <a16:creationId xmlns:a16="http://schemas.microsoft.com/office/drawing/2014/main" id="{67D8B1AE-32AB-420B-AD08-40E37DFE8C8D}"/>
                </a:ext>
              </a:extLst>
            </p:cNvPr>
            <p:cNvSpPr/>
            <p:nvPr/>
          </p:nvSpPr>
          <p:spPr>
            <a:xfrm>
              <a:off x="2906580" y="3548062"/>
              <a:ext cx="3133446" cy="2981282"/>
            </a:xfrm>
            <a:prstGeom prst="round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lgn="just" defTabSz="1031875">
                <a:buFont typeface="Arial" panose="020B0604020202020204" pitchFamily="34" charset="0"/>
                <a:buChar char="•"/>
              </a:pPr>
              <a:r>
                <a:rPr lang="tr-TR" sz="1400" dirty="0">
                  <a:solidFill>
                    <a:schemeClr val="tx1"/>
                  </a:solidFill>
                </a:rPr>
                <a:t>Belge aslı (Eğer firma tarafından belge aslı alınmışsa)</a:t>
              </a:r>
            </a:p>
            <a:p>
              <a:pPr marL="182563" indent="-182563" algn="just" defTabSz="1031875">
                <a:buFont typeface="Arial" panose="020B0604020202020204" pitchFamily="34" charset="0"/>
                <a:buChar char="•"/>
              </a:pPr>
              <a:r>
                <a:rPr lang="tr-TR" sz="1400" dirty="0">
                  <a:solidFill>
                    <a:schemeClr val="tx1"/>
                  </a:solidFill>
                </a:rPr>
                <a:t>Gümrük Beyannamesi (Gümrükler Genel Müdürlüğü BİLGE sistemi üzerinden Destek Yönetim Sistemine (DYS) elektronik ortamda gelen nüshalar)</a:t>
              </a:r>
            </a:p>
            <a:p>
              <a:pPr marL="182563" indent="-182563" algn="just" defTabSz="1031875">
                <a:buFont typeface="Arial" panose="020B0604020202020204" pitchFamily="34" charset="0"/>
                <a:buChar char="•"/>
              </a:pPr>
              <a:r>
                <a:rPr lang="tr-TR" sz="1400" dirty="0">
                  <a:solidFill>
                    <a:schemeClr val="tx1"/>
                  </a:solidFill>
                </a:rPr>
                <a:t>2006/12 sayılı Tebliğ Ek-3’te sayılan diğer belgeler</a:t>
              </a:r>
            </a:p>
          </p:txBody>
        </p:sp>
        <p:cxnSp>
          <p:nvCxnSpPr>
            <p:cNvPr id="35" name="Bağlayıcı: Dirsek 34">
              <a:extLst>
                <a:ext uri="{FF2B5EF4-FFF2-40B4-BE49-F238E27FC236}">
                  <a16:creationId xmlns:a16="http://schemas.microsoft.com/office/drawing/2014/main" id="{3D4DA327-7422-40D5-9F1C-DEC678C8C5FC}"/>
                </a:ext>
              </a:extLst>
            </p:cNvPr>
            <p:cNvCxnSpPr>
              <a:cxnSpLocks/>
              <a:stCxn id="31" idx="3"/>
            </p:cNvCxnSpPr>
            <p:nvPr/>
          </p:nvCxnSpPr>
          <p:spPr>
            <a:xfrm>
              <a:off x="5805608" y="1962150"/>
              <a:ext cx="983390" cy="1395411"/>
            </a:xfrm>
            <a:prstGeom prst="bentConnector2">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Düz Ok Bağlayıcısı 35">
              <a:extLst>
                <a:ext uri="{FF2B5EF4-FFF2-40B4-BE49-F238E27FC236}">
                  <a16:creationId xmlns:a16="http://schemas.microsoft.com/office/drawing/2014/main" id="{05DFFD63-7C2D-4B03-90CE-51D90B0422FC}"/>
                </a:ext>
              </a:extLst>
            </p:cNvPr>
            <p:cNvCxnSpPr/>
            <p:nvPr/>
          </p:nvCxnSpPr>
          <p:spPr>
            <a:xfrm>
              <a:off x="5860556" y="1847850"/>
              <a:ext cx="1178419" cy="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37" name="Dikdörtgen: Köşeleri Yuvarlatılmış 36">
              <a:extLst>
                <a:ext uri="{FF2B5EF4-FFF2-40B4-BE49-F238E27FC236}">
                  <a16:creationId xmlns:a16="http://schemas.microsoft.com/office/drawing/2014/main" id="{2CBC7F5D-81DC-4800-BF10-A342A2D86FBD}"/>
                </a:ext>
              </a:extLst>
            </p:cNvPr>
            <p:cNvSpPr/>
            <p:nvPr/>
          </p:nvSpPr>
          <p:spPr>
            <a:xfrm>
              <a:off x="6297303" y="3500440"/>
              <a:ext cx="3452930" cy="2110816"/>
            </a:xfrm>
            <a:prstGeom prst="roundRect">
              <a:avLst/>
            </a:prstGeom>
            <a:solidFill>
              <a:srgbClr val="E7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latin typeface="Calibri" panose="020F0502020204030204" pitchFamily="34" charset="0"/>
                  <a:cs typeface="Arial" panose="020B0604020202020204" pitchFamily="34" charset="0"/>
                </a:rPr>
                <a:t>Belgelerin ibraz edilmemesi veya ibraz edilen bilgi ve belgelerde eksiklik tespit edilmesi halinde, bu </a:t>
              </a:r>
              <a:r>
                <a:rPr lang="tr-TR" sz="1400" b="1" dirty="0">
                  <a:solidFill>
                    <a:schemeClr val="tx1"/>
                  </a:solidFill>
                  <a:latin typeface="Calibri" panose="020F0502020204030204" pitchFamily="34" charset="0"/>
                  <a:cs typeface="Arial" panose="020B0604020202020204" pitchFamily="34" charset="0"/>
                </a:rPr>
                <a:t>eksikliklerin tamamlanması </a:t>
              </a:r>
              <a:r>
                <a:rPr lang="tr-TR" sz="1400" dirty="0">
                  <a:solidFill>
                    <a:schemeClr val="tx1"/>
                  </a:solidFill>
                  <a:latin typeface="Calibri" panose="020F0502020204030204" pitchFamily="34" charset="0"/>
                  <a:cs typeface="Arial" panose="020B0604020202020204" pitchFamily="34" charset="0"/>
                </a:rPr>
                <a:t>için firmaya 1 (bir) ay süre verilir. </a:t>
              </a:r>
            </a:p>
          </p:txBody>
        </p:sp>
        <p:sp>
          <p:nvSpPr>
            <p:cNvPr id="38" name="Dikdörtgen: Köşeleri Yuvarlatılmış 37">
              <a:extLst>
                <a:ext uri="{FF2B5EF4-FFF2-40B4-BE49-F238E27FC236}">
                  <a16:creationId xmlns:a16="http://schemas.microsoft.com/office/drawing/2014/main" id="{E6E8A234-F3DC-4ABA-81E9-C1795C90DEE5}"/>
                </a:ext>
              </a:extLst>
            </p:cNvPr>
            <p:cNvSpPr/>
            <p:nvPr/>
          </p:nvSpPr>
          <p:spPr>
            <a:xfrm>
              <a:off x="7169203" y="1347787"/>
              <a:ext cx="2280873" cy="1228725"/>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bg1"/>
                  </a:solidFill>
                  <a:latin typeface="Calibri" panose="020F0502020204030204" pitchFamily="34" charset="0"/>
                  <a:cs typeface="Arial" panose="020B0604020202020204" pitchFamily="34" charset="0"/>
                </a:rPr>
                <a:t>Belge Kapatma</a:t>
              </a:r>
            </a:p>
          </p:txBody>
        </p:sp>
        <p:cxnSp>
          <p:nvCxnSpPr>
            <p:cNvPr id="39" name="Düz Ok Bağlayıcısı 38">
              <a:extLst>
                <a:ext uri="{FF2B5EF4-FFF2-40B4-BE49-F238E27FC236}">
                  <a16:creationId xmlns:a16="http://schemas.microsoft.com/office/drawing/2014/main" id="{86EF3794-4B7B-481B-94C4-63BFD1D7B5A2}"/>
                </a:ext>
              </a:extLst>
            </p:cNvPr>
            <p:cNvCxnSpPr>
              <a:cxnSpLocks/>
            </p:cNvCxnSpPr>
            <p:nvPr/>
          </p:nvCxnSpPr>
          <p:spPr>
            <a:xfrm flipV="1">
              <a:off x="9543068" y="1276350"/>
              <a:ext cx="629632" cy="657224"/>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40" name="Dikdörtgen: Köşeleri Yuvarlatılmış 39">
              <a:extLst>
                <a:ext uri="{FF2B5EF4-FFF2-40B4-BE49-F238E27FC236}">
                  <a16:creationId xmlns:a16="http://schemas.microsoft.com/office/drawing/2014/main" id="{A63C6CA8-314C-405E-9C59-1EB283624B47}"/>
                </a:ext>
              </a:extLst>
            </p:cNvPr>
            <p:cNvSpPr/>
            <p:nvPr/>
          </p:nvSpPr>
          <p:spPr>
            <a:xfrm>
              <a:off x="10265692" y="828675"/>
              <a:ext cx="1702471" cy="809624"/>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bg1"/>
                  </a:solidFill>
                  <a:latin typeface="Calibri" panose="020F0502020204030204" pitchFamily="34" charset="0"/>
                  <a:cs typeface="Arial" panose="020B0604020202020204" pitchFamily="34" charset="0"/>
                </a:rPr>
                <a:t>Müeyyidesiz</a:t>
              </a:r>
            </a:p>
          </p:txBody>
        </p:sp>
        <p:cxnSp>
          <p:nvCxnSpPr>
            <p:cNvPr id="41" name="Düz Ok Bağlayıcısı 40">
              <a:extLst>
                <a:ext uri="{FF2B5EF4-FFF2-40B4-BE49-F238E27FC236}">
                  <a16:creationId xmlns:a16="http://schemas.microsoft.com/office/drawing/2014/main" id="{BD381CC1-30F5-4F2E-B433-6BCA2C3A0F5B}"/>
                </a:ext>
              </a:extLst>
            </p:cNvPr>
            <p:cNvCxnSpPr>
              <a:cxnSpLocks/>
            </p:cNvCxnSpPr>
            <p:nvPr/>
          </p:nvCxnSpPr>
          <p:spPr>
            <a:xfrm>
              <a:off x="9560405" y="2038348"/>
              <a:ext cx="629632" cy="657224"/>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42" name="Dikdörtgen: Köşeleri Yuvarlatılmış 41">
              <a:extLst>
                <a:ext uri="{FF2B5EF4-FFF2-40B4-BE49-F238E27FC236}">
                  <a16:creationId xmlns:a16="http://schemas.microsoft.com/office/drawing/2014/main" id="{F01CDFD3-5345-4B60-A6DB-5B6D1F1B89C2}"/>
                </a:ext>
              </a:extLst>
            </p:cNvPr>
            <p:cNvSpPr/>
            <p:nvPr/>
          </p:nvSpPr>
          <p:spPr>
            <a:xfrm>
              <a:off x="10300366" y="2319338"/>
              <a:ext cx="1702471" cy="809624"/>
            </a:xfrm>
            <a:prstGeom prst="round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schemeClr val="bg1"/>
                  </a:solidFill>
                  <a:latin typeface="Calibri" panose="020F0502020204030204" pitchFamily="34" charset="0"/>
                  <a:cs typeface="Arial" panose="020B0604020202020204" pitchFamily="34" charset="0"/>
                </a:rPr>
                <a:t>Müeyyideli</a:t>
              </a:r>
            </a:p>
          </p:txBody>
        </p:sp>
        <p:cxnSp>
          <p:nvCxnSpPr>
            <p:cNvPr id="43" name="Düz Ok Bağlayıcısı 42">
              <a:extLst>
                <a:ext uri="{FF2B5EF4-FFF2-40B4-BE49-F238E27FC236}">
                  <a16:creationId xmlns:a16="http://schemas.microsoft.com/office/drawing/2014/main" id="{F8614EDF-C86A-4203-822E-40234F455AD6}"/>
                </a:ext>
              </a:extLst>
            </p:cNvPr>
            <p:cNvCxnSpPr>
              <a:cxnSpLocks/>
            </p:cNvCxnSpPr>
            <p:nvPr/>
          </p:nvCxnSpPr>
          <p:spPr>
            <a:xfrm flipV="1">
              <a:off x="8077200" y="2695572"/>
              <a:ext cx="0" cy="661989"/>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Bağlayıcı: Dirsek 43">
              <a:extLst>
                <a:ext uri="{FF2B5EF4-FFF2-40B4-BE49-F238E27FC236}">
                  <a16:creationId xmlns:a16="http://schemas.microsoft.com/office/drawing/2014/main" id="{252FAB91-DF1A-4261-9230-947A4C62BB3A}"/>
                </a:ext>
              </a:extLst>
            </p:cNvPr>
            <p:cNvCxnSpPr>
              <a:cxnSpLocks/>
              <a:endCxn id="45" idx="1"/>
            </p:cNvCxnSpPr>
            <p:nvPr/>
          </p:nvCxnSpPr>
          <p:spPr>
            <a:xfrm rot="16200000" flipH="1">
              <a:off x="10695735" y="3741990"/>
              <a:ext cx="1733528" cy="821796"/>
            </a:xfrm>
            <a:prstGeom prst="bentConnector2">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45" name="Dikdörtgen: Köşeleri Yuvarlatılmış 44">
              <a:extLst>
                <a:ext uri="{FF2B5EF4-FFF2-40B4-BE49-F238E27FC236}">
                  <a16:creationId xmlns:a16="http://schemas.microsoft.com/office/drawing/2014/main" id="{085D3753-8DC0-4DAA-938C-844D4554F849}"/>
                </a:ext>
              </a:extLst>
            </p:cNvPr>
            <p:cNvSpPr/>
            <p:nvPr/>
          </p:nvSpPr>
          <p:spPr>
            <a:xfrm>
              <a:off x="11973397" y="3495675"/>
              <a:ext cx="2114078" cy="3047954"/>
            </a:xfrm>
            <a:prstGeom prst="roundRect">
              <a:avLst/>
            </a:prstGeom>
            <a:solidFill>
              <a:srgbClr val="E7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schemeClr val="tx1"/>
                  </a:solidFill>
                  <a:latin typeface="Calibri" panose="020F0502020204030204" pitchFamily="34" charset="0"/>
                  <a:cs typeface="Arial" panose="020B0604020202020204" pitchFamily="34" charset="0"/>
                </a:rPr>
                <a:t>Belge sahibi firmalar, kendilerine tebliğ edilen taahhüt hesabının müeyyideli kapatılması işlemine karşı tebliğ tarihinden itibaren </a:t>
              </a:r>
              <a:r>
                <a:rPr lang="tr-TR" sz="1400" b="1" dirty="0">
                  <a:solidFill>
                    <a:schemeClr val="tx1"/>
                  </a:solidFill>
                  <a:latin typeface="Calibri" panose="020F0502020204030204" pitchFamily="34" charset="0"/>
                  <a:cs typeface="Arial" panose="020B0604020202020204" pitchFamily="34" charset="0"/>
                </a:rPr>
                <a:t>1 (bir) ay içerisinde </a:t>
              </a:r>
              <a:r>
                <a:rPr lang="tr-TR" sz="1400" dirty="0">
                  <a:solidFill>
                    <a:schemeClr val="tx1"/>
                  </a:solidFill>
                  <a:latin typeface="Calibri" panose="020F0502020204030204" pitchFamily="34" charset="0"/>
                  <a:cs typeface="Arial" panose="020B0604020202020204" pitchFamily="34" charset="0"/>
                </a:rPr>
                <a:t>itiraz edebilirler.</a:t>
              </a:r>
            </a:p>
          </p:txBody>
        </p:sp>
      </p:grpSp>
    </p:spTree>
    <p:extLst>
      <p:ext uri="{BB962C8B-B14F-4D97-AF65-F5344CB8AC3E}">
        <p14:creationId xmlns:p14="http://schemas.microsoft.com/office/powerpoint/2010/main" val="247468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altLang="tr-TR" b="1" dirty="0">
                <a:solidFill>
                  <a:schemeClr val="bg1"/>
                </a:solidFill>
              </a:rPr>
              <a:t>Dahilde İşleme Rejimi Tebliği Ek-3’te sayılan kapatma için gerekli belgeler </a:t>
            </a:r>
            <a:endParaRPr lang="tr-TR" b="1" kern="0" dirty="0">
              <a:solidFill>
                <a:schemeClr val="bg1"/>
              </a:solidFill>
              <a:latin typeface="Myriad Pro" panose="020B0503030403020204" charset="0"/>
            </a:endParaRP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aphicFrame>
        <p:nvGraphicFramePr>
          <p:cNvPr id="25" name="Diyagram 24">
            <a:extLst>
              <a:ext uri="{FF2B5EF4-FFF2-40B4-BE49-F238E27FC236}">
                <a16:creationId xmlns:a16="http://schemas.microsoft.com/office/drawing/2014/main" id="{F2278276-FB66-4CE8-B49B-585A276AFBD8}"/>
              </a:ext>
            </a:extLst>
          </p:cNvPr>
          <p:cNvGraphicFramePr/>
          <p:nvPr>
            <p:extLst>
              <p:ext uri="{D42A27DB-BD31-4B8C-83A1-F6EECF244321}">
                <p14:modId xmlns:p14="http://schemas.microsoft.com/office/powerpoint/2010/main" val="878482378"/>
              </p:ext>
            </p:extLst>
          </p:nvPr>
        </p:nvGraphicFramePr>
        <p:xfrm>
          <a:off x="604157" y="1689190"/>
          <a:ext cx="11343704" cy="3965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3993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altLang="tr-TR" b="1" dirty="0">
                <a:solidFill>
                  <a:schemeClr val="bg1"/>
                </a:solidFill>
              </a:rPr>
              <a:t>Telafi Edici Vergi</a:t>
            </a:r>
            <a:endParaRPr lang="tr-TR" b="1" kern="0" dirty="0">
              <a:solidFill>
                <a:schemeClr val="bg1"/>
              </a:solidFill>
              <a:latin typeface="Myriad Pro" panose="020B0503030403020204" charset="0"/>
            </a:endParaRP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aphicFrame>
        <p:nvGraphicFramePr>
          <p:cNvPr id="6" name="Diyagram 5">
            <a:extLst>
              <a:ext uri="{FF2B5EF4-FFF2-40B4-BE49-F238E27FC236}">
                <a16:creationId xmlns:a16="http://schemas.microsoft.com/office/drawing/2014/main" id="{C2718737-1F0B-40FD-9A70-CC319C489904}"/>
              </a:ext>
            </a:extLst>
          </p:cNvPr>
          <p:cNvGraphicFramePr/>
          <p:nvPr>
            <p:extLst>
              <p:ext uri="{D42A27DB-BD31-4B8C-83A1-F6EECF244321}">
                <p14:modId xmlns:p14="http://schemas.microsoft.com/office/powerpoint/2010/main" val="1421486218"/>
              </p:ext>
            </p:extLst>
          </p:nvPr>
        </p:nvGraphicFramePr>
        <p:xfrm>
          <a:off x="2063541" y="1569132"/>
          <a:ext cx="8424936" cy="1303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utoShape 5">
            <a:extLst>
              <a:ext uri="{FF2B5EF4-FFF2-40B4-BE49-F238E27FC236}">
                <a16:creationId xmlns:a16="http://schemas.microsoft.com/office/drawing/2014/main" id="{CE844777-5FD6-4C26-BA86-CE568CC1D1C9}"/>
              </a:ext>
            </a:extLst>
          </p:cNvPr>
          <p:cNvSpPr>
            <a:spLocks noChangeArrowheads="1"/>
          </p:cNvSpPr>
          <p:nvPr/>
        </p:nvSpPr>
        <p:spPr bwMode="auto">
          <a:xfrm>
            <a:off x="5534436" y="3401332"/>
            <a:ext cx="1440000" cy="1227680"/>
          </a:xfrm>
          <a:prstGeom prst="roundRect">
            <a:avLst>
              <a:gd name="adj" fmla="val 16667"/>
            </a:avLst>
          </a:prstGeom>
          <a:solidFill>
            <a:schemeClr val="bg1"/>
          </a:solidFill>
          <a:ln>
            <a:solidFill>
              <a:schemeClr val="accent4">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lIns="0" tIns="0" rIns="0" bIns="0" anchor="ctr">
            <a:noAutofit/>
          </a:bodyPr>
          <a:lstStyle/>
          <a:p>
            <a:pPr algn="ctr"/>
            <a:r>
              <a:rPr lang="tr-TR" altLang="tr-TR" b="1" dirty="0">
                <a:solidFill>
                  <a:srgbClr val="163C74"/>
                </a:solidFill>
                <a:latin typeface="Verdana" pitchFamily="34" charset="0"/>
              </a:rPr>
              <a:t>TÜRKİYE</a:t>
            </a:r>
          </a:p>
          <a:p>
            <a:pPr algn="ctr"/>
            <a:r>
              <a:rPr lang="tr-TR" altLang="tr-TR" b="1" dirty="0">
                <a:solidFill>
                  <a:srgbClr val="163C74"/>
                </a:solidFill>
                <a:latin typeface="Verdana" pitchFamily="34" charset="0"/>
              </a:rPr>
              <a:t>(ÜRETİM)</a:t>
            </a:r>
          </a:p>
        </p:txBody>
      </p:sp>
      <p:sp>
        <p:nvSpPr>
          <p:cNvPr id="8" name="AutoShape 6">
            <a:extLst>
              <a:ext uri="{FF2B5EF4-FFF2-40B4-BE49-F238E27FC236}">
                <a16:creationId xmlns:a16="http://schemas.microsoft.com/office/drawing/2014/main" id="{89F4BADD-BA90-473F-ABDA-A55676418DC9}"/>
              </a:ext>
            </a:extLst>
          </p:cNvPr>
          <p:cNvSpPr>
            <a:spLocks noChangeArrowheads="1"/>
          </p:cNvSpPr>
          <p:nvPr/>
        </p:nvSpPr>
        <p:spPr bwMode="auto">
          <a:xfrm>
            <a:off x="3545324" y="3401332"/>
            <a:ext cx="1790124" cy="1220220"/>
          </a:xfrm>
          <a:prstGeom prst="notchedRightArrow">
            <a:avLst>
              <a:gd name="adj1" fmla="val 65836"/>
              <a:gd name="adj2" fmla="val 31952"/>
            </a:avLst>
          </a:prstGeom>
          <a:solidFill>
            <a:srgbClr val="BF8F00"/>
          </a:solidFill>
          <a:ln w="9525">
            <a:solidFill>
              <a:schemeClr val="accent1">
                <a:lumMod val="50000"/>
              </a:schemeClr>
            </a:solidFill>
            <a:miter lim="800000"/>
            <a:headEnd/>
            <a:tailEnd/>
          </a:ln>
          <a:effectLst/>
        </p:spPr>
        <p:txBody>
          <a:bodyPr lIns="0" tIns="0" rIns="0" bIns="0" anchor="ctr">
            <a:noAutofit/>
          </a:bodyPr>
          <a:lstStyle/>
          <a:p>
            <a:pPr algn="ctr"/>
            <a:r>
              <a:rPr lang="tr-TR" altLang="tr-TR" b="1" dirty="0">
                <a:solidFill>
                  <a:schemeClr val="bg1"/>
                </a:solidFill>
                <a:latin typeface="Verdana" pitchFamily="34" charset="0"/>
              </a:rPr>
              <a:t>İTHALAT</a:t>
            </a:r>
          </a:p>
        </p:txBody>
      </p:sp>
      <p:sp>
        <p:nvSpPr>
          <p:cNvPr id="9" name="AutoShape 7">
            <a:extLst>
              <a:ext uri="{FF2B5EF4-FFF2-40B4-BE49-F238E27FC236}">
                <a16:creationId xmlns:a16="http://schemas.microsoft.com/office/drawing/2014/main" id="{614D11F5-D797-4344-940B-5EB5823FA897}"/>
              </a:ext>
            </a:extLst>
          </p:cNvPr>
          <p:cNvSpPr>
            <a:spLocks noChangeArrowheads="1"/>
          </p:cNvSpPr>
          <p:nvPr/>
        </p:nvSpPr>
        <p:spPr bwMode="auto">
          <a:xfrm>
            <a:off x="1883532" y="3408792"/>
            <a:ext cx="1440000" cy="1220220"/>
          </a:xfrm>
          <a:prstGeom prst="roundRect">
            <a:avLst>
              <a:gd name="adj" fmla="val 16667"/>
            </a:avLst>
          </a:prstGeom>
          <a:solidFill>
            <a:schemeClr val="bg1"/>
          </a:solidFill>
          <a:ln>
            <a:solidFill>
              <a:schemeClr val="accent4">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lIns="0" tIns="0" rIns="0" bIns="0" anchor="ctr">
            <a:noAutofit/>
          </a:bodyPr>
          <a:lstStyle/>
          <a:p>
            <a:pPr algn="ctr"/>
            <a:r>
              <a:rPr lang="tr-TR" altLang="tr-TR" b="1" dirty="0">
                <a:solidFill>
                  <a:srgbClr val="163C74"/>
                </a:solidFill>
                <a:latin typeface="Verdana" pitchFamily="34" charset="0"/>
              </a:rPr>
              <a:t>ÜÇÜNCÜ ÜLKE*</a:t>
            </a:r>
          </a:p>
        </p:txBody>
      </p:sp>
      <p:sp>
        <p:nvSpPr>
          <p:cNvPr id="10" name="AutoShape 9">
            <a:extLst>
              <a:ext uri="{FF2B5EF4-FFF2-40B4-BE49-F238E27FC236}">
                <a16:creationId xmlns:a16="http://schemas.microsoft.com/office/drawing/2014/main" id="{64A6E853-2FFD-4F11-ADC7-FF68EC923779}"/>
              </a:ext>
            </a:extLst>
          </p:cNvPr>
          <p:cNvSpPr>
            <a:spLocks noChangeArrowheads="1"/>
          </p:cNvSpPr>
          <p:nvPr/>
        </p:nvSpPr>
        <p:spPr bwMode="auto">
          <a:xfrm>
            <a:off x="7073717" y="3408792"/>
            <a:ext cx="1912633" cy="1220220"/>
          </a:xfrm>
          <a:prstGeom prst="notchedRightArrow">
            <a:avLst>
              <a:gd name="adj1" fmla="val 67929"/>
              <a:gd name="adj2" fmla="val 30957"/>
            </a:avLst>
          </a:prstGeom>
          <a:solidFill>
            <a:srgbClr val="BF8F00"/>
          </a:solidFill>
          <a:ln w="9525">
            <a:solidFill>
              <a:schemeClr val="accent1">
                <a:lumMod val="50000"/>
              </a:schemeClr>
            </a:solidFill>
            <a:miter lim="800000"/>
            <a:headEnd/>
            <a:tailEnd/>
          </a:ln>
          <a:effectLst/>
        </p:spPr>
        <p:txBody>
          <a:bodyPr lIns="0" tIns="0" rIns="0" bIns="0" anchor="ctr">
            <a:noAutofit/>
          </a:bodyPr>
          <a:lstStyle/>
          <a:p>
            <a:pPr algn="ctr"/>
            <a:r>
              <a:rPr lang="tr-TR" altLang="tr-TR" b="1" dirty="0">
                <a:solidFill>
                  <a:schemeClr val="bg1"/>
                </a:solidFill>
                <a:latin typeface="Verdana" pitchFamily="34" charset="0"/>
              </a:rPr>
              <a:t>İHRACAT</a:t>
            </a:r>
          </a:p>
        </p:txBody>
      </p:sp>
      <p:sp>
        <p:nvSpPr>
          <p:cNvPr id="11" name="AutoShape 10">
            <a:extLst>
              <a:ext uri="{FF2B5EF4-FFF2-40B4-BE49-F238E27FC236}">
                <a16:creationId xmlns:a16="http://schemas.microsoft.com/office/drawing/2014/main" id="{FDECD9EC-68CC-4A7C-B9C1-FE1B53DD7812}"/>
              </a:ext>
            </a:extLst>
          </p:cNvPr>
          <p:cNvSpPr>
            <a:spLocks noChangeArrowheads="1"/>
          </p:cNvSpPr>
          <p:nvPr/>
        </p:nvSpPr>
        <p:spPr bwMode="auto">
          <a:xfrm>
            <a:off x="9185340" y="3403144"/>
            <a:ext cx="1501775" cy="1225868"/>
          </a:xfrm>
          <a:prstGeom prst="roundRect">
            <a:avLst>
              <a:gd name="adj" fmla="val 16667"/>
            </a:avLst>
          </a:prstGeom>
          <a:solidFill>
            <a:schemeClr val="bg1"/>
          </a:solidFill>
          <a:ln>
            <a:solidFill>
              <a:schemeClr val="accent4">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lIns="0" tIns="0" rIns="0" bIns="0" anchor="ctr">
            <a:noAutofit/>
          </a:bodyPr>
          <a:lstStyle/>
          <a:p>
            <a:pPr algn="ctr"/>
            <a:r>
              <a:rPr lang="tr-TR" altLang="tr-TR" b="1" dirty="0">
                <a:solidFill>
                  <a:srgbClr val="163C74"/>
                </a:solidFill>
                <a:latin typeface="Verdana" pitchFamily="34" charset="0"/>
              </a:rPr>
              <a:t>AB</a:t>
            </a:r>
          </a:p>
          <a:p>
            <a:pPr algn="ctr"/>
            <a:r>
              <a:rPr lang="tr-TR" altLang="tr-TR" b="1" dirty="0">
                <a:solidFill>
                  <a:srgbClr val="163C74"/>
                </a:solidFill>
                <a:latin typeface="Verdana" pitchFamily="34" charset="0"/>
              </a:rPr>
              <a:t>STA</a:t>
            </a:r>
          </a:p>
          <a:p>
            <a:pPr algn="ctr"/>
            <a:r>
              <a:rPr lang="tr-TR" altLang="tr-TR" b="1" dirty="0">
                <a:solidFill>
                  <a:srgbClr val="163C74"/>
                </a:solidFill>
                <a:latin typeface="Verdana" pitchFamily="34" charset="0"/>
              </a:rPr>
              <a:t>PAMK</a:t>
            </a:r>
          </a:p>
          <a:p>
            <a:pPr algn="ctr"/>
            <a:r>
              <a:rPr lang="tr-TR" altLang="tr-TR" b="1" dirty="0">
                <a:solidFill>
                  <a:srgbClr val="163C74"/>
                </a:solidFill>
                <a:latin typeface="Verdana" pitchFamily="34" charset="0"/>
              </a:rPr>
              <a:t>PAAMK</a:t>
            </a:r>
          </a:p>
        </p:txBody>
      </p:sp>
      <p:sp>
        <p:nvSpPr>
          <p:cNvPr id="12" name="Dikdörtgen 11">
            <a:extLst>
              <a:ext uri="{FF2B5EF4-FFF2-40B4-BE49-F238E27FC236}">
                <a16:creationId xmlns:a16="http://schemas.microsoft.com/office/drawing/2014/main" id="{59988D74-48BF-4035-A892-4479C4C480D8}"/>
              </a:ext>
            </a:extLst>
          </p:cNvPr>
          <p:cNvSpPr/>
          <p:nvPr/>
        </p:nvSpPr>
        <p:spPr>
          <a:xfrm>
            <a:off x="1942768" y="5509636"/>
            <a:ext cx="9495910" cy="338554"/>
          </a:xfrm>
          <a:prstGeom prst="rect">
            <a:avLst/>
          </a:prstGeom>
          <a:noFill/>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just"/>
            <a:r>
              <a:rPr lang="tr-TR" sz="1600" b="1" dirty="0">
                <a:solidFill>
                  <a:srgbClr val="A00000"/>
                </a:solidFill>
              </a:rPr>
              <a:t>*Avrupa Topluluğuna üye ülkeler dışındaki ülkeler</a:t>
            </a:r>
          </a:p>
        </p:txBody>
      </p:sp>
    </p:spTree>
    <p:extLst>
      <p:ext uri="{BB962C8B-B14F-4D97-AF65-F5344CB8AC3E}">
        <p14:creationId xmlns:p14="http://schemas.microsoft.com/office/powerpoint/2010/main" val="176320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Righ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downRight)">
                                      <p:cBhvr>
                                        <p:cTn id="21" dur="500"/>
                                        <p:tgtEl>
                                          <p:spTgt spid="10"/>
                                        </p:tgtEl>
                                      </p:cBhvr>
                                    </p:animEffect>
                                  </p:childTnLst>
                                </p:cTn>
                              </p:par>
                            </p:childTnLst>
                          </p:cTn>
                        </p:par>
                        <p:par>
                          <p:cTn id="22" fill="hold">
                            <p:stCondLst>
                              <p:cond delay="500"/>
                            </p:stCondLst>
                            <p:childTnLst>
                              <p:par>
                                <p:cTn id="23" presetID="18" presetClass="entr" presetSubtype="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Righ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Dahilde İşleme İzin Belgesinin Kapatılması</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a:p>
        </p:txBody>
      </p:sp>
      <p:graphicFrame>
        <p:nvGraphicFramePr>
          <p:cNvPr id="6" name="Diyagram 5">
            <a:extLst>
              <a:ext uri="{FF2B5EF4-FFF2-40B4-BE49-F238E27FC236}">
                <a16:creationId xmlns:a16="http://schemas.microsoft.com/office/drawing/2014/main" id="{C078D611-A19A-4489-A4F2-91B29454DE39}"/>
              </a:ext>
            </a:extLst>
          </p:cNvPr>
          <p:cNvGraphicFramePr/>
          <p:nvPr>
            <p:extLst>
              <p:ext uri="{D42A27DB-BD31-4B8C-83A1-F6EECF244321}">
                <p14:modId xmlns:p14="http://schemas.microsoft.com/office/powerpoint/2010/main" val="1128781592"/>
              </p:ext>
            </p:extLst>
          </p:nvPr>
        </p:nvGraphicFramePr>
        <p:xfrm>
          <a:off x="569622" y="1467192"/>
          <a:ext cx="6414810" cy="445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yagram 6">
            <a:extLst>
              <a:ext uri="{FF2B5EF4-FFF2-40B4-BE49-F238E27FC236}">
                <a16:creationId xmlns:a16="http://schemas.microsoft.com/office/drawing/2014/main" id="{742E4230-AE35-40F2-845F-57575C7B0D7B}"/>
              </a:ext>
            </a:extLst>
          </p:cNvPr>
          <p:cNvGraphicFramePr/>
          <p:nvPr>
            <p:extLst>
              <p:ext uri="{D42A27DB-BD31-4B8C-83A1-F6EECF244321}">
                <p14:modId xmlns:p14="http://schemas.microsoft.com/office/powerpoint/2010/main" val="1925510665"/>
              </p:ext>
            </p:extLst>
          </p:nvPr>
        </p:nvGraphicFramePr>
        <p:xfrm>
          <a:off x="7450825" y="2148518"/>
          <a:ext cx="4171553" cy="30963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83334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UYGULAMALARI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lang="tr-TR" b="1" kern="0" dirty="0">
                <a:solidFill>
                  <a:schemeClr val="bg1"/>
                </a:solidFill>
                <a:latin typeface="Myriad Pro" panose="020B0503030403020204" charset="0"/>
              </a:rPr>
              <a:t>Rejime İlişkin Şartların Yerine Getirilmemesi Halinde;</a:t>
            </a: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pPr marL="0" indent="0">
              <a:buNone/>
            </a:pPr>
            <a:endParaRPr lang="tr-TR" dirty="0"/>
          </a:p>
        </p:txBody>
      </p:sp>
      <p:grpSp>
        <p:nvGrpSpPr>
          <p:cNvPr id="24" name="Grup 23">
            <a:extLst>
              <a:ext uri="{FF2B5EF4-FFF2-40B4-BE49-F238E27FC236}">
                <a16:creationId xmlns:a16="http://schemas.microsoft.com/office/drawing/2014/main" id="{BBDC2930-BFB4-4983-827F-463470063322}"/>
              </a:ext>
            </a:extLst>
          </p:cNvPr>
          <p:cNvGrpSpPr/>
          <p:nvPr/>
        </p:nvGrpSpPr>
        <p:grpSpPr>
          <a:xfrm>
            <a:off x="100013" y="1191013"/>
            <a:ext cx="11991974" cy="5122701"/>
            <a:chOff x="200026" y="1844473"/>
            <a:chExt cx="11991974" cy="5013527"/>
          </a:xfrm>
        </p:grpSpPr>
        <p:cxnSp>
          <p:nvCxnSpPr>
            <p:cNvPr id="26" name="Bağlayıcı: Dirsek 25">
              <a:extLst>
                <a:ext uri="{FF2B5EF4-FFF2-40B4-BE49-F238E27FC236}">
                  <a16:creationId xmlns:a16="http://schemas.microsoft.com/office/drawing/2014/main" id="{CDE1323F-9DAB-490B-BEAE-D6EB25D4C6E8}"/>
                </a:ext>
              </a:extLst>
            </p:cNvPr>
            <p:cNvCxnSpPr>
              <a:cxnSpLocks/>
              <a:endCxn id="47" idx="3"/>
            </p:cNvCxnSpPr>
            <p:nvPr/>
          </p:nvCxnSpPr>
          <p:spPr>
            <a:xfrm rot="5400000">
              <a:off x="3954376" y="430125"/>
              <a:ext cx="727276" cy="3555975"/>
            </a:xfrm>
            <a:prstGeom prst="bentConnector3">
              <a:avLst>
                <a:gd name="adj1" fmla="val 50000"/>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Bağlayıcı: Dirsek 45">
              <a:extLst>
                <a:ext uri="{FF2B5EF4-FFF2-40B4-BE49-F238E27FC236}">
                  <a16:creationId xmlns:a16="http://schemas.microsoft.com/office/drawing/2014/main" id="{8DE9BB09-660F-442C-B715-FF271DFF8FB9}"/>
                </a:ext>
              </a:extLst>
            </p:cNvPr>
            <p:cNvCxnSpPr>
              <a:cxnSpLocks/>
              <a:endCxn id="48" idx="3"/>
            </p:cNvCxnSpPr>
            <p:nvPr/>
          </p:nvCxnSpPr>
          <p:spPr>
            <a:xfrm rot="16200000" flipH="1">
              <a:off x="7207164" y="733310"/>
              <a:ext cx="741563" cy="2963889"/>
            </a:xfrm>
            <a:prstGeom prst="bentConnector3">
              <a:avLst>
                <a:gd name="adj1" fmla="val 50000"/>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sp>
          <p:nvSpPr>
            <p:cNvPr id="47" name="Dikdörtgen: Çapraz Köşeleri Yuvarlatılmış 46">
              <a:extLst>
                <a:ext uri="{FF2B5EF4-FFF2-40B4-BE49-F238E27FC236}">
                  <a16:creationId xmlns:a16="http://schemas.microsoft.com/office/drawing/2014/main" id="{065351AD-BBB2-457A-BC7D-4B090F67FBCC}"/>
                </a:ext>
              </a:extLst>
            </p:cNvPr>
            <p:cNvSpPr/>
            <p:nvPr/>
          </p:nvSpPr>
          <p:spPr>
            <a:xfrm>
              <a:off x="200026" y="2571750"/>
              <a:ext cx="4680000" cy="857250"/>
            </a:xfrm>
            <a:prstGeom prst="round2Diag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altLang="tr-TR" sz="1800" b="1" dirty="0">
                  <a:solidFill>
                    <a:schemeClr val="bg1"/>
                  </a:solidFill>
                </a:rPr>
                <a:t>4458 sayılı Gümrük Kanunu’nun 238 inci maddesi </a:t>
              </a:r>
              <a:r>
                <a:rPr lang="tr-TR" altLang="tr-TR" sz="1800" dirty="0">
                  <a:solidFill>
                    <a:schemeClr val="bg1"/>
                  </a:solidFill>
                </a:rPr>
                <a:t>uyarınca</a:t>
              </a:r>
              <a:endParaRPr lang="tr-TR" sz="1800" dirty="0">
                <a:solidFill>
                  <a:schemeClr val="bg1"/>
                </a:solidFill>
              </a:endParaRPr>
            </a:p>
          </p:txBody>
        </p:sp>
        <p:sp>
          <p:nvSpPr>
            <p:cNvPr id="48" name="Dikdörtgen: Çapraz Köşeleri Yuvarlatılmış 47">
              <a:extLst>
                <a:ext uri="{FF2B5EF4-FFF2-40B4-BE49-F238E27FC236}">
                  <a16:creationId xmlns:a16="http://schemas.microsoft.com/office/drawing/2014/main" id="{86171C7E-A6CD-4B1D-A3AE-B906F5790A13}"/>
                </a:ext>
              </a:extLst>
            </p:cNvPr>
            <p:cNvSpPr/>
            <p:nvPr/>
          </p:nvSpPr>
          <p:spPr>
            <a:xfrm>
              <a:off x="6719890" y="2586037"/>
              <a:ext cx="4680000" cy="857250"/>
            </a:xfrm>
            <a:prstGeom prst="round2DiagRect">
              <a:avLst/>
            </a:prstGeom>
            <a:solidFill>
              <a:srgbClr val="A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altLang="tr-TR" sz="1800" b="1" dirty="0">
                  <a:solidFill>
                    <a:schemeClr val="bg1"/>
                  </a:solidFill>
                </a:rPr>
                <a:t>2005/8391 sayılı DİR Kararına göre</a:t>
              </a:r>
              <a:endParaRPr lang="tr-TR" sz="1800" dirty="0">
                <a:solidFill>
                  <a:schemeClr val="bg1"/>
                </a:solidFill>
              </a:endParaRPr>
            </a:p>
          </p:txBody>
        </p:sp>
        <p:grpSp>
          <p:nvGrpSpPr>
            <p:cNvPr id="49" name="Grup 48">
              <a:extLst>
                <a:ext uri="{FF2B5EF4-FFF2-40B4-BE49-F238E27FC236}">
                  <a16:creationId xmlns:a16="http://schemas.microsoft.com/office/drawing/2014/main" id="{C028A720-E8CC-4616-AE56-925BC5A41AFA}"/>
                </a:ext>
              </a:extLst>
            </p:cNvPr>
            <p:cNvGrpSpPr/>
            <p:nvPr/>
          </p:nvGrpSpPr>
          <p:grpSpPr>
            <a:xfrm>
              <a:off x="657225" y="3428999"/>
              <a:ext cx="885827" cy="2038354"/>
              <a:chOff x="657225" y="3428999"/>
              <a:chExt cx="885827" cy="2038354"/>
            </a:xfrm>
          </p:grpSpPr>
          <p:cxnSp>
            <p:nvCxnSpPr>
              <p:cNvPr id="69" name="Bağlayıcı: Dirsek 68">
                <a:extLst>
                  <a:ext uri="{FF2B5EF4-FFF2-40B4-BE49-F238E27FC236}">
                    <a16:creationId xmlns:a16="http://schemas.microsoft.com/office/drawing/2014/main" id="{CBBBA085-F751-4444-AAE8-5E9277F4CEE1}"/>
                  </a:ext>
                </a:extLst>
              </p:cNvPr>
              <p:cNvCxnSpPr>
                <a:cxnSpLocks/>
              </p:cNvCxnSpPr>
              <p:nvPr/>
            </p:nvCxnSpPr>
            <p:spPr>
              <a:xfrm rot="16200000" flipH="1">
                <a:off x="80962" y="4005262"/>
                <a:ext cx="2038354" cy="885827"/>
              </a:xfrm>
              <a:prstGeom prst="bentConnector3">
                <a:avLst>
                  <a:gd name="adj1" fmla="val 100000"/>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üz Ok Bağlayıcısı 69">
                <a:extLst>
                  <a:ext uri="{FF2B5EF4-FFF2-40B4-BE49-F238E27FC236}">
                    <a16:creationId xmlns:a16="http://schemas.microsoft.com/office/drawing/2014/main" id="{234838A1-AC3A-4D5A-BB35-7818B58ED13C}"/>
                  </a:ext>
                </a:extLst>
              </p:cNvPr>
              <p:cNvCxnSpPr/>
              <p:nvPr/>
            </p:nvCxnSpPr>
            <p:spPr>
              <a:xfrm>
                <a:off x="666748" y="4010025"/>
                <a:ext cx="828677" cy="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up 49">
              <a:extLst>
                <a:ext uri="{FF2B5EF4-FFF2-40B4-BE49-F238E27FC236}">
                  <a16:creationId xmlns:a16="http://schemas.microsoft.com/office/drawing/2014/main" id="{A48B45DA-31D0-4F61-BAEA-E85208F025F8}"/>
                </a:ext>
              </a:extLst>
            </p:cNvPr>
            <p:cNvGrpSpPr/>
            <p:nvPr/>
          </p:nvGrpSpPr>
          <p:grpSpPr>
            <a:xfrm>
              <a:off x="1552576" y="3479999"/>
              <a:ext cx="4010023" cy="1330126"/>
              <a:chOff x="1552576" y="3479999"/>
              <a:chExt cx="4010023" cy="1330126"/>
            </a:xfrm>
          </p:grpSpPr>
          <p:sp>
            <p:nvSpPr>
              <p:cNvPr id="67" name="Dikdörtgen: Çapraz Köşeleri Yuvarlatılmış 66">
                <a:extLst>
                  <a:ext uri="{FF2B5EF4-FFF2-40B4-BE49-F238E27FC236}">
                    <a16:creationId xmlns:a16="http://schemas.microsoft.com/office/drawing/2014/main" id="{46035C3E-CCB1-4C37-BAB3-17795A6F5108}"/>
                  </a:ext>
                </a:extLst>
              </p:cNvPr>
              <p:cNvSpPr/>
              <p:nvPr/>
            </p:nvSpPr>
            <p:spPr>
              <a:xfrm>
                <a:off x="1552576" y="3857624"/>
                <a:ext cx="4000500" cy="952501"/>
              </a:xfrm>
              <a:prstGeom prst="round2DiagRect">
                <a:avLst/>
              </a:prstGeom>
              <a:ln>
                <a:solidFill>
                  <a:srgbClr val="A00000"/>
                </a:solidFill>
              </a:ln>
            </p:spPr>
            <p:style>
              <a:lnRef idx="2">
                <a:schemeClr val="accent1"/>
              </a:lnRef>
              <a:fillRef idx="1">
                <a:schemeClr val="lt1"/>
              </a:fillRef>
              <a:effectRef idx="0">
                <a:schemeClr val="accent1"/>
              </a:effectRef>
              <a:fontRef idx="minor">
                <a:schemeClr val="dk1"/>
              </a:fontRef>
            </p:style>
            <p:txBody>
              <a:bodyPr bIns="72000" rtlCol="0" anchor="b"/>
              <a:lstStyle/>
              <a:p>
                <a:pPr lvl="0" algn="ctr"/>
                <a:r>
                  <a:rPr lang="tr-TR" dirty="0">
                    <a:solidFill>
                      <a:schemeClr val="tx1"/>
                    </a:solidFill>
                  </a:rPr>
                  <a:t>Gümrük Vergileri + Gecikme Zammı   </a:t>
                </a:r>
                <a:endParaRPr lang="tr-TR" sz="1800" dirty="0">
                  <a:solidFill>
                    <a:schemeClr val="tx1"/>
                  </a:solidFill>
                </a:endParaRPr>
              </a:p>
            </p:txBody>
          </p:sp>
          <p:sp>
            <p:nvSpPr>
              <p:cNvPr id="68" name="Dikdörtgen: Çapraz Köşeleri Yuvarlatılmış 67">
                <a:extLst>
                  <a:ext uri="{FF2B5EF4-FFF2-40B4-BE49-F238E27FC236}">
                    <a16:creationId xmlns:a16="http://schemas.microsoft.com/office/drawing/2014/main" id="{C8359B87-AD33-45F1-98CF-43C24CDD2CC5}"/>
                  </a:ext>
                </a:extLst>
              </p:cNvPr>
              <p:cNvSpPr/>
              <p:nvPr/>
            </p:nvSpPr>
            <p:spPr>
              <a:xfrm>
                <a:off x="2209800" y="3479999"/>
                <a:ext cx="3352799" cy="857250"/>
              </a:xfrm>
              <a:prstGeom prst="round2DiagRect">
                <a:avLst/>
              </a:prstGeom>
              <a:solidFill>
                <a:srgbClr val="C5A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schemeClr val="bg1"/>
                    </a:solidFill>
                  </a:rPr>
                  <a:t>Rejim kapsamındaki ürünün mevcut statüsünü koruması ile birlikte ihracat taahhüdünün yerine getirilmemesi</a:t>
                </a:r>
              </a:p>
            </p:txBody>
          </p:sp>
        </p:grpSp>
        <p:grpSp>
          <p:nvGrpSpPr>
            <p:cNvPr id="51" name="Grup 50">
              <a:extLst>
                <a:ext uri="{FF2B5EF4-FFF2-40B4-BE49-F238E27FC236}">
                  <a16:creationId xmlns:a16="http://schemas.microsoft.com/office/drawing/2014/main" id="{751D97C0-8277-4378-A9EC-59D72C64372F}"/>
                </a:ext>
              </a:extLst>
            </p:cNvPr>
            <p:cNvGrpSpPr/>
            <p:nvPr/>
          </p:nvGrpSpPr>
          <p:grpSpPr>
            <a:xfrm>
              <a:off x="1552576" y="4964212"/>
              <a:ext cx="4010023" cy="1669565"/>
              <a:chOff x="1552576" y="3479999"/>
              <a:chExt cx="4010023" cy="1669565"/>
            </a:xfrm>
          </p:grpSpPr>
          <p:sp>
            <p:nvSpPr>
              <p:cNvPr id="65" name="Dikdörtgen: Çapraz Köşeleri Yuvarlatılmış 64">
                <a:extLst>
                  <a:ext uri="{FF2B5EF4-FFF2-40B4-BE49-F238E27FC236}">
                    <a16:creationId xmlns:a16="http://schemas.microsoft.com/office/drawing/2014/main" id="{53E5EDC9-DC89-44DD-BADA-BFE54330E16F}"/>
                  </a:ext>
                </a:extLst>
              </p:cNvPr>
              <p:cNvSpPr/>
              <p:nvPr/>
            </p:nvSpPr>
            <p:spPr>
              <a:xfrm>
                <a:off x="1552576" y="3857623"/>
                <a:ext cx="4000500" cy="1291941"/>
              </a:xfrm>
              <a:prstGeom prst="round2DiagRect">
                <a:avLst/>
              </a:prstGeom>
              <a:ln>
                <a:solidFill>
                  <a:srgbClr val="A00000"/>
                </a:solidFill>
              </a:ln>
            </p:spPr>
            <p:style>
              <a:lnRef idx="2">
                <a:schemeClr val="accent1"/>
              </a:lnRef>
              <a:fillRef idx="1">
                <a:schemeClr val="lt1"/>
              </a:fillRef>
              <a:effectRef idx="0">
                <a:schemeClr val="accent1"/>
              </a:effectRef>
              <a:fontRef idx="minor">
                <a:schemeClr val="dk1"/>
              </a:fontRef>
            </p:style>
            <p:txBody>
              <a:bodyPr bIns="72000" rtlCol="0" anchor="b"/>
              <a:lstStyle/>
              <a:p>
                <a:pPr lvl="0" algn="ctr"/>
                <a:r>
                  <a:rPr lang="tr-TR" dirty="0">
                    <a:solidFill>
                      <a:schemeClr val="tx1"/>
                    </a:solidFill>
                  </a:rPr>
                  <a:t>Gümrüklenmiş Değerin İki Katı + Gecikme Zammı   </a:t>
                </a:r>
                <a:endParaRPr lang="tr-TR" sz="1800" dirty="0">
                  <a:solidFill>
                    <a:schemeClr val="tx1"/>
                  </a:solidFill>
                </a:endParaRPr>
              </a:p>
            </p:txBody>
          </p:sp>
          <p:sp>
            <p:nvSpPr>
              <p:cNvPr id="66" name="Dikdörtgen: Çapraz Köşeleri Yuvarlatılmış 65">
                <a:extLst>
                  <a:ext uri="{FF2B5EF4-FFF2-40B4-BE49-F238E27FC236}">
                    <a16:creationId xmlns:a16="http://schemas.microsoft.com/office/drawing/2014/main" id="{1E8A48E0-B00C-487C-BF15-E50416E55014}"/>
                  </a:ext>
                </a:extLst>
              </p:cNvPr>
              <p:cNvSpPr/>
              <p:nvPr/>
            </p:nvSpPr>
            <p:spPr>
              <a:xfrm>
                <a:off x="2209800" y="3479999"/>
                <a:ext cx="3352799" cy="857250"/>
              </a:xfrm>
              <a:prstGeom prst="round2DiagRect">
                <a:avLst/>
              </a:prstGeom>
              <a:solidFill>
                <a:srgbClr val="C5A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schemeClr val="bg1"/>
                    </a:solidFill>
                  </a:rPr>
                  <a:t>Dahilde İşleme Rejimi hükümlerinin ihlali</a:t>
                </a:r>
              </a:p>
            </p:txBody>
          </p:sp>
        </p:grpSp>
        <p:grpSp>
          <p:nvGrpSpPr>
            <p:cNvPr id="52" name="Grup 51">
              <a:extLst>
                <a:ext uri="{FF2B5EF4-FFF2-40B4-BE49-F238E27FC236}">
                  <a16:creationId xmlns:a16="http://schemas.microsoft.com/office/drawing/2014/main" id="{7228B528-28AB-4BFA-ACB5-2FF1A6F98424}"/>
                </a:ext>
              </a:extLst>
            </p:cNvPr>
            <p:cNvGrpSpPr/>
            <p:nvPr/>
          </p:nvGrpSpPr>
          <p:grpSpPr>
            <a:xfrm>
              <a:off x="7091367" y="3443287"/>
              <a:ext cx="885820" cy="2989163"/>
              <a:chOff x="657226" y="3680951"/>
              <a:chExt cx="885820" cy="2948580"/>
            </a:xfrm>
          </p:grpSpPr>
          <p:cxnSp>
            <p:nvCxnSpPr>
              <p:cNvPr id="63" name="Bağlayıcı: Dirsek 62">
                <a:extLst>
                  <a:ext uri="{FF2B5EF4-FFF2-40B4-BE49-F238E27FC236}">
                    <a16:creationId xmlns:a16="http://schemas.microsoft.com/office/drawing/2014/main" id="{0A9BE794-D8FF-48FD-87C5-3F9C4B952966}"/>
                  </a:ext>
                </a:extLst>
              </p:cNvPr>
              <p:cNvCxnSpPr>
                <a:cxnSpLocks/>
                <a:endCxn id="59" idx="2"/>
              </p:cNvCxnSpPr>
              <p:nvPr/>
            </p:nvCxnSpPr>
            <p:spPr>
              <a:xfrm rot="16200000" flipH="1">
                <a:off x="-369149" y="4717335"/>
                <a:ext cx="2948580" cy="875811"/>
              </a:xfrm>
              <a:prstGeom prst="bentConnector2">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Düz Ok Bağlayıcısı 63">
                <a:extLst>
                  <a:ext uri="{FF2B5EF4-FFF2-40B4-BE49-F238E27FC236}">
                    <a16:creationId xmlns:a16="http://schemas.microsoft.com/office/drawing/2014/main" id="{E8AEF6D7-2DBD-4755-8613-33552218C2A4}"/>
                  </a:ext>
                </a:extLst>
              </p:cNvPr>
              <p:cNvCxnSpPr/>
              <p:nvPr/>
            </p:nvCxnSpPr>
            <p:spPr>
              <a:xfrm>
                <a:off x="657226" y="4216617"/>
                <a:ext cx="828677" cy="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Grup 52">
              <a:extLst>
                <a:ext uri="{FF2B5EF4-FFF2-40B4-BE49-F238E27FC236}">
                  <a16:creationId xmlns:a16="http://schemas.microsoft.com/office/drawing/2014/main" id="{60C74AA0-14D8-4EC0-A072-48AA0CFD1C8D}"/>
                </a:ext>
              </a:extLst>
            </p:cNvPr>
            <p:cNvGrpSpPr/>
            <p:nvPr/>
          </p:nvGrpSpPr>
          <p:grpSpPr>
            <a:xfrm>
              <a:off x="7977188" y="3490218"/>
              <a:ext cx="4214812" cy="1043677"/>
              <a:chOff x="1552576" y="3490218"/>
              <a:chExt cx="4010023" cy="1043677"/>
            </a:xfrm>
          </p:grpSpPr>
          <p:sp>
            <p:nvSpPr>
              <p:cNvPr id="61" name="Dikdörtgen: Çapraz Köşeleri Yuvarlatılmış 60">
                <a:extLst>
                  <a:ext uri="{FF2B5EF4-FFF2-40B4-BE49-F238E27FC236}">
                    <a16:creationId xmlns:a16="http://schemas.microsoft.com/office/drawing/2014/main" id="{76C26595-05EA-4C98-BE3B-0E0C3FB6C50B}"/>
                  </a:ext>
                </a:extLst>
              </p:cNvPr>
              <p:cNvSpPr/>
              <p:nvPr/>
            </p:nvSpPr>
            <p:spPr>
              <a:xfrm>
                <a:off x="1552576" y="3857624"/>
                <a:ext cx="4000500" cy="676271"/>
              </a:xfrm>
              <a:prstGeom prst="round2DiagRect">
                <a:avLst/>
              </a:prstGeom>
              <a:ln>
                <a:solidFill>
                  <a:srgbClr val="A00000"/>
                </a:solidFill>
              </a:ln>
            </p:spPr>
            <p:style>
              <a:lnRef idx="2">
                <a:schemeClr val="accent1"/>
              </a:lnRef>
              <a:fillRef idx="1">
                <a:schemeClr val="lt1"/>
              </a:fillRef>
              <a:effectRef idx="0">
                <a:schemeClr val="accent1"/>
              </a:effectRef>
              <a:fontRef idx="minor">
                <a:schemeClr val="dk1"/>
              </a:fontRef>
            </p:style>
            <p:txBody>
              <a:bodyPr bIns="72000" rtlCol="0" anchor="b"/>
              <a:lstStyle/>
              <a:p>
                <a:pPr lvl="0" algn="ctr"/>
                <a:r>
                  <a:rPr lang="it-IT" sz="1200" dirty="0">
                    <a:solidFill>
                      <a:schemeClr val="tx1"/>
                    </a:solidFill>
                  </a:rPr>
                  <a:t>6 ay indirimli teminattan yararlandırıl</a:t>
                </a:r>
                <a:r>
                  <a:rPr lang="tr-TR" sz="1200" dirty="0">
                    <a:solidFill>
                      <a:schemeClr val="tx1"/>
                    </a:solidFill>
                  </a:rPr>
                  <a:t>maz. Müteakip ihlalde teminat oranı 6 (altı) aylık süre ile ithalattan doğan vergi tutarının 2 (iki) katına kadar arttırılır.</a:t>
                </a:r>
                <a:endParaRPr lang="it-IT" sz="1200" dirty="0">
                  <a:solidFill>
                    <a:schemeClr val="tx1"/>
                  </a:solidFill>
                </a:endParaRPr>
              </a:p>
            </p:txBody>
          </p:sp>
          <p:sp>
            <p:nvSpPr>
              <p:cNvPr id="62" name="Dikdörtgen: Çapraz Köşeleri Yuvarlatılmış 61">
                <a:extLst>
                  <a:ext uri="{FF2B5EF4-FFF2-40B4-BE49-F238E27FC236}">
                    <a16:creationId xmlns:a16="http://schemas.microsoft.com/office/drawing/2014/main" id="{5EF3098C-E179-47E0-8137-2B91EE4BEC4E}"/>
                  </a:ext>
                </a:extLst>
              </p:cNvPr>
              <p:cNvSpPr/>
              <p:nvPr/>
            </p:nvSpPr>
            <p:spPr>
              <a:xfrm>
                <a:off x="2209800" y="3490218"/>
                <a:ext cx="3352799" cy="393599"/>
              </a:xfrm>
              <a:prstGeom prst="round2DiagRect">
                <a:avLst/>
              </a:prstGeom>
              <a:solidFill>
                <a:srgbClr val="C5A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schemeClr val="bg1"/>
                    </a:solidFill>
                  </a:rPr>
                  <a:t>Özel şart veya DKO ihlali</a:t>
                </a:r>
              </a:p>
            </p:txBody>
          </p:sp>
        </p:grpSp>
        <p:grpSp>
          <p:nvGrpSpPr>
            <p:cNvPr id="54" name="Grup 53">
              <a:extLst>
                <a:ext uri="{FF2B5EF4-FFF2-40B4-BE49-F238E27FC236}">
                  <a16:creationId xmlns:a16="http://schemas.microsoft.com/office/drawing/2014/main" id="{76630BC5-48DE-4B4D-BED6-8809ABCA32BF}"/>
                </a:ext>
              </a:extLst>
            </p:cNvPr>
            <p:cNvGrpSpPr/>
            <p:nvPr/>
          </p:nvGrpSpPr>
          <p:grpSpPr>
            <a:xfrm>
              <a:off x="7977188" y="5556449"/>
              <a:ext cx="4214812" cy="1301551"/>
              <a:chOff x="1552576" y="3407174"/>
              <a:chExt cx="4010023" cy="1301551"/>
            </a:xfrm>
          </p:grpSpPr>
          <p:sp>
            <p:nvSpPr>
              <p:cNvPr id="59" name="Dikdörtgen: Çapraz Köşeleri Yuvarlatılmış 58">
                <a:extLst>
                  <a:ext uri="{FF2B5EF4-FFF2-40B4-BE49-F238E27FC236}">
                    <a16:creationId xmlns:a16="http://schemas.microsoft.com/office/drawing/2014/main" id="{CBE8261C-1934-42D8-8656-B3BA75C6662D}"/>
                  </a:ext>
                </a:extLst>
              </p:cNvPr>
              <p:cNvSpPr/>
              <p:nvPr/>
            </p:nvSpPr>
            <p:spPr>
              <a:xfrm>
                <a:off x="1552576" y="3857625"/>
                <a:ext cx="4000500" cy="851100"/>
              </a:xfrm>
              <a:prstGeom prst="round2DiagRect">
                <a:avLst/>
              </a:prstGeom>
              <a:ln>
                <a:solidFill>
                  <a:srgbClr val="A00000"/>
                </a:solidFill>
              </a:ln>
            </p:spPr>
            <p:style>
              <a:lnRef idx="2">
                <a:schemeClr val="accent1"/>
              </a:lnRef>
              <a:fillRef idx="1">
                <a:schemeClr val="lt1"/>
              </a:fillRef>
              <a:effectRef idx="0">
                <a:schemeClr val="accent1"/>
              </a:effectRef>
              <a:fontRef idx="minor">
                <a:schemeClr val="dk1"/>
              </a:fontRef>
            </p:style>
            <p:txBody>
              <a:bodyPr bIns="72000" rtlCol="0" anchor="b"/>
              <a:lstStyle/>
              <a:p>
                <a:pPr lvl="0" algn="ctr"/>
                <a:r>
                  <a:rPr lang="tr-TR" sz="1300" dirty="0">
                    <a:solidFill>
                      <a:schemeClr val="tx1"/>
                    </a:solidFill>
                  </a:rPr>
                  <a:t>İ</a:t>
                </a:r>
                <a:r>
                  <a:rPr lang="it-IT" sz="1300" dirty="0">
                    <a:solidFill>
                      <a:schemeClr val="tx1"/>
                    </a:solidFill>
                  </a:rPr>
                  <a:t>lk ihlalde 3 (üç) ay süreyle, 2 (iki) takvim yılı içerisinde gerçekleşen müteakip ihlalde ise 6 (altı) ay süreyle belge/izin düzenlenmez.</a:t>
                </a:r>
              </a:p>
            </p:txBody>
          </p:sp>
          <p:sp>
            <p:nvSpPr>
              <p:cNvPr id="60" name="Dikdörtgen: Çapraz Köşeleri Yuvarlatılmış 59">
                <a:extLst>
                  <a:ext uri="{FF2B5EF4-FFF2-40B4-BE49-F238E27FC236}">
                    <a16:creationId xmlns:a16="http://schemas.microsoft.com/office/drawing/2014/main" id="{063B5FF4-B43D-48B2-B80C-815B350F889C}"/>
                  </a:ext>
                </a:extLst>
              </p:cNvPr>
              <p:cNvSpPr/>
              <p:nvPr/>
            </p:nvSpPr>
            <p:spPr>
              <a:xfrm>
                <a:off x="2209800" y="3407174"/>
                <a:ext cx="3352799" cy="530026"/>
              </a:xfrm>
              <a:prstGeom prst="round2DiagRect">
                <a:avLst/>
              </a:prstGeom>
              <a:solidFill>
                <a:srgbClr val="C5A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schemeClr val="bg1"/>
                    </a:solidFill>
                  </a:rPr>
                  <a:t>İç piyasa dengelerinin korunması amacıyla konulan özel şartın ihlali</a:t>
                </a:r>
              </a:p>
            </p:txBody>
          </p:sp>
        </p:grpSp>
        <p:cxnSp>
          <p:nvCxnSpPr>
            <p:cNvPr id="55" name="Düz Ok Bağlayıcısı 54">
              <a:extLst>
                <a:ext uri="{FF2B5EF4-FFF2-40B4-BE49-F238E27FC236}">
                  <a16:creationId xmlns:a16="http://schemas.microsoft.com/office/drawing/2014/main" id="{6CB4DABA-53CE-432D-9BB5-0A327E7FAA32}"/>
                </a:ext>
              </a:extLst>
            </p:cNvPr>
            <p:cNvCxnSpPr/>
            <p:nvPr/>
          </p:nvCxnSpPr>
          <p:spPr>
            <a:xfrm>
              <a:off x="7091366" y="5145187"/>
              <a:ext cx="828677" cy="0"/>
            </a:xfrm>
            <a:prstGeom prst="straightConnector1">
              <a:avLst/>
            </a:prstGeom>
            <a:ln>
              <a:solidFill>
                <a:srgbClr val="C5A261"/>
              </a:solidFill>
              <a:tailEnd type="triangle"/>
            </a:ln>
          </p:spPr>
          <p:style>
            <a:lnRef idx="1">
              <a:schemeClr val="accent1"/>
            </a:lnRef>
            <a:fillRef idx="0">
              <a:schemeClr val="accent1"/>
            </a:fillRef>
            <a:effectRef idx="0">
              <a:schemeClr val="accent1"/>
            </a:effectRef>
            <a:fontRef idx="minor">
              <a:schemeClr val="tx1"/>
            </a:fontRef>
          </p:style>
        </p:cxnSp>
        <p:grpSp>
          <p:nvGrpSpPr>
            <p:cNvPr id="56" name="Grup 55">
              <a:extLst>
                <a:ext uri="{FF2B5EF4-FFF2-40B4-BE49-F238E27FC236}">
                  <a16:creationId xmlns:a16="http://schemas.microsoft.com/office/drawing/2014/main" id="{B3337753-938C-436F-B9DF-2EB145C90D5B}"/>
                </a:ext>
              </a:extLst>
            </p:cNvPr>
            <p:cNvGrpSpPr/>
            <p:nvPr/>
          </p:nvGrpSpPr>
          <p:grpSpPr>
            <a:xfrm>
              <a:off x="7977187" y="4611189"/>
              <a:ext cx="4214813" cy="883049"/>
              <a:chOff x="1562098" y="3580803"/>
              <a:chExt cx="4010024" cy="883049"/>
            </a:xfrm>
          </p:grpSpPr>
          <p:sp>
            <p:nvSpPr>
              <p:cNvPr id="57" name="Dikdörtgen: Çapraz Köşeleri Yuvarlatılmış 56">
                <a:extLst>
                  <a:ext uri="{FF2B5EF4-FFF2-40B4-BE49-F238E27FC236}">
                    <a16:creationId xmlns:a16="http://schemas.microsoft.com/office/drawing/2014/main" id="{AB7F2286-00A5-46AB-BFD2-98A6005C8914}"/>
                  </a:ext>
                </a:extLst>
              </p:cNvPr>
              <p:cNvSpPr/>
              <p:nvPr/>
            </p:nvSpPr>
            <p:spPr>
              <a:xfrm>
                <a:off x="1562098" y="3933826"/>
                <a:ext cx="4000500" cy="530026"/>
              </a:xfrm>
              <a:prstGeom prst="round2DiagRect">
                <a:avLst/>
              </a:prstGeom>
              <a:ln>
                <a:solidFill>
                  <a:srgbClr val="A00000"/>
                </a:solidFill>
              </a:ln>
            </p:spPr>
            <p:style>
              <a:lnRef idx="2">
                <a:schemeClr val="accent1"/>
              </a:lnRef>
              <a:fillRef idx="1">
                <a:schemeClr val="lt1"/>
              </a:fillRef>
              <a:effectRef idx="0">
                <a:schemeClr val="accent1"/>
              </a:effectRef>
              <a:fontRef idx="minor">
                <a:schemeClr val="dk1"/>
              </a:fontRef>
            </p:style>
            <p:txBody>
              <a:bodyPr bIns="72000" rtlCol="0" anchor="b"/>
              <a:lstStyle/>
              <a:p>
                <a:pPr lvl="0" algn="ctr"/>
                <a:r>
                  <a:rPr lang="tr-TR" sz="1300" dirty="0">
                    <a:solidFill>
                      <a:schemeClr val="tx1"/>
                    </a:solidFill>
                  </a:rPr>
                  <a:t>E</a:t>
                </a:r>
                <a:r>
                  <a:rPr lang="it-IT" sz="1300" dirty="0">
                    <a:solidFill>
                      <a:schemeClr val="tx1"/>
                    </a:solidFill>
                  </a:rPr>
                  <a:t>k süre ve indirimli teminat imkanından faydalandırılmaz.</a:t>
                </a:r>
              </a:p>
            </p:txBody>
          </p:sp>
          <p:sp>
            <p:nvSpPr>
              <p:cNvPr id="58" name="Dikdörtgen: Çapraz Köşeleri Yuvarlatılmış 57">
                <a:extLst>
                  <a:ext uri="{FF2B5EF4-FFF2-40B4-BE49-F238E27FC236}">
                    <a16:creationId xmlns:a16="http://schemas.microsoft.com/office/drawing/2014/main" id="{01F828F8-2A2F-49E8-9D22-6019331D8B97}"/>
                  </a:ext>
                </a:extLst>
              </p:cNvPr>
              <p:cNvSpPr/>
              <p:nvPr/>
            </p:nvSpPr>
            <p:spPr>
              <a:xfrm>
                <a:off x="2219323" y="3580803"/>
                <a:ext cx="3352799" cy="453826"/>
              </a:xfrm>
              <a:prstGeom prst="round2DiagRect">
                <a:avLst/>
              </a:prstGeom>
              <a:solidFill>
                <a:srgbClr val="C5A2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schemeClr val="bg1"/>
                    </a:solidFill>
                  </a:rPr>
                  <a:t>Hakların kötüye kullanımı </a:t>
                </a:r>
              </a:p>
            </p:txBody>
          </p:sp>
        </p:grpSp>
      </p:grpSp>
    </p:spTree>
    <p:extLst>
      <p:ext uri="{BB962C8B-B14F-4D97-AF65-F5344CB8AC3E}">
        <p14:creationId xmlns:p14="http://schemas.microsoft.com/office/powerpoint/2010/main" val="1766491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AF4AD71-A0DE-4569-8559-89E5D28C6857}"/>
              </a:ext>
            </a:extLst>
          </p:cNvPr>
          <p:cNvSpPr txBox="1">
            <a:spLocks/>
          </p:cNvSpPr>
          <p:nvPr/>
        </p:nvSpPr>
        <p:spPr>
          <a:xfrm>
            <a:off x="569623" y="0"/>
            <a:ext cx="501102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Sunum Planı</a:t>
            </a:r>
          </a:p>
        </p:txBody>
      </p:sp>
      <p:sp>
        <p:nvSpPr>
          <p:cNvPr id="4" name="Metin kutusu 3">
            <a:extLst>
              <a:ext uri="{FF2B5EF4-FFF2-40B4-BE49-F238E27FC236}">
                <a16:creationId xmlns:a16="http://schemas.microsoft.com/office/drawing/2014/main" id="{5443566C-BD8E-4509-B807-B2BBA2BD14C4}"/>
              </a:ext>
            </a:extLst>
          </p:cNvPr>
          <p:cNvSpPr txBox="1"/>
          <p:nvPr/>
        </p:nvSpPr>
        <p:spPr>
          <a:xfrm>
            <a:off x="569623" y="801182"/>
            <a:ext cx="11412772" cy="369332"/>
          </a:xfrm>
          <a:prstGeom prst="rect">
            <a:avLst/>
          </a:prstGeom>
          <a:solidFill>
            <a:srgbClr val="A00000"/>
          </a:solidFill>
        </p:spPr>
        <p:txBody>
          <a:bodyPr wrap="square" rtlCol="0">
            <a:spAutoFit/>
          </a:bodyPr>
          <a:lstStyle>
            <a:defPPr>
              <a:defRPr lang="tr-TR"/>
            </a:defPPr>
            <a:lvl1pPr marR="0" lvl="0" algn="just" fontAlgn="auto">
              <a:lnSpc>
                <a:spcPct val="100000"/>
              </a:lnSpc>
              <a:spcBef>
                <a:spcPts val="0"/>
              </a:spcBef>
              <a:spcAft>
                <a:spcPts val="0"/>
              </a:spcAft>
              <a:buClrTx/>
              <a:buSzTx/>
              <a:tabLst/>
              <a:defRPr b="1" kern="0">
                <a:solidFill>
                  <a:schemeClr val="bg1"/>
                </a:solidFill>
                <a:latin typeface="Myriad Pro" panose="020B0503030403020204" charset="0"/>
              </a:defRPr>
            </a:lvl1pPr>
          </a:lstStyle>
          <a:p>
            <a:endParaRPr lang="tr-TR" dirty="0">
              <a:solidFill>
                <a:srgbClr val="FFFFFF"/>
              </a:solidFill>
            </a:endParaRPr>
          </a:p>
        </p:txBody>
      </p:sp>
      <p:sp>
        <p:nvSpPr>
          <p:cNvPr id="5" name="Eksi İşareti 4">
            <a:extLst>
              <a:ext uri="{FF2B5EF4-FFF2-40B4-BE49-F238E27FC236}">
                <a16:creationId xmlns:a16="http://schemas.microsoft.com/office/drawing/2014/main" id="{7BAD57CA-3EB4-485B-BF2B-B7E2075450E3}"/>
              </a:ext>
            </a:extLst>
          </p:cNvPr>
          <p:cNvSpPr/>
          <p:nvPr/>
        </p:nvSpPr>
        <p:spPr>
          <a:xfrm rot="5400000">
            <a:off x="-2590203" y="3122026"/>
            <a:ext cx="7280370" cy="1367246"/>
          </a:xfrm>
          <a:prstGeom prst="mathMinus">
            <a:avLst/>
          </a:prstGeom>
          <a:solidFill>
            <a:srgbClr val="A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7" name="Grup 16">
            <a:extLst>
              <a:ext uri="{FF2B5EF4-FFF2-40B4-BE49-F238E27FC236}">
                <a16:creationId xmlns:a16="http://schemas.microsoft.com/office/drawing/2014/main" id="{5EEA6CCA-3123-4D67-BAA5-992B76F7B458}"/>
              </a:ext>
            </a:extLst>
          </p:cNvPr>
          <p:cNvGrpSpPr/>
          <p:nvPr/>
        </p:nvGrpSpPr>
        <p:grpSpPr>
          <a:xfrm>
            <a:off x="569623" y="1880647"/>
            <a:ext cx="8626630" cy="3689919"/>
            <a:chOff x="569623" y="1880647"/>
            <a:chExt cx="8626630" cy="3689919"/>
          </a:xfrm>
        </p:grpSpPr>
        <p:grpSp>
          <p:nvGrpSpPr>
            <p:cNvPr id="18" name="Grup 17">
              <a:extLst>
                <a:ext uri="{FF2B5EF4-FFF2-40B4-BE49-F238E27FC236}">
                  <a16:creationId xmlns:a16="http://schemas.microsoft.com/office/drawing/2014/main" id="{9873D408-1C4D-4B9A-9F27-A5EA92F0DDF5}"/>
                </a:ext>
              </a:extLst>
            </p:cNvPr>
            <p:cNvGrpSpPr/>
            <p:nvPr/>
          </p:nvGrpSpPr>
          <p:grpSpPr>
            <a:xfrm>
              <a:off x="569624" y="3173573"/>
              <a:ext cx="8626629" cy="1109559"/>
              <a:chOff x="569623" y="1335978"/>
              <a:chExt cx="8626629" cy="1109559"/>
            </a:xfrm>
          </p:grpSpPr>
          <p:grpSp>
            <p:nvGrpSpPr>
              <p:cNvPr id="8" name="Grup 7">
                <a:extLst>
                  <a:ext uri="{FF2B5EF4-FFF2-40B4-BE49-F238E27FC236}">
                    <a16:creationId xmlns:a16="http://schemas.microsoft.com/office/drawing/2014/main" id="{6850FC1B-4EA8-4BEE-BF16-FAEDB00380B5}"/>
                  </a:ext>
                </a:extLst>
              </p:cNvPr>
              <p:cNvGrpSpPr/>
              <p:nvPr/>
            </p:nvGrpSpPr>
            <p:grpSpPr>
              <a:xfrm>
                <a:off x="569623" y="1335978"/>
                <a:ext cx="8626629" cy="1109559"/>
                <a:chOff x="569623" y="1335978"/>
                <a:chExt cx="8626629" cy="1109559"/>
              </a:xfrm>
            </p:grpSpPr>
            <p:sp>
              <p:nvSpPr>
                <p:cNvPr id="6" name="Dikdörtgen 5">
                  <a:extLst>
                    <a:ext uri="{FF2B5EF4-FFF2-40B4-BE49-F238E27FC236}">
                      <a16:creationId xmlns:a16="http://schemas.microsoft.com/office/drawing/2014/main" id="{68597F1C-2E4B-4DB8-9758-D2BD0FA6D67B}"/>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 Üçgen 6">
                  <a:extLst>
                    <a:ext uri="{FF2B5EF4-FFF2-40B4-BE49-F238E27FC236}">
                      <a16:creationId xmlns:a16="http://schemas.microsoft.com/office/drawing/2014/main" id="{944AAACA-F6D8-497F-9DCB-42F2BD4F1733}"/>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9" name="Metin kutusu 18">
                <a:extLst>
                  <a:ext uri="{FF2B5EF4-FFF2-40B4-BE49-F238E27FC236}">
                    <a16:creationId xmlns:a16="http://schemas.microsoft.com/office/drawing/2014/main" id="{1EFE636A-1090-47A9-9071-1849E684DD3E}"/>
                  </a:ext>
                </a:extLst>
              </p:cNvPr>
              <p:cNvSpPr txBox="1"/>
              <p:nvPr/>
            </p:nvSpPr>
            <p:spPr>
              <a:xfrm>
                <a:off x="1454795" y="1530245"/>
                <a:ext cx="6861896" cy="707886"/>
              </a:xfrm>
              <a:prstGeom prst="rect">
                <a:avLst/>
              </a:prstGeom>
              <a:noFill/>
            </p:spPr>
            <p:txBody>
              <a:bodyPr wrap="square">
                <a:spAutoFit/>
              </a:bodyPr>
              <a:lstStyle/>
              <a:p>
                <a:pPr lvl="0"/>
                <a:r>
                  <a:rPr lang="tr-TR" sz="2000" b="1" dirty="0">
                    <a:latin typeface="Myriad Pro" panose="020B0604020202020204" charset="0"/>
                    <a:cs typeface="Myriad Pro" panose="020B0604020202020204" charset="0"/>
                  </a:rPr>
                  <a:t>Dahilde İşleme Rejimi Mevzuatı ve Uygulamaları</a:t>
                </a:r>
                <a:endParaRPr lang="tr-TR" sz="2000" dirty="0">
                  <a:latin typeface="Myriad Pro" panose="020B0604020202020204" charset="0"/>
                  <a:cs typeface="Myriad Pro" panose="020B0604020202020204" charset="0"/>
                </a:endParaRPr>
              </a:p>
              <a:p>
                <a:pPr lvl="0"/>
                <a:endParaRPr lang="tr-TR" sz="2000" b="1" dirty="0">
                  <a:latin typeface="Myriad Pro" panose="020B0604020202020204" charset="0"/>
                  <a:ea typeface="Tahoma" panose="020B0604030504040204" pitchFamily="34" charset="0"/>
                  <a:cs typeface="Myriad Pro" panose="020B0604020202020204" charset="0"/>
                </a:endParaRPr>
              </a:p>
            </p:txBody>
          </p:sp>
        </p:grpSp>
        <p:pic>
          <p:nvPicPr>
            <p:cNvPr id="1028" name="Picture 4" descr="Sayı png | PNGWing">
              <a:extLst>
                <a:ext uri="{FF2B5EF4-FFF2-40B4-BE49-F238E27FC236}">
                  <a16:creationId xmlns:a16="http://schemas.microsoft.com/office/drawing/2014/main" id="{0D21F10B-F657-478E-8652-1CC4E309822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310" b="98582" l="833" r="95556">
                          <a14:foregroundMark x1="26111" y1="17258" x2="26111" y2="17258"/>
                          <a14:foregroundMark x1="49167" y1="18203" x2="49167" y2="18203"/>
                          <a14:foregroundMark x1="40833" y1="13002" x2="40833" y2="13002"/>
                          <a14:foregroundMark x1="20556" y1="17258" x2="49167" y2="11348"/>
                          <a14:foregroundMark x1="40278" y1="9456" x2="46667" y2="8747"/>
                          <a14:foregroundMark x1="49722" y1="5910" x2="58889" y2="7329"/>
                          <a14:foregroundMark x1="48056" y1="4019" x2="61389" y2="3546"/>
                          <a14:foregroundMark x1="4444" y1="32151" x2="4167" y2="35461"/>
                          <a14:foregroundMark x1="36667" y1="30969" x2="36667" y2="30969"/>
                          <a14:foregroundMark x1="41944" y1="22931" x2="35000" y2="31678"/>
                          <a14:foregroundMark x1="30556" y1="30496" x2="30833" y2="32861"/>
                          <a14:foregroundMark x1="32222" y1="33570" x2="32500" y2="37352"/>
                          <a14:foregroundMark x1="30833" y1="40189" x2="30833" y2="40189"/>
                          <a14:foregroundMark x1="31667" y1="40426" x2="31667" y2="40426"/>
                          <a14:foregroundMark x1="33611" y1="40426" x2="33611" y2="40426"/>
                          <a14:foregroundMark x1="34722" y1="40662" x2="34722" y2="40662"/>
                          <a14:foregroundMark x1="94722" y1="17967" x2="94722" y2="17967"/>
                          <a14:foregroundMark x1="93333" y1="32861" x2="93333" y2="32861"/>
                          <a14:foregroundMark x1="93889" y1="31678" x2="93889" y2="31678"/>
                          <a14:foregroundMark x1="46667" y1="89362" x2="46667" y2="89362"/>
                          <a14:foregroundMark x1="38056" y1="85816" x2="28889" y2="76359"/>
                          <a14:foregroundMark x1="28889" y1="76359" x2="28333" y2="84161"/>
                          <a14:foregroundMark x1="22500" y1="88416" x2="66111" y2="95035"/>
                          <a14:foregroundMark x1="76944" y1="93617" x2="82500" y2="94563"/>
                          <a14:foregroundMark x1="75833" y1="96690" x2="83333" y2="97163"/>
                          <a14:foregroundMark x1="42500" y1="98582" x2="57500" y2="98109"/>
                          <a14:foregroundMark x1="76389" y1="75177" x2="76389" y2="75177"/>
                          <a14:foregroundMark x1="90833" y1="77541" x2="93333" y2="84870"/>
                          <a14:foregroundMark x1="93333" y1="87707" x2="93333" y2="95508"/>
                          <a14:foregroundMark x1="82040" y1="74189" x2="71667" y2="74941"/>
                          <a14:foregroundMark x1="83831" y1="76250" x2="76111" y2="76359"/>
                          <a14:foregroundMark x1="92778" y1="76123" x2="86707" y2="76209"/>
                          <a14:foregroundMark x1="83157" y1="75475" x2="72500" y2="75177"/>
                          <a14:foregroundMark x1="89444" y1="75650" x2="86141" y2="75558"/>
                          <a14:foregroundMark x1="82899" y1="75177" x2="81389" y2="75177"/>
                          <a14:foregroundMark x1="88889" y1="75177" x2="85810" y2="75177"/>
                          <a14:foregroundMark x1="90278" y1="74704" x2="85399" y2="74704"/>
                          <a14:foregroundMark x1="54690" y1="74965" x2="64444" y2="75414"/>
                          <a14:foregroundMark x1="78889" y1="58156" x2="78889" y2="58156"/>
                          <a14:foregroundMark x1="78889" y1="58156" x2="68611" y2="63121"/>
                          <a14:foregroundMark x1="91111" y1="44208" x2="83333" y2="53664"/>
                          <a14:foregroundMark x1="95833" y1="29314" x2="91389" y2="41608"/>
                          <a14:foregroundMark x1="91667" y1="27423" x2="90556" y2="34988"/>
                          <a14:foregroundMark x1="2222" y1="93381" x2="2222" y2="93381"/>
                          <a14:foregroundMark x1="833" y1="38534" x2="833" y2="38534"/>
                          <a14:foregroundMark x1="54444" y1="73050" x2="54444" y2="73050"/>
                          <a14:foregroundMark x1="54722" y1="70922" x2="54722" y2="70922"/>
                          <a14:backgroundMark x1="54167" y1="73522" x2="54167" y2="73522"/>
                          <a14:backgroundMark x1="53611" y1="73522" x2="52778" y2="73522"/>
                          <a14:backgroundMark x1="55000" y1="73050" x2="55000" y2="73050"/>
                          <a14:backgroundMark x1="54722" y1="72813" x2="54722" y2="72813"/>
                          <a14:backgroundMark x1="54444" y1="72813" x2="54444" y2="72813"/>
                          <a14:backgroundMark x1="84167" y1="73286" x2="84167" y2="73286"/>
                          <a14:backgroundMark x1="84167" y1="73286" x2="81667" y2="73759"/>
                        </a14:backgroundRemoval>
                      </a14:imgEffect>
                    </a14:imgLayer>
                  </a14:imgProps>
                </a:ext>
                <a:ext uri="{28A0092B-C50C-407E-A947-70E740481C1C}">
                  <a14:useLocalDpi xmlns:a14="http://schemas.microsoft.com/office/drawing/2010/main" val="0"/>
                </a:ext>
              </a:extLst>
            </a:blip>
            <a:srcRect/>
            <a:stretch>
              <a:fillRect/>
            </a:stretch>
          </p:blipFill>
          <p:spPr bwMode="auto">
            <a:xfrm>
              <a:off x="926052" y="3313200"/>
              <a:ext cx="247872" cy="44999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up 24">
              <a:extLst>
                <a:ext uri="{FF2B5EF4-FFF2-40B4-BE49-F238E27FC236}">
                  <a16:creationId xmlns:a16="http://schemas.microsoft.com/office/drawing/2014/main" id="{F21189BC-0385-4A88-ADC9-0EF8CCD9122C}"/>
                </a:ext>
              </a:extLst>
            </p:cNvPr>
            <p:cNvGrpSpPr/>
            <p:nvPr/>
          </p:nvGrpSpPr>
          <p:grpSpPr>
            <a:xfrm>
              <a:off x="569624" y="1880647"/>
              <a:ext cx="8626629" cy="1109559"/>
              <a:chOff x="569623" y="1335978"/>
              <a:chExt cx="8626629" cy="1109559"/>
            </a:xfrm>
          </p:grpSpPr>
          <p:grpSp>
            <p:nvGrpSpPr>
              <p:cNvPr id="26" name="Grup 25">
                <a:extLst>
                  <a:ext uri="{FF2B5EF4-FFF2-40B4-BE49-F238E27FC236}">
                    <a16:creationId xmlns:a16="http://schemas.microsoft.com/office/drawing/2014/main" id="{28BC0E59-1782-4EE5-A5AF-44DF1D4E1BC1}"/>
                  </a:ext>
                </a:extLst>
              </p:cNvPr>
              <p:cNvGrpSpPr/>
              <p:nvPr/>
            </p:nvGrpSpPr>
            <p:grpSpPr>
              <a:xfrm>
                <a:off x="569623" y="1335978"/>
                <a:ext cx="8626629" cy="1109559"/>
                <a:chOff x="569623" y="1335978"/>
                <a:chExt cx="8626629" cy="1109559"/>
              </a:xfrm>
            </p:grpSpPr>
            <p:sp>
              <p:nvSpPr>
                <p:cNvPr id="29" name="Dikdörtgen 28">
                  <a:extLst>
                    <a:ext uri="{FF2B5EF4-FFF2-40B4-BE49-F238E27FC236}">
                      <a16:creationId xmlns:a16="http://schemas.microsoft.com/office/drawing/2014/main" id="{0FDF69DD-557B-4778-BD26-D39A4EF2EE91}"/>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Dik Üçgen 29">
                  <a:extLst>
                    <a:ext uri="{FF2B5EF4-FFF2-40B4-BE49-F238E27FC236}">
                      <a16:creationId xmlns:a16="http://schemas.microsoft.com/office/drawing/2014/main" id="{772F5D37-F7C0-4185-8C3C-6B8694896E96}"/>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27" name="Picture 2" descr="Sayı 1 png | PNGWing">
                <a:extLst>
                  <a:ext uri="{FF2B5EF4-FFF2-40B4-BE49-F238E27FC236}">
                    <a16:creationId xmlns:a16="http://schemas.microsoft.com/office/drawing/2014/main" id="{29F140EC-35D9-4709-B38A-31F30CD48FF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446" b="96942" l="1667" r="99167">
                            <a14:foregroundMark x1="68333" y1="21254" x2="68333" y2="21254"/>
                            <a14:foregroundMark x1="2222" y1="34251" x2="2222" y2="34251"/>
                            <a14:foregroundMark x1="54444" y1="12232" x2="54444" y2="12232"/>
                            <a14:foregroundMark x1="77500" y1="3058" x2="77500" y2="3058"/>
                            <a14:foregroundMark x1="96111" y1="10092" x2="96111" y2="10092"/>
                            <a14:foregroundMark x1="93056" y1="7034" x2="93056" y2="7034"/>
                            <a14:foregroundMark x1="91944" y1="8410" x2="91944" y2="8410"/>
                            <a14:foregroundMark x1="92222" y1="14985" x2="99722" y2="41284"/>
                            <a14:foregroundMark x1="99722" y1="41284" x2="99722" y2="41284"/>
                            <a14:foregroundMark x1="71944" y1="10398" x2="75278" y2="18654"/>
                            <a14:foregroundMark x1="85833" y1="36544" x2="85833" y2="36544"/>
                            <a14:foregroundMark x1="85556" y1="56728" x2="86111" y2="59939"/>
                            <a14:foregroundMark x1="68611" y1="86086" x2="67778" y2="93884"/>
                            <a14:foregroundMark x1="85278" y1="79817" x2="84167" y2="85933"/>
                            <a14:foregroundMark x1="72500" y1="93578" x2="70000" y2="96942"/>
                            <a14:backgroundMark x1="9722" y1="41743" x2="30000" y2="41590"/>
                            <a14:backgroundMark x1="6111" y1="41590" x2="8056" y2="41590"/>
                            <a14:backgroundMark x1="28611" y1="41590" x2="33889" y2="41743"/>
                          </a14:backgroundRemoval>
                        </a14:imgEffect>
                      </a14:imgLayer>
                    </a14:imgProps>
                  </a:ext>
                  <a:ext uri="{28A0092B-C50C-407E-A947-70E740481C1C}">
                    <a14:useLocalDpi xmlns:a14="http://schemas.microsoft.com/office/drawing/2010/main" val="0"/>
                  </a:ext>
                </a:extLst>
              </a:blip>
              <a:srcRect/>
              <a:stretch>
                <a:fillRect/>
              </a:stretch>
            </p:blipFill>
            <p:spPr bwMode="auto">
              <a:xfrm>
                <a:off x="888273" y="1525317"/>
                <a:ext cx="247872" cy="409967"/>
              </a:xfrm>
              <a:prstGeom prst="rect">
                <a:avLst/>
              </a:prstGeom>
              <a:noFill/>
              <a:extLst>
                <a:ext uri="{909E8E84-426E-40DD-AFC4-6F175D3DCCD1}">
                  <a14:hiddenFill xmlns:a14="http://schemas.microsoft.com/office/drawing/2010/main">
                    <a:solidFill>
                      <a:srgbClr val="FFFFFF"/>
                    </a:solidFill>
                  </a14:hiddenFill>
                </a:ext>
              </a:extLst>
            </p:spPr>
          </p:pic>
          <p:sp>
            <p:nvSpPr>
              <p:cNvPr id="28" name="Metin kutusu 27">
                <a:extLst>
                  <a:ext uri="{FF2B5EF4-FFF2-40B4-BE49-F238E27FC236}">
                    <a16:creationId xmlns:a16="http://schemas.microsoft.com/office/drawing/2014/main" id="{2B65BF7E-8E4B-47EE-A38C-A77F2D6FB09F}"/>
                  </a:ext>
                </a:extLst>
              </p:cNvPr>
              <p:cNvSpPr txBox="1"/>
              <p:nvPr/>
            </p:nvSpPr>
            <p:spPr>
              <a:xfrm>
                <a:off x="1454795" y="1530245"/>
                <a:ext cx="7227654" cy="400110"/>
              </a:xfrm>
              <a:prstGeom prst="rect">
                <a:avLst/>
              </a:prstGeom>
              <a:noFill/>
            </p:spPr>
            <p:txBody>
              <a:bodyPr wrap="square">
                <a:spAutoFit/>
              </a:bodyPr>
              <a:lstStyle/>
              <a:p>
                <a:r>
                  <a:rPr lang="tr-TR" sz="2000" b="1" dirty="0">
                    <a:latin typeface="Myriad Pro" panose="020B0604020202020204" charset="0"/>
                    <a:ea typeface="Tahoma" panose="020B0604030504040204" pitchFamily="34" charset="0"/>
                    <a:cs typeface="Myriad Pro" panose="020B0604020202020204" charset="0"/>
                  </a:rPr>
                  <a:t>Dahilde İşleme Rejimi Nedir?</a:t>
                </a:r>
              </a:p>
            </p:txBody>
          </p:sp>
        </p:grpSp>
        <p:grpSp>
          <p:nvGrpSpPr>
            <p:cNvPr id="3" name="Grup 2">
              <a:extLst>
                <a:ext uri="{FF2B5EF4-FFF2-40B4-BE49-F238E27FC236}">
                  <a16:creationId xmlns:a16="http://schemas.microsoft.com/office/drawing/2014/main" id="{B2E47E0C-09D4-48E8-A0FD-CD7E7EAEC1BE}"/>
                </a:ext>
              </a:extLst>
            </p:cNvPr>
            <p:cNvGrpSpPr/>
            <p:nvPr/>
          </p:nvGrpSpPr>
          <p:grpSpPr>
            <a:xfrm>
              <a:off x="569623" y="4461007"/>
              <a:ext cx="8626629" cy="1109559"/>
              <a:chOff x="569623" y="4461007"/>
              <a:chExt cx="8626629" cy="1109559"/>
            </a:xfrm>
          </p:grpSpPr>
          <p:grpSp>
            <p:nvGrpSpPr>
              <p:cNvPr id="23" name="Grup 22">
                <a:extLst>
                  <a:ext uri="{FF2B5EF4-FFF2-40B4-BE49-F238E27FC236}">
                    <a16:creationId xmlns:a16="http://schemas.microsoft.com/office/drawing/2014/main" id="{7F9BAE3A-6433-420E-A18B-AEC021DC0808}"/>
                  </a:ext>
                </a:extLst>
              </p:cNvPr>
              <p:cNvGrpSpPr/>
              <p:nvPr/>
            </p:nvGrpSpPr>
            <p:grpSpPr>
              <a:xfrm>
                <a:off x="569623" y="4461007"/>
                <a:ext cx="8626629" cy="1109559"/>
                <a:chOff x="569619" y="3884863"/>
                <a:chExt cx="8626629" cy="1109559"/>
              </a:xfrm>
            </p:grpSpPr>
            <p:grpSp>
              <p:nvGrpSpPr>
                <p:cNvPr id="9" name="Grup 8">
                  <a:extLst>
                    <a:ext uri="{FF2B5EF4-FFF2-40B4-BE49-F238E27FC236}">
                      <a16:creationId xmlns:a16="http://schemas.microsoft.com/office/drawing/2014/main" id="{E4C43D41-A021-4A6B-8418-015C18A4ADA2}"/>
                    </a:ext>
                  </a:extLst>
                </p:cNvPr>
                <p:cNvGrpSpPr/>
                <p:nvPr/>
              </p:nvGrpSpPr>
              <p:grpSpPr>
                <a:xfrm>
                  <a:off x="569619" y="3884863"/>
                  <a:ext cx="8626629" cy="1109559"/>
                  <a:chOff x="569623" y="1335978"/>
                  <a:chExt cx="8626629" cy="1109559"/>
                </a:xfrm>
              </p:grpSpPr>
              <p:sp>
                <p:nvSpPr>
                  <p:cNvPr id="10" name="Dikdörtgen 9">
                    <a:extLst>
                      <a:ext uri="{FF2B5EF4-FFF2-40B4-BE49-F238E27FC236}">
                        <a16:creationId xmlns:a16="http://schemas.microsoft.com/office/drawing/2014/main" id="{F3C22DFF-C7F0-47CB-BA66-2D3A58A4AE2E}"/>
                      </a:ext>
                    </a:extLst>
                  </p:cNvPr>
                  <p:cNvSpPr/>
                  <p:nvPr/>
                </p:nvSpPr>
                <p:spPr>
                  <a:xfrm>
                    <a:off x="569623" y="1335978"/>
                    <a:ext cx="8626629" cy="740228"/>
                  </a:xfrm>
                  <a:prstGeom prst="rect">
                    <a:avLst/>
                  </a:prstGeom>
                  <a:gradFill flip="none" rotWithShape="1">
                    <a:gsLst>
                      <a:gs pos="0">
                        <a:srgbClr val="A00000">
                          <a:tint val="66000"/>
                          <a:satMod val="160000"/>
                        </a:srgbClr>
                      </a:gs>
                      <a:gs pos="50000">
                        <a:srgbClr val="A00000">
                          <a:tint val="44500"/>
                          <a:satMod val="160000"/>
                        </a:srgbClr>
                      </a:gs>
                      <a:gs pos="100000">
                        <a:srgbClr val="A00000">
                          <a:tint val="23500"/>
                          <a:satMod val="160000"/>
                        </a:srgbClr>
                      </a:gs>
                    </a:gsLst>
                    <a:lin ang="540000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 Üçgen 10">
                    <a:extLst>
                      <a:ext uri="{FF2B5EF4-FFF2-40B4-BE49-F238E27FC236}">
                        <a16:creationId xmlns:a16="http://schemas.microsoft.com/office/drawing/2014/main" id="{30304316-7A2D-491B-93E3-52524ACE6388}"/>
                      </a:ext>
                    </a:extLst>
                  </p:cNvPr>
                  <p:cNvSpPr/>
                  <p:nvPr/>
                </p:nvSpPr>
                <p:spPr>
                  <a:xfrm rot="10800000">
                    <a:off x="569623" y="2076206"/>
                    <a:ext cx="318651" cy="369331"/>
                  </a:xfrm>
                  <a:prstGeom prst="rtTriangle">
                    <a:avLst/>
                  </a:prstGeom>
                  <a:solidFill>
                    <a:srgbClr val="D4C7C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0" name="Metin kutusu 19">
                  <a:extLst>
                    <a:ext uri="{FF2B5EF4-FFF2-40B4-BE49-F238E27FC236}">
                      <a16:creationId xmlns:a16="http://schemas.microsoft.com/office/drawing/2014/main" id="{89304752-69D9-4276-A810-2F9F1EF98C9C}"/>
                    </a:ext>
                  </a:extLst>
                </p:cNvPr>
                <p:cNvSpPr txBox="1"/>
                <p:nvPr/>
              </p:nvSpPr>
              <p:spPr>
                <a:xfrm>
                  <a:off x="1454792" y="4082122"/>
                  <a:ext cx="6100354" cy="400110"/>
                </a:xfrm>
                <a:prstGeom prst="rect">
                  <a:avLst/>
                </a:prstGeom>
                <a:noFill/>
              </p:spPr>
              <p:txBody>
                <a:bodyPr wrap="square">
                  <a:spAutoFit/>
                </a:bodyPr>
                <a:lstStyle/>
                <a:p>
                  <a:pPr lvl="0"/>
                  <a:r>
                    <a:rPr lang="tr-TR" sz="2000" b="1" dirty="0">
                      <a:solidFill>
                        <a:srgbClr val="A00000"/>
                      </a:solidFill>
                      <a:latin typeface="Myriad Pro" panose="020B0604020202020204" charset="0"/>
                      <a:cs typeface="Myriad Pro" panose="020B0604020202020204" charset="0"/>
                    </a:rPr>
                    <a:t>Dahilde İşleme Rejimi İstatistikleri</a:t>
                  </a:r>
                </a:p>
              </p:txBody>
            </p:sp>
          </p:grpSp>
          <p:pic>
            <p:nvPicPr>
              <p:cNvPr id="1030" name="Picture 6" descr="Sayı png | PNGWing">
                <a:extLst>
                  <a:ext uri="{FF2B5EF4-FFF2-40B4-BE49-F238E27FC236}">
                    <a16:creationId xmlns:a16="http://schemas.microsoft.com/office/drawing/2014/main" id="{D41DFA49-65BB-4CF7-88D0-DACEAC9A0BF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856" b="97912" l="1667" r="98889">
                            <a14:foregroundMark x1="32222" y1="17865" x2="32222" y2="17865"/>
                            <a14:foregroundMark x1="48889" y1="17633" x2="48889" y2="17633"/>
                            <a14:foregroundMark x1="53889" y1="13921" x2="61389" y2="19026"/>
                            <a14:foregroundMark x1="39722" y1="16473" x2="23056" y2="19026"/>
                            <a14:foregroundMark x1="23056" y1="19026" x2="12500" y2="24826"/>
                            <a14:foregroundMark x1="28889" y1="15313" x2="53611" y2="8585"/>
                            <a14:foregroundMark x1="51667" y1="6729" x2="34167" y2="6032"/>
                            <a14:foregroundMark x1="47500" y1="4872" x2="47778" y2="4176"/>
                            <a14:foregroundMark x1="6111" y1="27146" x2="6111" y2="27146"/>
                            <a14:foregroundMark x1="38889" y1="29466" x2="38889" y2="29466"/>
                            <a14:foregroundMark x1="38889" y1="29466" x2="36111" y2="32947"/>
                            <a14:foregroundMark x1="41944" y1="27146" x2="36111" y2="30858"/>
                            <a14:foregroundMark x1="44444" y1="26682" x2="48611" y2="25754"/>
                            <a14:foregroundMark x1="23611" y1="35267" x2="23611" y2="35267"/>
                            <a14:foregroundMark x1="25833" y1="34803" x2="31944" y2="33875"/>
                            <a14:foregroundMark x1="11667" y1="35731" x2="23056" y2="35731"/>
                            <a14:foregroundMark x1="21667" y1="35731" x2="30278" y2="35267"/>
                            <a14:foregroundMark x1="84444" y1="10905" x2="93056" y2="24594"/>
                            <a14:foregroundMark x1="93056" y1="24594" x2="89167" y2="34107"/>
                            <a14:foregroundMark x1="81389" y1="10441" x2="72500" y2="6265"/>
                            <a14:foregroundMark x1="90000" y1="35731" x2="86111" y2="46868"/>
                            <a14:foregroundMark x1="86111" y1="46868" x2="83611" y2="48956"/>
                            <a14:foregroundMark x1="85833" y1="51740" x2="94167" y2="67053"/>
                            <a14:foregroundMark x1="94167" y1="63573" x2="93352" y2="84204"/>
                            <a14:foregroundMark x1="96944" y1="64501" x2="98889" y2="73086"/>
                            <a14:foregroundMark x1="95833" y1="64501" x2="91667" y2="81903"/>
                            <a14:foregroundMark x1="91667" y1="81903" x2="90960" y2="82789"/>
                            <a14:foregroundMark x1="49167" y1="92111" x2="53333" y2="93039"/>
                            <a14:foregroundMark x1="2222" y1="70302" x2="2222" y2="70302"/>
                            <a14:foregroundMark x1="38056" y1="93968" x2="38056" y2="93968"/>
                            <a14:foregroundMark x1="46111" y1="97912" x2="46111" y2="97912"/>
                            <a14:foregroundMark x1="50000" y1="1856" x2="50000" y2="1856"/>
                            <a14:backgroundMark x1="91667" y1="86543" x2="91667" y2="86543"/>
                            <a14:backgroundMark x1="92222" y1="87007" x2="92222" y2="87007"/>
                            <a14:backgroundMark x1="92778" y1="86079" x2="91111" y2="89791"/>
                            <a14:backgroundMark x1="94167" y1="84687" x2="92500" y2="86311"/>
                            <a14:backgroundMark x1="93333" y1="84919" x2="93333" y2="84919"/>
                            <a14:backgroundMark x1="93889" y1="83991" x2="94167" y2="83991"/>
                            <a14:backgroundMark x1="99167" y1="76102" x2="99444" y2="75406"/>
                          </a14:backgroundRemoval>
                        </a14:imgEffect>
                      </a14:imgLayer>
                    </a14:imgProps>
                  </a:ext>
                  <a:ext uri="{28A0092B-C50C-407E-A947-70E740481C1C}">
                    <a14:useLocalDpi xmlns:a14="http://schemas.microsoft.com/office/drawing/2010/main" val="0"/>
                  </a:ext>
                </a:extLst>
              </a:blip>
              <a:srcRect/>
              <a:stretch>
                <a:fillRect/>
              </a:stretch>
            </p:blipFill>
            <p:spPr bwMode="auto">
              <a:xfrm>
                <a:off x="891744" y="4610557"/>
                <a:ext cx="283262" cy="50516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4153608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nvan 1">
            <a:extLst>
              <a:ext uri="{FF2B5EF4-FFF2-40B4-BE49-F238E27FC236}">
                <a16:creationId xmlns:a16="http://schemas.microsoft.com/office/drawing/2014/main" id="{5ED33BA2-1E58-43B0-8090-220260D166E8}"/>
              </a:ext>
            </a:extLst>
          </p:cNvPr>
          <p:cNvSpPr txBox="1">
            <a:spLocks/>
          </p:cNvSpPr>
          <p:nvPr/>
        </p:nvSpPr>
        <p:spPr>
          <a:xfrm>
            <a:off x="569622" y="0"/>
            <a:ext cx="8914012" cy="9838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DAHİLDE İŞLEME REJİMİ (DİR) İSTATİSTİKLERİ</a:t>
            </a:r>
          </a:p>
        </p:txBody>
      </p:sp>
      <p:sp>
        <p:nvSpPr>
          <p:cNvPr id="21" name="Metin kutusu 20">
            <a:extLst>
              <a:ext uri="{FF2B5EF4-FFF2-40B4-BE49-F238E27FC236}">
                <a16:creationId xmlns:a16="http://schemas.microsoft.com/office/drawing/2014/main" id="{3BA41499-555E-43EE-A4C5-323DD56D732F}"/>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b="1" kern="0" dirty="0">
              <a:solidFill>
                <a:schemeClr val="bg1"/>
              </a:solidFill>
              <a:latin typeface="Myriad Pro" panose="020B0503030403020204" charset="0"/>
            </a:endParaRPr>
          </a:p>
        </p:txBody>
      </p:sp>
      <p:sp>
        <p:nvSpPr>
          <p:cNvPr id="3" name="İçerik Yer Tutucusu 2">
            <a:extLst>
              <a:ext uri="{FF2B5EF4-FFF2-40B4-BE49-F238E27FC236}">
                <a16:creationId xmlns:a16="http://schemas.microsoft.com/office/drawing/2014/main" id="{EE038506-300C-47BF-B800-605DBAD1CCBF}"/>
              </a:ext>
            </a:extLst>
          </p:cNvPr>
          <p:cNvSpPr>
            <a:spLocks noGrp="1"/>
          </p:cNvSpPr>
          <p:nvPr>
            <p:ph idx="1"/>
          </p:nvPr>
        </p:nvSpPr>
        <p:spPr/>
        <p:txBody>
          <a:bodyPr/>
          <a:lstStyle/>
          <a:p>
            <a:endParaRPr lang="tr-TR"/>
          </a:p>
        </p:txBody>
      </p:sp>
      <p:graphicFrame>
        <p:nvGraphicFramePr>
          <p:cNvPr id="6" name="Grafik 5">
            <a:extLst>
              <a:ext uri="{FF2B5EF4-FFF2-40B4-BE49-F238E27FC236}">
                <a16:creationId xmlns:a16="http://schemas.microsoft.com/office/drawing/2014/main" id="{510F8DEE-2131-4370-BC58-5F4E47F67B27}"/>
              </a:ext>
            </a:extLst>
          </p:cNvPr>
          <p:cNvGraphicFramePr>
            <a:graphicFrameLocks/>
          </p:cNvGraphicFramePr>
          <p:nvPr>
            <p:extLst>
              <p:ext uri="{D42A27DB-BD31-4B8C-83A1-F6EECF244321}">
                <p14:modId xmlns:p14="http://schemas.microsoft.com/office/powerpoint/2010/main" val="3736576334"/>
              </p:ext>
            </p:extLst>
          </p:nvPr>
        </p:nvGraphicFramePr>
        <p:xfrm>
          <a:off x="569622" y="1193075"/>
          <a:ext cx="11404664" cy="5076273"/>
        </p:xfrm>
        <a:graphic>
          <a:graphicData uri="http://schemas.openxmlformats.org/drawingml/2006/chart">
            <c:chart xmlns:c="http://schemas.openxmlformats.org/drawingml/2006/chart" xmlns:r="http://schemas.openxmlformats.org/officeDocument/2006/relationships" r:id="rId2"/>
          </a:graphicData>
        </a:graphic>
      </p:graphicFrame>
      <p:sp>
        <p:nvSpPr>
          <p:cNvPr id="7" name="Metin kutusu 1">
            <a:extLst>
              <a:ext uri="{FF2B5EF4-FFF2-40B4-BE49-F238E27FC236}">
                <a16:creationId xmlns:a16="http://schemas.microsoft.com/office/drawing/2014/main" id="{C747CB75-1BEB-42F5-B31B-B5D53B7879BE}"/>
              </a:ext>
            </a:extLst>
          </p:cNvPr>
          <p:cNvSpPr txBox="1"/>
          <p:nvPr/>
        </p:nvSpPr>
        <p:spPr>
          <a:xfrm>
            <a:off x="2272400" y="6391535"/>
            <a:ext cx="8204548" cy="3651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1200" cap="none" spc="0" normalizeH="0" baseline="0" noProof="0" dirty="0">
                <a:ln>
                  <a:noFill/>
                </a:ln>
                <a:solidFill>
                  <a:schemeClr val="bg1"/>
                </a:solidFill>
                <a:effectLst/>
                <a:uLnTx/>
                <a:uFillTx/>
                <a:latin typeface="Montserrat Medium" panose="00000600000000000000" pitchFamily="2" charset="-94"/>
              </a:rPr>
              <a:t>Döviz Kullanım Oranı 2024 yılında %43,5 olmuştur.</a:t>
            </a:r>
          </a:p>
        </p:txBody>
      </p:sp>
    </p:spTree>
    <p:extLst>
      <p:ext uri="{BB962C8B-B14F-4D97-AF65-F5344CB8AC3E}">
        <p14:creationId xmlns:p14="http://schemas.microsoft.com/office/powerpoint/2010/main" val="32097464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8AD0B75C-477E-4714-9A4F-77F103CE4D56}"/>
              </a:ext>
            </a:extLst>
          </p:cNvPr>
          <p:cNvSpPr/>
          <p:nvPr/>
        </p:nvSpPr>
        <p:spPr>
          <a:xfrm>
            <a:off x="2572439" y="3883784"/>
            <a:ext cx="6808467" cy="584775"/>
          </a:xfrm>
          <a:prstGeom prst="rect">
            <a:avLst/>
          </a:prstGeom>
        </p:spPr>
        <p:txBody>
          <a:bodyPr wrap="none">
            <a:spAutoFit/>
          </a:bodyPr>
          <a:lstStyle/>
          <a:p>
            <a:r>
              <a:rPr lang="tr-TR" sz="3200" b="1" dirty="0">
                <a:solidFill>
                  <a:schemeClr val="bg1"/>
                </a:solidFill>
                <a:latin typeface="Myriad Pro" panose="020B0503030403020204" pitchFamily="34" charset="0"/>
              </a:rPr>
              <a:t>HARİÇTE İŞLEME REJİMİ SUNUMU</a:t>
            </a:r>
          </a:p>
        </p:txBody>
      </p:sp>
    </p:spTree>
    <p:extLst>
      <p:ext uri="{BB962C8B-B14F-4D97-AF65-F5344CB8AC3E}">
        <p14:creationId xmlns:p14="http://schemas.microsoft.com/office/powerpoint/2010/main" val="2969967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SUNUM PLANI</a:t>
            </a:r>
          </a:p>
        </p:txBody>
      </p:sp>
      <p:graphicFrame>
        <p:nvGraphicFramePr>
          <p:cNvPr id="5" name="Diyagram 4">
            <a:extLst>
              <a:ext uri="{FF2B5EF4-FFF2-40B4-BE49-F238E27FC236}">
                <a16:creationId xmlns:a16="http://schemas.microsoft.com/office/drawing/2014/main" id="{7615B502-FB1D-4AFB-9E2D-AD2886B07B90}"/>
              </a:ext>
            </a:extLst>
          </p:cNvPr>
          <p:cNvGraphicFramePr/>
          <p:nvPr>
            <p:extLst>
              <p:ext uri="{D42A27DB-BD31-4B8C-83A1-F6EECF244321}">
                <p14:modId xmlns:p14="http://schemas.microsoft.com/office/powerpoint/2010/main" val="4195843872"/>
              </p:ext>
            </p:extLst>
          </p:nvPr>
        </p:nvGraphicFramePr>
        <p:xfrm>
          <a:off x="2868246" y="1451819"/>
          <a:ext cx="6455508" cy="4319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393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REJİMİ NEDİR?</a:t>
            </a:r>
          </a:p>
        </p:txBody>
      </p:sp>
      <p:graphicFrame>
        <p:nvGraphicFramePr>
          <p:cNvPr id="8" name="Diyagram 7">
            <a:extLst>
              <a:ext uri="{FF2B5EF4-FFF2-40B4-BE49-F238E27FC236}">
                <a16:creationId xmlns:a16="http://schemas.microsoft.com/office/drawing/2014/main" id="{D33B4B78-4433-4D88-86E4-098DDA568C0D}"/>
              </a:ext>
            </a:extLst>
          </p:cNvPr>
          <p:cNvGraphicFramePr/>
          <p:nvPr>
            <p:extLst>
              <p:ext uri="{D42A27DB-BD31-4B8C-83A1-F6EECF244321}">
                <p14:modId xmlns:p14="http://schemas.microsoft.com/office/powerpoint/2010/main" val="655242046"/>
              </p:ext>
            </p:extLst>
          </p:nvPr>
        </p:nvGraphicFramePr>
        <p:xfrm>
          <a:off x="2059650" y="1354851"/>
          <a:ext cx="8207755"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69363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REJİMİ MEVZUATI</a:t>
            </a:r>
          </a:p>
        </p:txBody>
      </p:sp>
      <p:graphicFrame>
        <p:nvGraphicFramePr>
          <p:cNvPr id="5" name="Diyagram 4">
            <a:extLst>
              <a:ext uri="{FF2B5EF4-FFF2-40B4-BE49-F238E27FC236}">
                <a16:creationId xmlns:a16="http://schemas.microsoft.com/office/drawing/2014/main" id="{95AC9220-97F8-4FE7-9C1B-1EE4AA7078DF}"/>
              </a:ext>
            </a:extLst>
          </p:cNvPr>
          <p:cNvGraphicFramePr/>
          <p:nvPr>
            <p:extLst>
              <p:ext uri="{D42A27DB-BD31-4B8C-83A1-F6EECF244321}">
                <p14:modId xmlns:p14="http://schemas.microsoft.com/office/powerpoint/2010/main" val="3564298693"/>
              </p:ext>
            </p:extLst>
          </p:nvPr>
        </p:nvGraphicFramePr>
        <p:xfrm>
          <a:off x="1717846" y="350520"/>
          <a:ext cx="8756307" cy="6156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0408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25" descr="Kılavuz çizgileri">
            <a:extLst>
              <a:ext uri="{FF2B5EF4-FFF2-40B4-BE49-F238E27FC236}">
                <a16:creationId xmlns:a16="http://schemas.microsoft.com/office/drawing/2014/main" id="{3C231F60-82FB-48C8-A8C8-A2538B7C18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6381202" y="849141"/>
            <a:ext cx="4244161" cy="5571060"/>
          </a:xfrm>
          <a:prstGeom prst="rect">
            <a:avLst/>
          </a:prstGeom>
        </p:spPr>
      </p:pic>
      <p:pic>
        <p:nvPicPr>
          <p:cNvPr id="25" name="Grafik 24" descr="Kılavuz çizgileri">
            <a:extLst>
              <a:ext uri="{FF2B5EF4-FFF2-40B4-BE49-F238E27FC236}">
                <a16:creationId xmlns:a16="http://schemas.microsoft.com/office/drawing/2014/main" id="{B5412A75-BFC1-4CB3-AE7F-B936AC245C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275840" y="841189"/>
            <a:ext cx="4244161" cy="5571060"/>
          </a:xfrm>
          <a:prstGeom prst="rect">
            <a:avLst/>
          </a:prstGeom>
        </p:spPr>
      </p:pic>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REJİMİ İŞLEYİŞ SÜRECİ</a:t>
            </a:r>
          </a:p>
        </p:txBody>
      </p:sp>
      <p:sp>
        <p:nvSpPr>
          <p:cNvPr id="6" name="AutoShape 3">
            <a:extLst>
              <a:ext uri="{FF2B5EF4-FFF2-40B4-BE49-F238E27FC236}">
                <a16:creationId xmlns:a16="http://schemas.microsoft.com/office/drawing/2014/main" id="{F3D82786-455E-4767-953A-6246F59F19A7}"/>
              </a:ext>
            </a:extLst>
          </p:cNvPr>
          <p:cNvSpPr>
            <a:spLocks noChangeArrowheads="1"/>
          </p:cNvSpPr>
          <p:nvPr/>
        </p:nvSpPr>
        <p:spPr bwMode="auto">
          <a:xfrm>
            <a:off x="3493947" y="3223624"/>
            <a:ext cx="1440000" cy="766167"/>
          </a:xfrm>
          <a:prstGeom prst="roundRect">
            <a:avLst>
              <a:gd name="adj" fmla="val 16667"/>
            </a:avLst>
          </a:prstGeom>
          <a:no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ctr">
            <a:spAutoFit/>
          </a:bodyPr>
          <a:lstStyle/>
          <a:p>
            <a:pPr algn="ctr"/>
            <a:endParaRPr lang="tr-TR" altLang="tr-TR" sz="1500" b="1" dirty="0">
              <a:solidFill>
                <a:srgbClr val="BF8F00"/>
              </a:solidFill>
              <a:latin typeface="Arial" panose="020B0604020202020204" pitchFamily="34" charset="0"/>
              <a:cs typeface="Arial" panose="020B0604020202020204" pitchFamily="34" charset="0"/>
            </a:endParaRPr>
          </a:p>
          <a:p>
            <a:pPr algn="ctr"/>
            <a:r>
              <a:rPr lang="tr-TR" altLang="tr-TR" sz="1500" b="1" dirty="0">
                <a:solidFill>
                  <a:srgbClr val="BF8F00"/>
                </a:solidFill>
                <a:latin typeface="Arial" panose="020B0604020202020204" pitchFamily="34" charset="0"/>
                <a:cs typeface="Arial" panose="020B0604020202020204" pitchFamily="34" charset="0"/>
              </a:rPr>
              <a:t>İhracat</a:t>
            </a:r>
          </a:p>
          <a:p>
            <a:pPr algn="ctr"/>
            <a:endParaRPr lang="tr-TR" altLang="tr-TR" sz="1500" b="1" dirty="0">
              <a:solidFill>
                <a:srgbClr val="BF8F00"/>
              </a:solidFill>
              <a:latin typeface="Arial" panose="020B0604020202020204" pitchFamily="34" charset="0"/>
              <a:cs typeface="Arial" panose="020B0604020202020204" pitchFamily="34" charset="0"/>
            </a:endParaRPr>
          </a:p>
        </p:txBody>
      </p:sp>
      <p:sp>
        <p:nvSpPr>
          <p:cNvPr id="8" name="AutoShape 5">
            <a:extLst>
              <a:ext uri="{FF2B5EF4-FFF2-40B4-BE49-F238E27FC236}">
                <a16:creationId xmlns:a16="http://schemas.microsoft.com/office/drawing/2014/main" id="{728CD648-2229-49BD-A744-BED36002C590}"/>
              </a:ext>
            </a:extLst>
          </p:cNvPr>
          <p:cNvSpPr>
            <a:spLocks noChangeArrowheads="1"/>
          </p:cNvSpPr>
          <p:nvPr/>
        </p:nvSpPr>
        <p:spPr bwMode="auto">
          <a:xfrm>
            <a:off x="1524273" y="2585152"/>
            <a:ext cx="1248969" cy="1021556"/>
          </a:xfrm>
          <a:prstGeom prst="roundRect">
            <a:avLst>
              <a:gd name="adj" fmla="val 16667"/>
            </a:avLst>
          </a:prstGeom>
          <a:no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ctr">
            <a:spAutoFit/>
          </a:bodyPr>
          <a:lstStyle/>
          <a:p>
            <a:pPr algn="ctr"/>
            <a:endParaRPr lang="tr-TR" altLang="tr-TR" sz="1500" b="1" dirty="0">
              <a:solidFill>
                <a:srgbClr val="BF8F00"/>
              </a:solidFill>
              <a:latin typeface="Arial" panose="020B0604020202020204" pitchFamily="34" charset="0"/>
              <a:cs typeface="Arial" panose="020B0604020202020204" pitchFamily="34" charset="0"/>
            </a:endParaRPr>
          </a:p>
          <a:p>
            <a:pPr algn="ctr"/>
            <a:r>
              <a:rPr lang="tr-TR" altLang="tr-TR" sz="1500" b="1" dirty="0">
                <a:solidFill>
                  <a:srgbClr val="BF8F00"/>
                </a:solidFill>
                <a:latin typeface="Arial" panose="020B0604020202020204" pitchFamily="34" charset="0"/>
                <a:cs typeface="Arial" panose="020B0604020202020204" pitchFamily="34" charset="0"/>
              </a:rPr>
              <a:t>Belge</a:t>
            </a:r>
          </a:p>
          <a:p>
            <a:pPr algn="ctr"/>
            <a:r>
              <a:rPr lang="tr-TR" altLang="tr-TR" sz="1500" b="1" dirty="0">
                <a:solidFill>
                  <a:srgbClr val="BF8F00"/>
                </a:solidFill>
                <a:latin typeface="Arial" panose="020B0604020202020204" pitchFamily="34" charset="0"/>
                <a:cs typeface="Arial" panose="020B0604020202020204" pitchFamily="34" charset="0"/>
              </a:rPr>
              <a:t>Başlangıcı</a:t>
            </a:r>
          </a:p>
          <a:p>
            <a:pPr algn="ctr"/>
            <a:endParaRPr lang="tr-TR" altLang="tr-TR" sz="1500" b="1" dirty="0">
              <a:solidFill>
                <a:srgbClr val="BF8F00"/>
              </a:solidFill>
              <a:latin typeface="Arial" panose="020B0604020202020204" pitchFamily="34" charset="0"/>
              <a:cs typeface="Arial" panose="020B0604020202020204" pitchFamily="34" charset="0"/>
            </a:endParaRPr>
          </a:p>
        </p:txBody>
      </p:sp>
      <p:grpSp>
        <p:nvGrpSpPr>
          <p:cNvPr id="9" name="Group 7">
            <a:extLst>
              <a:ext uri="{FF2B5EF4-FFF2-40B4-BE49-F238E27FC236}">
                <a16:creationId xmlns:a16="http://schemas.microsoft.com/office/drawing/2014/main" id="{DC7FAAB2-769F-46C9-80B4-611BECE2AEA5}"/>
              </a:ext>
            </a:extLst>
          </p:cNvPr>
          <p:cNvGrpSpPr>
            <a:grpSpLocks/>
          </p:cNvGrpSpPr>
          <p:nvPr/>
        </p:nvGrpSpPr>
        <p:grpSpPr bwMode="auto">
          <a:xfrm>
            <a:off x="7438135" y="2884352"/>
            <a:ext cx="1289509" cy="1704576"/>
            <a:chOff x="2891" y="3283"/>
            <a:chExt cx="866" cy="1294"/>
          </a:xfrm>
          <a:noFill/>
        </p:grpSpPr>
        <p:graphicFrame>
          <p:nvGraphicFramePr>
            <p:cNvPr id="10" name="Object 8">
              <a:extLst>
                <a:ext uri="{FF2B5EF4-FFF2-40B4-BE49-F238E27FC236}">
                  <a16:creationId xmlns:a16="http://schemas.microsoft.com/office/drawing/2014/main" id="{88AFDA31-681C-438D-8193-4C6F6112EE7B}"/>
                </a:ext>
              </a:extLst>
            </p:cNvPr>
            <p:cNvGraphicFramePr>
              <a:graphicFrameLocks noChangeAspect="1"/>
            </p:cNvGraphicFramePr>
            <p:nvPr/>
          </p:nvGraphicFramePr>
          <p:xfrm>
            <a:off x="2891" y="3283"/>
            <a:ext cx="866" cy="1294"/>
          </p:xfrm>
          <a:graphic>
            <a:graphicData uri="http://schemas.openxmlformats.org/presentationml/2006/ole">
              <mc:AlternateContent xmlns:mc="http://schemas.openxmlformats.org/markup-compatibility/2006">
                <mc:Choice xmlns:v="urn:schemas-microsoft-com:vml" Requires="v">
                  <p:oleObj name="Klip" r:id="rId5" imgW="3032125" imgH="4533900" progId="MS_ClipArt_Gallery.2">
                    <p:embed/>
                  </p:oleObj>
                </mc:Choice>
                <mc:Fallback>
                  <p:oleObj name="Klip" r:id="rId5" imgW="3032125" imgH="4533900" progId="MS_ClipArt_Gallery.2">
                    <p:embed/>
                    <p:pic>
                      <p:nvPicPr>
                        <p:cNvPr id="10" name="Object 8">
                          <a:extLst>
                            <a:ext uri="{FF2B5EF4-FFF2-40B4-BE49-F238E27FC236}">
                              <a16:creationId xmlns:a16="http://schemas.microsoft.com/office/drawing/2014/main" id="{88AFDA31-681C-438D-8193-4C6F6112EE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1" y="3283"/>
                          <a:ext cx="866" cy="12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WordArt 9">
              <a:extLst>
                <a:ext uri="{FF2B5EF4-FFF2-40B4-BE49-F238E27FC236}">
                  <a16:creationId xmlns:a16="http://schemas.microsoft.com/office/drawing/2014/main" id="{09B057A1-B27D-41AE-B464-F6E02DB1F0E7}"/>
                </a:ext>
              </a:extLst>
            </p:cNvPr>
            <p:cNvSpPr>
              <a:spLocks noChangeArrowheads="1" noChangeShapeType="1" noTextEdit="1"/>
            </p:cNvSpPr>
            <p:nvPr/>
          </p:nvSpPr>
          <p:spPr bwMode="auto">
            <a:xfrm rot="20286345">
              <a:off x="3026" y="3584"/>
              <a:ext cx="349" cy="539"/>
            </a:xfrm>
            <a:prstGeom prst="rect">
              <a:avLst/>
            </a:prstGeom>
            <a:grpFill/>
          </p:spPr>
          <p:txBody>
            <a:bodyPr wrap="none" fromWordArt="1">
              <a:prstTxWarp prst="textSlantUp">
                <a:avLst>
                  <a:gd name="adj" fmla="val 55556"/>
                </a:avLst>
              </a:prstTxWarp>
            </a:bodyPr>
            <a:lstStyle/>
            <a:p>
              <a:pPr algn="ctr"/>
              <a:r>
                <a:rPr lang="tr-TR" sz="3600" kern="10" dirty="0">
                  <a:ln w="9525">
                    <a:solidFill>
                      <a:srgbClr val="000000"/>
                    </a:solidFill>
                    <a:round/>
                    <a:headEnd/>
                    <a:tailEnd/>
                  </a:ln>
                  <a:solidFill>
                    <a:srgbClr val="BF8F00"/>
                  </a:solidFill>
                  <a:latin typeface="Arial Black"/>
                </a:rPr>
                <a:t>GÜMRÜK</a:t>
              </a:r>
            </a:p>
          </p:txBody>
        </p:sp>
      </p:grpSp>
      <p:sp>
        <p:nvSpPr>
          <p:cNvPr id="12" name="AutoShape 10">
            <a:extLst>
              <a:ext uri="{FF2B5EF4-FFF2-40B4-BE49-F238E27FC236}">
                <a16:creationId xmlns:a16="http://schemas.microsoft.com/office/drawing/2014/main" id="{82280E53-537D-45A8-A33E-D0E61449047A}"/>
              </a:ext>
            </a:extLst>
          </p:cNvPr>
          <p:cNvSpPr>
            <a:spLocks noChangeArrowheads="1"/>
          </p:cNvSpPr>
          <p:nvPr/>
        </p:nvSpPr>
        <p:spPr bwMode="auto">
          <a:xfrm>
            <a:off x="5668963" y="2658668"/>
            <a:ext cx="1484770" cy="766167"/>
          </a:xfrm>
          <a:prstGeom prst="roundRect">
            <a:avLst>
              <a:gd name="adj" fmla="val 16667"/>
            </a:avLst>
          </a:prstGeom>
          <a:no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ctr">
            <a:spAutoFit/>
          </a:bodyPr>
          <a:lstStyle/>
          <a:p>
            <a:pPr algn="ctr"/>
            <a:endParaRPr lang="tr-TR" altLang="tr-TR" sz="1500" b="1" dirty="0">
              <a:solidFill>
                <a:srgbClr val="BF8F00"/>
              </a:solidFill>
              <a:latin typeface="Arial" panose="020B0604020202020204" pitchFamily="34" charset="0"/>
              <a:cs typeface="Arial" panose="020B0604020202020204" pitchFamily="34" charset="0"/>
            </a:endParaRPr>
          </a:p>
          <a:p>
            <a:pPr algn="ctr"/>
            <a:r>
              <a:rPr lang="tr-TR" altLang="tr-TR" sz="1500" b="1" dirty="0">
                <a:solidFill>
                  <a:srgbClr val="BF8F00"/>
                </a:solidFill>
                <a:latin typeface="Arial" panose="020B0604020202020204" pitchFamily="34" charset="0"/>
                <a:cs typeface="Arial" panose="020B0604020202020204" pitchFamily="34" charset="0"/>
              </a:rPr>
              <a:t>Üretim</a:t>
            </a:r>
          </a:p>
          <a:p>
            <a:pPr algn="ctr"/>
            <a:endParaRPr lang="tr-TR" altLang="tr-TR" sz="1500" b="1" dirty="0">
              <a:solidFill>
                <a:srgbClr val="BF8F00"/>
              </a:solidFill>
              <a:latin typeface="Arial" panose="020B0604020202020204" pitchFamily="34" charset="0"/>
              <a:cs typeface="Arial" panose="020B0604020202020204" pitchFamily="34" charset="0"/>
            </a:endParaRPr>
          </a:p>
        </p:txBody>
      </p:sp>
      <p:sp>
        <p:nvSpPr>
          <p:cNvPr id="13" name="AutoShape 12">
            <a:extLst>
              <a:ext uri="{FF2B5EF4-FFF2-40B4-BE49-F238E27FC236}">
                <a16:creationId xmlns:a16="http://schemas.microsoft.com/office/drawing/2014/main" id="{CB2BB5FB-5221-4CF3-A8E6-637D129174CC}"/>
              </a:ext>
            </a:extLst>
          </p:cNvPr>
          <p:cNvSpPr>
            <a:spLocks noChangeArrowheads="1"/>
          </p:cNvSpPr>
          <p:nvPr/>
        </p:nvSpPr>
        <p:spPr bwMode="auto">
          <a:xfrm>
            <a:off x="9096173" y="2703968"/>
            <a:ext cx="1440000" cy="766167"/>
          </a:xfrm>
          <a:prstGeom prst="roundRect">
            <a:avLst>
              <a:gd name="adj" fmla="val 16667"/>
            </a:avLst>
          </a:prstGeom>
          <a:no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lIns="0" tIns="0" rIns="0" bIns="0" anchor="ctr">
            <a:spAutoFit/>
          </a:bodyPr>
          <a:lstStyle/>
          <a:p>
            <a:pPr algn="ctr"/>
            <a:endParaRPr lang="tr-TR" altLang="tr-TR" sz="1500" b="1" dirty="0">
              <a:solidFill>
                <a:srgbClr val="BF8F00"/>
              </a:solidFill>
              <a:latin typeface="Arial" panose="020B0604020202020204" pitchFamily="34" charset="0"/>
              <a:cs typeface="Arial" panose="020B0604020202020204" pitchFamily="34" charset="0"/>
            </a:endParaRPr>
          </a:p>
          <a:p>
            <a:pPr algn="ctr"/>
            <a:r>
              <a:rPr lang="tr-TR" altLang="tr-TR" sz="1500" b="1" dirty="0">
                <a:solidFill>
                  <a:srgbClr val="BF8F00"/>
                </a:solidFill>
                <a:latin typeface="Arial" panose="020B0604020202020204" pitchFamily="34" charset="0"/>
                <a:cs typeface="Arial" panose="020B0604020202020204" pitchFamily="34" charset="0"/>
              </a:rPr>
              <a:t>İthalat</a:t>
            </a:r>
          </a:p>
          <a:p>
            <a:pPr algn="ctr"/>
            <a:endParaRPr lang="tr-TR" altLang="tr-TR" sz="1500" b="1" dirty="0">
              <a:solidFill>
                <a:srgbClr val="BF8F00"/>
              </a:solidFill>
              <a:latin typeface="Arial" panose="020B0604020202020204" pitchFamily="34" charset="0"/>
              <a:cs typeface="Arial" panose="020B0604020202020204" pitchFamily="34" charset="0"/>
            </a:endParaRPr>
          </a:p>
        </p:txBody>
      </p:sp>
      <p:sp>
        <p:nvSpPr>
          <p:cNvPr id="14" name="AutoShape 14">
            <a:extLst>
              <a:ext uri="{FF2B5EF4-FFF2-40B4-BE49-F238E27FC236}">
                <a16:creationId xmlns:a16="http://schemas.microsoft.com/office/drawing/2014/main" id="{A8603188-5A66-488E-93E9-F5DAF818F7E9}"/>
              </a:ext>
            </a:extLst>
          </p:cNvPr>
          <p:cNvSpPr>
            <a:spLocks noChangeArrowheads="1"/>
          </p:cNvSpPr>
          <p:nvPr/>
        </p:nvSpPr>
        <p:spPr bwMode="auto">
          <a:xfrm>
            <a:off x="9096173" y="3542316"/>
            <a:ext cx="1440000" cy="766167"/>
          </a:xfrm>
          <a:prstGeom prst="roundRect">
            <a:avLst>
              <a:gd name="adj" fmla="val 16667"/>
            </a:avLst>
          </a:prstGeom>
          <a:no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ctr">
            <a:spAutoFit/>
          </a:bodyPr>
          <a:lstStyle/>
          <a:p>
            <a:pPr algn="ctr"/>
            <a:endParaRPr lang="tr-TR" altLang="tr-TR" sz="1500" b="1" dirty="0">
              <a:solidFill>
                <a:srgbClr val="BF8F00"/>
              </a:solidFill>
              <a:latin typeface="Arial" panose="020B0604020202020204" pitchFamily="34" charset="0"/>
              <a:cs typeface="Arial" panose="020B0604020202020204" pitchFamily="34" charset="0"/>
            </a:endParaRPr>
          </a:p>
          <a:p>
            <a:pPr algn="ctr"/>
            <a:r>
              <a:rPr lang="tr-TR" altLang="tr-TR" sz="1500" b="1" dirty="0">
                <a:solidFill>
                  <a:srgbClr val="BF8F00"/>
                </a:solidFill>
                <a:latin typeface="Arial" panose="020B0604020202020204" pitchFamily="34" charset="0"/>
                <a:cs typeface="Arial" panose="020B0604020202020204" pitchFamily="34" charset="0"/>
              </a:rPr>
              <a:t>Belge Kapatma</a:t>
            </a:r>
          </a:p>
          <a:p>
            <a:pPr algn="ctr"/>
            <a:endParaRPr lang="tr-TR" altLang="tr-TR" sz="1500" b="1" dirty="0">
              <a:solidFill>
                <a:srgbClr val="BF8F00"/>
              </a:solidFill>
              <a:latin typeface="Arial" panose="020B0604020202020204" pitchFamily="34" charset="0"/>
              <a:cs typeface="Arial" panose="020B0604020202020204" pitchFamily="34" charset="0"/>
            </a:endParaRPr>
          </a:p>
        </p:txBody>
      </p:sp>
      <p:sp>
        <p:nvSpPr>
          <p:cNvPr id="15" name="AutoShape 16">
            <a:extLst>
              <a:ext uri="{FF2B5EF4-FFF2-40B4-BE49-F238E27FC236}">
                <a16:creationId xmlns:a16="http://schemas.microsoft.com/office/drawing/2014/main" id="{865F5432-EB58-4942-8488-93E53E7318BB}"/>
              </a:ext>
            </a:extLst>
          </p:cNvPr>
          <p:cNvSpPr>
            <a:spLocks noChangeArrowheads="1"/>
          </p:cNvSpPr>
          <p:nvPr/>
        </p:nvSpPr>
        <p:spPr bwMode="auto">
          <a:xfrm>
            <a:off x="9096173" y="4672150"/>
            <a:ext cx="1440000" cy="578276"/>
          </a:xfrm>
          <a:prstGeom prst="roundRect">
            <a:avLst>
              <a:gd name="adj" fmla="val 16667"/>
            </a:avLst>
          </a:prstGeom>
          <a:solidFill>
            <a:schemeClr val="accent1">
              <a:lumMod val="50000"/>
            </a:schemeClr>
          </a:solidFill>
          <a:ln w="9525">
            <a:solidFill>
              <a:schemeClr val="accent1">
                <a:lumMod val="50000"/>
              </a:schemeClr>
            </a:solidFill>
            <a:round/>
            <a:headEnd/>
            <a:tailEnd/>
          </a:ln>
          <a:effectLst/>
        </p:spPr>
        <p:txBody>
          <a:bodyPr lIns="0" tIns="0" rIns="0" bIns="0" anchor="ctr">
            <a:noAutofit/>
          </a:bodyPr>
          <a:lstStyle/>
          <a:p>
            <a:pPr algn="ctr"/>
            <a:r>
              <a:rPr lang="tr-TR" altLang="tr-TR" sz="1500" b="1" dirty="0">
                <a:solidFill>
                  <a:schemeClr val="bg1"/>
                </a:solidFill>
                <a:latin typeface="Arial" panose="020B0604020202020204" pitchFamily="34" charset="0"/>
                <a:cs typeface="Arial" panose="020B0604020202020204" pitchFamily="34" charset="0"/>
              </a:rPr>
              <a:t>Varsa Teminat</a:t>
            </a:r>
          </a:p>
          <a:p>
            <a:pPr algn="ctr"/>
            <a:r>
              <a:rPr lang="tr-TR" altLang="tr-TR" sz="1500" b="1" dirty="0">
                <a:solidFill>
                  <a:schemeClr val="bg1"/>
                </a:solidFill>
                <a:latin typeface="Arial" panose="020B0604020202020204" pitchFamily="34" charset="0"/>
                <a:cs typeface="Arial" panose="020B0604020202020204" pitchFamily="34" charset="0"/>
              </a:rPr>
              <a:t>İade</a:t>
            </a:r>
          </a:p>
        </p:txBody>
      </p:sp>
      <p:sp>
        <p:nvSpPr>
          <p:cNvPr id="16" name="AutoShape 20">
            <a:extLst>
              <a:ext uri="{FF2B5EF4-FFF2-40B4-BE49-F238E27FC236}">
                <a16:creationId xmlns:a16="http://schemas.microsoft.com/office/drawing/2014/main" id="{96A4D42C-16CD-4CE9-A841-52DCDE557A8B}"/>
              </a:ext>
            </a:extLst>
          </p:cNvPr>
          <p:cNvSpPr>
            <a:spLocks noChangeArrowheads="1"/>
          </p:cNvSpPr>
          <p:nvPr/>
        </p:nvSpPr>
        <p:spPr bwMode="auto">
          <a:xfrm>
            <a:off x="2942074" y="1999072"/>
            <a:ext cx="1440000" cy="662297"/>
          </a:xfrm>
          <a:prstGeom prst="roundRect">
            <a:avLst>
              <a:gd name="adj" fmla="val 16667"/>
            </a:avLst>
          </a:prstGeom>
          <a:solidFill>
            <a:schemeClr val="accent1">
              <a:lumMod val="50000"/>
            </a:schemeClr>
          </a:solidFill>
          <a:ln w="9525">
            <a:solidFill>
              <a:schemeClr val="accent1">
                <a:lumMod val="50000"/>
              </a:schemeClr>
            </a:solidFill>
            <a:round/>
            <a:headEnd/>
            <a:tailEnd/>
          </a:ln>
          <a:effectLst/>
        </p:spPr>
        <p:txBody>
          <a:bodyPr lIns="0" tIns="0" rIns="0" bIns="0" anchor="ctr">
            <a:noAutofit/>
          </a:bodyPr>
          <a:lstStyle/>
          <a:p>
            <a:pPr algn="ctr"/>
            <a:r>
              <a:rPr lang="tr-TR" altLang="tr-TR" sz="1500" b="1" dirty="0">
                <a:solidFill>
                  <a:schemeClr val="bg1"/>
                </a:solidFill>
                <a:latin typeface="Arial" panose="020B0604020202020204" pitchFamily="34" charset="0"/>
                <a:cs typeface="Arial" panose="020B0604020202020204" pitchFamily="34" charset="0"/>
              </a:rPr>
              <a:t>Varsa Teminat</a:t>
            </a:r>
          </a:p>
        </p:txBody>
      </p:sp>
      <p:sp>
        <p:nvSpPr>
          <p:cNvPr id="17" name="AutoShape 22">
            <a:extLst>
              <a:ext uri="{FF2B5EF4-FFF2-40B4-BE49-F238E27FC236}">
                <a16:creationId xmlns:a16="http://schemas.microsoft.com/office/drawing/2014/main" id="{C1471F3B-C5B7-4ECE-9C03-E2D1119E7AEF}"/>
              </a:ext>
            </a:extLst>
          </p:cNvPr>
          <p:cNvSpPr>
            <a:spLocks noChangeArrowheads="1"/>
          </p:cNvSpPr>
          <p:nvPr/>
        </p:nvSpPr>
        <p:spPr bwMode="auto">
          <a:xfrm rot="16200000">
            <a:off x="7712661" y="2233653"/>
            <a:ext cx="766167" cy="495580"/>
          </a:xfrm>
          <a:prstGeom prst="curvedLeftArrow">
            <a:avLst>
              <a:gd name="adj1" fmla="val 45697"/>
              <a:gd name="adj2" fmla="val 128188"/>
              <a:gd name="adj3" fmla="val 40505"/>
            </a:avLst>
          </a:prstGeom>
          <a:solidFill>
            <a:srgbClr val="203864"/>
          </a:solidFill>
          <a:ln w="9525">
            <a:solidFill>
              <a:srgbClr val="203864"/>
            </a:solidFill>
            <a:miter lim="800000"/>
            <a:headEnd/>
            <a:tailEnd/>
          </a:ln>
          <a:effectLst/>
        </p:spPr>
        <p:txBody>
          <a:bodyPr wrap="square" lIns="0" tIns="0" rIns="0" bIns="0" anchor="ctr">
            <a:spAutoFit/>
          </a:bodyPr>
          <a:lstStyle/>
          <a:p>
            <a:endParaRPr lang="tr-TR" altLang="tr-TR">
              <a:solidFill>
                <a:schemeClr val="tx2"/>
              </a:solidFill>
              <a:latin typeface="Arial" panose="020B0604020202020204" pitchFamily="34" charset="0"/>
              <a:cs typeface="Arial" panose="020B0604020202020204" pitchFamily="34" charset="0"/>
            </a:endParaRPr>
          </a:p>
        </p:txBody>
      </p:sp>
      <p:sp>
        <p:nvSpPr>
          <p:cNvPr id="18" name="AutoShape 23">
            <a:extLst>
              <a:ext uri="{FF2B5EF4-FFF2-40B4-BE49-F238E27FC236}">
                <a16:creationId xmlns:a16="http://schemas.microsoft.com/office/drawing/2014/main" id="{9BED7562-4372-4517-B046-FDDE60D55CAF}"/>
              </a:ext>
            </a:extLst>
          </p:cNvPr>
          <p:cNvSpPr>
            <a:spLocks noChangeArrowheads="1"/>
          </p:cNvSpPr>
          <p:nvPr/>
        </p:nvSpPr>
        <p:spPr bwMode="auto">
          <a:xfrm>
            <a:off x="7252158" y="1495732"/>
            <a:ext cx="1440000" cy="574603"/>
          </a:xfrm>
          <a:prstGeom prst="roundRect">
            <a:avLst>
              <a:gd name="adj" fmla="val 16667"/>
            </a:avLst>
          </a:prstGeom>
          <a:solidFill>
            <a:schemeClr val="accent1">
              <a:lumMod val="50000"/>
            </a:schemeClr>
          </a:solidFill>
          <a:ln w="9525">
            <a:solidFill>
              <a:schemeClr val="accent1">
                <a:lumMod val="50000"/>
              </a:schemeClr>
            </a:solidFill>
            <a:round/>
            <a:headEnd/>
            <a:tailEnd/>
          </a:ln>
          <a:effectLst/>
        </p:spPr>
        <p:txBody>
          <a:bodyPr lIns="0" tIns="0" rIns="0" bIns="0" anchor="ctr">
            <a:noAutofit/>
          </a:bodyPr>
          <a:lstStyle/>
          <a:p>
            <a:pPr algn="ctr"/>
            <a:r>
              <a:rPr lang="tr-TR" altLang="tr-TR" sz="1200" b="1" dirty="0">
                <a:solidFill>
                  <a:schemeClr val="bg1"/>
                </a:solidFill>
                <a:latin typeface="Arial" panose="020B0604020202020204" pitchFamily="34" charset="0"/>
                <a:cs typeface="Arial" panose="020B0604020202020204" pitchFamily="34" charset="0"/>
              </a:rPr>
              <a:t>Kısmi veya Tam</a:t>
            </a:r>
          </a:p>
          <a:p>
            <a:pPr algn="ctr"/>
            <a:r>
              <a:rPr lang="tr-TR" altLang="tr-TR" sz="1200" b="1" dirty="0">
                <a:solidFill>
                  <a:schemeClr val="bg1"/>
                </a:solidFill>
                <a:latin typeface="Arial" panose="020B0604020202020204" pitchFamily="34" charset="0"/>
                <a:cs typeface="Arial" panose="020B0604020202020204" pitchFamily="34" charset="0"/>
              </a:rPr>
              <a:t>Muafiyet</a:t>
            </a:r>
          </a:p>
        </p:txBody>
      </p:sp>
      <p:sp>
        <p:nvSpPr>
          <p:cNvPr id="19" name="AutoShape 24">
            <a:extLst>
              <a:ext uri="{FF2B5EF4-FFF2-40B4-BE49-F238E27FC236}">
                <a16:creationId xmlns:a16="http://schemas.microsoft.com/office/drawing/2014/main" id="{6E9F333F-00A4-40BD-B79F-045D9B678620}"/>
              </a:ext>
            </a:extLst>
          </p:cNvPr>
          <p:cNvSpPr>
            <a:spLocks noChangeArrowheads="1"/>
          </p:cNvSpPr>
          <p:nvPr/>
        </p:nvSpPr>
        <p:spPr bwMode="auto">
          <a:xfrm>
            <a:off x="5668963" y="3925399"/>
            <a:ext cx="1440000" cy="676098"/>
          </a:xfrm>
          <a:prstGeom prst="roundRect">
            <a:avLst>
              <a:gd name="adj" fmla="val 16667"/>
            </a:avLst>
          </a:prstGeom>
          <a:solidFill>
            <a:schemeClr val="accent1">
              <a:lumMod val="50000"/>
            </a:schemeClr>
          </a:solidFill>
          <a:ln w="9525">
            <a:solidFill>
              <a:schemeClr val="accent1">
                <a:lumMod val="50000"/>
              </a:schemeClr>
            </a:solidFill>
            <a:round/>
            <a:headEnd/>
            <a:tailEnd/>
          </a:ln>
          <a:effectLst/>
        </p:spPr>
        <p:txBody>
          <a:bodyPr lIns="0" tIns="0" rIns="0" bIns="0" anchor="ctr">
            <a:noAutofit/>
          </a:bodyPr>
          <a:lstStyle/>
          <a:p>
            <a:pPr algn="ctr"/>
            <a:endParaRPr lang="tr-TR" altLang="tr-TR" sz="1500" b="1" dirty="0">
              <a:solidFill>
                <a:schemeClr val="bg1"/>
              </a:solidFill>
              <a:latin typeface="Arial" panose="020B0604020202020204" pitchFamily="34" charset="0"/>
              <a:cs typeface="Arial" panose="020B0604020202020204" pitchFamily="34" charset="0"/>
            </a:endParaRPr>
          </a:p>
          <a:p>
            <a:pPr algn="ctr"/>
            <a:r>
              <a:rPr lang="tr-TR" altLang="tr-TR" sz="1500" b="1" dirty="0">
                <a:solidFill>
                  <a:schemeClr val="bg1"/>
                </a:solidFill>
                <a:latin typeface="Arial" panose="020B0604020202020204" pitchFamily="34" charset="0"/>
                <a:cs typeface="Arial" panose="020B0604020202020204" pitchFamily="34" charset="0"/>
              </a:rPr>
              <a:t>Yurt Dışı /</a:t>
            </a:r>
          </a:p>
          <a:p>
            <a:pPr algn="ctr"/>
            <a:r>
              <a:rPr lang="tr-TR" altLang="tr-TR" sz="1500" b="1" dirty="0">
                <a:solidFill>
                  <a:schemeClr val="bg1"/>
                </a:solidFill>
                <a:latin typeface="Arial" panose="020B0604020202020204" pitchFamily="34" charset="0"/>
                <a:cs typeface="Arial" panose="020B0604020202020204" pitchFamily="34" charset="0"/>
              </a:rPr>
              <a:t>Serbest Bölge</a:t>
            </a:r>
          </a:p>
          <a:p>
            <a:pPr algn="ctr"/>
            <a:endParaRPr lang="tr-TR" altLang="tr-TR" sz="1500" b="1" dirty="0">
              <a:solidFill>
                <a:schemeClr val="bg1"/>
              </a:solidFill>
              <a:latin typeface="Arial" panose="020B0604020202020204" pitchFamily="34" charset="0"/>
              <a:cs typeface="Arial" panose="020B0604020202020204" pitchFamily="34" charset="0"/>
            </a:endParaRPr>
          </a:p>
        </p:txBody>
      </p:sp>
      <p:cxnSp>
        <p:nvCxnSpPr>
          <p:cNvPr id="20" name="Düz Ok Bağlayıcısı 19">
            <a:extLst>
              <a:ext uri="{FF2B5EF4-FFF2-40B4-BE49-F238E27FC236}">
                <a16:creationId xmlns:a16="http://schemas.microsoft.com/office/drawing/2014/main" id="{0C013138-4615-4569-8AC1-E2A5F6B6A325}"/>
              </a:ext>
            </a:extLst>
          </p:cNvPr>
          <p:cNvCxnSpPr>
            <a:cxnSpLocks/>
          </p:cNvCxnSpPr>
          <p:nvPr/>
        </p:nvCxnSpPr>
        <p:spPr>
          <a:xfrm>
            <a:off x="3440770" y="2715111"/>
            <a:ext cx="709371" cy="488616"/>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a:extLst>
              <a:ext uri="{FF2B5EF4-FFF2-40B4-BE49-F238E27FC236}">
                <a16:creationId xmlns:a16="http://schemas.microsoft.com/office/drawing/2014/main" id="{9213C15C-625D-4FA6-BBAB-420ADA21FFB1}"/>
              </a:ext>
            </a:extLst>
          </p:cNvPr>
          <p:cNvCxnSpPr>
            <a:cxnSpLocks/>
            <a:stCxn id="6" idx="3"/>
            <a:endCxn id="12" idx="1"/>
          </p:cNvCxnSpPr>
          <p:nvPr/>
        </p:nvCxnSpPr>
        <p:spPr>
          <a:xfrm flipV="1">
            <a:off x="4933947" y="3041752"/>
            <a:ext cx="735016" cy="564956"/>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21">
            <a:extLst>
              <a:ext uri="{FF2B5EF4-FFF2-40B4-BE49-F238E27FC236}">
                <a16:creationId xmlns:a16="http://schemas.microsoft.com/office/drawing/2014/main" id="{FDD8716B-A1E7-42A8-A672-C6A0EB7BB81C}"/>
              </a:ext>
            </a:extLst>
          </p:cNvPr>
          <p:cNvCxnSpPr>
            <a:cxnSpLocks/>
            <a:stCxn id="13" idx="2"/>
            <a:endCxn id="14" idx="0"/>
          </p:cNvCxnSpPr>
          <p:nvPr/>
        </p:nvCxnSpPr>
        <p:spPr>
          <a:xfrm>
            <a:off x="9816173" y="3470135"/>
            <a:ext cx="0" cy="72181"/>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a:extLst>
              <a:ext uri="{FF2B5EF4-FFF2-40B4-BE49-F238E27FC236}">
                <a16:creationId xmlns:a16="http://schemas.microsoft.com/office/drawing/2014/main" id="{CDEF84FF-0560-40CB-A7A1-3E5EADCDBF50}"/>
              </a:ext>
            </a:extLst>
          </p:cNvPr>
          <p:cNvCxnSpPr>
            <a:cxnSpLocks/>
            <a:stCxn id="14" idx="2"/>
            <a:endCxn id="15" idx="0"/>
          </p:cNvCxnSpPr>
          <p:nvPr/>
        </p:nvCxnSpPr>
        <p:spPr>
          <a:xfrm>
            <a:off x="9816173" y="4308483"/>
            <a:ext cx="0" cy="363667"/>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F7FE098C-F4C2-40C8-965C-B260B22354D0}"/>
              </a:ext>
            </a:extLst>
          </p:cNvPr>
          <p:cNvCxnSpPr>
            <a:cxnSpLocks/>
            <a:stCxn id="12" idx="2"/>
            <a:endCxn id="19" idx="0"/>
          </p:cNvCxnSpPr>
          <p:nvPr/>
        </p:nvCxnSpPr>
        <p:spPr>
          <a:xfrm flipH="1">
            <a:off x="6388963" y="3424835"/>
            <a:ext cx="22385" cy="500564"/>
          </a:xfrm>
          <a:prstGeom prst="line">
            <a:avLst/>
          </a:prstGeom>
          <a:ln w="38100">
            <a:solidFill>
              <a:srgbClr val="203864"/>
            </a:solidFill>
            <a:tailEnd type="none"/>
          </a:ln>
        </p:spPr>
        <p:style>
          <a:lnRef idx="1">
            <a:schemeClr val="accent1"/>
          </a:lnRef>
          <a:fillRef idx="0">
            <a:schemeClr val="accent1"/>
          </a:fillRef>
          <a:effectRef idx="0">
            <a:schemeClr val="accent1"/>
          </a:effectRef>
          <a:fontRef idx="minor">
            <a:schemeClr val="tx1"/>
          </a:fontRef>
        </p:style>
      </p:cxnSp>
      <p:cxnSp>
        <p:nvCxnSpPr>
          <p:cNvPr id="74" name="Düz Ok Bağlayıcısı 73">
            <a:extLst>
              <a:ext uri="{FF2B5EF4-FFF2-40B4-BE49-F238E27FC236}">
                <a16:creationId xmlns:a16="http://schemas.microsoft.com/office/drawing/2014/main" id="{C8AE8D36-73FD-4651-9CE3-6E821A1766C0}"/>
              </a:ext>
            </a:extLst>
          </p:cNvPr>
          <p:cNvCxnSpPr>
            <a:cxnSpLocks/>
          </p:cNvCxnSpPr>
          <p:nvPr/>
        </p:nvCxnSpPr>
        <p:spPr>
          <a:xfrm flipV="1">
            <a:off x="2741000" y="2703968"/>
            <a:ext cx="657425" cy="360769"/>
          </a:xfrm>
          <a:prstGeom prst="straightConnector1">
            <a:avLst/>
          </a:prstGeom>
          <a:ln w="38100">
            <a:solidFill>
              <a:srgbClr val="20386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919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REJİMİ İLE İLGİLİ MERCİLER</a:t>
            </a:r>
          </a:p>
        </p:txBody>
      </p:sp>
      <p:graphicFrame>
        <p:nvGraphicFramePr>
          <p:cNvPr id="25" name="Diyagram 24">
            <a:extLst>
              <a:ext uri="{FF2B5EF4-FFF2-40B4-BE49-F238E27FC236}">
                <a16:creationId xmlns:a16="http://schemas.microsoft.com/office/drawing/2014/main" id="{335E92E2-6D58-4A2C-8ED9-D0760A21A78A}"/>
              </a:ext>
            </a:extLst>
          </p:cNvPr>
          <p:cNvGraphicFramePr/>
          <p:nvPr>
            <p:extLst>
              <p:ext uri="{D42A27DB-BD31-4B8C-83A1-F6EECF244321}">
                <p14:modId xmlns:p14="http://schemas.microsoft.com/office/powerpoint/2010/main" val="1137058363"/>
              </p:ext>
            </p:extLst>
          </p:nvPr>
        </p:nvGraphicFramePr>
        <p:xfrm>
          <a:off x="1502156" y="1597820"/>
          <a:ext cx="9187688"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0663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algn="just"/>
            <a:r>
              <a:rPr lang="tr-TR" sz="1800" b="1">
                <a:solidFill>
                  <a:schemeClr val="bg1"/>
                </a:solidFill>
              </a:rPr>
              <a:t>01/11/2020 tarihi itibariyle HİİB, DYS üzerinden tanzim edilmektedir. </a:t>
            </a:r>
            <a:endParaRPr lang="tr-TR" sz="1800" b="1" dirty="0">
              <a:solidFill>
                <a:schemeClr val="bg1"/>
              </a:solidFill>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HİİB BAŞVURU SÜRECİ</a:t>
            </a:r>
          </a:p>
        </p:txBody>
      </p:sp>
      <p:grpSp>
        <p:nvGrpSpPr>
          <p:cNvPr id="2" name="Grup 1">
            <a:extLst>
              <a:ext uri="{FF2B5EF4-FFF2-40B4-BE49-F238E27FC236}">
                <a16:creationId xmlns:a16="http://schemas.microsoft.com/office/drawing/2014/main" id="{6B88B0B5-2A29-4284-98FD-73AF7AE5184F}"/>
              </a:ext>
            </a:extLst>
          </p:cNvPr>
          <p:cNvGrpSpPr/>
          <p:nvPr/>
        </p:nvGrpSpPr>
        <p:grpSpPr>
          <a:xfrm>
            <a:off x="2255564" y="1696381"/>
            <a:ext cx="7680871" cy="3959843"/>
            <a:chOff x="2380473" y="2096975"/>
            <a:chExt cx="7680871" cy="3959843"/>
          </a:xfrm>
        </p:grpSpPr>
        <p:sp>
          <p:nvSpPr>
            <p:cNvPr id="5" name="Rectangle 6">
              <a:extLst>
                <a:ext uri="{FF2B5EF4-FFF2-40B4-BE49-F238E27FC236}">
                  <a16:creationId xmlns:a16="http://schemas.microsoft.com/office/drawing/2014/main" id="{BAB8CAB5-7D8A-4965-93BA-8D02008CDBED}"/>
                </a:ext>
              </a:extLst>
            </p:cNvPr>
            <p:cNvSpPr>
              <a:spLocks noChangeArrowheads="1"/>
            </p:cNvSpPr>
            <p:nvPr/>
          </p:nvSpPr>
          <p:spPr bwMode="auto">
            <a:xfrm>
              <a:off x="7521630" y="2096975"/>
              <a:ext cx="2539714" cy="3959843"/>
            </a:xfrm>
            <a:prstGeom prst="rect">
              <a:avLst/>
            </a:prstGeom>
            <a:noFill/>
            <a:ln w="28575" cmpd="tri" algn="ctr">
              <a:solidFill>
                <a:schemeClr val="accent1">
                  <a:lumMod val="50000"/>
                </a:schemeClr>
              </a:solidFill>
              <a:miter lim="800000"/>
              <a:headEnd/>
              <a:tailEnd/>
            </a:ln>
            <a:effectLst>
              <a:prstShdw prst="shdw17" dist="53882" dir="2700000">
                <a:srgbClr val="FFFFCC">
                  <a:alpha val="50000"/>
                </a:srgbClr>
              </a:prstShdw>
            </a:effectLst>
          </p:spPr>
          <p:txBody>
            <a:bodyPr wrap="none" anchor="ctr"/>
            <a:lstStyle/>
            <a:p>
              <a:endParaRPr lang="tr-TR" altLang="tr-TR"/>
            </a:p>
          </p:txBody>
        </p:sp>
        <p:sp>
          <p:nvSpPr>
            <p:cNvPr id="6" name="Rectangle 9">
              <a:hlinkClick r:id="" action="ppaction://noaction"/>
              <a:extLst>
                <a:ext uri="{FF2B5EF4-FFF2-40B4-BE49-F238E27FC236}">
                  <a16:creationId xmlns:a16="http://schemas.microsoft.com/office/drawing/2014/main" id="{37ADD379-9A19-423C-ACA5-5F5DBE6960CD}"/>
                </a:ext>
              </a:extLst>
            </p:cNvPr>
            <p:cNvSpPr>
              <a:spLocks noChangeArrowheads="1"/>
            </p:cNvSpPr>
            <p:nvPr/>
          </p:nvSpPr>
          <p:spPr bwMode="auto">
            <a:xfrm>
              <a:off x="4536566" y="4160248"/>
              <a:ext cx="1763713" cy="312737"/>
            </a:xfrm>
            <a:prstGeom prst="rect">
              <a:avLst/>
            </a:prstGeom>
            <a:solidFill>
              <a:srgbClr val="A00000"/>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bg1"/>
                  </a:solidFill>
                  <a:latin typeface="Arial" panose="020B0604020202020204" pitchFamily="34" charset="0"/>
                  <a:cs typeface="Arial" panose="020B0604020202020204" pitchFamily="34" charset="0"/>
                </a:rPr>
                <a:t>Tic. Sicil Gazetesi</a:t>
              </a:r>
              <a:endParaRPr lang="en-US" altLang="tr-TR" sz="1400" b="1" dirty="0">
                <a:solidFill>
                  <a:schemeClr val="bg1"/>
                </a:solidFill>
                <a:latin typeface="Arial" panose="020B0604020202020204" pitchFamily="34" charset="0"/>
                <a:cs typeface="Arial" panose="020B0604020202020204" pitchFamily="34" charset="0"/>
              </a:endParaRPr>
            </a:p>
          </p:txBody>
        </p:sp>
        <p:sp>
          <p:nvSpPr>
            <p:cNvPr id="8" name="Rectangle 11">
              <a:extLst>
                <a:ext uri="{FF2B5EF4-FFF2-40B4-BE49-F238E27FC236}">
                  <a16:creationId xmlns:a16="http://schemas.microsoft.com/office/drawing/2014/main" id="{057D7264-E9BB-453D-9903-0338A0CB19A9}"/>
                </a:ext>
              </a:extLst>
            </p:cNvPr>
            <p:cNvSpPr>
              <a:spLocks noChangeArrowheads="1"/>
            </p:cNvSpPr>
            <p:nvPr/>
          </p:nvSpPr>
          <p:spPr bwMode="auto">
            <a:xfrm>
              <a:off x="4546962" y="4589722"/>
              <a:ext cx="1763713" cy="312737"/>
            </a:xfrm>
            <a:prstGeom prst="rect">
              <a:avLst/>
            </a:prstGeom>
            <a:solidFill>
              <a:srgbClr val="A00000"/>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a:solidFill>
                    <a:schemeClr val="bg1"/>
                  </a:solidFill>
                  <a:latin typeface="Arial" panose="020B0604020202020204" pitchFamily="34" charset="0"/>
                  <a:cs typeface="Arial" panose="020B0604020202020204" pitchFamily="34" charset="0"/>
                </a:rPr>
                <a:t>İmza Sirküleri</a:t>
              </a:r>
              <a:endParaRPr lang="en-US" altLang="tr-TR" sz="1400" b="1" dirty="0">
                <a:solidFill>
                  <a:schemeClr val="bg1"/>
                </a:solidFill>
                <a:latin typeface="Arial" panose="020B0604020202020204" pitchFamily="34" charset="0"/>
                <a:cs typeface="Arial" panose="020B0604020202020204" pitchFamily="34" charset="0"/>
              </a:endParaRPr>
            </a:p>
          </p:txBody>
        </p:sp>
        <p:sp>
          <p:nvSpPr>
            <p:cNvPr id="9" name="Rectangle 16">
              <a:extLst>
                <a:ext uri="{FF2B5EF4-FFF2-40B4-BE49-F238E27FC236}">
                  <a16:creationId xmlns:a16="http://schemas.microsoft.com/office/drawing/2014/main" id="{8543299A-45BA-49FE-A051-4CDA72765B77}"/>
                </a:ext>
              </a:extLst>
            </p:cNvPr>
            <p:cNvSpPr>
              <a:spLocks noChangeArrowheads="1"/>
            </p:cNvSpPr>
            <p:nvPr/>
          </p:nvSpPr>
          <p:spPr bwMode="auto">
            <a:xfrm>
              <a:off x="2380473" y="4177580"/>
              <a:ext cx="1635125" cy="312737"/>
            </a:xfrm>
            <a:prstGeom prst="rect">
              <a:avLst/>
            </a:prstGeom>
            <a:solidFill>
              <a:srgbClr val="A00000"/>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bg1"/>
                  </a:solidFill>
                  <a:latin typeface="Arial" panose="020B0604020202020204" pitchFamily="34" charset="0"/>
                  <a:cs typeface="Arial" panose="020B0604020202020204" pitchFamily="34" charset="0"/>
                </a:rPr>
                <a:t>Başvuru Formu</a:t>
              </a:r>
              <a:endParaRPr lang="en-US" altLang="tr-TR" sz="1400" b="1" dirty="0">
                <a:solidFill>
                  <a:schemeClr val="bg1"/>
                </a:solidFill>
                <a:latin typeface="Arial" panose="020B0604020202020204" pitchFamily="34" charset="0"/>
                <a:cs typeface="Arial" panose="020B0604020202020204" pitchFamily="34" charset="0"/>
              </a:endParaRPr>
            </a:p>
          </p:txBody>
        </p:sp>
        <p:sp>
          <p:nvSpPr>
            <p:cNvPr id="10" name="AutoShape 17">
              <a:extLst>
                <a:ext uri="{FF2B5EF4-FFF2-40B4-BE49-F238E27FC236}">
                  <a16:creationId xmlns:a16="http://schemas.microsoft.com/office/drawing/2014/main" id="{71760FB2-325C-42D6-A51F-0BA391CC3B45}"/>
                </a:ext>
              </a:extLst>
            </p:cNvPr>
            <p:cNvSpPr>
              <a:spLocks noChangeArrowheads="1"/>
            </p:cNvSpPr>
            <p:nvPr/>
          </p:nvSpPr>
          <p:spPr bwMode="auto">
            <a:xfrm>
              <a:off x="2407968" y="2910085"/>
              <a:ext cx="1903089" cy="1166812"/>
            </a:xfrm>
            <a:prstGeom prst="rightArrow">
              <a:avLst>
                <a:gd name="adj1" fmla="val 69852"/>
                <a:gd name="adj2" fmla="val 24395"/>
              </a:avLst>
            </a:prstGeom>
            <a:solidFill>
              <a:schemeClr val="accent1">
                <a:lumMod val="50000"/>
              </a:schemeClr>
            </a:solidFill>
            <a:ln w="9525">
              <a:solidFill>
                <a:srgbClr val="002060"/>
              </a:solidFill>
              <a:miter lim="800000"/>
              <a:headEnd/>
              <a:tailEnd/>
            </a:ln>
            <a:effectLst/>
          </p:spPr>
          <p:txBody>
            <a:bodyPr wrap="none" anchor="ctr"/>
            <a:lstStyle/>
            <a:p>
              <a:pPr algn="ctr"/>
              <a:r>
                <a:rPr lang="tr-TR" altLang="tr-TR" b="1" dirty="0">
                  <a:solidFill>
                    <a:schemeClr val="bg1"/>
                  </a:solidFill>
                  <a:cs typeface="Arial" panose="020B0604020202020204" pitchFamily="34" charset="0"/>
                </a:rPr>
                <a:t>Yetki </a:t>
              </a:r>
            </a:p>
            <a:p>
              <a:pPr algn="ctr"/>
              <a:r>
                <a:rPr lang="tr-TR" altLang="tr-TR" b="1" dirty="0">
                  <a:solidFill>
                    <a:schemeClr val="bg1"/>
                  </a:solidFill>
                  <a:cs typeface="Arial" panose="020B0604020202020204" pitchFamily="34" charset="0"/>
                </a:rPr>
                <a:t>Başvurusu</a:t>
              </a:r>
            </a:p>
            <a:p>
              <a:pPr algn="ctr"/>
              <a:r>
                <a:rPr lang="tr-TR" altLang="tr-TR" b="1" dirty="0">
                  <a:solidFill>
                    <a:schemeClr val="bg1"/>
                  </a:solidFill>
                  <a:cs typeface="Arial" panose="020B0604020202020204" pitchFamily="34" charset="0"/>
                </a:rPr>
                <a:t>(</a:t>
              </a:r>
              <a:r>
                <a:rPr lang="tr-TR" altLang="tr-TR" b="1" dirty="0" err="1">
                  <a:solidFill>
                    <a:schemeClr val="bg1"/>
                  </a:solidFill>
                  <a:cs typeface="Arial" panose="020B0604020202020204" pitchFamily="34" charset="0"/>
                </a:rPr>
                <a:t>Web’den</a:t>
              </a:r>
              <a:r>
                <a:rPr lang="tr-TR" altLang="tr-TR" b="1" dirty="0">
                  <a:solidFill>
                    <a:schemeClr val="bg1"/>
                  </a:solidFill>
                  <a:cs typeface="Arial" panose="020B0604020202020204" pitchFamily="34" charset="0"/>
                </a:rPr>
                <a:t>)</a:t>
              </a:r>
              <a:endParaRPr lang="en-US" altLang="tr-TR" b="1" dirty="0">
                <a:solidFill>
                  <a:schemeClr val="bg1"/>
                </a:solidFill>
                <a:cs typeface="Arial" panose="020B0604020202020204" pitchFamily="34" charset="0"/>
              </a:endParaRPr>
            </a:p>
          </p:txBody>
        </p:sp>
        <p:sp>
          <p:nvSpPr>
            <p:cNvPr id="11" name="AutoShape 18">
              <a:extLst>
                <a:ext uri="{FF2B5EF4-FFF2-40B4-BE49-F238E27FC236}">
                  <a16:creationId xmlns:a16="http://schemas.microsoft.com/office/drawing/2014/main" id="{ACD5A8AC-B277-4824-81C6-FF5244692476}"/>
                </a:ext>
              </a:extLst>
            </p:cNvPr>
            <p:cNvSpPr>
              <a:spLocks noChangeArrowheads="1"/>
            </p:cNvSpPr>
            <p:nvPr/>
          </p:nvSpPr>
          <p:spPr bwMode="auto">
            <a:xfrm>
              <a:off x="4465043" y="2943660"/>
              <a:ext cx="2270398" cy="1166812"/>
            </a:xfrm>
            <a:prstGeom prst="rightArrow">
              <a:avLst>
                <a:gd name="adj1" fmla="val 69852"/>
                <a:gd name="adj2" fmla="val 26983"/>
              </a:avLst>
            </a:prstGeom>
            <a:solidFill>
              <a:schemeClr val="accent1">
                <a:lumMod val="50000"/>
              </a:schemeClr>
            </a:solidFill>
            <a:ln w="9525">
              <a:solidFill>
                <a:srgbClr val="002060"/>
              </a:solidFill>
              <a:miter lim="800000"/>
              <a:headEnd/>
              <a:tailEnd/>
            </a:ln>
            <a:effectLst/>
          </p:spPr>
          <p:txBody>
            <a:bodyPr wrap="none" anchor="ctr"/>
            <a:lstStyle/>
            <a:p>
              <a:pPr algn="ctr"/>
              <a:r>
                <a:rPr lang="tr-TR" altLang="tr-TR" b="1" dirty="0">
                  <a:solidFill>
                    <a:schemeClr val="bg1"/>
                  </a:solidFill>
                  <a:cs typeface="Arial" panose="020B0604020202020204" pitchFamily="34" charset="0"/>
                </a:rPr>
                <a:t>İhracatçı Birliklerine</a:t>
              </a:r>
            </a:p>
            <a:p>
              <a:pPr algn="ctr"/>
              <a:r>
                <a:rPr lang="tr-TR" altLang="tr-TR" b="1" dirty="0">
                  <a:solidFill>
                    <a:schemeClr val="bg1"/>
                  </a:solidFill>
                  <a:cs typeface="Arial" panose="020B0604020202020204" pitchFamily="34" charset="0"/>
                </a:rPr>
                <a:t>Evrak Teslimi</a:t>
              </a:r>
              <a:endParaRPr lang="en-US" altLang="tr-TR" b="1" dirty="0">
                <a:solidFill>
                  <a:schemeClr val="bg1"/>
                </a:solidFill>
                <a:cs typeface="Arial" panose="020B0604020202020204" pitchFamily="34" charset="0"/>
              </a:endParaRPr>
            </a:p>
          </p:txBody>
        </p:sp>
        <p:sp>
          <p:nvSpPr>
            <p:cNvPr id="12" name="AutoShape 19">
              <a:extLst>
                <a:ext uri="{FF2B5EF4-FFF2-40B4-BE49-F238E27FC236}">
                  <a16:creationId xmlns:a16="http://schemas.microsoft.com/office/drawing/2014/main" id="{E26C3D7E-9A77-49F2-B73D-825B428B034F}"/>
                </a:ext>
              </a:extLst>
            </p:cNvPr>
            <p:cNvSpPr>
              <a:spLocks noChangeArrowheads="1"/>
            </p:cNvSpPr>
            <p:nvPr/>
          </p:nvSpPr>
          <p:spPr bwMode="auto">
            <a:xfrm>
              <a:off x="7640301" y="2919118"/>
              <a:ext cx="2305713" cy="1166812"/>
            </a:xfrm>
            <a:prstGeom prst="rightArrow">
              <a:avLst>
                <a:gd name="adj1" fmla="val 69852"/>
                <a:gd name="adj2" fmla="val 26983"/>
              </a:avLst>
            </a:prstGeom>
            <a:solidFill>
              <a:schemeClr val="accent1">
                <a:lumMod val="50000"/>
              </a:schemeClr>
            </a:solidFill>
            <a:ln w="9525">
              <a:solidFill>
                <a:srgbClr val="002060"/>
              </a:solidFill>
              <a:miter lim="800000"/>
              <a:headEnd/>
              <a:tailEnd/>
            </a:ln>
            <a:effectLst/>
          </p:spPr>
          <p:txBody>
            <a:bodyPr wrap="none" anchor="ctr"/>
            <a:lstStyle/>
            <a:p>
              <a:pPr algn="ctr"/>
              <a:r>
                <a:rPr lang="tr-TR" altLang="tr-TR" b="1" dirty="0" err="1">
                  <a:solidFill>
                    <a:schemeClr val="bg1"/>
                  </a:solidFill>
                  <a:cs typeface="Arial" panose="020B0604020202020204" pitchFamily="34" charset="0"/>
                </a:rPr>
                <a:t>DYS’den</a:t>
              </a:r>
              <a:endParaRPr lang="tr-TR" altLang="tr-TR" b="1" dirty="0">
                <a:solidFill>
                  <a:schemeClr val="bg1"/>
                </a:solidFill>
                <a:cs typeface="Arial" panose="020B0604020202020204" pitchFamily="34" charset="0"/>
              </a:endParaRPr>
            </a:p>
            <a:p>
              <a:pPr algn="ctr"/>
              <a:r>
                <a:rPr lang="tr-TR" altLang="tr-TR" b="1" dirty="0">
                  <a:solidFill>
                    <a:schemeClr val="bg1"/>
                  </a:solidFill>
                  <a:cs typeface="Arial" panose="020B0604020202020204" pitchFamily="34" charset="0"/>
                </a:rPr>
                <a:t> müracaat</a:t>
              </a:r>
              <a:endParaRPr lang="en-US" altLang="tr-TR" b="1" dirty="0">
                <a:solidFill>
                  <a:schemeClr val="bg1"/>
                </a:solidFill>
                <a:cs typeface="Arial" panose="020B0604020202020204" pitchFamily="34" charset="0"/>
              </a:endParaRPr>
            </a:p>
          </p:txBody>
        </p:sp>
        <p:sp>
          <p:nvSpPr>
            <p:cNvPr id="13" name="Text Box 23">
              <a:extLst>
                <a:ext uri="{FF2B5EF4-FFF2-40B4-BE49-F238E27FC236}">
                  <a16:creationId xmlns:a16="http://schemas.microsoft.com/office/drawing/2014/main" id="{D823D8E5-C23E-4B0D-83F8-E87480176F9F}"/>
                </a:ext>
              </a:extLst>
            </p:cNvPr>
            <p:cNvSpPr txBox="1">
              <a:spLocks noChangeArrowheads="1"/>
            </p:cNvSpPr>
            <p:nvPr/>
          </p:nvSpPr>
          <p:spPr bwMode="auto">
            <a:xfrm>
              <a:off x="2750124" y="2180625"/>
              <a:ext cx="3492500" cy="590931"/>
            </a:xfrm>
            <a:prstGeom prst="rect">
              <a:avLst/>
            </a:prstGeom>
            <a:noFill/>
            <a:ln w="28575">
              <a:solidFill>
                <a:schemeClr val="accent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spcBef>
                  <a:spcPct val="50000"/>
                </a:spcBef>
                <a:buClr>
                  <a:srgbClr val="FFFFFF"/>
                </a:buClr>
                <a:buFont typeface="Wingdings" pitchFamily="2" charset="2"/>
                <a:buNone/>
                <a:defRPr/>
              </a:pPr>
              <a:r>
                <a:rPr lang="tr-TR" sz="2000" b="1" u="sng" dirty="0">
                  <a:solidFill>
                    <a:srgbClr val="BF8F00"/>
                  </a:solidFill>
                  <a:cs typeface="Arial" panose="020B0604020202020204" pitchFamily="34" charset="0"/>
                </a:rPr>
                <a:t>Firma Tanımlama</a:t>
              </a:r>
              <a:br>
                <a:rPr lang="tr-TR" sz="2000" b="1" u="sng" dirty="0">
                  <a:solidFill>
                    <a:srgbClr val="BF8F00"/>
                  </a:solidFill>
                  <a:cs typeface="Arial" panose="020B0604020202020204" pitchFamily="34" charset="0"/>
                </a:rPr>
              </a:br>
              <a:r>
                <a:rPr lang="tr-TR" sz="2000" b="1" u="sng" dirty="0">
                  <a:solidFill>
                    <a:srgbClr val="BF8F00"/>
                  </a:solidFill>
                  <a:cs typeface="Arial" panose="020B0604020202020204" pitchFamily="34" charset="0"/>
                </a:rPr>
                <a:t>(Bir Defa)</a:t>
              </a:r>
            </a:p>
          </p:txBody>
        </p:sp>
        <p:sp>
          <p:nvSpPr>
            <p:cNvPr id="14" name="Text Box 24">
              <a:extLst>
                <a:ext uri="{FF2B5EF4-FFF2-40B4-BE49-F238E27FC236}">
                  <a16:creationId xmlns:a16="http://schemas.microsoft.com/office/drawing/2014/main" id="{3903537E-982D-405E-8C3F-08E7EB34FD9B}"/>
                </a:ext>
              </a:extLst>
            </p:cNvPr>
            <p:cNvSpPr txBox="1">
              <a:spLocks noChangeArrowheads="1"/>
            </p:cNvSpPr>
            <p:nvPr/>
          </p:nvSpPr>
          <p:spPr bwMode="auto">
            <a:xfrm>
              <a:off x="8091559" y="2287716"/>
              <a:ext cx="121103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0000"/>
                </a:lnSpc>
                <a:spcBef>
                  <a:spcPct val="50000"/>
                </a:spcBef>
                <a:buClr>
                  <a:srgbClr val="FFFFFF"/>
                </a:buClr>
                <a:defRPr/>
              </a:pPr>
              <a:r>
                <a:rPr lang="tr-TR" sz="2000" b="1" u="sng" dirty="0">
                  <a:solidFill>
                    <a:srgbClr val="BF8F00"/>
                  </a:solidFill>
                  <a:cs typeface="Arial" panose="020B0604020202020204" pitchFamily="34" charset="0"/>
                </a:rPr>
                <a:t>Her Belge</a:t>
              </a:r>
              <a:br>
                <a:rPr lang="tr-TR" sz="2000" b="1" u="sng" dirty="0">
                  <a:solidFill>
                    <a:srgbClr val="BF8F00"/>
                  </a:solidFill>
                  <a:cs typeface="Arial" panose="020B0604020202020204" pitchFamily="34" charset="0"/>
                </a:rPr>
              </a:br>
              <a:r>
                <a:rPr lang="tr-TR" sz="2000" b="1" u="sng" dirty="0">
                  <a:solidFill>
                    <a:srgbClr val="BF8F00"/>
                  </a:solidFill>
                  <a:cs typeface="Arial" panose="020B0604020202020204" pitchFamily="34" charset="0"/>
                </a:rPr>
                <a:t>İçin</a:t>
              </a:r>
            </a:p>
          </p:txBody>
        </p:sp>
        <p:sp>
          <p:nvSpPr>
            <p:cNvPr id="15" name="Rectangle 25">
              <a:hlinkClick r:id="" action="ppaction://noaction"/>
              <a:extLst>
                <a:ext uri="{FF2B5EF4-FFF2-40B4-BE49-F238E27FC236}">
                  <a16:creationId xmlns:a16="http://schemas.microsoft.com/office/drawing/2014/main" id="{B11664BB-E371-448F-9161-1EB5C0BBF115}"/>
                </a:ext>
              </a:extLst>
            </p:cNvPr>
            <p:cNvSpPr>
              <a:spLocks noChangeArrowheads="1"/>
            </p:cNvSpPr>
            <p:nvPr/>
          </p:nvSpPr>
          <p:spPr bwMode="auto">
            <a:xfrm>
              <a:off x="4546962" y="5006730"/>
              <a:ext cx="1763713" cy="283547"/>
            </a:xfrm>
            <a:prstGeom prst="rect">
              <a:avLst/>
            </a:prstGeom>
            <a:solidFill>
              <a:srgbClr val="A00000"/>
            </a:solidFill>
            <a:ln>
              <a:solidFill>
                <a:srgbClr val="0070C0"/>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anchor="ctr"/>
            <a:lstStyle/>
            <a:p>
              <a:pPr algn="ctr"/>
              <a:r>
                <a:rPr lang="tr-TR" altLang="tr-TR" sz="1400" b="1" dirty="0">
                  <a:solidFill>
                    <a:schemeClr val="bg1"/>
                  </a:solidFill>
                  <a:latin typeface="Arial" panose="020B0604020202020204" pitchFamily="34" charset="0"/>
                  <a:cs typeface="Arial" panose="020B0604020202020204" pitchFamily="34" charset="0"/>
                </a:rPr>
                <a:t>Diğer Belgeler ... </a:t>
              </a:r>
              <a:endParaRPr lang="en-US" altLang="tr-TR" sz="1400" b="1" dirty="0">
                <a:solidFill>
                  <a:schemeClr val="bg1"/>
                </a:solidFill>
                <a:latin typeface="Arial" panose="020B0604020202020204" pitchFamily="34" charset="0"/>
                <a:cs typeface="Arial" panose="020B0604020202020204" pitchFamily="34" charset="0"/>
              </a:endParaRPr>
            </a:p>
          </p:txBody>
        </p:sp>
        <p:sp>
          <p:nvSpPr>
            <p:cNvPr id="16" name="Text Box 27">
              <a:extLst>
                <a:ext uri="{FF2B5EF4-FFF2-40B4-BE49-F238E27FC236}">
                  <a16:creationId xmlns:a16="http://schemas.microsoft.com/office/drawing/2014/main" id="{2B961187-8E8D-4BDB-956E-A2C7EB795E1D}"/>
                </a:ext>
              </a:extLst>
            </p:cNvPr>
            <p:cNvSpPr txBox="1">
              <a:spLocks noChangeArrowheads="1"/>
            </p:cNvSpPr>
            <p:nvPr/>
          </p:nvSpPr>
          <p:spPr bwMode="auto">
            <a:xfrm>
              <a:off x="8000912" y="4589722"/>
              <a:ext cx="1581150" cy="398827"/>
            </a:xfrm>
            <a:prstGeom prst="rect">
              <a:avLst/>
            </a:prstGeom>
            <a:noFill/>
            <a:ln w="28575">
              <a:noFill/>
              <a:miter lim="800000"/>
              <a:headEnd/>
              <a:tailEnd/>
            </a:ln>
            <a:effectLst/>
          </p:spPr>
          <p:txBody>
            <a:bodyPr lIns="0" tIns="0" rIns="0" bIns="0">
              <a:spAutoFit/>
            </a:bodyPr>
            <a:lstStyle/>
            <a:p>
              <a:pPr algn="ctr">
                <a:lnSpc>
                  <a:spcPct val="80000"/>
                </a:lnSpc>
                <a:spcBef>
                  <a:spcPct val="50000"/>
                </a:spcBef>
                <a:buClr>
                  <a:srgbClr val="FFFFFF"/>
                </a:buClr>
                <a:buFont typeface="Wingdings" pitchFamily="2" charset="2"/>
                <a:buNone/>
              </a:pPr>
              <a:r>
                <a:rPr kumimoji="1" lang="tr-TR" altLang="tr-TR" sz="1600" b="1" dirty="0">
                  <a:solidFill>
                    <a:srgbClr val="A00000"/>
                  </a:solidFill>
                  <a:highlight>
                    <a:srgbClr val="FFFFFF"/>
                  </a:highlight>
                </a:rPr>
                <a:t>(E-Devlet Şifresi İle)</a:t>
              </a:r>
            </a:p>
          </p:txBody>
        </p:sp>
      </p:grpSp>
    </p:spTree>
    <p:extLst>
      <p:ext uri="{BB962C8B-B14F-4D97-AF65-F5344CB8AC3E}">
        <p14:creationId xmlns:p14="http://schemas.microsoft.com/office/powerpoint/2010/main" val="2323789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HİİB - Hİİ İÇİN SÜRELER / EK SÜRELER</a:t>
            </a:r>
          </a:p>
        </p:txBody>
      </p:sp>
      <p:graphicFrame>
        <p:nvGraphicFramePr>
          <p:cNvPr id="19" name="Diyagram 18">
            <a:extLst>
              <a:ext uri="{FF2B5EF4-FFF2-40B4-BE49-F238E27FC236}">
                <a16:creationId xmlns:a16="http://schemas.microsoft.com/office/drawing/2014/main" id="{64AAB83C-CF87-4013-9B2A-9F45F905E1C4}"/>
              </a:ext>
            </a:extLst>
          </p:cNvPr>
          <p:cNvGraphicFramePr/>
          <p:nvPr>
            <p:extLst>
              <p:ext uri="{D42A27DB-BD31-4B8C-83A1-F6EECF244321}">
                <p14:modId xmlns:p14="http://schemas.microsoft.com/office/powerpoint/2010/main" val="4152480185"/>
              </p:ext>
            </p:extLst>
          </p:nvPr>
        </p:nvGraphicFramePr>
        <p:xfrm>
          <a:off x="1962078" y="1320385"/>
          <a:ext cx="8064896" cy="4802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02429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İZİN BELGESİ TAAHHÜT KAPATMA</a:t>
            </a:r>
          </a:p>
        </p:txBody>
      </p:sp>
      <p:graphicFrame>
        <p:nvGraphicFramePr>
          <p:cNvPr id="5" name="İçerik Yer Tutucusu 1">
            <a:extLst>
              <a:ext uri="{FF2B5EF4-FFF2-40B4-BE49-F238E27FC236}">
                <a16:creationId xmlns:a16="http://schemas.microsoft.com/office/drawing/2014/main" id="{1B44E51F-94F5-44E5-BC3A-D5D6053C92FF}"/>
              </a:ext>
            </a:extLst>
          </p:cNvPr>
          <p:cNvGraphicFramePr>
            <a:graphicFrameLocks/>
          </p:cNvGraphicFramePr>
          <p:nvPr>
            <p:extLst>
              <p:ext uri="{D42A27DB-BD31-4B8C-83A1-F6EECF244321}">
                <p14:modId xmlns:p14="http://schemas.microsoft.com/office/powerpoint/2010/main" val="3243377744"/>
              </p:ext>
            </p:extLst>
          </p:nvPr>
        </p:nvGraphicFramePr>
        <p:xfrm>
          <a:off x="1564753" y="1782486"/>
          <a:ext cx="9062493"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4687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EEE08F0-DD56-4413-907F-F6323C1741F5}"/>
              </a:ext>
            </a:extLst>
          </p:cNvPr>
          <p:cNvSpPr txBox="1"/>
          <p:nvPr/>
        </p:nvSpPr>
        <p:spPr>
          <a:xfrm>
            <a:off x="569623" y="801182"/>
            <a:ext cx="11412772" cy="369332"/>
          </a:xfrm>
          <a:prstGeom prst="rect">
            <a:avLst/>
          </a:prstGeom>
          <a:solidFill>
            <a:srgbClr val="A00000"/>
          </a:solid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endParaRPr lang="tr-TR" kern="0" dirty="0">
              <a:solidFill>
                <a:schemeClr val="bg1"/>
              </a:solidFill>
              <a:latin typeface="Myriad Pro" panose="020B0503030403020204" charset="0"/>
            </a:endParaRPr>
          </a:p>
        </p:txBody>
      </p:sp>
      <p:sp>
        <p:nvSpPr>
          <p:cNvPr id="56" name="Unvan 1">
            <a:extLst>
              <a:ext uri="{FF2B5EF4-FFF2-40B4-BE49-F238E27FC236}">
                <a16:creationId xmlns:a16="http://schemas.microsoft.com/office/drawing/2014/main" id="{B6A42974-BBFC-4CBC-B69D-EC37F2FEF6FB}"/>
              </a:ext>
            </a:extLst>
          </p:cNvPr>
          <p:cNvSpPr txBox="1">
            <a:spLocks/>
          </p:cNvSpPr>
          <p:nvPr/>
        </p:nvSpPr>
        <p:spPr>
          <a:xfrm>
            <a:off x="569623" y="189210"/>
            <a:ext cx="11888100" cy="7966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Montserrat Regular"/>
                <a:ea typeface="Montserrat Regular"/>
                <a:cs typeface="Montserrat Regular"/>
                <a:sym typeface="Montserrat Regular"/>
              </a:defRPr>
            </a:lvl1pPr>
            <a:lvl2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2pPr>
            <a:lvl3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3pPr>
            <a:lvl4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4pPr>
            <a:lvl5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5pPr>
            <a:lvl6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6pPr>
            <a:lvl7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7pPr>
            <a:lvl8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8pPr>
            <a:lvl9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FFFFFF"/>
                </a:solidFill>
                <a:uFillTx/>
                <a:latin typeface="+mj-lt"/>
                <a:ea typeface="+mj-ea"/>
                <a:cs typeface="+mj-cs"/>
                <a:sym typeface="Helvetica Neue"/>
              </a:defRPr>
            </a:lvl9pPr>
          </a:lstStyle>
          <a:p>
            <a:r>
              <a:rPr lang="tr-TR" sz="2800" b="1" dirty="0">
                <a:solidFill>
                  <a:srgbClr val="A00000"/>
                </a:solidFill>
                <a:latin typeface="Myriad Pro" panose="020B0503030403020204" pitchFamily="34" charset="0"/>
              </a:rPr>
              <a:t>HARİÇTE İŞLEME İZİN BELGESİ TAAHHÜT KAPATMA</a:t>
            </a:r>
          </a:p>
        </p:txBody>
      </p:sp>
      <p:graphicFrame>
        <p:nvGraphicFramePr>
          <p:cNvPr id="6" name="Diyagram 5">
            <a:extLst>
              <a:ext uri="{FF2B5EF4-FFF2-40B4-BE49-F238E27FC236}">
                <a16:creationId xmlns:a16="http://schemas.microsoft.com/office/drawing/2014/main" id="{97682DB0-96D5-46CC-8BC9-D1C7B8F41A0C}"/>
              </a:ext>
            </a:extLst>
          </p:cNvPr>
          <p:cNvGraphicFramePr/>
          <p:nvPr>
            <p:extLst>
              <p:ext uri="{D42A27DB-BD31-4B8C-83A1-F6EECF244321}">
                <p14:modId xmlns:p14="http://schemas.microsoft.com/office/powerpoint/2010/main" val="902164709"/>
              </p:ext>
            </p:extLst>
          </p:nvPr>
        </p:nvGraphicFramePr>
        <p:xfrm>
          <a:off x="2279576" y="1844824"/>
          <a:ext cx="7992888"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23755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6B682C0C-C447-430D-A801-EB0B912BC634}"/>
              </a:ext>
            </a:extLst>
          </p:cNvPr>
          <p:cNvSpPr/>
          <p:nvPr/>
        </p:nvSpPr>
        <p:spPr>
          <a:xfrm>
            <a:off x="3995683" y="2836034"/>
            <a:ext cx="4600683" cy="243143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3200" b="1" kern="1200" dirty="0">
                <a:solidFill>
                  <a:prstClr val="white"/>
                </a:solidFill>
                <a:latin typeface="Myriad Pro" panose="020B0503030403020204" pitchFamily="34" charset="0"/>
                <a:ea typeface="+mn-ea"/>
                <a:cs typeface="+mn-cs"/>
              </a:rPr>
              <a:t>TEŞEKKÜRLER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tr-TR" sz="3200" b="1" kern="1200" dirty="0">
              <a:solidFill>
                <a:prstClr val="white"/>
              </a:solidFill>
              <a:latin typeface="Myriad Pro" panose="020B0503030403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3200" b="1" i="0" u="none" strike="noStrike" kern="1200" cap="none" spc="0" normalizeH="0" baseline="0" noProof="0" dirty="0">
              <a:ln>
                <a:noFill/>
              </a:ln>
              <a:solidFill>
                <a:prstClr val="white"/>
              </a:solidFill>
              <a:effectLst/>
              <a:uLnTx/>
              <a:uFillTx/>
              <a:latin typeface="Myriad Pro" panose="020B0503030403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3200" b="1" i="0" u="none" strike="noStrike" kern="1200" cap="none" spc="0" normalizeH="0" baseline="0" noProof="0" dirty="0">
              <a:ln>
                <a:noFill/>
              </a:ln>
              <a:solidFill>
                <a:prstClr val="white"/>
              </a:solidFill>
              <a:effectLst/>
              <a:uLnTx/>
              <a:uFillTx/>
              <a:latin typeface="Myriad Pro" panose="020B0503030403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u="none" strike="noStrike" kern="1200" cap="none" spc="0" normalizeH="0" baseline="0" noProof="0" dirty="0">
                <a:ln>
                  <a:noFill/>
                </a:ln>
                <a:solidFill>
                  <a:prstClr val="white"/>
                </a:solidFill>
                <a:effectLst/>
                <a:uLnTx/>
                <a:uFillTx/>
                <a:latin typeface="Myriad Pro" panose="020B0503030403020204" pitchFamily="34" charset="0"/>
                <a:ea typeface="+mn-ea"/>
                <a:cs typeface="+mn-cs"/>
              </a:rPr>
              <a:t>İHRACAT GENEL MÜDÜRLÜĞÜ</a:t>
            </a:r>
          </a:p>
        </p:txBody>
      </p:sp>
    </p:spTree>
    <p:extLst>
      <p:ext uri="{BB962C8B-B14F-4D97-AF65-F5344CB8AC3E}">
        <p14:creationId xmlns:p14="http://schemas.microsoft.com/office/powerpoint/2010/main" val="274495249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3271</Words>
  <Application>Microsoft Office PowerPoint</Application>
  <PresentationFormat>Geniş ekran</PresentationFormat>
  <Paragraphs>506</Paragraphs>
  <Slides>50</Slides>
  <Notes>10</Notes>
  <HiddenSlides>0</HiddenSlides>
  <MMClips>0</MMClips>
  <ScaleCrop>false</ScaleCrop>
  <HeadingPairs>
    <vt:vector size="4" baseType="variant">
      <vt:variant>
        <vt:lpstr>Tema</vt:lpstr>
      </vt:variant>
      <vt:variant>
        <vt:i4>3</vt:i4>
      </vt:variant>
      <vt:variant>
        <vt:lpstr>Slayt Başlıkları</vt:lpstr>
      </vt:variant>
      <vt:variant>
        <vt:i4>50</vt:i4>
      </vt:variant>
    </vt:vector>
  </HeadingPairs>
  <TitlesOfParts>
    <vt:vector size="53" baseType="lpstr">
      <vt:lpstr>Office Teması</vt:lpstr>
      <vt:lpstr>Özel Tasarım</vt:lpstr>
      <vt:lpstr>2_Özel Tasarım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Harun Kalencisali</dc:creator>
  <cp:lastModifiedBy>Eda Nur Kip</cp:lastModifiedBy>
  <cp:revision>167</cp:revision>
  <dcterms:created xsi:type="dcterms:W3CDTF">2024-02-20T11:00:27Z</dcterms:created>
  <dcterms:modified xsi:type="dcterms:W3CDTF">2025-05-22T06:02:17Z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eodilabelclass">
    <vt:lpwstr>id_classification_unclassified=0ef0d4bf-59b8-4ae6-bbc0-fafde041157b</vt:lpwstr>
  </property>
  <property fmtid="{D5CDD505-2E9C-101B-9397-08002B2CF9AE}" pid="3" name="geodilabeluser">
    <vt:lpwstr>user=39112066536</vt:lpwstr>
  </property>
  <property fmtid="{D5CDD505-2E9C-101B-9397-08002B2CF9AE}" pid="4" name="geodilabeltime">
    <vt:lpwstr>datetime=2024-07-29T08:58:19.780Z</vt:lpwstr>
  </property>
</Properties>
</file>