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6" r:id="rId2"/>
    <p:sldMasterId id="2147483669" r:id="rId3"/>
    <p:sldMasterId id="2147483703" r:id="rId4"/>
  </p:sldMasterIdLst>
  <p:notesMasterIdLst>
    <p:notesMasterId r:id="rId50"/>
  </p:notesMasterIdLst>
  <p:sldIdLst>
    <p:sldId id="256" r:id="rId5"/>
    <p:sldId id="257" r:id="rId6"/>
    <p:sldId id="347" r:id="rId7"/>
    <p:sldId id="343" r:id="rId8"/>
    <p:sldId id="331" r:id="rId9"/>
    <p:sldId id="350" r:id="rId10"/>
    <p:sldId id="344" r:id="rId11"/>
    <p:sldId id="285" r:id="rId12"/>
    <p:sldId id="314" r:id="rId13"/>
    <p:sldId id="287" r:id="rId14"/>
    <p:sldId id="289" r:id="rId15"/>
    <p:sldId id="346" r:id="rId16"/>
    <p:sldId id="292" r:id="rId17"/>
    <p:sldId id="315" r:id="rId18"/>
    <p:sldId id="316" r:id="rId19"/>
    <p:sldId id="317" r:id="rId20"/>
    <p:sldId id="318" r:id="rId21"/>
    <p:sldId id="319" r:id="rId22"/>
    <p:sldId id="320" r:id="rId23"/>
    <p:sldId id="345" r:id="rId24"/>
    <p:sldId id="321" r:id="rId25"/>
    <p:sldId id="322" r:id="rId26"/>
    <p:sldId id="330" r:id="rId27"/>
    <p:sldId id="332" r:id="rId28"/>
    <p:sldId id="333" r:id="rId29"/>
    <p:sldId id="354" r:id="rId30"/>
    <p:sldId id="334" r:id="rId31"/>
    <p:sldId id="348" r:id="rId32"/>
    <p:sldId id="351" r:id="rId33"/>
    <p:sldId id="323" r:id="rId34"/>
    <p:sldId id="324" r:id="rId35"/>
    <p:sldId id="325" r:id="rId36"/>
    <p:sldId id="326" r:id="rId37"/>
    <p:sldId id="327" r:id="rId38"/>
    <p:sldId id="328" r:id="rId39"/>
    <p:sldId id="329" r:id="rId40"/>
    <p:sldId id="335" r:id="rId41"/>
    <p:sldId id="336" r:id="rId42"/>
    <p:sldId id="337" r:id="rId43"/>
    <p:sldId id="341" r:id="rId44"/>
    <p:sldId id="339" r:id="rId45"/>
    <p:sldId id="340" r:id="rId46"/>
    <p:sldId id="353" r:id="rId47"/>
    <p:sldId id="352" r:id="rId48"/>
    <p:sldId id="297" r:id="rId49"/>
  </p:sldIdLst>
  <p:sldSz cx="12192000" cy="6858000"/>
  <p:notesSz cx="9144000" cy="6858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lide Çermikli" initials="JÇ" lastIdx="2" clrIdx="0">
    <p:extLst>
      <p:ext uri="{19B8F6BF-5375-455C-9EA6-DF929625EA0E}">
        <p15:presenceInfo xmlns:p15="http://schemas.microsoft.com/office/powerpoint/2012/main" userId="S-1-5-21-737615100-1034497001-1785556104-4460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00000"/>
    <a:srgbClr val="D8AD65"/>
    <a:srgbClr val="0C23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6197" autoAdjust="0"/>
  </p:normalViewPr>
  <p:slideViewPr>
    <p:cSldViewPr snapToGrid="0">
      <p:cViewPr varScale="1">
        <p:scale>
          <a:sx n="118" d="100"/>
          <a:sy n="118" d="100"/>
        </p:scale>
        <p:origin x="240" y="2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commentAuthors" Target="commentAuthor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847C0FD-DDF8-48BA-92E8-F0A25E486BA6}"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tr-TR"/>
        </a:p>
      </dgm:t>
    </dgm:pt>
    <dgm:pt modelId="{BFDA577B-ED25-42EC-AA30-EF6CADB6BF6B}">
      <dgm:prSet phldrT="[Metin]" custT="1"/>
      <dgm:spPr>
        <a:ln>
          <a:solidFill>
            <a:srgbClr val="D8AD65"/>
          </a:solidFill>
        </a:ln>
      </dgm:spPr>
      <dgm:t>
        <a:bodyPr/>
        <a:lstStyle/>
        <a:p>
          <a:pPr algn="ctr"/>
          <a:r>
            <a:rPr lang="tr-TR" sz="1800" b="1" dirty="0">
              <a:solidFill>
                <a:srgbClr val="0C2340"/>
              </a:solidFill>
              <a:latin typeface="Myriad Pro Cond"/>
            </a:rPr>
            <a:t>Pazara Giriş Projesi Hazırlama Desteği</a:t>
          </a:r>
        </a:p>
      </dgm:t>
    </dgm:pt>
    <dgm:pt modelId="{965E8D0D-015A-49E0-B56B-EE38280D033B}" type="parTrans" cxnId="{FFFB2AA6-62E4-4516-9BAB-5C7315576D13}">
      <dgm:prSet/>
      <dgm:spPr/>
      <dgm:t>
        <a:bodyPr/>
        <a:lstStyle/>
        <a:p>
          <a:endParaRPr lang="tr-TR"/>
        </a:p>
      </dgm:t>
    </dgm:pt>
    <dgm:pt modelId="{AC0BD7CB-7728-4BE4-970F-8D7E5DE26CF8}" type="sibTrans" cxnId="{FFFB2AA6-62E4-4516-9BAB-5C7315576D13}">
      <dgm:prSet/>
      <dgm:spPr/>
      <dgm:t>
        <a:bodyPr/>
        <a:lstStyle/>
        <a:p>
          <a:endParaRPr lang="tr-TR"/>
        </a:p>
      </dgm:t>
    </dgm:pt>
    <dgm:pt modelId="{45D83D95-C6AA-4E3A-B72F-5735728CD3C1}">
      <dgm:prSet phldrT="[Metin]" custT="1"/>
      <dgm:spPr>
        <a:ln>
          <a:solidFill>
            <a:srgbClr val="D8AD65"/>
          </a:solidFill>
        </a:ln>
      </dgm:spPr>
      <dgm:t>
        <a:bodyPr/>
        <a:lstStyle/>
        <a:p>
          <a:pPr marL="0" lvl="0" indent="0" algn="ctr" defTabSz="800100">
            <a:lnSpc>
              <a:spcPct val="90000"/>
            </a:lnSpc>
            <a:spcBef>
              <a:spcPct val="0"/>
            </a:spcBef>
            <a:spcAft>
              <a:spcPct val="35000"/>
            </a:spcAft>
            <a:buNone/>
          </a:pPr>
          <a:r>
            <a:rPr lang="tr-TR" sz="1400" b="1" kern="1200" dirty="0">
              <a:solidFill>
                <a:srgbClr val="0C2340"/>
              </a:solidFill>
              <a:latin typeface="Myriad Pro Cond"/>
              <a:ea typeface="+mn-ea"/>
              <a:cs typeface="+mn-cs"/>
            </a:rPr>
            <a:t>İhracat Planı Şirket Tarafından Hazırlanabilir</a:t>
          </a:r>
        </a:p>
      </dgm:t>
    </dgm:pt>
    <dgm:pt modelId="{BABEFE1F-1211-48EB-8061-78035AF8CCA2}" type="parTrans" cxnId="{7C07B484-571B-4629-B6F1-768921839531}">
      <dgm:prSet/>
      <dgm:spPr>
        <a:ln>
          <a:solidFill>
            <a:srgbClr val="D8AD65"/>
          </a:solidFill>
        </a:ln>
      </dgm:spPr>
      <dgm:t>
        <a:bodyPr/>
        <a:lstStyle/>
        <a:p>
          <a:endParaRPr lang="tr-TR"/>
        </a:p>
      </dgm:t>
    </dgm:pt>
    <dgm:pt modelId="{043B2568-3AA2-4A57-AC16-EE56469718BD}" type="sibTrans" cxnId="{7C07B484-571B-4629-B6F1-768921839531}">
      <dgm:prSet/>
      <dgm:spPr/>
      <dgm:t>
        <a:bodyPr/>
        <a:lstStyle/>
        <a:p>
          <a:endParaRPr lang="tr-TR"/>
        </a:p>
      </dgm:t>
    </dgm:pt>
    <dgm:pt modelId="{2A3FF33A-690E-4E91-8380-3F2135BA72F5}">
      <dgm:prSet phldrT="[Metin]" custT="1"/>
      <dgm:spPr>
        <a:ln>
          <a:solidFill>
            <a:srgbClr val="D8AD65"/>
          </a:solidFill>
        </a:ln>
      </dgm:spPr>
      <dgm:t>
        <a:bodyPr/>
        <a:lstStyle/>
        <a:p>
          <a:r>
            <a:rPr lang="tr-TR" sz="1400" b="1" kern="1200" dirty="0">
              <a:solidFill>
                <a:srgbClr val="0C2340"/>
              </a:solidFill>
              <a:latin typeface="Myriad Pro Cond"/>
              <a:ea typeface="+mn-ea"/>
              <a:cs typeface="+mn-cs"/>
            </a:rPr>
            <a:t>Danışmandan Hizmet </a:t>
          </a:r>
          <a:r>
            <a:rPr lang="tr-TR" sz="1400" b="1" kern="1200" dirty="0" err="1">
              <a:solidFill>
                <a:srgbClr val="0C2340"/>
              </a:solidFill>
              <a:latin typeface="Myriad Pro Cond"/>
              <a:ea typeface="+mn-ea"/>
              <a:cs typeface="+mn-cs"/>
            </a:rPr>
            <a:t>Alınabilinir</a:t>
          </a:r>
          <a:endParaRPr lang="tr-TR" sz="1400" b="1" kern="1200" dirty="0">
            <a:solidFill>
              <a:srgbClr val="0C2340"/>
            </a:solidFill>
            <a:latin typeface="Myriad Pro Cond"/>
            <a:ea typeface="+mn-ea"/>
            <a:cs typeface="+mn-cs"/>
          </a:endParaRPr>
        </a:p>
      </dgm:t>
    </dgm:pt>
    <dgm:pt modelId="{E0B8E671-893A-489E-BB65-AEDD1E5168AB}" type="parTrans" cxnId="{52EB155A-4CAB-41E0-B152-A6666DAD5470}">
      <dgm:prSet/>
      <dgm:spPr>
        <a:ln>
          <a:solidFill>
            <a:srgbClr val="D8AD65"/>
          </a:solidFill>
        </a:ln>
      </dgm:spPr>
      <dgm:t>
        <a:bodyPr/>
        <a:lstStyle/>
        <a:p>
          <a:endParaRPr lang="tr-TR"/>
        </a:p>
      </dgm:t>
    </dgm:pt>
    <dgm:pt modelId="{507F1F7E-A948-4E54-83CC-1C2553852362}" type="sibTrans" cxnId="{52EB155A-4CAB-41E0-B152-A6666DAD5470}">
      <dgm:prSet/>
      <dgm:spPr/>
      <dgm:t>
        <a:bodyPr/>
        <a:lstStyle/>
        <a:p>
          <a:endParaRPr lang="tr-TR"/>
        </a:p>
      </dgm:t>
    </dgm:pt>
    <dgm:pt modelId="{2954F3DF-70BD-4C5F-8850-38876F4B8E30}" type="pres">
      <dgm:prSet presAssocID="{3847C0FD-DDF8-48BA-92E8-F0A25E486BA6}" presName="hierChild1" presStyleCnt="0">
        <dgm:presLayoutVars>
          <dgm:chPref val="1"/>
          <dgm:dir/>
          <dgm:animOne val="branch"/>
          <dgm:animLvl val="lvl"/>
          <dgm:resizeHandles/>
        </dgm:presLayoutVars>
      </dgm:prSet>
      <dgm:spPr/>
    </dgm:pt>
    <dgm:pt modelId="{172578FD-9516-48AB-9818-B7D16DB45079}" type="pres">
      <dgm:prSet presAssocID="{BFDA577B-ED25-42EC-AA30-EF6CADB6BF6B}" presName="hierRoot1" presStyleCnt="0"/>
      <dgm:spPr/>
    </dgm:pt>
    <dgm:pt modelId="{2610DEB0-5D3D-4265-94A3-5C356090C1D3}" type="pres">
      <dgm:prSet presAssocID="{BFDA577B-ED25-42EC-AA30-EF6CADB6BF6B}" presName="composite" presStyleCnt="0"/>
      <dgm:spPr/>
    </dgm:pt>
    <dgm:pt modelId="{D092E552-FD04-41E1-A99C-8555E021F6BA}" type="pres">
      <dgm:prSet presAssocID="{BFDA577B-ED25-42EC-AA30-EF6CADB6BF6B}" presName="background" presStyleLbl="node0" presStyleIdx="0" presStyleCnt="1"/>
      <dgm:spPr>
        <a:solidFill>
          <a:srgbClr val="A00000"/>
        </a:solidFill>
      </dgm:spPr>
    </dgm:pt>
    <dgm:pt modelId="{47F34306-C46A-49FA-A156-1492674E888F}" type="pres">
      <dgm:prSet presAssocID="{BFDA577B-ED25-42EC-AA30-EF6CADB6BF6B}" presName="text" presStyleLbl="fgAcc0" presStyleIdx="0" presStyleCnt="1" custScaleX="246978" custLinFactNeighborX="-5555" custLinFactNeighborY="-3472">
        <dgm:presLayoutVars>
          <dgm:chPref val="3"/>
        </dgm:presLayoutVars>
      </dgm:prSet>
      <dgm:spPr/>
    </dgm:pt>
    <dgm:pt modelId="{60ED49AC-144E-457E-B649-2CE04924F7E3}" type="pres">
      <dgm:prSet presAssocID="{BFDA577B-ED25-42EC-AA30-EF6CADB6BF6B}" presName="hierChild2" presStyleCnt="0"/>
      <dgm:spPr/>
    </dgm:pt>
    <dgm:pt modelId="{441B83BC-4E00-4901-9D6A-C5760170DCD3}" type="pres">
      <dgm:prSet presAssocID="{BABEFE1F-1211-48EB-8061-78035AF8CCA2}" presName="Name10" presStyleLbl="parChTrans1D2" presStyleIdx="0" presStyleCnt="2"/>
      <dgm:spPr/>
    </dgm:pt>
    <dgm:pt modelId="{06CB4A75-4788-4490-948A-589BF6F8E9B1}" type="pres">
      <dgm:prSet presAssocID="{45D83D95-C6AA-4E3A-B72F-5735728CD3C1}" presName="hierRoot2" presStyleCnt="0"/>
      <dgm:spPr/>
    </dgm:pt>
    <dgm:pt modelId="{7AD902B4-C92A-409A-A23C-6FCFC59307CF}" type="pres">
      <dgm:prSet presAssocID="{45D83D95-C6AA-4E3A-B72F-5735728CD3C1}" presName="composite2" presStyleCnt="0"/>
      <dgm:spPr/>
    </dgm:pt>
    <dgm:pt modelId="{D36095EC-D825-464F-901C-1C1F92D74187}" type="pres">
      <dgm:prSet presAssocID="{45D83D95-C6AA-4E3A-B72F-5735728CD3C1}" presName="background2" presStyleLbl="node2" presStyleIdx="0" presStyleCnt="2"/>
      <dgm:spPr>
        <a:solidFill>
          <a:srgbClr val="A00000"/>
        </a:solidFill>
      </dgm:spPr>
    </dgm:pt>
    <dgm:pt modelId="{1D2EE0C4-DC32-40FC-A6A5-16033FA23386}" type="pres">
      <dgm:prSet presAssocID="{45D83D95-C6AA-4E3A-B72F-5735728CD3C1}" presName="text2" presStyleLbl="fgAcc2" presStyleIdx="0" presStyleCnt="2" custLinFactNeighborX="-1042" custLinFactNeighborY="-547">
        <dgm:presLayoutVars>
          <dgm:chPref val="3"/>
        </dgm:presLayoutVars>
      </dgm:prSet>
      <dgm:spPr/>
    </dgm:pt>
    <dgm:pt modelId="{9C3EB1E4-8379-4D96-8417-5C5AE50E73C0}" type="pres">
      <dgm:prSet presAssocID="{45D83D95-C6AA-4E3A-B72F-5735728CD3C1}" presName="hierChild3" presStyleCnt="0"/>
      <dgm:spPr/>
    </dgm:pt>
    <dgm:pt modelId="{FF036390-649A-493B-9EBE-A5D2B100AF22}" type="pres">
      <dgm:prSet presAssocID="{E0B8E671-893A-489E-BB65-AEDD1E5168AB}" presName="Name10" presStyleLbl="parChTrans1D2" presStyleIdx="1" presStyleCnt="2"/>
      <dgm:spPr/>
    </dgm:pt>
    <dgm:pt modelId="{FD39E57D-BDCF-479E-8835-A5BF1717B541}" type="pres">
      <dgm:prSet presAssocID="{2A3FF33A-690E-4E91-8380-3F2135BA72F5}" presName="hierRoot2" presStyleCnt="0"/>
      <dgm:spPr/>
    </dgm:pt>
    <dgm:pt modelId="{3431B47F-1D5A-4E5D-9413-74F49C1EBEBA}" type="pres">
      <dgm:prSet presAssocID="{2A3FF33A-690E-4E91-8380-3F2135BA72F5}" presName="composite2" presStyleCnt="0"/>
      <dgm:spPr/>
    </dgm:pt>
    <dgm:pt modelId="{0F8F96B9-7519-4E3A-8963-F5094B4EF17C}" type="pres">
      <dgm:prSet presAssocID="{2A3FF33A-690E-4E91-8380-3F2135BA72F5}" presName="background2" presStyleLbl="node2" presStyleIdx="1" presStyleCnt="2"/>
      <dgm:spPr>
        <a:solidFill>
          <a:srgbClr val="A00000"/>
        </a:solidFill>
      </dgm:spPr>
    </dgm:pt>
    <dgm:pt modelId="{E9F49A13-FDE8-4416-94A3-62068611DA4E}" type="pres">
      <dgm:prSet presAssocID="{2A3FF33A-690E-4E91-8380-3F2135BA72F5}" presName="text2" presStyleLbl="fgAcc2" presStyleIdx="1" presStyleCnt="2">
        <dgm:presLayoutVars>
          <dgm:chPref val="3"/>
        </dgm:presLayoutVars>
      </dgm:prSet>
      <dgm:spPr/>
    </dgm:pt>
    <dgm:pt modelId="{D0CAC9D5-7B3B-491E-AD75-3201137B08D2}" type="pres">
      <dgm:prSet presAssocID="{2A3FF33A-690E-4E91-8380-3F2135BA72F5}" presName="hierChild3" presStyleCnt="0"/>
      <dgm:spPr/>
    </dgm:pt>
  </dgm:ptLst>
  <dgm:cxnLst>
    <dgm:cxn modelId="{20AE0426-317B-464B-B0CA-6824664BAC58}" type="presOf" srcId="{3847C0FD-DDF8-48BA-92E8-F0A25E486BA6}" destId="{2954F3DF-70BD-4C5F-8850-38876F4B8E30}" srcOrd="0" destOrd="0" presId="urn:microsoft.com/office/officeart/2005/8/layout/hierarchy1"/>
    <dgm:cxn modelId="{2AE87532-4505-43F5-8DFA-A269AB69F7DB}" type="presOf" srcId="{E0B8E671-893A-489E-BB65-AEDD1E5168AB}" destId="{FF036390-649A-493B-9EBE-A5D2B100AF22}" srcOrd="0" destOrd="0" presId="urn:microsoft.com/office/officeart/2005/8/layout/hierarchy1"/>
    <dgm:cxn modelId="{52EB155A-4CAB-41E0-B152-A6666DAD5470}" srcId="{BFDA577B-ED25-42EC-AA30-EF6CADB6BF6B}" destId="{2A3FF33A-690E-4E91-8380-3F2135BA72F5}" srcOrd="1" destOrd="0" parTransId="{E0B8E671-893A-489E-BB65-AEDD1E5168AB}" sibTransId="{507F1F7E-A948-4E54-83CC-1C2553852362}"/>
    <dgm:cxn modelId="{28231E6D-209D-4F82-BADA-5A1C253EB228}" type="presOf" srcId="{BFDA577B-ED25-42EC-AA30-EF6CADB6BF6B}" destId="{47F34306-C46A-49FA-A156-1492674E888F}" srcOrd="0" destOrd="0" presId="urn:microsoft.com/office/officeart/2005/8/layout/hierarchy1"/>
    <dgm:cxn modelId="{7C07B484-571B-4629-B6F1-768921839531}" srcId="{BFDA577B-ED25-42EC-AA30-EF6CADB6BF6B}" destId="{45D83D95-C6AA-4E3A-B72F-5735728CD3C1}" srcOrd="0" destOrd="0" parTransId="{BABEFE1F-1211-48EB-8061-78035AF8CCA2}" sibTransId="{043B2568-3AA2-4A57-AC16-EE56469718BD}"/>
    <dgm:cxn modelId="{3EE55585-F4C1-4654-A231-6C814DF722A1}" type="presOf" srcId="{45D83D95-C6AA-4E3A-B72F-5735728CD3C1}" destId="{1D2EE0C4-DC32-40FC-A6A5-16033FA23386}" srcOrd="0" destOrd="0" presId="urn:microsoft.com/office/officeart/2005/8/layout/hierarchy1"/>
    <dgm:cxn modelId="{FFFB2AA6-62E4-4516-9BAB-5C7315576D13}" srcId="{3847C0FD-DDF8-48BA-92E8-F0A25E486BA6}" destId="{BFDA577B-ED25-42EC-AA30-EF6CADB6BF6B}" srcOrd="0" destOrd="0" parTransId="{965E8D0D-015A-49E0-B56B-EE38280D033B}" sibTransId="{AC0BD7CB-7728-4BE4-970F-8D7E5DE26CF8}"/>
    <dgm:cxn modelId="{DE2388BD-B4BE-49A5-A0FC-0B11FE2D927A}" type="presOf" srcId="{2A3FF33A-690E-4E91-8380-3F2135BA72F5}" destId="{E9F49A13-FDE8-4416-94A3-62068611DA4E}" srcOrd="0" destOrd="0" presId="urn:microsoft.com/office/officeart/2005/8/layout/hierarchy1"/>
    <dgm:cxn modelId="{D89707DD-006A-46BC-A493-56EFB8C8D62E}" type="presOf" srcId="{BABEFE1F-1211-48EB-8061-78035AF8CCA2}" destId="{441B83BC-4E00-4901-9D6A-C5760170DCD3}" srcOrd="0" destOrd="0" presId="urn:microsoft.com/office/officeart/2005/8/layout/hierarchy1"/>
    <dgm:cxn modelId="{F56C6237-58C7-456D-84AD-858278A0E66B}" type="presParOf" srcId="{2954F3DF-70BD-4C5F-8850-38876F4B8E30}" destId="{172578FD-9516-48AB-9818-B7D16DB45079}" srcOrd="0" destOrd="0" presId="urn:microsoft.com/office/officeart/2005/8/layout/hierarchy1"/>
    <dgm:cxn modelId="{5EE33DC8-E56D-4B33-B313-43418BE02FCE}" type="presParOf" srcId="{172578FD-9516-48AB-9818-B7D16DB45079}" destId="{2610DEB0-5D3D-4265-94A3-5C356090C1D3}" srcOrd="0" destOrd="0" presId="urn:microsoft.com/office/officeart/2005/8/layout/hierarchy1"/>
    <dgm:cxn modelId="{34D1177D-35E8-4078-8750-3B21A8620E15}" type="presParOf" srcId="{2610DEB0-5D3D-4265-94A3-5C356090C1D3}" destId="{D092E552-FD04-41E1-A99C-8555E021F6BA}" srcOrd="0" destOrd="0" presId="urn:microsoft.com/office/officeart/2005/8/layout/hierarchy1"/>
    <dgm:cxn modelId="{B534AD34-0F89-4E33-82F3-F7EA1CE2904F}" type="presParOf" srcId="{2610DEB0-5D3D-4265-94A3-5C356090C1D3}" destId="{47F34306-C46A-49FA-A156-1492674E888F}" srcOrd="1" destOrd="0" presId="urn:microsoft.com/office/officeart/2005/8/layout/hierarchy1"/>
    <dgm:cxn modelId="{782881BA-3844-448B-BBA7-6439FE7DFC1A}" type="presParOf" srcId="{172578FD-9516-48AB-9818-B7D16DB45079}" destId="{60ED49AC-144E-457E-B649-2CE04924F7E3}" srcOrd="1" destOrd="0" presId="urn:microsoft.com/office/officeart/2005/8/layout/hierarchy1"/>
    <dgm:cxn modelId="{C48D5C5E-6859-473D-8D72-13A6E305D5B6}" type="presParOf" srcId="{60ED49AC-144E-457E-B649-2CE04924F7E3}" destId="{441B83BC-4E00-4901-9D6A-C5760170DCD3}" srcOrd="0" destOrd="0" presId="urn:microsoft.com/office/officeart/2005/8/layout/hierarchy1"/>
    <dgm:cxn modelId="{6A7CD292-0B63-424A-B735-D63A4CBDD909}" type="presParOf" srcId="{60ED49AC-144E-457E-B649-2CE04924F7E3}" destId="{06CB4A75-4788-4490-948A-589BF6F8E9B1}" srcOrd="1" destOrd="0" presId="urn:microsoft.com/office/officeart/2005/8/layout/hierarchy1"/>
    <dgm:cxn modelId="{6FD4DD39-855B-4D06-AF66-B079C29AA247}" type="presParOf" srcId="{06CB4A75-4788-4490-948A-589BF6F8E9B1}" destId="{7AD902B4-C92A-409A-A23C-6FCFC59307CF}" srcOrd="0" destOrd="0" presId="urn:microsoft.com/office/officeart/2005/8/layout/hierarchy1"/>
    <dgm:cxn modelId="{4D4E4BD6-74DB-4476-AE55-F693B2959FE8}" type="presParOf" srcId="{7AD902B4-C92A-409A-A23C-6FCFC59307CF}" destId="{D36095EC-D825-464F-901C-1C1F92D74187}" srcOrd="0" destOrd="0" presId="urn:microsoft.com/office/officeart/2005/8/layout/hierarchy1"/>
    <dgm:cxn modelId="{0FB3C3CA-3A8F-4D25-BC43-57E3FDD7C0A7}" type="presParOf" srcId="{7AD902B4-C92A-409A-A23C-6FCFC59307CF}" destId="{1D2EE0C4-DC32-40FC-A6A5-16033FA23386}" srcOrd="1" destOrd="0" presId="urn:microsoft.com/office/officeart/2005/8/layout/hierarchy1"/>
    <dgm:cxn modelId="{AAEA955A-A41D-49CC-84BA-E68DD487F1C5}" type="presParOf" srcId="{06CB4A75-4788-4490-948A-589BF6F8E9B1}" destId="{9C3EB1E4-8379-4D96-8417-5C5AE50E73C0}" srcOrd="1" destOrd="0" presId="urn:microsoft.com/office/officeart/2005/8/layout/hierarchy1"/>
    <dgm:cxn modelId="{5BDA9998-3D10-4558-86D6-1A4A95DF97DB}" type="presParOf" srcId="{60ED49AC-144E-457E-B649-2CE04924F7E3}" destId="{FF036390-649A-493B-9EBE-A5D2B100AF22}" srcOrd="2" destOrd="0" presId="urn:microsoft.com/office/officeart/2005/8/layout/hierarchy1"/>
    <dgm:cxn modelId="{FA64FB43-A1D2-40D5-B17E-D5A8C33F6303}" type="presParOf" srcId="{60ED49AC-144E-457E-B649-2CE04924F7E3}" destId="{FD39E57D-BDCF-479E-8835-A5BF1717B541}" srcOrd="3" destOrd="0" presId="urn:microsoft.com/office/officeart/2005/8/layout/hierarchy1"/>
    <dgm:cxn modelId="{26895831-6ABF-4845-8AE6-8894A76AE33E}" type="presParOf" srcId="{FD39E57D-BDCF-479E-8835-A5BF1717B541}" destId="{3431B47F-1D5A-4E5D-9413-74F49C1EBEBA}" srcOrd="0" destOrd="0" presId="urn:microsoft.com/office/officeart/2005/8/layout/hierarchy1"/>
    <dgm:cxn modelId="{9DEEC50B-83B4-449F-9F76-7A3D67814797}" type="presParOf" srcId="{3431B47F-1D5A-4E5D-9413-74F49C1EBEBA}" destId="{0F8F96B9-7519-4E3A-8963-F5094B4EF17C}" srcOrd="0" destOrd="0" presId="urn:microsoft.com/office/officeart/2005/8/layout/hierarchy1"/>
    <dgm:cxn modelId="{655A38DD-A1CA-4E1D-B9C1-B172DEB1F8E8}" type="presParOf" srcId="{3431B47F-1D5A-4E5D-9413-74F49C1EBEBA}" destId="{E9F49A13-FDE8-4416-94A3-62068611DA4E}" srcOrd="1" destOrd="0" presId="urn:microsoft.com/office/officeart/2005/8/layout/hierarchy1"/>
    <dgm:cxn modelId="{992C5243-39B3-4B1B-8599-A111C6AED14E}" type="presParOf" srcId="{FD39E57D-BDCF-479E-8835-A5BF1717B541}" destId="{D0CAC9D5-7B3B-491E-AD75-3201137B08D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036390-649A-493B-9EBE-A5D2B100AF22}">
      <dsp:nvSpPr>
        <dsp:cNvPr id="0" name=""/>
        <dsp:cNvSpPr/>
      </dsp:nvSpPr>
      <dsp:spPr>
        <a:xfrm>
          <a:off x="1670513" y="918902"/>
          <a:ext cx="943500" cy="442807"/>
        </a:xfrm>
        <a:custGeom>
          <a:avLst/>
          <a:gdLst/>
          <a:ahLst/>
          <a:cxnLst/>
          <a:rect l="0" t="0" r="0" b="0"/>
          <a:pathLst>
            <a:path>
              <a:moveTo>
                <a:pt x="0" y="0"/>
              </a:moveTo>
              <a:lnTo>
                <a:pt x="0" y="311699"/>
              </a:lnTo>
              <a:lnTo>
                <a:pt x="943500" y="311699"/>
              </a:lnTo>
              <a:lnTo>
                <a:pt x="943500" y="442807"/>
              </a:lnTo>
            </a:path>
          </a:pathLst>
        </a:custGeom>
        <a:noFill/>
        <a:ln w="12700" cap="flat" cmpd="sng" algn="ctr">
          <a:solidFill>
            <a:srgbClr val="D8AD65"/>
          </a:solidFill>
          <a:prstDash val="solid"/>
          <a:miter lim="800000"/>
        </a:ln>
        <a:effectLst/>
      </dsp:spPr>
      <dsp:style>
        <a:lnRef idx="2">
          <a:scrgbClr r="0" g="0" b="0"/>
        </a:lnRef>
        <a:fillRef idx="0">
          <a:scrgbClr r="0" g="0" b="0"/>
        </a:fillRef>
        <a:effectRef idx="0">
          <a:scrgbClr r="0" g="0" b="0"/>
        </a:effectRef>
        <a:fontRef idx="minor"/>
      </dsp:style>
    </dsp:sp>
    <dsp:sp modelId="{441B83BC-4E00-4901-9D6A-C5760170DCD3}">
      <dsp:nvSpPr>
        <dsp:cNvPr id="0" name=""/>
        <dsp:cNvSpPr/>
      </dsp:nvSpPr>
      <dsp:spPr>
        <a:xfrm>
          <a:off x="869501" y="918902"/>
          <a:ext cx="801011" cy="437892"/>
        </a:xfrm>
        <a:custGeom>
          <a:avLst/>
          <a:gdLst/>
          <a:ahLst/>
          <a:cxnLst/>
          <a:rect l="0" t="0" r="0" b="0"/>
          <a:pathLst>
            <a:path>
              <a:moveTo>
                <a:pt x="801011" y="0"/>
              </a:moveTo>
              <a:lnTo>
                <a:pt x="801011" y="306783"/>
              </a:lnTo>
              <a:lnTo>
                <a:pt x="0" y="306783"/>
              </a:lnTo>
              <a:lnTo>
                <a:pt x="0" y="437892"/>
              </a:lnTo>
            </a:path>
          </a:pathLst>
        </a:custGeom>
        <a:noFill/>
        <a:ln w="12700" cap="flat" cmpd="sng" algn="ctr">
          <a:solidFill>
            <a:srgbClr val="D8AD65"/>
          </a:solidFill>
          <a:prstDash val="solid"/>
          <a:miter lim="800000"/>
        </a:ln>
        <a:effectLst/>
      </dsp:spPr>
      <dsp:style>
        <a:lnRef idx="2">
          <a:scrgbClr r="0" g="0" b="0"/>
        </a:lnRef>
        <a:fillRef idx="0">
          <a:scrgbClr r="0" g="0" b="0"/>
        </a:fillRef>
        <a:effectRef idx="0">
          <a:scrgbClr r="0" g="0" b="0"/>
        </a:effectRef>
        <a:fontRef idx="minor"/>
      </dsp:style>
    </dsp:sp>
    <dsp:sp modelId="{D092E552-FD04-41E1-A99C-8555E021F6BA}">
      <dsp:nvSpPr>
        <dsp:cNvPr id="0" name=""/>
        <dsp:cNvSpPr/>
      </dsp:nvSpPr>
      <dsp:spPr>
        <a:xfrm>
          <a:off x="-77179" y="20211"/>
          <a:ext cx="3495385" cy="898691"/>
        </a:xfrm>
        <a:prstGeom prst="roundRect">
          <a:avLst>
            <a:gd name="adj" fmla="val 10000"/>
          </a:avLst>
        </a:prstGeom>
        <a:solidFill>
          <a:srgbClr val="A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F34306-C46A-49FA-A156-1492674E888F}">
      <dsp:nvSpPr>
        <dsp:cNvPr id="0" name=""/>
        <dsp:cNvSpPr/>
      </dsp:nvSpPr>
      <dsp:spPr>
        <a:xfrm>
          <a:off x="80071" y="169600"/>
          <a:ext cx="3495385" cy="898691"/>
        </a:xfrm>
        <a:prstGeom prst="roundRect">
          <a:avLst>
            <a:gd name="adj" fmla="val 10000"/>
          </a:avLst>
        </a:prstGeom>
        <a:solidFill>
          <a:schemeClr val="lt1">
            <a:alpha val="90000"/>
            <a:hueOff val="0"/>
            <a:satOff val="0"/>
            <a:lumOff val="0"/>
            <a:alphaOff val="0"/>
          </a:schemeClr>
        </a:solidFill>
        <a:ln w="12700" cap="flat" cmpd="sng" algn="ctr">
          <a:solidFill>
            <a:srgbClr val="D8AD65"/>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tr-TR" sz="1800" b="1" kern="1200" dirty="0">
              <a:solidFill>
                <a:srgbClr val="0C2340"/>
              </a:solidFill>
              <a:latin typeface="Myriad Pro Cond"/>
            </a:rPr>
            <a:t>Pazara Giriş Projesi Hazırlama Desteği</a:t>
          </a:r>
        </a:p>
      </dsp:txBody>
      <dsp:txXfrm>
        <a:off x="106393" y="195922"/>
        <a:ext cx="3442741" cy="846047"/>
      </dsp:txXfrm>
    </dsp:sp>
    <dsp:sp modelId="{D36095EC-D825-464F-901C-1C1F92D74187}">
      <dsp:nvSpPr>
        <dsp:cNvPr id="0" name=""/>
        <dsp:cNvSpPr/>
      </dsp:nvSpPr>
      <dsp:spPr>
        <a:xfrm>
          <a:off x="161870" y="1356794"/>
          <a:ext cx="1415261" cy="898691"/>
        </a:xfrm>
        <a:prstGeom prst="roundRect">
          <a:avLst>
            <a:gd name="adj" fmla="val 10000"/>
          </a:avLst>
        </a:prstGeom>
        <a:solidFill>
          <a:srgbClr val="A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2EE0C4-DC32-40FC-A6A5-16033FA23386}">
      <dsp:nvSpPr>
        <dsp:cNvPr id="0" name=""/>
        <dsp:cNvSpPr/>
      </dsp:nvSpPr>
      <dsp:spPr>
        <a:xfrm>
          <a:off x="319121" y="1506183"/>
          <a:ext cx="1415261" cy="898691"/>
        </a:xfrm>
        <a:prstGeom prst="roundRect">
          <a:avLst>
            <a:gd name="adj" fmla="val 10000"/>
          </a:avLst>
        </a:prstGeom>
        <a:solidFill>
          <a:schemeClr val="lt1">
            <a:alpha val="90000"/>
            <a:hueOff val="0"/>
            <a:satOff val="0"/>
            <a:lumOff val="0"/>
            <a:alphaOff val="0"/>
          </a:schemeClr>
        </a:solidFill>
        <a:ln w="12700" cap="flat" cmpd="sng" algn="ctr">
          <a:solidFill>
            <a:srgbClr val="D8AD65"/>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800100">
            <a:lnSpc>
              <a:spcPct val="90000"/>
            </a:lnSpc>
            <a:spcBef>
              <a:spcPct val="0"/>
            </a:spcBef>
            <a:spcAft>
              <a:spcPct val="35000"/>
            </a:spcAft>
            <a:buNone/>
          </a:pPr>
          <a:r>
            <a:rPr lang="tr-TR" sz="1400" b="1" kern="1200" dirty="0">
              <a:solidFill>
                <a:srgbClr val="0C2340"/>
              </a:solidFill>
              <a:latin typeface="Myriad Pro Cond"/>
              <a:ea typeface="+mn-ea"/>
              <a:cs typeface="+mn-cs"/>
            </a:rPr>
            <a:t>İhracat Planı Şirket Tarafından Hazırlanabilir</a:t>
          </a:r>
        </a:p>
      </dsp:txBody>
      <dsp:txXfrm>
        <a:off x="345443" y="1532505"/>
        <a:ext cx="1362617" cy="846047"/>
      </dsp:txXfrm>
    </dsp:sp>
    <dsp:sp modelId="{0F8F96B9-7519-4E3A-8963-F5094B4EF17C}">
      <dsp:nvSpPr>
        <dsp:cNvPr id="0" name=""/>
        <dsp:cNvSpPr/>
      </dsp:nvSpPr>
      <dsp:spPr>
        <a:xfrm>
          <a:off x="1906382" y="1361710"/>
          <a:ext cx="1415261" cy="898691"/>
        </a:xfrm>
        <a:prstGeom prst="roundRect">
          <a:avLst>
            <a:gd name="adj" fmla="val 10000"/>
          </a:avLst>
        </a:prstGeom>
        <a:solidFill>
          <a:srgbClr val="A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9F49A13-FDE8-4416-94A3-62068611DA4E}">
      <dsp:nvSpPr>
        <dsp:cNvPr id="0" name=""/>
        <dsp:cNvSpPr/>
      </dsp:nvSpPr>
      <dsp:spPr>
        <a:xfrm>
          <a:off x="2063633" y="1511099"/>
          <a:ext cx="1415261" cy="898691"/>
        </a:xfrm>
        <a:prstGeom prst="roundRect">
          <a:avLst>
            <a:gd name="adj" fmla="val 10000"/>
          </a:avLst>
        </a:prstGeom>
        <a:solidFill>
          <a:schemeClr val="lt1">
            <a:alpha val="90000"/>
            <a:hueOff val="0"/>
            <a:satOff val="0"/>
            <a:lumOff val="0"/>
            <a:alphaOff val="0"/>
          </a:schemeClr>
        </a:solidFill>
        <a:ln w="12700" cap="flat" cmpd="sng" algn="ctr">
          <a:solidFill>
            <a:srgbClr val="D8AD65"/>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tr-TR" sz="1400" b="1" kern="1200" dirty="0">
              <a:solidFill>
                <a:srgbClr val="0C2340"/>
              </a:solidFill>
              <a:latin typeface="Myriad Pro Cond"/>
              <a:ea typeface="+mn-ea"/>
              <a:cs typeface="+mn-cs"/>
            </a:rPr>
            <a:t>Danışmandan Hizmet </a:t>
          </a:r>
          <a:r>
            <a:rPr lang="tr-TR" sz="1400" b="1" kern="1200" dirty="0" err="1">
              <a:solidFill>
                <a:srgbClr val="0C2340"/>
              </a:solidFill>
              <a:latin typeface="Myriad Pro Cond"/>
              <a:ea typeface="+mn-ea"/>
              <a:cs typeface="+mn-cs"/>
            </a:rPr>
            <a:t>Alınabilinir</a:t>
          </a:r>
          <a:endParaRPr lang="tr-TR" sz="1400" b="1" kern="1200" dirty="0">
            <a:solidFill>
              <a:srgbClr val="0C2340"/>
            </a:solidFill>
            <a:latin typeface="Myriad Pro Cond"/>
            <a:ea typeface="+mn-ea"/>
            <a:cs typeface="+mn-cs"/>
          </a:endParaRPr>
        </a:p>
      </dsp:txBody>
      <dsp:txXfrm>
        <a:off x="2089955" y="1537421"/>
        <a:ext cx="1362617" cy="84604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BBDFB90C-0044-49F4-9680-3BD92217202E}" type="datetimeFigureOut">
              <a:rPr lang="tr-TR" smtClean="0"/>
              <a:t>21.05.2025</a:t>
            </a:fld>
            <a:endParaRPr lang="tr-TR"/>
          </a:p>
        </p:txBody>
      </p:sp>
      <p:sp>
        <p:nvSpPr>
          <p:cNvPr id="4" name="Slayt Resmi Yer Tutucusu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6" name="Alt Bilgi Yer Tutucusu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EBA43448-75E0-4B12-ADB1-83257657104C}" type="slidenum">
              <a:rPr lang="tr-TR" smtClean="0"/>
              <a:t>‹#›</a:t>
            </a:fld>
            <a:endParaRPr lang="tr-TR"/>
          </a:p>
        </p:txBody>
      </p:sp>
    </p:spTree>
    <p:extLst>
      <p:ext uri="{BB962C8B-B14F-4D97-AF65-F5344CB8AC3E}">
        <p14:creationId xmlns:p14="http://schemas.microsoft.com/office/powerpoint/2010/main" val="1792766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aşlık Slaydı">
    <p:spTree>
      <p:nvGrpSpPr>
        <p:cNvPr id="1" name=""/>
        <p:cNvGrpSpPr/>
        <p:nvPr/>
      </p:nvGrpSpPr>
      <p:grpSpPr>
        <a:xfrm>
          <a:off x="0" y="0"/>
          <a:ext cx="0" cy="0"/>
          <a:chOff x="0" y="0"/>
          <a:chExt cx="0" cy="0"/>
        </a:xfrm>
      </p:grpSpPr>
    </p:spTree>
    <p:extLst>
      <p:ext uri="{BB962C8B-B14F-4D97-AF65-F5344CB8AC3E}">
        <p14:creationId xmlns:p14="http://schemas.microsoft.com/office/powerpoint/2010/main" val="40088277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Yalnızca Başlık">
    <p:spTree>
      <p:nvGrpSpPr>
        <p:cNvPr id="1" name=""/>
        <p:cNvGrpSpPr/>
        <p:nvPr/>
      </p:nvGrpSpPr>
      <p:grpSpPr>
        <a:xfrm>
          <a:off x="0" y="0"/>
          <a:ext cx="0" cy="0"/>
          <a:chOff x="0" y="0"/>
          <a:chExt cx="0" cy="0"/>
        </a:xfrm>
      </p:grpSpPr>
    </p:spTree>
    <p:extLst>
      <p:ext uri="{BB962C8B-B14F-4D97-AF65-F5344CB8AC3E}">
        <p14:creationId xmlns:p14="http://schemas.microsoft.com/office/powerpoint/2010/main" val="26296560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şlık Slaydı">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40565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5CB4BB0-3FCE-4F9D-8710-11B5F570C4D1}"/>
              </a:ext>
            </a:extLst>
          </p:cNvPr>
          <p:cNvSpPr>
            <a:spLocks noGrp="1"/>
          </p:cNvSpPr>
          <p:nvPr>
            <p:ph type="ctrTitle"/>
          </p:nvPr>
        </p:nvSpPr>
        <p:spPr>
          <a:xfrm>
            <a:off x="1524000" y="1122363"/>
            <a:ext cx="9144000" cy="2387600"/>
          </a:xfrm>
        </p:spPr>
        <p:txBody>
          <a:bodyPr anchor="b"/>
          <a:lstStyle>
            <a:lvl1pPr algn="ctr">
              <a:defRPr sz="6000"/>
            </a:lvl1pPr>
          </a:lstStyle>
          <a:p>
            <a:r>
              <a:rPr lang="tr-TR"/>
              <a:t>Asıl başlık stilini düzenlemek için tıklayın</a:t>
            </a:r>
          </a:p>
        </p:txBody>
      </p:sp>
      <p:sp>
        <p:nvSpPr>
          <p:cNvPr id="3" name="Alt Başlık 2">
            <a:extLst>
              <a:ext uri="{FF2B5EF4-FFF2-40B4-BE49-F238E27FC236}">
                <a16:creationId xmlns:a16="http://schemas.microsoft.com/office/drawing/2014/main" id="{9B312F5C-4334-4231-BE7C-09251A492EE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9052E6FA-B5BB-49B0-91EE-DD4B011F5570}"/>
              </a:ext>
            </a:extLst>
          </p:cNvPr>
          <p:cNvSpPr>
            <a:spLocks noGrp="1"/>
          </p:cNvSpPr>
          <p:nvPr>
            <p:ph type="dt" sz="half" idx="10"/>
          </p:nvPr>
        </p:nvSpPr>
        <p:spPr/>
        <p:txBody>
          <a:bodyPr/>
          <a:lstStyle/>
          <a:p>
            <a:fld id="{C764DE79-268F-4C1A-8933-263129D2AF90}" type="datetimeFigureOut">
              <a:rPr lang="en-US" smtClean="0"/>
              <a:t>5/21/25</a:t>
            </a:fld>
            <a:endParaRPr lang="en-US" dirty="0"/>
          </a:p>
        </p:txBody>
      </p:sp>
      <p:sp>
        <p:nvSpPr>
          <p:cNvPr id="5" name="Alt Bilgi Yer Tutucusu 4">
            <a:extLst>
              <a:ext uri="{FF2B5EF4-FFF2-40B4-BE49-F238E27FC236}">
                <a16:creationId xmlns:a16="http://schemas.microsoft.com/office/drawing/2014/main" id="{220799E9-1475-45E5-A0FC-963D10B2D380}"/>
              </a:ext>
            </a:extLst>
          </p:cNvPr>
          <p:cNvSpPr>
            <a:spLocks noGrp="1"/>
          </p:cNvSpPr>
          <p:nvPr>
            <p:ph type="ftr" sz="quarter" idx="11"/>
          </p:nvPr>
        </p:nvSpPr>
        <p:spPr/>
        <p:txBody>
          <a:bodyPr/>
          <a:lstStyle/>
          <a:p>
            <a:endParaRPr lang="en-US" dirty="0"/>
          </a:p>
        </p:txBody>
      </p:sp>
      <p:sp>
        <p:nvSpPr>
          <p:cNvPr id="6" name="Slayt Numarası Yer Tutucusu 5">
            <a:extLst>
              <a:ext uri="{FF2B5EF4-FFF2-40B4-BE49-F238E27FC236}">
                <a16:creationId xmlns:a16="http://schemas.microsoft.com/office/drawing/2014/main" id="{477AC6EA-4D54-408D-B0D8-1651E91057F9}"/>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6220047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8BEEB3E-BB5C-433B-BC23-722440DBAC9D}"/>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5715FF2A-9F31-40A5-A560-DA725078E642}"/>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13125B95-E939-4040-B27D-0A78DAE9AE1E}"/>
              </a:ext>
            </a:extLst>
          </p:cNvPr>
          <p:cNvSpPr>
            <a:spLocks noGrp="1"/>
          </p:cNvSpPr>
          <p:nvPr>
            <p:ph type="dt" sz="half" idx="10"/>
          </p:nvPr>
        </p:nvSpPr>
        <p:spPr/>
        <p:txBody>
          <a:bodyPr/>
          <a:lstStyle/>
          <a:p>
            <a:fld id="{C764DE79-268F-4C1A-8933-263129D2AF90}" type="datetimeFigureOut">
              <a:rPr lang="en-US" smtClean="0"/>
              <a:t>5/21/25</a:t>
            </a:fld>
            <a:endParaRPr lang="en-US" dirty="0"/>
          </a:p>
        </p:txBody>
      </p:sp>
      <p:sp>
        <p:nvSpPr>
          <p:cNvPr id="5" name="Alt Bilgi Yer Tutucusu 4">
            <a:extLst>
              <a:ext uri="{FF2B5EF4-FFF2-40B4-BE49-F238E27FC236}">
                <a16:creationId xmlns:a16="http://schemas.microsoft.com/office/drawing/2014/main" id="{29665CE8-7822-4169-88DC-417983D28EB3}"/>
              </a:ext>
            </a:extLst>
          </p:cNvPr>
          <p:cNvSpPr>
            <a:spLocks noGrp="1"/>
          </p:cNvSpPr>
          <p:nvPr>
            <p:ph type="ftr" sz="quarter" idx="11"/>
          </p:nvPr>
        </p:nvSpPr>
        <p:spPr/>
        <p:txBody>
          <a:bodyPr/>
          <a:lstStyle/>
          <a:p>
            <a:endParaRPr lang="en-US" dirty="0"/>
          </a:p>
        </p:txBody>
      </p:sp>
      <p:sp>
        <p:nvSpPr>
          <p:cNvPr id="6" name="Slayt Numarası Yer Tutucusu 5">
            <a:extLst>
              <a:ext uri="{FF2B5EF4-FFF2-40B4-BE49-F238E27FC236}">
                <a16:creationId xmlns:a16="http://schemas.microsoft.com/office/drawing/2014/main" id="{549659C0-95D2-43BA-9BC5-9C742B7E30A4}"/>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579443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AEE5A5B4-FAD3-449A-AB9B-AEA39CBDF112}"/>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1C7277F0-36A3-4FFA-A407-C1E70BF2924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id="{260CA292-0648-4362-8741-A9CBBEE8E905}"/>
              </a:ext>
            </a:extLst>
          </p:cNvPr>
          <p:cNvSpPr>
            <a:spLocks noGrp="1"/>
          </p:cNvSpPr>
          <p:nvPr>
            <p:ph type="dt" sz="half" idx="10"/>
          </p:nvPr>
        </p:nvSpPr>
        <p:spPr/>
        <p:txBody>
          <a:bodyPr/>
          <a:lstStyle/>
          <a:p>
            <a:fld id="{C764DE79-268F-4C1A-8933-263129D2AF90}" type="datetimeFigureOut">
              <a:rPr lang="en-US" smtClean="0"/>
              <a:t>5/21/25</a:t>
            </a:fld>
            <a:endParaRPr lang="en-US" dirty="0"/>
          </a:p>
        </p:txBody>
      </p:sp>
      <p:sp>
        <p:nvSpPr>
          <p:cNvPr id="5" name="Alt Bilgi Yer Tutucusu 4">
            <a:extLst>
              <a:ext uri="{FF2B5EF4-FFF2-40B4-BE49-F238E27FC236}">
                <a16:creationId xmlns:a16="http://schemas.microsoft.com/office/drawing/2014/main" id="{1E74CC3E-282C-4111-AFE9-85D6C3BE675B}"/>
              </a:ext>
            </a:extLst>
          </p:cNvPr>
          <p:cNvSpPr>
            <a:spLocks noGrp="1"/>
          </p:cNvSpPr>
          <p:nvPr>
            <p:ph type="ftr" sz="quarter" idx="11"/>
          </p:nvPr>
        </p:nvSpPr>
        <p:spPr/>
        <p:txBody>
          <a:bodyPr/>
          <a:lstStyle/>
          <a:p>
            <a:endParaRPr lang="en-US" dirty="0"/>
          </a:p>
        </p:txBody>
      </p:sp>
      <p:sp>
        <p:nvSpPr>
          <p:cNvPr id="6" name="Slayt Numarası Yer Tutucusu 5">
            <a:extLst>
              <a:ext uri="{FF2B5EF4-FFF2-40B4-BE49-F238E27FC236}">
                <a16:creationId xmlns:a16="http://schemas.microsoft.com/office/drawing/2014/main" id="{A0BB033E-B944-4DAF-972F-129A0380009F}"/>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7093810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1A8F09E-06D0-4EA3-AF67-5CC52AC68456}"/>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3BE81F89-3D77-479A-BDA8-9289BBF14BDC}"/>
              </a:ext>
            </a:extLst>
          </p:cNvPr>
          <p:cNvSpPr>
            <a:spLocks noGrp="1"/>
          </p:cNvSpPr>
          <p:nvPr>
            <p:ph sz="half" idx="1"/>
          </p:nvPr>
        </p:nvSpPr>
        <p:spPr>
          <a:xfrm>
            <a:off x="838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64252137-B1B2-49AD-9033-AA15024E690A}"/>
              </a:ext>
            </a:extLst>
          </p:cNvPr>
          <p:cNvSpPr>
            <a:spLocks noGrp="1"/>
          </p:cNvSpPr>
          <p:nvPr>
            <p:ph sz="half" idx="2"/>
          </p:nvPr>
        </p:nvSpPr>
        <p:spPr>
          <a:xfrm>
            <a:off x="6172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D9F84853-7A42-47EF-A29A-8272346A53A9}"/>
              </a:ext>
            </a:extLst>
          </p:cNvPr>
          <p:cNvSpPr>
            <a:spLocks noGrp="1"/>
          </p:cNvSpPr>
          <p:nvPr>
            <p:ph type="dt" sz="half" idx="10"/>
          </p:nvPr>
        </p:nvSpPr>
        <p:spPr/>
        <p:txBody>
          <a:bodyPr/>
          <a:lstStyle/>
          <a:p>
            <a:fld id="{C764DE79-268F-4C1A-8933-263129D2AF90}" type="datetimeFigureOut">
              <a:rPr lang="en-US" smtClean="0"/>
              <a:t>5/21/25</a:t>
            </a:fld>
            <a:endParaRPr lang="en-US" dirty="0"/>
          </a:p>
        </p:txBody>
      </p:sp>
      <p:sp>
        <p:nvSpPr>
          <p:cNvPr id="6" name="Alt Bilgi Yer Tutucusu 5">
            <a:extLst>
              <a:ext uri="{FF2B5EF4-FFF2-40B4-BE49-F238E27FC236}">
                <a16:creationId xmlns:a16="http://schemas.microsoft.com/office/drawing/2014/main" id="{37A401F5-D144-4E68-A1F8-86994D3F3DB1}"/>
              </a:ext>
            </a:extLst>
          </p:cNvPr>
          <p:cNvSpPr>
            <a:spLocks noGrp="1"/>
          </p:cNvSpPr>
          <p:nvPr>
            <p:ph type="ftr" sz="quarter" idx="11"/>
          </p:nvPr>
        </p:nvSpPr>
        <p:spPr/>
        <p:txBody>
          <a:bodyPr/>
          <a:lstStyle/>
          <a:p>
            <a:endParaRPr lang="en-US" dirty="0"/>
          </a:p>
        </p:txBody>
      </p:sp>
      <p:sp>
        <p:nvSpPr>
          <p:cNvPr id="7" name="Slayt Numarası Yer Tutucusu 6">
            <a:extLst>
              <a:ext uri="{FF2B5EF4-FFF2-40B4-BE49-F238E27FC236}">
                <a16:creationId xmlns:a16="http://schemas.microsoft.com/office/drawing/2014/main" id="{A92374A4-8465-46A7-AD0E-4A3150F49C89}"/>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825841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A374B7D-FAEA-4B01-A43B-EA8844034ECE}"/>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6D1EA01E-05BB-47D3-A65A-D6262F2825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id="{02DE95CB-9C98-435E-9567-9FF04B8A059A}"/>
              </a:ext>
            </a:extLst>
          </p:cNvPr>
          <p:cNvSpPr>
            <a:spLocks noGrp="1"/>
          </p:cNvSpPr>
          <p:nvPr>
            <p:ph sz="half" idx="2"/>
          </p:nvPr>
        </p:nvSpPr>
        <p:spPr>
          <a:xfrm>
            <a:off x="839788" y="2505075"/>
            <a:ext cx="5157787"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81552B34-C1DD-4C30-8A32-3FD59E6D974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id="{B12A8791-7EB4-4916-B763-BB7633C21CCA}"/>
              </a:ext>
            </a:extLst>
          </p:cNvPr>
          <p:cNvSpPr>
            <a:spLocks noGrp="1"/>
          </p:cNvSpPr>
          <p:nvPr>
            <p:ph sz="quarter" idx="4"/>
          </p:nvPr>
        </p:nvSpPr>
        <p:spPr>
          <a:xfrm>
            <a:off x="6172200" y="2505075"/>
            <a:ext cx="5183188"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42C3C27E-6B2C-4E3C-BAEC-7754ACCF5F1E}"/>
              </a:ext>
            </a:extLst>
          </p:cNvPr>
          <p:cNvSpPr>
            <a:spLocks noGrp="1"/>
          </p:cNvSpPr>
          <p:nvPr>
            <p:ph type="dt" sz="half" idx="10"/>
          </p:nvPr>
        </p:nvSpPr>
        <p:spPr/>
        <p:txBody>
          <a:bodyPr/>
          <a:lstStyle/>
          <a:p>
            <a:fld id="{C764DE79-268F-4C1A-8933-263129D2AF90}" type="datetimeFigureOut">
              <a:rPr lang="en-US" smtClean="0"/>
              <a:t>5/21/25</a:t>
            </a:fld>
            <a:endParaRPr lang="en-US" dirty="0"/>
          </a:p>
        </p:txBody>
      </p:sp>
      <p:sp>
        <p:nvSpPr>
          <p:cNvPr id="8" name="Alt Bilgi Yer Tutucusu 7">
            <a:extLst>
              <a:ext uri="{FF2B5EF4-FFF2-40B4-BE49-F238E27FC236}">
                <a16:creationId xmlns:a16="http://schemas.microsoft.com/office/drawing/2014/main" id="{D71825E1-1D0B-4B3C-BFD1-B4447EA8FB5F}"/>
              </a:ext>
            </a:extLst>
          </p:cNvPr>
          <p:cNvSpPr>
            <a:spLocks noGrp="1"/>
          </p:cNvSpPr>
          <p:nvPr>
            <p:ph type="ftr" sz="quarter" idx="11"/>
          </p:nvPr>
        </p:nvSpPr>
        <p:spPr/>
        <p:txBody>
          <a:bodyPr/>
          <a:lstStyle/>
          <a:p>
            <a:endParaRPr lang="en-US" dirty="0"/>
          </a:p>
        </p:txBody>
      </p:sp>
      <p:sp>
        <p:nvSpPr>
          <p:cNvPr id="9" name="Slayt Numarası Yer Tutucusu 8">
            <a:extLst>
              <a:ext uri="{FF2B5EF4-FFF2-40B4-BE49-F238E27FC236}">
                <a16:creationId xmlns:a16="http://schemas.microsoft.com/office/drawing/2014/main" id="{1616DA72-9494-4BF0-83A6-93692C1C6C00}"/>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2949579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98AE644-7817-4CBC-B40D-4C0451ADBA1A}"/>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160692E6-8BA3-4C24-A4BA-4EBB739DF93C}"/>
              </a:ext>
            </a:extLst>
          </p:cNvPr>
          <p:cNvSpPr>
            <a:spLocks noGrp="1"/>
          </p:cNvSpPr>
          <p:nvPr>
            <p:ph type="dt" sz="half" idx="10"/>
          </p:nvPr>
        </p:nvSpPr>
        <p:spPr/>
        <p:txBody>
          <a:bodyPr/>
          <a:lstStyle/>
          <a:p>
            <a:fld id="{C764DE79-268F-4C1A-8933-263129D2AF90}" type="datetimeFigureOut">
              <a:rPr lang="en-US" smtClean="0"/>
              <a:t>5/21/25</a:t>
            </a:fld>
            <a:endParaRPr lang="en-US" dirty="0"/>
          </a:p>
        </p:txBody>
      </p:sp>
      <p:sp>
        <p:nvSpPr>
          <p:cNvPr id="4" name="Alt Bilgi Yer Tutucusu 3">
            <a:extLst>
              <a:ext uri="{FF2B5EF4-FFF2-40B4-BE49-F238E27FC236}">
                <a16:creationId xmlns:a16="http://schemas.microsoft.com/office/drawing/2014/main" id="{0CA30AF0-F0BF-4F8F-80B6-8E930876C603}"/>
              </a:ext>
            </a:extLst>
          </p:cNvPr>
          <p:cNvSpPr>
            <a:spLocks noGrp="1"/>
          </p:cNvSpPr>
          <p:nvPr>
            <p:ph type="ftr" sz="quarter" idx="11"/>
          </p:nvPr>
        </p:nvSpPr>
        <p:spPr/>
        <p:txBody>
          <a:bodyPr/>
          <a:lstStyle/>
          <a:p>
            <a:endParaRPr lang="en-US" dirty="0"/>
          </a:p>
        </p:txBody>
      </p:sp>
      <p:sp>
        <p:nvSpPr>
          <p:cNvPr id="5" name="Slayt Numarası Yer Tutucusu 4">
            <a:extLst>
              <a:ext uri="{FF2B5EF4-FFF2-40B4-BE49-F238E27FC236}">
                <a16:creationId xmlns:a16="http://schemas.microsoft.com/office/drawing/2014/main" id="{85726967-2B5C-4B36-94D1-B25A6E5448B9}"/>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6656810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7A27C5E0-8DEE-424E-B2A1-99E58DC2C854}"/>
              </a:ext>
            </a:extLst>
          </p:cNvPr>
          <p:cNvSpPr>
            <a:spLocks noGrp="1"/>
          </p:cNvSpPr>
          <p:nvPr>
            <p:ph type="dt" sz="half" idx="10"/>
          </p:nvPr>
        </p:nvSpPr>
        <p:spPr/>
        <p:txBody>
          <a:bodyPr/>
          <a:lstStyle/>
          <a:p>
            <a:fld id="{C764DE79-268F-4C1A-8933-263129D2AF90}" type="datetimeFigureOut">
              <a:rPr lang="en-US" smtClean="0"/>
              <a:t>5/21/25</a:t>
            </a:fld>
            <a:endParaRPr lang="en-US" dirty="0"/>
          </a:p>
        </p:txBody>
      </p:sp>
      <p:sp>
        <p:nvSpPr>
          <p:cNvPr id="3" name="Alt Bilgi Yer Tutucusu 2">
            <a:extLst>
              <a:ext uri="{FF2B5EF4-FFF2-40B4-BE49-F238E27FC236}">
                <a16:creationId xmlns:a16="http://schemas.microsoft.com/office/drawing/2014/main" id="{2DCE04C1-52F9-47E9-9DF1-DB3C377BF5D1}"/>
              </a:ext>
            </a:extLst>
          </p:cNvPr>
          <p:cNvSpPr>
            <a:spLocks noGrp="1"/>
          </p:cNvSpPr>
          <p:nvPr>
            <p:ph type="ftr" sz="quarter" idx="11"/>
          </p:nvPr>
        </p:nvSpPr>
        <p:spPr/>
        <p:txBody>
          <a:bodyPr/>
          <a:lstStyle/>
          <a:p>
            <a:endParaRPr lang="en-US" dirty="0"/>
          </a:p>
        </p:txBody>
      </p:sp>
      <p:sp>
        <p:nvSpPr>
          <p:cNvPr id="4" name="Slayt Numarası Yer Tutucusu 3">
            <a:extLst>
              <a:ext uri="{FF2B5EF4-FFF2-40B4-BE49-F238E27FC236}">
                <a16:creationId xmlns:a16="http://schemas.microsoft.com/office/drawing/2014/main" id="{D628528B-548F-4CAA-810D-305E0B5EE9C1}"/>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609088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34859AA-E6B5-46D7-BD94-449548236467}"/>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9F3BDD51-EA56-4BF8-963C-343149D7135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8A9DA4FF-EFEB-499A-AB9F-FF179D9738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7977E9B7-54A0-4A94-B0AD-51D0CA28CBCD}"/>
              </a:ext>
            </a:extLst>
          </p:cNvPr>
          <p:cNvSpPr>
            <a:spLocks noGrp="1"/>
          </p:cNvSpPr>
          <p:nvPr>
            <p:ph type="dt" sz="half" idx="10"/>
          </p:nvPr>
        </p:nvSpPr>
        <p:spPr/>
        <p:txBody>
          <a:bodyPr/>
          <a:lstStyle/>
          <a:p>
            <a:fld id="{C764DE79-268F-4C1A-8933-263129D2AF90}" type="datetimeFigureOut">
              <a:rPr lang="en-US" smtClean="0"/>
              <a:t>5/21/25</a:t>
            </a:fld>
            <a:endParaRPr lang="en-US" dirty="0"/>
          </a:p>
        </p:txBody>
      </p:sp>
      <p:sp>
        <p:nvSpPr>
          <p:cNvPr id="6" name="Alt Bilgi Yer Tutucusu 5">
            <a:extLst>
              <a:ext uri="{FF2B5EF4-FFF2-40B4-BE49-F238E27FC236}">
                <a16:creationId xmlns:a16="http://schemas.microsoft.com/office/drawing/2014/main" id="{8B09D3B9-4018-4B84-9262-3F85AA9E2BE7}"/>
              </a:ext>
            </a:extLst>
          </p:cNvPr>
          <p:cNvSpPr>
            <a:spLocks noGrp="1"/>
          </p:cNvSpPr>
          <p:nvPr>
            <p:ph type="ftr" sz="quarter" idx="11"/>
          </p:nvPr>
        </p:nvSpPr>
        <p:spPr/>
        <p:txBody>
          <a:bodyPr/>
          <a:lstStyle/>
          <a:p>
            <a:endParaRPr lang="en-US" dirty="0"/>
          </a:p>
        </p:txBody>
      </p:sp>
      <p:sp>
        <p:nvSpPr>
          <p:cNvPr id="7" name="Slayt Numarası Yer Tutucusu 6">
            <a:extLst>
              <a:ext uri="{FF2B5EF4-FFF2-40B4-BE49-F238E27FC236}">
                <a16:creationId xmlns:a16="http://schemas.microsoft.com/office/drawing/2014/main" id="{419787FE-174A-41E7-BCC7-4CCC0B7B3C97}"/>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0069322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067FCB0-6D8A-4EBF-A460-8C64BFFD6712}"/>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B0EB21F4-F928-4CBF-9114-BA63F97FD11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id="{B1E32DDA-48A5-4C31-BD26-AAE443942F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AD292CAC-F089-4E5A-84B5-2CF5F3985660}"/>
              </a:ext>
            </a:extLst>
          </p:cNvPr>
          <p:cNvSpPr>
            <a:spLocks noGrp="1"/>
          </p:cNvSpPr>
          <p:nvPr>
            <p:ph type="dt" sz="half" idx="10"/>
          </p:nvPr>
        </p:nvSpPr>
        <p:spPr/>
        <p:txBody>
          <a:bodyPr/>
          <a:lstStyle/>
          <a:p>
            <a:fld id="{C764DE79-268F-4C1A-8933-263129D2AF90}" type="datetimeFigureOut">
              <a:rPr lang="en-US" smtClean="0"/>
              <a:t>5/21/25</a:t>
            </a:fld>
            <a:endParaRPr lang="en-US" dirty="0"/>
          </a:p>
        </p:txBody>
      </p:sp>
      <p:sp>
        <p:nvSpPr>
          <p:cNvPr id="6" name="Alt Bilgi Yer Tutucusu 5">
            <a:extLst>
              <a:ext uri="{FF2B5EF4-FFF2-40B4-BE49-F238E27FC236}">
                <a16:creationId xmlns:a16="http://schemas.microsoft.com/office/drawing/2014/main" id="{0AD0DB9C-016B-4104-A19A-1CC7864B2938}"/>
              </a:ext>
            </a:extLst>
          </p:cNvPr>
          <p:cNvSpPr>
            <a:spLocks noGrp="1"/>
          </p:cNvSpPr>
          <p:nvPr>
            <p:ph type="ftr" sz="quarter" idx="11"/>
          </p:nvPr>
        </p:nvSpPr>
        <p:spPr/>
        <p:txBody>
          <a:bodyPr/>
          <a:lstStyle/>
          <a:p>
            <a:endParaRPr lang="en-US" dirty="0"/>
          </a:p>
        </p:txBody>
      </p:sp>
      <p:sp>
        <p:nvSpPr>
          <p:cNvPr id="7" name="Slayt Numarası Yer Tutucusu 6">
            <a:extLst>
              <a:ext uri="{FF2B5EF4-FFF2-40B4-BE49-F238E27FC236}">
                <a16:creationId xmlns:a16="http://schemas.microsoft.com/office/drawing/2014/main" id="{1A59AB34-08A7-44D2-B6E7-B1DE13465E6F}"/>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6955280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C5EDAF2-66FE-496F-BCA1-83107A8381F7}"/>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4BCBF965-5F89-4C60-B74F-1A2B1000D94A}"/>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57D67190-51F3-4106-ACFE-A4F172F777C5}"/>
              </a:ext>
            </a:extLst>
          </p:cNvPr>
          <p:cNvSpPr>
            <a:spLocks noGrp="1"/>
          </p:cNvSpPr>
          <p:nvPr>
            <p:ph type="dt" sz="half" idx="10"/>
          </p:nvPr>
        </p:nvSpPr>
        <p:spPr/>
        <p:txBody>
          <a:bodyPr/>
          <a:lstStyle/>
          <a:p>
            <a:fld id="{C764DE79-268F-4C1A-8933-263129D2AF90}" type="datetimeFigureOut">
              <a:rPr lang="en-US" smtClean="0"/>
              <a:t>5/21/25</a:t>
            </a:fld>
            <a:endParaRPr lang="en-US" dirty="0"/>
          </a:p>
        </p:txBody>
      </p:sp>
      <p:sp>
        <p:nvSpPr>
          <p:cNvPr id="5" name="Alt Bilgi Yer Tutucusu 4">
            <a:extLst>
              <a:ext uri="{FF2B5EF4-FFF2-40B4-BE49-F238E27FC236}">
                <a16:creationId xmlns:a16="http://schemas.microsoft.com/office/drawing/2014/main" id="{CCB89A0F-EDB2-43E9-BC15-9DC8B3856E87}"/>
              </a:ext>
            </a:extLst>
          </p:cNvPr>
          <p:cNvSpPr>
            <a:spLocks noGrp="1"/>
          </p:cNvSpPr>
          <p:nvPr>
            <p:ph type="ftr" sz="quarter" idx="11"/>
          </p:nvPr>
        </p:nvSpPr>
        <p:spPr/>
        <p:txBody>
          <a:bodyPr/>
          <a:lstStyle/>
          <a:p>
            <a:endParaRPr lang="en-US" dirty="0"/>
          </a:p>
        </p:txBody>
      </p:sp>
      <p:sp>
        <p:nvSpPr>
          <p:cNvPr id="6" name="Slayt Numarası Yer Tutucusu 5">
            <a:extLst>
              <a:ext uri="{FF2B5EF4-FFF2-40B4-BE49-F238E27FC236}">
                <a16:creationId xmlns:a16="http://schemas.microsoft.com/office/drawing/2014/main" id="{D5991958-A829-4195-9D06-5B81E40D9AD7}"/>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0318720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7120FAF8-496A-4DE8-B418-393A727E4748}"/>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5A0C582C-7DF0-42A6-9F05-9B06FFE85F3C}"/>
              </a:ext>
            </a:extLst>
          </p:cNvPr>
          <p:cNvSpPr>
            <a:spLocks noGrp="1"/>
          </p:cNvSpPr>
          <p:nvPr>
            <p:ph type="body" orient="vert" idx="1"/>
          </p:nvPr>
        </p:nvSpPr>
        <p:spPr>
          <a:xfrm>
            <a:off x="838200" y="365125"/>
            <a:ext cx="7734300" cy="5811838"/>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18C7A7D0-2F57-4B9C-80EC-9BE014800C5F}"/>
              </a:ext>
            </a:extLst>
          </p:cNvPr>
          <p:cNvSpPr>
            <a:spLocks noGrp="1"/>
          </p:cNvSpPr>
          <p:nvPr>
            <p:ph type="dt" sz="half" idx="10"/>
          </p:nvPr>
        </p:nvSpPr>
        <p:spPr/>
        <p:txBody>
          <a:bodyPr/>
          <a:lstStyle/>
          <a:p>
            <a:fld id="{C764DE79-268F-4C1A-8933-263129D2AF90}" type="datetimeFigureOut">
              <a:rPr lang="en-US" smtClean="0"/>
              <a:t>5/21/25</a:t>
            </a:fld>
            <a:endParaRPr lang="en-US" dirty="0"/>
          </a:p>
        </p:txBody>
      </p:sp>
      <p:sp>
        <p:nvSpPr>
          <p:cNvPr id="5" name="Alt Bilgi Yer Tutucusu 4">
            <a:extLst>
              <a:ext uri="{FF2B5EF4-FFF2-40B4-BE49-F238E27FC236}">
                <a16:creationId xmlns:a16="http://schemas.microsoft.com/office/drawing/2014/main" id="{624E2158-D8D9-4604-93B8-94B9A4C9FE22}"/>
              </a:ext>
            </a:extLst>
          </p:cNvPr>
          <p:cNvSpPr>
            <a:spLocks noGrp="1"/>
          </p:cNvSpPr>
          <p:nvPr>
            <p:ph type="ftr" sz="quarter" idx="11"/>
          </p:nvPr>
        </p:nvSpPr>
        <p:spPr/>
        <p:txBody>
          <a:bodyPr/>
          <a:lstStyle/>
          <a:p>
            <a:endParaRPr lang="en-US" dirty="0"/>
          </a:p>
        </p:txBody>
      </p:sp>
      <p:sp>
        <p:nvSpPr>
          <p:cNvPr id="6" name="Slayt Numarası Yer Tutucusu 5">
            <a:extLst>
              <a:ext uri="{FF2B5EF4-FFF2-40B4-BE49-F238E27FC236}">
                <a16:creationId xmlns:a16="http://schemas.microsoft.com/office/drawing/2014/main" id="{2E67EB7C-7F69-4858-88DC-05229563398F}"/>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334658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Yalnızca Başlı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234259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theme" Target="../theme/theme4.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slideLayout" Target="../slideLayouts/slideLayout15.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9" name="Resim 8">
            <a:extLst>
              <a:ext uri="{FF2B5EF4-FFF2-40B4-BE49-F238E27FC236}">
                <a16:creationId xmlns:a16="http://schemas.microsoft.com/office/drawing/2014/main" id="{C07C6EC4-3B7C-4AAF-8E0C-A2353C4E0302}"/>
              </a:ext>
            </a:extLst>
          </p:cNvPr>
          <p:cNvPicPr>
            <a:picLocks noChangeAspect="1"/>
          </p:cNvPicPr>
          <p:nvPr userDrawn="1"/>
        </p:nvPicPr>
        <p:blipFill>
          <a:blip r:embed="rId3"/>
          <a:stretch>
            <a:fillRect/>
          </a:stretch>
        </p:blipFill>
        <p:spPr>
          <a:xfrm>
            <a:off x="-2" y="0"/>
            <a:ext cx="12191999" cy="6858000"/>
          </a:xfrm>
          <a:prstGeom prst="rect">
            <a:avLst/>
          </a:prstGeom>
        </p:spPr>
      </p:pic>
      <p:pic>
        <p:nvPicPr>
          <p:cNvPr id="10" name="Picture 4" descr="Untitled-1.png">
            <a:extLst>
              <a:ext uri="{FF2B5EF4-FFF2-40B4-BE49-F238E27FC236}">
                <a16:creationId xmlns:a16="http://schemas.microsoft.com/office/drawing/2014/main" id="{3624C159-4497-4EC4-9D96-6DCBB9D22E62}"/>
              </a:ext>
            </a:extLst>
          </p:cNvPr>
          <p:cNvPicPr/>
          <p:nvPr userDrawn="1"/>
        </p:nvPicPr>
        <p:blipFill>
          <a:blip r:embed="rId4" cstate="print">
            <a:lum bright="70000" contrast="-70000"/>
            <a:extLst>
              <a:ext uri="{28A0092B-C50C-407E-A947-70E740481C1C}">
                <a14:useLocalDpi xmlns:a14="http://schemas.microsoft.com/office/drawing/2010/main" val="0"/>
              </a:ext>
            </a:extLst>
          </a:blip>
          <a:stretch>
            <a:fillRect/>
          </a:stretch>
        </p:blipFill>
        <p:spPr>
          <a:xfrm>
            <a:off x="4056158" y="1225111"/>
            <a:ext cx="4079681" cy="1226160"/>
          </a:xfrm>
          <a:prstGeom prst="rect">
            <a:avLst/>
          </a:prstGeom>
        </p:spPr>
      </p:pic>
    </p:spTree>
    <p:extLst>
      <p:ext uri="{BB962C8B-B14F-4D97-AF65-F5344CB8AC3E}">
        <p14:creationId xmlns:p14="http://schemas.microsoft.com/office/powerpoint/2010/main" val="1028778729"/>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8" name="Dikdörtgen 7">
            <a:extLst>
              <a:ext uri="{FF2B5EF4-FFF2-40B4-BE49-F238E27FC236}">
                <a16:creationId xmlns:a16="http://schemas.microsoft.com/office/drawing/2014/main" id="{4463805C-3E5F-444A-A5E3-0A3573B82D40}"/>
              </a:ext>
            </a:extLst>
          </p:cNvPr>
          <p:cNvSpPr/>
          <p:nvPr userDrawn="1"/>
        </p:nvSpPr>
        <p:spPr>
          <a:xfrm>
            <a:off x="0" y="6344877"/>
            <a:ext cx="12192000" cy="513124"/>
          </a:xfrm>
          <a:prstGeom prst="rect">
            <a:avLst/>
          </a:prstGeom>
          <a:solidFill>
            <a:srgbClr val="A00000"/>
          </a:solidFill>
          <a:ln>
            <a:solidFill>
              <a:srgbClr val="002060"/>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p>
        </p:txBody>
      </p:sp>
      <p:pic>
        <p:nvPicPr>
          <p:cNvPr id="9" name="Picture 4" descr="Untitled-1.png">
            <a:extLst>
              <a:ext uri="{FF2B5EF4-FFF2-40B4-BE49-F238E27FC236}">
                <a16:creationId xmlns:a16="http://schemas.microsoft.com/office/drawing/2014/main" id="{A3EB46D3-59A0-4B9C-9D12-4C7201815DF3}"/>
              </a:ext>
            </a:extLst>
          </p:cNvPr>
          <p:cNvPicPr>
            <a:picLocks noChangeAspect="1"/>
          </p:cNvPicPr>
          <p:nvPr userDrawn="1"/>
        </p:nvPicPr>
        <p:blipFill>
          <a:blip r:embed="rId3" cstate="print">
            <a:lum bright="70000" contrast="-70000"/>
            <a:extLst>
              <a:ext uri="{28A0092B-C50C-407E-A947-70E740481C1C}">
                <a14:useLocalDpi xmlns:a14="http://schemas.microsoft.com/office/drawing/2010/main" val="0"/>
              </a:ext>
            </a:extLst>
          </a:blip>
          <a:stretch>
            <a:fillRect/>
          </a:stretch>
        </p:blipFill>
        <p:spPr>
          <a:xfrm>
            <a:off x="209605" y="6409070"/>
            <a:ext cx="1260000" cy="384737"/>
          </a:xfrm>
          <a:prstGeom prst="rect">
            <a:avLst/>
          </a:prstGeom>
        </p:spPr>
      </p:pic>
      <p:sp>
        <p:nvSpPr>
          <p:cNvPr id="10" name="Slayt Numarası Yer Tutucusu 28">
            <a:extLst>
              <a:ext uri="{FF2B5EF4-FFF2-40B4-BE49-F238E27FC236}">
                <a16:creationId xmlns:a16="http://schemas.microsoft.com/office/drawing/2014/main" id="{EF9800E3-EC07-4061-B0F9-A25212AD7AF2}"/>
              </a:ext>
            </a:extLst>
          </p:cNvPr>
          <p:cNvSpPr txBox="1">
            <a:spLocks/>
          </p:cNvSpPr>
          <p:nvPr userDrawn="1"/>
        </p:nvSpPr>
        <p:spPr>
          <a:xfrm>
            <a:off x="11546378" y="6344877"/>
            <a:ext cx="436017" cy="543428"/>
          </a:xfrm>
          <a:prstGeom prst="round2SameRect">
            <a:avLst/>
          </a:prstGeom>
          <a:noFill/>
          <a:ln>
            <a:noFill/>
          </a:ln>
          <a:effectLst>
            <a:softEdge rad="12700"/>
          </a:effectLst>
        </p:spPr>
        <p:txBody>
          <a:bodyPr vert="horz" lIns="91440" tIns="45720" rIns="91440" bIns="45720" rtlCol="0" anchor="ctr"/>
          <a:lstStyle>
            <a:defPPr>
              <a:defRPr lang="tr-TR"/>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253F540A-4CC8-4C65-ADF3-5D7ED0C1F21C}" type="slidenum">
              <a:rPr lang="tr-TR" b="1" smtClean="0">
                <a:solidFill>
                  <a:schemeClr val="bg1"/>
                </a:solidFill>
              </a:rPr>
              <a:pPr algn="ctr"/>
              <a:t>‹#›</a:t>
            </a:fld>
            <a:endParaRPr lang="tr-TR" b="1" dirty="0">
              <a:solidFill>
                <a:schemeClr val="bg1"/>
              </a:solidFill>
            </a:endParaRPr>
          </a:p>
        </p:txBody>
      </p:sp>
    </p:spTree>
    <p:extLst>
      <p:ext uri="{BB962C8B-B14F-4D97-AF65-F5344CB8AC3E}">
        <p14:creationId xmlns:p14="http://schemas.microsoft.com/office/powerpoint/2010/main" val="916298570"/>
      </p:ext>
    </p:extLst>
  </p:cSld>
  <p:clrMap bg1="lt1" tx1="dk1" bg2="lt2" tx2="dk2" accent1="accent1" accent2="accent2" accent3="accent3" accent4="accent4" accent5="accent5" accent6="accent6" hlink="hlink" folHlink="folHlink"/>
  <p:sldLayoutIdLst>
    <p:sldLayoutId id="214748366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Resim 6">
            <a:extLst>
              <a:ext uri="{FF2B5EF4-FFF2-40B4-BE49-F238E27FC236}">
                <a16:creationId xmlns:a16="http://schemas.microsoft.com/office/drawing/2014/main" id="{453F187E-C565-4246-87A3-2F2EBDAF5649}"/>
              </a:ext>
            </a:extLst>
          </p:cNvPr>
          <p:cNvPicPr>
            <a:picLocks noChangeAspect="1"/>
          </p:cNvPicPr>
          <p:nvPr userDrawn="1"/>
        </p:nvPicPr>
        <p:blipFill>
          <a:blip r:embed="rId3"/>
          <a:stretch>
            <a:fillRect/>
          </a:stretch>
        </p:blipFill>
        <p:spPr>
          <a:xfrm>
            <a:off x="-2" y="0"/>
            <a:ext cx="12191999" cy="6858000"/>
          </a:xfrm>
          <a:prstGeom prst="rect">
            <a:avLst/>
          </a:prstGeom>
        </p:spPr>
      </p:pic>
    </p:spTree>
    <p:extLst>
      <p:ext uri="{BB962C8B-B14F-4D97-AF65-F5344CB8AC3E}">
        <p14:creationId xmlns:p14="http://schemas.microsoft.com/office/powerpoint/2010/main" val="598677817"/>
      </p:ext>
    </p:extLst>
  </p:cSld>
  <p:clrMap bg1="lt1" tx1="dk1" bg2="lt2" tx2="dk2" accent1="accent1" accent2="accent2" accent3="accent3" accent4="accent4" accent5="accent5" accent6="accent6" hlink="hlink" folHlink="folHlink"/>
  <p:sldLayoutIdLst>
    <p:sldLayoutId id="214748367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4FFA5702-F829-472D-BE61-DD0A66D95A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stilini düzenlemek için tıklayın</a:t>
            </a:r>
          </a:p>
        </p:txBody>
      </p:sp>
      <p:sp>
        <p:nvSpPr>
          <p:cNvPr id="3" name="Metin Yer Tutucusu 2">
            <a:extLst>
              <a:ext uri="{FF2B5EF4-FFF2-40B4-BE49-F238E27FC236}">
                <a16:creationId xmlns:a16="http://schemas.microsoft.com/office/drawing/2014/main" id="{F735F530-9563-4AA0-963F-A4CA1AE814F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B5B0FC3B-C2D4-4791-BDD3-674D4FA063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D8103B-D8EB-4F68-BA95-C0FF7D3C483E}" type="datetimeFigureOut">
              <a:rPr lang="tr-TR" smtClean="0"/>
              <a:t>21.05.2025</a:t>
            </a:fld>
            <a:endParaRPr lang="tr-TR"/>
          </a:p>
        </p:txBody>
      </p:sp>
      <p:sp>
        <p:nvSpPr>
          <p:cNvPr id="5" name="Alt Bilgi Yer Tutucusu 4">
            <a:extLst>
              <a:ext uri="{FF2B5EF4-FFF2-40B4-BE49-F238E27FC236}">
                <a16:creationId xmlns:a16="http://schemas.microsoft.com/office/drawing/2014/main" id="{5FA914D8-EEC5-4FEC-96D1-528DFD3648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a:extLst>
              <a:ext uri="{FF2B5EF4-FFF2-40B4-BE49-F238E27FC236}">
                <a16:creationId xmlns:a16="http://schemas.microsoft.com/office/drawing/2014/main" id="{E5D0D6F6-57AF-4CC4-A056-DCDBA00C9F1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8C6B92-6F0E-4316-8541-FD9E449CF89D}" type="slidenum">
              <a:rPr lang="tr-TR" smtClean="0"/>
              <a:t>‹#›</a:t>
            </a:fld>
            <a:endParaRPr lang="tr-TR"/>
          </a:p>
        </p:txBody>
      </p:sp>
      <p:sp>
        <p:nvSpPr>
          <p:cNvPr id="7" name="Dikdörtgen 6">
            <a:extLst>
              <a:ext uri="{FF2B5EF4-FFF2-40B4-BE49-F238E27FC236}">
                <a16:creationId xmlns:a16="http://schemas.microsoft.com/office/drawing/2014/main" id="{92D2C1D8-32D4-4E26-B15D-DBD7A6AC21CC}"/>
              </a:ext>
            </a:extLst>
          </p:cNvPr>
          <p:cNvSpPr/>
          <p:nvPr userDrawn="1"/>
        </p:nvSpPr>
        <p:spPr>
          <a:xfrm>
            <a:off x="0" y="6344877"/>
            <a:ext cx="12192000" cy="513124"/>
          </a:xfrm>
          <a:prstGeom prst="rect">
            <a:avLst/>
          </a:prstGeom>
          <a:solidFill>
            <a:srgbClr val="A00000"/>
          </a:solidFill>
          <a:ln>
            <a:solidFill>
              <a:srgbClr val="002060"/>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p>
        </p:txBody>
      </p:sp>
      <p:pic>
        <p:nvPicPr>
          <p:cNvPr id="8" name="Picture 4" descr="Untitled-1.png">
            <a:extLst>
              <a:ext uri="{FF2B5EF4-FFF2-40B4-BE49-F238E27FC236}">
                <a16:creationId xmlns:a16="http://schemas.microsoft.com/office/drawing/2014/main" id="{26F6CF74-0AB7-41FE-BDE1-7C2671CBBB23}"/>
              </a:ext>
            </a:extLst>
          </p:cNvPr>
          <p:cNvPicPr>
            <a:picLocks noChangeAspect="1"/>
          </p:cNvPicPr>
          <p:nvPr userDrawn="1"/>
        </p:nvPicPr>
        <p:blipFill>
          <a:blip r:embed="rId14" cstate="print">
            <a:lum bright="70000" contrast="-70000"/>
            <a:extLst>
              <a:ext uri="{28A0092B-C50C-407E-A947-70E740481C1C}">
                <a14:useLocalDpi xmlns:a14="http://schemas.microsoft.com/office/drawing/2010/main" val="0"/>
              </a:ext>
            </a:extLst>
          </a:blip>
          <a:stretch>
            <a:fillRect/>
          </a:stretch>
        </p:blipFill>
        <p:spPr>
          <a:xfrm>
            <a:off x="209605" y="6409070"/>
            <a:ext cx="1260000" cy="384737"/>
          </a:xfrm>
          <a:prstGeom prst="rect">
            <a:avLst/>
          </a:prstGeom>
        </p:spPr>
      </p:pic>
      <p:sp>
        <p:nvSpPr>
          <p:cNvPr id="9" name="Slayt Numarası Yer Tutucusu 28">
            <a:extLst>
              <a:ext uri="{FF2B5EF4-FFF2-40B4-BE49-F238E27FC236}">
                <a16:creationId xmlns:a16="http://schemas.microsoft.com/office/drawing/2014/main" id="{32A9F48A-9FBB-4CD5-A48B-B3BBA1D79FD7}"/>
              </a:ext>
            </a:extLst>
          </p:cNvPr>
          <p:cNvSpPr txBox="1">
            <a:spLocks/>
          </p:cNvSpPr>
          <p:nvPr userDrawn="1"/>
        </p:nvSpPr>
        <p:spPr>
          <a:xfrm>
            <a:off x="11546378" y="6344877"/>
            <a:ext cx="436017" cy="543428"/>
          </a:xfrm>
          <a:prstGeom prst="round2SameRect">
            <a:avLst/>
          </a:prstGeom>
          <a:noFill/>
          <a:ln>
            <a:noFill/>
          </a:ln>
          <a:effectLst>
            <a:softEdge rad="12700"/>
          </a:effectLst>
        </p:spPr>
        <p:txBody>
          <a:bodyPr vert="horz" lIns="91440" tIns="45720" rIns="91440" bIns="45720" rtlCol="0" anchor="ctr"/>
          <a:lstStyle>
            <a:defPPr>
              <a:defRPr lang="tr-TR"/>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253F540A-4CC8-4C65-ADF3-5D7ED0C1F21C}" type="slidenum">
              <a:rPr lang="tr-TR" b="1" smtClean="0">
                <a:solidFill>
                  <a:schemeClr val="bg1"/>
                </a:solidFill>
              </a:rPr>
              <a:pPr algn="ctr"/>
              <a:t>‹#›</a:t>
            </a:fld>
            <a:endParaRPr lang="tr-TR" b="1" dirty="0">
              <a:solidFill>
                <a:schemeClr val="bg1"/>
              </a:solidFill>
            </a:endParaRPr>
          </a:p>
        </p:txBody>
      </p:sp>
    </p:spTree>
    <p:extLst>
      <p:ext uri="{BB962C8B-B14F-4D97-AF65-F5344CB8AC3E}">
        <p14:creationId xmlns:p14="http://schemas.microsoft.com/office/powerpoint/2010/main" val="262056589"/>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jpg"/><Relationship Id="rId2" Type="http://schemas.openxmlformats.org/officeDocument/2006/relationships/image" Target="../media/image16.png"/><Relationship Id="rId1" Type="http://schemas.openxmlformats.org/officeDocument/2006/relationships/slideLayout" Target="../slideLayouts/slideLayout15.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png"/></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5.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5.xml"/><Relationship Id="rId5" Type="http://schemas.openxmlformats.org/officeDocument/2006/relationships/image" Target="../media/image33.jfif"/><Relationship Id="rId4" Type="http://schemas.openxmlformats.org/officeDocument/2006/relationships/image" Target="../media/image32.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a:extLst>
              <a:ext uri="{FF2B5EF4-FFF2-40B4-BE49-F238E27FC236}">
                <a16:creationId xmlns:a16="http://schemas.microsoft.com/office/drawing/2014/main" id="{7403B915-7D7F-487F-B2FA-1D93883DC6F1}"/>
              </a:ext>
            </a:extLst>
          </p:cNvPr>
          <p:cNvSpPr/>
          <p:nvPr/>
        </p:nvSpPr>
        <p:spPr>
          <a:xfrm>
            <a:off x="5731727" y="5914502"/>
            <a:ext cx="722705" cy="369332"/>
          </a:xfrm>
          <a:prstGeom prst="rect">
            <a:avLst/>
          </a:prstGeom>
        </p:spPr>
        <p:txBody>
          <a:bodyPr wrap="square">
            <a:spAutoFit/>
          </a:bodyPr>
          <a:lstStyle/>
          <a:p>
            <a:r>
              <a:rPr lang="tr-TR" b="1" dirty="0">
                <a:solidFill>
                  <a:schemeClr val="bg1"/>
                </a:solidFill>
                <a:latin typeface="Myriad Pro" panose="020B0503030403020204" pitchFamily="34" charset="0"/>
              </a:rPr>
              <a:t>2025</a:t>
            </a:r>
          </a:p>
        </p:txBody>
      </p:sp>
      <p:grpSp>
        <p:nvGrpSpPr>
          <p:cNvPr id="9" name="Grup 8">
            <a:extLst>
              <a:ext uri="{FF2B5EF4-FFF2-40B4-BE49-F238E27FC236}">
                <a16:creationId xmlns:a16="http://schemas.microsoft.com/office/drawing/2014/main" id="{5CA5919E-901D-4CD8-BA2E-29AEB6BBCFFB}"/>
              </a:ext>
            </a:extLst>
          </p:cNvPr>
          <p:cNvGrpSpPr/>
          <p:nvPr/>
        </p:nvGrpSpPr>
        <p:grpSpPr>
          <a:xfrm>
            <a:off x="3572506" y="2718669"/>
            <a:ext cx="5046989" cy="2011049"/>
            <a:chOff x="3369945" y="2777392"/>
            <a:chExt cx="5046989" cy="2011049"/>
          </a:xfrm>
        </p:grpSpPr>
        <p:pic>
          <p:nvPicPr>
            <p:cNvPr id="7" name="Shape Shape" descr="Shape Shape">
              <a:extLst>
                <a:ext uri="{FF2B5EF4-FFF2-40B4-BE49-F238E27FC236}">
                  <a16:creationId xmlns:a16="http://schemas.microsoft.com/office/drawing/2014/main" id="{9D0CAEC2-E2A0-476F-90C5-44E5A1483D25}"/>
                </a:ext>
              </a:extLst>
            </p:cNvPr>
            <p:cNvPicPr>
              <a:picLocks/>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colorTemperature colorTemp="1500"/>
                      </a14:imgEffect>
                      <a14:imgEffect>
                        <a14:saturation sat="2000"/>
                      </a14:imgEffect>
                    </a14:imgLayer>
                  </a14:imgProps>
                </a:ext>
              </a:extLst>
            </a:blip>
            <a:stretch>
              <a:fillRect/>
            </a:stretch>
          </p:blipFill>
          <p:spPr>
            <a:xfrm>
              <a:off x="3369945" y="2777392"/>
              <a:ext cx="5046989" cy="2011049"/>
            </a:xfrm>
            <a:prstGeom prst="rect">
              <a:avLst/>
            </a:prstGeom>
            <a:noFill/>
            <a:ln>
              <a:noFill/>
            </a:ln>
            <a:effectLst>
              <a:glow>
                <a:schemeClr val="bg1"/>
              </a:glow>
              <a:reflection endPos="0" dist="50800" dir="5400000" sy="-100000" algn="bl" rotWithShape="0"/>
            </a:effectLst>
          </p:spPr>
        </p:pic>
        <p:sp>
          <p:nvSpPr>
            <p:cNvPr id="8" name="YENİ NESİL İHRACAT DESTEKLERİ  VE…">
              <a:extLst>
                <a:ext uri="{FF2B5EF4-FFF2-40B4-BE49-F238E27FC236}">
                  <a16:creationId xmlns:a16="http://schemas.microsoft.com/office/drawing/2014/main" id="{21EEF39A-0EBA-4E79-9663-C42D940D4825}"/>
                </a:ext>
              </a:extLst>
            </p:cNvPr>
            <p:cNvSpPr txBox="1"/>
            <p:nvPr/>
          </p:nvSpPr>
          <p:spPr>
            <a:xfrm>
              <a:off x="3556257" y="2946011"/>
              <a:ext cx="4674365" cy="1673810"/>
            </a:xfrm>
            <a:prstGeom prst="rect">
              <a:avLst/>
            </a:prstGeom>
            <a:ln w="3175">
              <a:no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7560" tIns="17560" rIns="17560" bIns="17560" anchor="ctr"/>
            <a:lstStyle/>
            <a:p>
              <a:pPr algn="ctr">
                <a:defRPr sz="4400" b="1">
                  <a:solidFill>
                    <a:srgbClr val="D8AD65"/>
                  </a:solidFill>
                  <a:latin typeface="Myriad Pro Cond"/>
                  <a:ea typeface="Myriad Pro Cond"/>
                  <a:cs typeface="Myriad Pro Cond"/>
                  <a:sym typeface="Myriad Pro Condensed"/>
                </a:defRPr>
              </a:pPr>
              <a:r>
                <a:rPr lang="tr-TR" sz="2400" b="1" dirty="0">
                  <a:solidFill>
                    <a:schemeClr val="bg1"/>
                  </a:solidFill>
                  <a:latin typeface="Myriad Pro Cond"/>
                  <a:ea typeface="Myriad Pro Cond"/>
                  <a:cs typeface="Myriad Pro Cond"/>
                </a:rPr>
                <a:t>YENİ NESİL İHRACAT DESTEKLERİ</a:t>
              </a:r>
            </a:p>
          </p:txBody>
        </p:sp>
      </p:grpSp>
    </p:spTree>
    <p:extLst>
      <p:ext uri="{BB962C8B-B14F-4D97-AF65-F5344CB8AC3E}">
        <p14:creationId xmlns:p14="http://schemas.microsoft.com/office/powerpoint/2010/main" val="2599081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a:extLst>
              <a:ext uri="{FF2B5EF4-FFF2-40B4-BE49-F238E27FC236}">
                <a16:creationId xmlns:a16="http://schemas.microsoft.com/office/drawing/2014/main" id="{5443566C-BD8E-4509-B807-B2BBA2BD14C4}"/>
              </a:ext>
            </a:extLst>
          </p:cNvPr>
          <p:cNvSpPr txBox="1"/>
          <p:nvPr/>
        </p:nvSpPr>
        <p:spPr>
          <a:xfrm>
            <a:off x="569623" y="80118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endParaRPr lang="tr-TR" dirty="0">
              <a:solidFill>
                <a:srgbClr val="FFFFFF"/>
              </a:solidFill>
            </a:endParaRPr>
          </a:p>
        </p:txBody>
      </p:sp>
      <p:sp>
        <p:nvSpPr>
          <p:cNvPr id="52" name="Yurt Dışı Pazar Araştırması Desteği">
            <a:extLst>
              <a:ext uri="{FF2B5EF4-FFF2-40B4-BE49-F238E27FC236}">
                <a16:creationId xmlns:a16="http://schemas.microsoft.com/office/drawing/2014/main" id="{55CD3D04-350D-4A53-9FE2-EC3A30DC58F5}"/>
              </a:ext>
            </a:extLst>
          </p:cNvPr>
          <p:cNvSpPr txBox="1"/>
          <p:nvPr/>
        </p:nvSpPr>
        <p:spPr>
          <a:xfrm>
            <a:off x="1736783" y="5569932"/>
            <a:ext cx="1244268" cy="2047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17560" tIns="17560" rIns="17560" bIns="17560" anchor="ctr">
            <a:spAutoFit/>
          </a:bodyPr>
          <a:lstStyle>
            <a:lvl1pPr algn="l" defTabSz="1828800">
              <a:defRPr sz="2200">
                <a:solidFill>
                  <a:srgbClr val="00B0F0"/>
                </a:solidFill>
                <a:latin typeface="Helvetica"/>
                <a:ea typeface="Helvetica"/>
                <a:cs typeface="Helvetica"/>
                <a:sym typeface="Helvetica"/>
              </a:defRPr>
            </a:lvl1pPr>
          </a:lstStyle>
          <a:p>
            <a:pPr defTabSz="914400" hangingPunct="0">
              <a:defRPr/>
            </a:pPr>
            <a:endParaRPr sz="1100" b="1" kern="0" dirty="0">
              <a:solidFill>
                <a:srgbClr val="0C2340"/>
              </a:solidFill>
              <a:latin typeface="Myriad Pro" panose="020B0503030403020204"/>
            </a:endParaRPr>
          </a:p>
        </p:txBody>
      </p:sp>
      <p:sp>
        <p:nvSpPr>
          <p:cNvPr id="94" name="Metin kutusu 93">
            <a:extLst>
              <a:ext uri="{FF2B5EF4-FFF2-40B4-BE49-F238E27FC236}">
                <a16:creationId xmlns:a16="http://schemas.microsoft.com/office/drawing/2014/main" id="{328F6A3B-D9E5-455D-A35A-4F77A58D081A}"/>
              </a:ext>
            </a:extLst>
          </p:cNvPr>
          <p:cNvSpPr txBox="1"/>
          <p:nvPr/>
        </p:nvSpPr>
        <p:spPr>
          <a:xfrm>
            <a:off x="569623" y="176169"/>
            <a:ext cx="11402228" cy="523220"/>
          </a:xfrm>
          <a:prstGeom prst="rect">
            <a:avLst/>
          </a:prstGeom>
          <a:noFill/>
        </p:spPr>
        <p:txBody>
          <a:bodyPr wrap="square" rtlCol="0">
            <a:spAutoFit/>
          </a:bodyPr>
          <a:lstStyle/>
          <a:p>
            <a:r>
              <a:rPr lang="tr-TR" sz="2800" b="1" dirty="0">
                <a:solidFill>
                  <a:srgbClr val="A00000"/>
                </a:solidFill>
                <a:effectLst>
                  <a:outerShdw blurRad="38100" dist="38100" dir="2700000" algn="tl">
                    <a:srgbClr val="000000">
                      <a:alpha val="43137"/>
                    </a:srgbClr>
                  </a:outerShdw>
                </a:effectLst>
                <a:latin typeface="Myriad Pro"/>
              </a:rPr>
              <a:t>İhracata Yönelik Devlet  Destekleri Mekanizması</a:t>
            </a:r>
          </a:p>
        </p:txBody>
      </p:sp>
      <p:sp>
        <p:nvSpPr>
          <p:cNvPr id="46" name="Metin kutusu 45">
            <a:extLst>
              <a:ext uri="{FF2B5EF4-FFF2-40B4-BE49-F238E27FC236}">
                <a16:creationId xmlns:a16="http://schemas.microsoft.com/office/drawing/2014/main" id="{24F624F7-B90A-4091-9673-F19F2D8199DC}"/>
              </a:ext>
            </a:extLst>
          </p:cNvPr>
          <p:cNvSpPr txBox="1"/>
          <p:nvPr/>
        </p:nvSpPr>
        <p:spPr>
          <a:xfrm>
            <a:off x="6898507" y="3935496"/>
            <a:ext cx="1360902" cy="204740"/>
          </a:xfrm>
          <a:prstGeom prst="rect">
            <a:avLst/>
          </a:prstGeom>
          <a:ln w="12700">
            <a:miter lim="400000"/>
          </a:ln>
        </p:spPr>
        <p:txBody>
          <a:bodyPr wrap="square" lIns="17560" tIns="17560" rIns="17560" bIns="17560" anchor="ctr">
            <a:spAutoFit/>
          </a:bodyPr>
          <a:lstStyle>
            <a:defPPr>
              <a:defRPr lang="tr-TR"/>
            </a:defPPr>
            <a:lvl1pPr algn="ctr" hangingPunct="0">
              <a:defRPr sz="1100" b="1" kern="0">
                <a:solidFill>
                  <a:srgbClr val="0C2340"/>
                </a:solidFill>
                <a:latin typeface="Myriad Pro" panose="020B0503030403020204"/>
                <a:ea typeface="Helvetica"/>
                <a:cs typeface="Helvetica"/>
              </a:defRPr>
            </a:lvl1pPr>
          </a:lstStyle>
          <a:p>
            <a:pPr algn="l"/>
            <a:endParaRPr lang="tr-TR" dirty="0"/>
          </a:p>
        </p:txBody>
      </p:sp>
      <p:pic>
        <p:nvPicPr>
          <p:cNvPr id="5" name="Resim 4">
            <a:extLst>
              <a:ext uri="{FF2B5EF4-FFF2-40B4-BE49-F238E27FC236}">
                <a16:creationId xmlns:a16="http://schemas.microsoft.com/office/drawing/2014/main" id="{81C4CC5C-1D1B-489C-8D7D-5A4DA88E7BD6}"/>
              </a:ext>
            </a:extLst>
          </p:cNvPr>
          <p:cNvPicPr>
            <a:picLocks noChangeAspect="1"/>
          </p:cNvPicPr>
          <p:nvPr/>
        </p:nvPicPr>
        <p:blipFill>
          <a:blip r:embed="rId2"/>
          <a:stretch>
            <a:fillRect/>
          </a:stretch>
        </p:blipFill>
        <p:spPr>
          <a:xfrm>
            <a:off x="1599912" y="1561202"/>
            <a:ext cx="1244268" cy="4075930"/>
          </a:xfrm>
          <a:prstGeom prst="rect">
            <a:avLst/>
          </a:prstGeom>
        </p:spPr>
      </p:pic>
      <p:pic>
        <p:nvPicPr>
          <p:cNvPr id="6" name="Resim 5">
            <a:extLst>
              <a:ext uri="{FF2B5EF4-FFF2-40B4-BE49-F238E27FC236}">
                <a16:creationId xmlns:a16="http://schemas.microsoft.com/office/drawing/2014/main" id="{60EFBB01-844F-4200-A3DE-2B1A59B512DE}"/>
              </a:ext>
            </a:extLst>
          </p:cNvPr>
          <p:cNvPicPr>
            <a:picLocks noChangeAspect="1"/>
          </p:cNvPicPr>
          <p:nvPr/>
        </p:nvPicPr>
        <p:blipFill>
          <a:blip r:embed="rId3"/>
          <a:stretch>
            <a:fillRect/>
          </a:stretch>
        </p:blipFill>
        <p:spPr>
          <a:xfrm>
            <a:off x="3748071" y="1351359"/>
            <a:ext cx="4910999" cy="4495616"/>
          </a:xfrm>
          <a:prstGeom prst="rect">
            <a:avLst/>
          </a:prstGeom>
        </p:spPr>
      </p:pic>
      <p:pic>
        <p:nvPicPr>
          <p:cNvPr id="67" name="Resim 66">
            <a:extLst>
              <a:ext uri="{FF2B5EF4-FFF2-40B4-BE49-F238E27FC236}">
                <a16:creationId xmlns:a16="http://schemas.microsoft.com/office/drawing/2014/main" id="{1D3A1DFA-9FCE-4087-8193-942E5D26B237}"/>
              </a:ext>
            </a:extLst>
          </p:cNvPr>
          <p:cNvPicPr>
            <a:picLocks noChangeAspect="1"/>
          </p:cNvPicPr>
          <p:nvPr/>
        </p:nvPicPr>
        <p:blipFill>
          <a:blip r:embed="rId4"/>
          <a:stretch>
            <a:fillRect/>
          </a:stretch>
        </p:blipFill>
        <p:spPr>
          <a:xfrm>
            <a:off x="4746171" y="1967403"/>
            <a:ext cx="2740467" cy="2240094"/>
          </a:xfrm>
          <a:prstGeom prst="rect">
            <a:avLst/>
          </a:prstGeom>
        </p:spPr>
      </p:pic>
      <p:sp>
        <p:nvSpPr>
          <p:cNvPr id="7" name="Metin kutusu 6">
            <a:extLst>
              <a:ext uri="{FF2B5EF4-FFF2-40B4-BE49-F238E27FC236}">
                <a16:creationId xmlns:a16="http://schemas.microsoft.com/office/drawing/2014/main" id="{453AE78E-F964-4F2B-A8FB-23E38071B844}"/>
              </a:ext>
            </a:extLst>
          </p:cNvPr>
          <p:cNvSpPr txBox="1"/>
          <p:nvPr/>
        </p:nvSpPr>
        <p:spPr>
          <a:xfrm>
            <a:off x="3991456" y="4388342"/>
            <a:ext cx="4424227"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r-TR" sz="2000" b="1" i="0" u="none" strike="noStrike" kern="1200" cap="none" spc="0" normalizeH="0" baseline="0" noProof="0" dirty="0">
                <a:ln>
                  <a:noFill/>
                </a:ln>
                <a:solidFill>
                  <a:prstClr val="white"/>
                </a:solidFill>
                <a:effectLst/>
                <a:uLnTx/>
                <a:uFillTx/>
                <a:latin typeface="Calibri"/>
                <a:ea typeface="+mn-ea"/>
                <a:cs typeface="+mn-cs"/>
              </a:rPr>
              <a:t>5973 Sayılı İhracat Destekleri Hakkında Karar</a:t>
            </a:r>
            <a:r>
              <a:rPr kumimoji="0" lang="tr-TR" sz="2000" b="0" i="0" u="none" strike="noStrike" kern="1200" cap="none" spc="0" normalizeH="0" baseline="0" noProof="0" dirty="0">
                <a:ln>
                  <a:noFill/>
                </a:ln>
                <a:solidFill>
                  <a:prstClr val="white"/>
                </a:solidFill>
                <a:effectLst/>
                <a:uLnTx/>
                <a:uFillTx/>
                <a:latin typeface="Calibri"/>
                <a:ea typeface="+mn-ea"/>
                <a:cs typeface="+mn-cs"/>
              </a:rPr>
              <a:t>”  18 Ağustos 2022 tarih ve 31927 sayılı Resmi Gazete</a:t>
            </a:r>
          </a:p>
        </p:txBody>
      </p:sp>
    </p:spTree>
    <p:extLst>
      <p:ext uri="{BB962C8B-B14F-4D97-AF65-F5344CB8AC3E}">
        <p14:creationId xmlns:p14="http://schemas.microsoft.com/office/powerpoint/2010/main" val="36202737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a:extLst>
              <a:ext uri="{FF2B5EF4-FFF2-40B4-BE49-F238E27FC236}">
                <a16:creationId xmlns:a16="http://schemas.microsoft.com/office/drawing/2014/main" id="{5443566C-BD8E-4509-B807-B2BBA2BD14C4}"/>
              </a:ext>
            </a:extLst>
          </p:cNvPr>
          <p:cNvSpPr txBox="1"/>
          <p:nvPr/>
        </p:nvSpPr>
        <p:spPr>
          <a:xfrm>
            <a:off x="569623" y="80118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endParaRPr lang="tr-TR" dirty="0">
              <a:solidFill>
                <a:srgbClr val="FFFFFF"/>
              </a:solidFill>
            </a:endParaRPr>
          </a:p>
        </p:txBody>
      </p:sp>
      <p:sp>
        <p:nvSpPr>
          <p:cNvPr id="50" name="Pazara Giriş Belgelerinin Desteklenmesi">
            <a:extLst>
              <a:ext uri="{FF2B5EF4-FFF2-40B4-BE49-F238E27FC236}">
                <a16:creationId xmlns:a16="http://schemas.microsoft.com/office/drawing/2014/main" id="{E2972F21-2263-4CFC-8B9C-247A90A6E940}"/>
              </a:ext>
            </a:extLst>
          </p:cNvPr>
          <p:cNvSpPr txBox="1"/>
          <p:nvPr/>
        </p:nvSpPr>
        <p:spPr>
          <a:xfrm>
            <a:off x="379552" y="5779048"/>
            <a:ext cx="1421599" cy="5432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7560" tIns="17560" rIns="17560" bIns="17560" anchor="ctr">
            <a:spAutoFit/>
          </a:bodyPr>
          <a:lstStyle>
            <a:lvl1pPr algn="l" defTabSz="1828800">
              <a:defRPr sz="2200">
                <a:solidFill>
                  <a:srgbClr val="BF0000"/>
                </a:solidFill>
                <a:latin typeface="Helvetica"/>
                <a:ea typeface="Helvetica"/>
                <a:cs typeface="Helvetica"/>
                <a:sym typeface="Helvetica"/>
              </a:defRPr>
            </a:lvl1pPr>
          </a:lstStyle>
          <a:p>
            <a:pPr defTabSz="914400" hangingPunct="0">
              <a:defRPr/>
            </a:pPr>
            <a:r>
              <a:rPr sz="1100" b="1" kern="0" dirty="0" err="1">
                <a:solidFill>
                  <a:srgbClr val="0C2340"/>
                </a:solidFill>
                <a:latin typeface="Myriad Pro" panose="020B0503030403020204"/>
              </a:rPr>
              <a:t>Pazara</a:t>
            </a:r>
            <a:r>
              <a:rPr sz="1100" b="1" kern="0" dirty="0">
                <a:solidFill>
                  <a:srgbClr val="0C2340"/>
                </a:solidFill>
                <a:latin typeface="Myriad Pro" panose="020B0503030403020204"/>
              </a:rPr>
              <a:t> </a:t>
            </a:r>
            <a:r>
              <a:rPr sz="1100" b="1" kern="0" dirty="0" err="1">
                <a:solidFill>
                  <a:srgbClr val="0C2340"/>
                </a:solidFill>
                <a:latin typeface="Myriad Pro" panose="020B0503030403020204"/>
              </a:rPr>
              <a:t>Giriş</a:t>
            </a:r>
            <a:r>
              <a:rPr sz="1100" b="1" kern="0" dirty="0">
                <a:solidFill>
                  <a:srgbClr val="0C2340"/>
                </a:solidFill>
                <a:latin typeface="Myriad Pro" panose="020B0503030403020204"/>
              </a:rPr>
              <a:t> </a:t>
            </a:r>
            <a:r>
              <a:rPr sz="1100" b="1" kern="0" dirty="0" err="1">
                <a:solidFill>
                  <a:srgbClr val="0C2340"/>
                </a:solidFill>
                <a:latin typeface="Myriad Pro" panose="020B0503030403020204"/>
              </a:rPr>
              <a:t>Belgelerinin</a:t>
            </a:r>
            <a:r>
              <a:rPr sz="1100" b="1" kern="0" dirty="0">
                <a:solidFill>
                  <a:srgbClr val="0C2340"/>
                </a:solidFill>
                <a:latin typeface="Myriad Pro" panose="020B0503030403020204"/>
              </a:rPr>
              <a:t> </a:t>
            </a:r>
            <a:r>
              <a:rPr sz="1100" b="1" kern="0" dirty="0" err="1">
                <a:solidFill>
                  <a:srgbClr val="0C2340"/>
                </a:solidFill>
                <a:latin typeface="Myriad Pro" panose="020B0503030403020204"/>
              </a:rPr>
              <a:t>Desteklenmesi</a:t>
            </a:r>
            <a:endParaRPr sz="1100" b="1" kern="0" dirty="0">
              <a:solidFill>
                <a:srgbClr val="0C2340"/>
              </a:solidFill>
              <a:latin typeface="Myriad Pro" panose="020B0503030403020204"/>
            </a:endParaRPr>
          </a:p>
        </p:txBody>
      </p:sp>
      <p:sp>
        <p:nvSpPr>
          <p:cNvPr id="52" name="Yurt Dışı Pazar Araştırması Desteği">
            <a:extLst>
              <a:ext uri="{FF2B5EF4-FFF2-40B4-BE49-F238E27FC236}">
                <a16:creationId xmlns:a16="http://schemas.microsoft.com/office/drawing/2014/main" id="{55CD3D04-350D-4A53-9FE2-EC3A30DC58F5}"/>
              </a:ext>
            </a:extLst>
          </p:cNvPr>
          <p:cNvSpPr txBox="1"/>
          <p:nvPr/>
        </p:nvSpPr>
        <p:spPr>
          <a:xfrm>
            <a:off x="1736783" y="5400655"/>
            <a:ext cx="1244268" cy="5432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7560" tIns="17560" rIns="17560" bIns="17560" anchor="ctr">
            <a:spAutoFit/>
          </a:bodyPr>
          <a:lstStyle>
            <a:lvl1pPr algn="l" defTabSz="1828800">
              <a:defRPr sz="2200">
                <a:solidFill>
                  <a:srgbClr val="00B0F0"/>
                </a:solidFill>
                <a:latin typeface="Helvetica"/>
                <a:ea typeface="Helvetica"/>
                <a:cs typeface="Helvetica"/>
                <a:sym typeface="Helvetica"/>
              </a:defRPr>
            </a:lvl1pPr>
          </a:lstStyle>
          <a:p>
            <a:pPr defTabSz="914400" hangingPunct="0">
              <a:defRPr/>
            </a:pPr>
            <a:r>
              <a:rPr sz="1100" b="1" kern="0" dirty="0">
                <a:solidFill>
                  <a:srgbClr val="0C2340"/>
                </a:solidFill>
                <a:latin typeface="Myriad Pro" panose="020B0503030403020204"/>
              </a:rPr>
              <a:t>Yurt </a:t>
            </a:r>
            <a:r>
              <a:rPr sz="1100" b="1" kern="0" dirty="0" err="1">
                <a:solidFill>
                  <a:srgbClr val="0C2340"/>
                </a:solidFill>
                <a:latin typeface="Myriad Pro" panose="020B0503030403020204"/>
              </a:rPr>
              <a:t>Dışı</a:t>
            </a:r>
            <a:r>
              <a:rPr sz="1100" b="1" kern="0" dirty="0">
                <a:solidFill>
                  <a:srgbClr val="0C2340"/>
                </a:solidFill>
                <a:latin typeface="Myriad Pro" panose="020B0503030403020204"/>
              </a:rPr>
              <a:t> </a:t>
            </a:r>
            <a:r>
              <a:rPr sz="1100" b="1" kern="0" dirty="0" err="1">
                <a:solidFill>
                  <a:srgbClr val="0C2340"/>
                </a:solidFill>
                <a:latin typeface="Myriad Pro" panose="020B0503030403020204"/>
              </a:rPr>
              <a:t>Pazar</a:t>
            </a:r>
            <a:r>
              <a:rPr sz="1100" b="1" kern="0" dirty="0">
                <a:solidFill>
                  <a:srgbClr val="0C2340"/>
                </a:solidFill>
                <a:latin typeface="Myriad Pro" panose="020B0503030403020204"/>
              </a:rPr>
              <a:t> </a:t>
            </a:r>
            <a:r>
              <a:rPr sz="1100" b="1" kern="0" dirty="0" err="1">
                <a:solidFill>
                  <a:srgbClr val="0C2340"/>
                </a:solidFill>
                <a:latin typeface="Myriad Pro" panose="020B0503030403020204"/>
              </a:rPr>
              <a:t>Araştırması</a:t>
            </a:r>
            <a:r>
              <a:rPr sz="1100" b="1" kern="0" dirty="0">
                <a:solidFill>
                  <a:srgbClr val="0C2340"/>
                </a:solidFill>
                <a:latin typeface="Myriad Pro" panose="020B0503030403020204"/>
              </a:rPr>
              <a:t> </a:t>
            </a:r>
            <a:r>
              <a:rPr sz="1100" b="1" kern="0" dirty="0" err="1">
                <a:solidFill>
                  <a:srgbClr val="0C2340"/>
                </a:solidFill>
                <a:latin typeface="Myriad Pro" panose="020B0503030403020204"/>
              </a:rPr>
              <a:t>Desteği</a:t>
            </a:r>
            <a:endParaRPr sz="1100" b="1" kern="0" dirty="0">
              <a:solidFill>
                <a:srgbClr val="0C2340"/>
              </a:solidFill>
              <a:latin typeface="Myriad Pro" panose="020B0503030403020204"/>
            </a:endParaRPr>
          </a:p>
        </p:txBody>
      </p:sp>
      <p:grpSp>
        <p:nvGrpSpPr>
          <p:cNvPr id="96" name="Grup 95">
            <a:extLst>
              <a:ext uri="{FF2B5EF4-FFF2-40B4-BE49-F238E27FC236}">
                <a16:creationId xmlns:a16="http://schemas.microsoft.com/office/drawing/2014/main" id="{2CB41A40-5012-4235-9AE4-5A3457455B5C}"/>
              </a:ext>
            </a:extLst>
          </p:cNvPr>
          <p:cNvGrpSpPr/>
          <p:nvPr/>
        </p:nvGrpSpPr>
        <p:grpSpPr>
          <a:xfrm>
            <a:off x="110112" y="1285837"/>
            <a:ext cx="11923881" cy="4823359"/>
            <a:chOff x="231045" y="1449513"/>
            <a:chExt cx="11839808" cy="4991253"/>
          </a:xfrm>
        </p:grpSpPr>
        <p:sp>
          <p:nvSpPr>
            <p:cNvPr id="3" name="Unvan 1">
              <a:extLst>
                <a:ext uri="{FF2B5EF4-FFF2-40B4-BE49-F238E27FC236}">
                  <a16:creationId xmlns:a16="http://schemas.microsoft.com/office/drawing/2014/main" id="{B02480F7-41E1-424B-B145-C1E4764BEB66}"/>
                </a:ext>
              </a:extLst>
            </p:cNvPr>
            <p:cNvSpPr txBox="1">
              <a:spLocks/>
            </p:cNvSpPr>
            <p:nvPr/>
          </p:nvSpPr>
          <p:spPr>
            <a:xfrm>
              <a:off x="941640" y="2137996"/>
              <a:ext cx="7062877" cy="305268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marL="457200" indent="-457200">
                <a:buFont typeface="Arial" panose="020B0604020202020204" pitchFamily="34" charset="0"/>
                <a:buChar char="•"/>
              </a:pPr>
              <a:endParaRPr lang="tr-TR" sz="2800" b="1" dirty="0">
                <a:solidFill>
                  <a:srgbClr val="A00000"/>
                </a:solidFill>
                <a:latin typeface="Myriad Pro" panose="020B0503030403020204" pitchFamily="34" charset="0"/>
              </a:endParaRPr>
            </a:p>
          </p:txBody>
        </p:sp>
        <p:sp>
          <p:nvSpPr>
            <p:cNvPr id="51" name="Yurt Dışı Marka Tescil Faaliyetlerinin Desteklenmesi">
              <a:extLst>
                <a:ext uri="{FF2B5EF4-FFF2-40B4-BE49-F238E27FC236}">
                  <a16:creationId xmlns:a16="http://schemas.microsoft.com/office/drawing/2014/main" id="{55231DA4-F075-4379-A055-5B8BC4C8E3E3}"/>
                </a:ext>
              </a:extLst>
            </p:cNvPr>
            <p:cNvSpPr txBox="1"/>
            <p:nvPr/>
          </p:nvSpPr>
          <p:spPr>
            <a:xfrm>
              <a:off x="231045" y="5065008"/>
              <a:ext cx="1208033" cy="73737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7560" tIns="17560" rIns="17560" bIns="17560" anchor="ctr">
              <a:spAutoFit/>
            </a:bodyPr>
            <a:lstStyle>
              <a:lvl1pPr algn="l" defTabSz="1828800">
                <a:defRPr sz="2200">
                  <a:solidFill>
                    <a:srgbClr val="C0C0C0"/>
                  </a:solidFill>
                  <a:latin typeface="Helvetica"/>
                  <a:ea typeface="Helvetica"/>
                  <a:cs typeface="Helvetica"/>
                  <a:sym typeface="Helvetica"/>
                </a:defRPr>
              </a:lvl1pPr>
            </a:lstStyle>
            <a:p>
              <a:pPr algn="r" defTabSz="914400" hangingPunct="0">
                <a:defRPr/>
              </a:pPr>
              <a:r>
                <a:rPr sz="1100" b="1" kern="0" dirty="0">
                  <a:solidFill>
                    <a:srgbClr val="0C2340"/>
                  </a:solidFill>
                  <a:latin typeface="Myriad Pro" panose="020B0503030403020204"/>
                </a:rPr>
                <a:t>Yurt </a:t>
              </a:r>
              <a:r>
                <a:rPr sz="1100" b="1" kern="0" dirty="0" err="1">
                  <a:solidFill>
                    <a:srgbClr val="0C2340"/>
                  </a:solidFill>
                  <a:latin typeface="Myriad Pro" panose="020B0503030403020204"/>
                </a:rPr>
                <a:t>Dışı</a:t>
              </a:r>
              <a:r>
                <a:rPr sz="1100" b="1" kern="0" dirty="0">
                  <a:solidFill>
                    <a:srgbClr val="0C2340"/>
                  </a:solidFill>
                  <a:latin typeface="Myriad Pro" panose="020B0503030403020204"/>
                </a:rPr>
                <a:t> </a:t>
              </a:r>
              <a:r>
                <a:rPr sz="1100" b="1" kern="0" dirty="0" err="1">
                  <a:solidFill>
                    <a:srgbClr val="0C2340"/>
                  </a:solidFill>
                  <a:latin typeface="Myriad Pro" panose="020B0503030403020204"/>
                </a:rPr>
                <a:t>Marka</a:t>
              </a:r>
              <a:r>
                <a:rPr sz="1100" b="1" kern="0" dirty="0">
                  <a:solidFill>
                    <a:srgbClr val="0C2340"/>
                  </a:solidFill>
                  <a:latin typeface="Myriad Pro" panose="020B0503030403020204"/>
                </a:rPr>
                <a:t> </a:t>
              </a:r>
              <a:r>
                <a:rPr sz="1100" b="1" kern="0" dirty="0" err="1">
                  <a:solidFill>
                    <a:srgbClr val="0C2340"/>
                  </a:solidFill>
                  <a:latin typeface="Myriad Pro" panose="020B0503030403020204"/>
                </a:rPr>
                <a:t>Tescil</a:t>
              </a:r>
              <a:r>
                <a:rPr sz="1100" b="1" kern="0" dirty="0">
                  <a:solidFill>
                    <a:srgbClr val="0C2340"/>
                  </a:solidFill>
                  <a:latin typeface="Myriad Pro" panose="020B0503030403020204"/>
                </a:rPr>
                <a:t> </a:t>
              </a:r>
              <a:r>
                <a:rPr sz="1100" b="1" kern="0" dirty="0" err="1">
                  <a:solidFill>
                    <a:srgbClr val="0C2340"/>
                  </a:solidFill>
                  <a:latin typeface="Myriad Pro" panose="020B0503030403020204"/>
                </a:rPr>
                <a:t>Faaliyetlerinin</a:t>
              </a:r>
              <a:r>
                <a:rPr sz="1100" b="1" kern="0" dirty="0">
                  <a:solidFill>
                    <a:srgbClr val="0C2340"/>
                  </a:solidFill>
                  <a:latin typeface="Myriad Pro" panose="020B0503030403020204"/>
                </a:rPr>
                <a:t> </a:t>
              </a:r>
              <a:r>
                <a:rPr sz="1100" b="1" kern="0" dirty="0" err="1">
                  <a:solidFill>
                    <a:srgbClr val="0C2340"/>
                  </a:solidFill>
                  <a:latin typeface="Myriad Pro" panose="020B0503030403020204"/>
                </a:rPr>
                <a:t>Desteklenmesi</a:t>
              </a:r>
              <a:endParaRPr sz="1100" b="1" kern="0" dirty="0">
                <a:solidFill>
                  <a:srgbClr val="0C2340"/>
                </a:solidFill>
                <a:latin typeface="Myriad Pro" panose="020B0503030403020204"/>
              </a:endParaRPr>
            </a:p>
          </p:txBody>
        </p:sp>
        <p:sp>
          <p:nvSpPr>
            <p:cNvPr id="53" name="Yurt İçi Fuar Desteği">
              <a:extLst>
                <a:ext uri="{FF2B5EF4-FFF2-40B4-BE49-F238E27FC236}">
                  <a16:creationId xmlns:a16="http://schemas.microsoft.com/office/drawing/2014/main" id="{C278C23F-9183-449F-9919-C8F75F51B5C9}"/>
                </a:ext>
              </a:extLst>
            </p:cNvPr>
            <p:cNvSpPr txBox="1"/>
            <p:nvPr/>
          </p:nvSpPr>
          <p:spPr>
            <a:xfrm>
              <a:off x="3165386" y="5257484"/>
              <a:ext cx="1184964" cy="38703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7560" tIns="17560" rIns="17560" bIns="17560" anchor="ctr">
              <a:spAutoFit/>
            </a:bodyPr>
            <a:lstStyle>
              <a:lvl1pPr algn="l" defTabSz="1828800">
                <a:defRPr sz="2200">
                  <a:solidFill>
                    <a:srgbClr val="F10079"/>
                  </a:solidFill>
                  <a:latin typeface="Helvetica"/>
                  <a:ea typeface="Helvetica"/>
                  <a:cs typeface="Helvetica"/>
                  <a:sym typeface="Helvetica"/>
                </a:defRPr>
              </a:lvl1pPr>
            </a:lstStyle>
            <a:p>
              <a:pPr defTabSz="914400" hangingPunct="0">
                <a:defRPr/>
              </a:pPr>
              <a:r>
                <a:rPr sz="1100" b="1" kern="0" dirty="0">
                  <a:solidFill>
                    <a:srgbClr val="0C2340"/>
                  </a:solidFill>
                  <a:latin typeface="Myriad Pro" panose="020B0503030403020204"/>
                </a:rPr>
                <a:t>Yurt </a:t>
              </a:r>
              <a:r>
                <a:rPr sz="1100" b="1" kern="0" dirty="0" err="1">
                  <a:solidFill>
                    <a:srgbClr val="0C2340"/>
                  </a:solidFill>
                  <a:latin typeface="Myriad Pro" panose="020B0503030403020204"/>
                </a:rPr>
                <a:t>İçi</a:t>
              </a:r>
              <a:r>
                <a:rPr sz="1100" b="1" kern="0" dirty="0">
                  <a:solidFill>
                    <a:srgbClr val="0C2340"/>
                  </a:solidFill>
                  <a:latin typeface="Myriad Pro" panose="020B0503030403020204"/>
                </a:rPr>
                <a:t> </a:t>
              </a:r>
              <a:r>
                <a:rPr sz="1100" b="1" kern="0" dirty="0" err="1">
                  <a:solidFill>
                    <a:srgbClr val="0C2340"/>
                  </a:solidFill>
                  <a:latin typeface="Myriad Pro" panose="020B0503030403020204"/>
                </a:rPr>
                <a:t>Fuar</a:t>
              </a:r>
              <a:r>
                <a:rPr sz="1100" b="1" kern="0" dirty="0">
                  <a:solidFill>
                    <a:srgbClr val="0C2340"/>
                  </a:solidFill>
                  <a:latin typeface="Myriad Pro" panose="020B0503030403020204"/>
                </a:rPr>
                <a:t> </a:t>
              </a:r>
              <a:r>
                <a:rPr sz="1100" b="1" kern="0" dirty="0" err="1">
                  <a:solidFill>
                    <a:srgbClr val="0C2340"/>
                  </a:solidFill>
                  <a:latin typeface="Myriad Pro" panose="020B0503030403020204"/>
                </a:rPr>
                <a:t>Desteği</a:t>
              </a:r>
              <a:endParaRPr sz="1100" b="1" kern="0" dirty="0">
                <a:solidFill>
                  <a:srgbClr val="0C2340"/>
                </a:solidFill>
                <a:latin typeface="Myriad Pro" panose="020B0503030403020204"/>
              </a:endParaRPr>
            </a:p>
          </p:txBody>
        </p:sp>
        <p:sp>
          <p:nvSpPr>
            <p:cNvPr id="54" name="Küresel Tedarik Zinciri Yetkinlik Projesi Desteği">
              <a:extLst>
                <a:ext uri="{FF2B5EF4-FFF2-40B4-BE49-F238E27FC236}">
                  <a16:creationId xmlns:a16="http://schemas.microsoft.com/office/drawing/2014/main" id="{C104486C-842E-4FEB-9A6E-7982D92B9AAF}"/>
                </a:ext>
              </a:extLst>
            </p:cNvPr>
            <p:cNvSpPr txBox="1"/>
            <p:nvPr/>
          </p:nvSpPr>
          <p:spPr>
            <a:xfrm>
              <a:off x="4382702" y="4746910"/>
              <a:ext cx="1168828" cy="56220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7560" tIns="17560" rIns="17560" bIns="17560" anchor="ctr">
              <a:spAutoFit/>
            </a:bodyPr>
            <a:lstStyle>
              <a:lvl1pPr algn="l" defTabSz="1828800">
                <a:defRPr sz="2200">
                  <a:solidFill>
                    <a:srgbClr val="FF0000"/>
                  </a:solidFill>
                  <a:latin typeface="Helvetica"/>
                  <a:ea typeface="Helvetica"/>
                  <a:cs typeface="Helvetica"/>
                  <a:sym typeface="Helvetica"/>
                </a:defRPr>
              </a:lvl1pPr>
            </a:lstStyle>
            <a:p>
              <a:pPr defTabSz="914400" hangingPunct="0">
                <a:defRPr/>
              </a:pPr>
              <a:r>
                <a:rPr sz="1100" b="1" kern="0" dirty="0" err="1">
                  <a:solidFill>
                    <a:srgbClr val="0C2340"/>
                  </a:solidFill>
                  <a:latin typeface="Myriad Pro" panose="020B0503030403020204"/>
                </a:rPr>
                <a:t>Küresel</a:t>
              </a:r>
              <a:r>
                <a:rPr sz="1100" b="1" kern="0" dirty="0">
                  <a:solidFill>
                    <a:srgbClr val="0C2340"/>
                  </a:solidFill>
                  <a:latin typeface="Myriad Pro" panose="020B0503030403020204"/>
                </a:rPr>
                <a:t> </a:t>
              </a:r>
              <a:r>
                <a:rPr sz="1100" b="1" kern="0" dirty="0" err="1">
                  <a:solidFill>
                    <a:srgbClr val="0C2340"/>
                  </a:solidFill>
                  <a:latin typeface="Myriad Pro" panose="020B0503030403020204"/>
                </a:rPr>
                <a:t>Tedarik</a:t>
              </a:r>
              <a:r>
                <a:rPr sz="1100" b="1" kern="0" dirty="0">
                  <a:solidFill>
                    <a:srgbClr val="0C2340"/>
                  </a:solidFill>
                  <a:latin typeface="Myriad Pro" panose="020B0503030403020204"/>
                </a:rPr>
                <a:t> </a:t>
              </a:r>
              <a:r>
                <a:rPr sz="1100" b="1" kern="0" dirty="0" err="1">
                  <a:solidFill>
                    <a:srgbClr val="0C2340"/>
                  </a:solidFill>
                  <a:latin typeface="Myriad Pro" panose="020B0503030403020204"/>
                </a:rPr>
                <a:t>Zinciri</a:t>
              </a:r>
              <a:r>
                <a:rPr sz="1100" b="1" kern="0" dirty="0">
                  <a:solidFill>
                    <a:srgbClr val="0C2340"/>
                  </a:solidFill>
                  <a:latin typeface="Myriad Pro" panose="020B0503030403020204"/>
                </a:rPr>
                <a:t> </a:t>
              </a:r>
              <a:r>
                <a:rPr sz="1100" b="1" kern="0" dirty="0" err="1">
                  <a:solidFill>
                    <a:srgbClr val="0C2340"/>
                  </a:solidFill>
                  <a:latin typeface="Myriad Pro" panose="020B0503030403020204"/>
                </a:rPr>
                <a:t>Yetkinlik</a:t>
              </a:r>
              <a:r>
                <a:rPr sz="1100" b="1" kern="0" dirty="0">
                  <a:solidFill>
                    <a:srgbClr val="0C2340"/>
                  </a:solidFill>
                  <a:latin typeface="Myriad Pro" panose="020B0503030403020204"/>
                </a:rPr>
                <a:t> </a:t>
              </a:r>
              <a:r>
                <a:rPr sz="1100" b="1" kern="0" dirty="0" err="1">
                  <a:solidFill>
                    <a:srgbClr val="0C2340"/>
                  </a:solidFill>
                  <a:latin typeface="Myriad Pro" panose="020B0503030403020204"/>
                </a:rPr>
                <a:t>Projesi</a:t>
              </a:r>
              <a:r>
                <a:rPr sz="1100" b="1" kern="0" dirty="0">
                  <a:solidFill>
                    <a:srgbClr val="0C2340"/>
                  </a:solidFill>
                  <a:latin typeface="Myriad Pro" panose="020B0503030403020204"/>
                </a:rPr>
                <a:t> </a:t>
              </a:r>
              <a:r>
                <a:rPr sz="1100" b="1" kern="0" dirty="0" err="1">
                  <a:solidFill>
                    <a:srgbClr val="0C2340"/>
                  </a:solidFill>
                  <a:latin typeface="Myriad Pro" panose="020B0503030403020204"/>
                </a:rPr>
                <a:t>Desteği</a:t>
              </a:r>
              <a:endParaRPr sz="1100" b="1" kern="0" dirty="0">
                <a:solidFill>
                  <a:srgbClr val="0C2340"/>
                </a:solidFill>
                <a:latin typeface="Myriad Pro" panose="020B0503030403020204"/>
              </a:endParaRPr>
            </a:p>
          </p:txBody>
        </p:sp>
        <p:sp>
          <p:nvSpPr>
            <p:cNvPr id="55" name="Yurt Dışı Şirket ve Yurt Dışında Yerleşik Şirkete Ait Marka Alım Desteği">
              <a:extLst>
                <a:ext uri="{FF2B5EF4-FFF2-40B4-BE49-F238E27FC236}">
                  <a16:creationId xmlns:a16="http://schemas.microsoft.com/office/drawing/2014/main" id="{021E234A-8CAD-476A-88B2-244F25AE4246}"/>
                </a:ext>
              </a:extLst>
            </p:cNvPr>
            <p:cNvSpPr txBox="1"/>
            <p:nvPr/>
          </p:nvSpPr>
          <p:spPr>
            <a:xfrm>
              <a:off x="2893688" y="4487091"/>
              <a:ext cx="1149722" cy="38703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7560" tIns="17560" rIns="17560" bIns="17560" anchor="ctr">
              <a:spAutoFit/>
            </a:bodyPr>
            <a:lstStyle>
              <a:lvl1pPr algn="r" defTabSz="1828800">
                <a:defRPr sz="2200">
                  <a:solidFill>
                    <a:srgbClr val="ED7C34"/>
                  </a:solidFill>
                  <a:latin typeface="Helvetica"/>
                  <a:ea typeface="Helvetica"/>
                  <a:cs typeface="Helvetica"/>
                  <a:sym typeface="Helvetica"/>
                </a:defRPr>
              </a:lvl1pPr>
            </a:lstStyle>
            <a:p>
              <a:pPr defTabSz="914400" hangingPunct="0">
                <a:defRPr/>
              </a:pPr>
              <a:r>
                <a:rPr lang="tr-TR" sz="1100" b="1" kern="0" dirty="0">
                  <a:solidFill>
                    <a:srgbClr val="0C2340"/>
                  </a:solidFill>
                  <a:latin typeface="Myriad Pro" panose="020B0503030403020204"/>
                </a:rPr>
                <a:t> Şirket ve  Marka Alım Desteği</a:t>
              </a:r>
            </a:p>
          </p:txBody>
        </p:sp>
        <p:sp>
          <p:nvSpPr>
            <p:cNvPr id="56" name="Yurt Dışı Fuar Desteği">
              <a:extLst>
                <a:ext uri="{FF2B5EF4-FFF2-40B4-BE49-F238E27FC236}">
                  <a16:creationId xmlns:a16="http://schemas.microsoft.com/office/drawing/2014/main" id="{DC882834-B993-483D-81BE-849F1BF4BAC3}"/>
                </a:ext>
              </a:extLst>
            </p:cNvPr>
            <p:cNvSpPr txBox="1"/>
            <p:nvPr/>
          </p:nvSpPr>
          <p:spPr>
            <a:xfrm>
              <a:off x="1659520" y="4934952"/>
              <a:ext cx="1038217" cy="38703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7560" tIns="17560" rIns="17560" bIns="17560" anchor="ctr">
              <a:spAutoFit/>
            </a:bodyPr>
            <a:lstStyle>
              <a:lvl1pPr algn="r" defTabSz="1828800">
                <a:defRPr sz="2200">
                  <a:solidFill>
                    <a:srgbClr val="45AA21"/>
                  </a:solidFill>
                  <a:latin typeface="Helvetica"/>
                  <a:ea typeface="Helvetica"/>
                  <a:cs typeface="Helvetica"/>
                  <a:sym typeface="Helvetica"/>
                </a:defRPr>
              </a:lvl1pPr>
            </a:lstStyle>
            <a:p>
              <a:pPr defTabSz="914400" hangingPunct="0">
                <a:defRPr/>
              </a:pPr>
              <a:r>
                <a:rPr sz="1100" b="1" kern="0" dirty="0">
                  <a:solidFill>
                    <a:srgbClr val="0C2340"/>
                  </a:solidFill>
                  <a:latin typeface="Myriad Pro Cond"/>
                </a:rPr>
                <a:t>Yurt </a:t>
              </a:r>
              <a:r>
                <a:rPr sz="1100" b="1" kern="0" dirty="0" err="1">
                  <a:solidFill>
                    <a:srgbClr val="0C2340"/>
                  </a:solidFill>
                  <a:latin typeface="Myriad Pro Cond"/>
                </a:rPr>
                <a:t>Dışı</a:t>
              </a:r>
              <a:r>
                <a:rPr sz="1100" b="1" kern="0" dirty="0">
                  <a:solidFill>
                    <a:srgbClr val="0C2340"/>
                  </a:solidFill>
                  <a:latin typeface="Myriad Pro Cond"/>
                </a:rPr>
                <a:t> </a:t>
              </a:r>
              <a:r>
                <a:rPr sz="1100" b="1" kern="0" dirty="0" err="1">
                  <a:solidFill>
                    <a:srgbClr val="0C2340"/>
                  </a:solidFill>
                  <a:latin typeface="Myriad Pro Cond"/>
                </a:rPr>
                <a:t>Fuar</a:t>
              </a:r>
              <a:r>
                <a:rPr lang="tr-TR" sz="1100" b="1" kern="0" dirty="0">
                  <a:solidFill>
                    <a:srgbClr val="0C2340"/>
                  </a:solidFill>
                  <a:latin typeface="Myriad Pro Cond"/>
                </a:rPr>
                <a:t> </a:t>
              </a:r>
              <a:r>
                <a:rPr sz="1100" b="1" kern="0" dirty="0" err="1">
                  <a:solidFill>
                    <a:srgbClr val="0C2340"/>
                  </a:solidFill>
                  <a:latin typeface="Myriad Pro Cond"/>
                </a:rPr>
                <a:t>Desteği</a:t>
              </a:r>
              <a:endParaRPr sz="1100" b="1" kern="0" dirty="0">
                <a:solidFill>
                  <a:srgbClr val="0C2340"/>
                </a:solidFill>
                <a:latin typeface="Myriad Pro Cond"/>
              </a:endParaRPr>
            </a:p>
          </p:txBody>
        </p:sp>
        <p:sp>
          <p:nvSpPr>
            <p:cNvPr id="57" name="Birim Kira Desteği">
              <a:extLst>
                <a:ext uri="{FF2B5EF4-FFF2-40B4-BE49-F238E27FC236}">
                  <a16:creationId xmlns:a16="http://schemas.microsoft.com/office/drawing/2014/main" id="{35F8E154-B4DE-415D-9C76-6D53160C5DD0}"/>
                </a:ext>
              </a:extLst>
            </p:cNvPr>
            <p:cNvSpPr txBox="1"/>
            <p:nvPr/>
          </p:nvSpPr>
          <p:spPr>
            <a:xfrm>
              <a:off x="4479219" y="4021929"/>
              <a:ext cx="688403" cy="38703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7560" tIns="17560" rIns="17560" bIns="17560" anchor="ctr">
              <a:spAutoFit/>
            </a:bodyPr>
            <a:lstStyle>
              <a:lvl1pPr algn="r" defTabSz="1828800">
                <a:defRPr sz="2200">
                  <a:latin typeface="Helvetica"/>
                  <a:ea typeface="Helvetica"/>
                  <a:cs typeface="Helvetica"/>
                  <a:sym typeface="Helvetica"/>
                </a:defRPr>
              </a:lvl1pPr>
            </a:lstStyle>
            <a:p>
              <a:pPr defTabSz="914400" hangingPunct="0">
                <a:defRPr/>
              </a:pPr>
              <a:r>
                <a:rPr sz="1100" b="1" kern="0" dirty="0" err="1">
                  <a:solidFill>
                    <a:srgbClr val="0C2340"/>
                  </a:solidFill>
                  <a:latin typeface="Myriad Pro" panose="020B0503030403020204"/>
                </a:rPr>
                <a:t>Birim</a:t>
              </a:r>
              <a:r>
                <a:rPr sz="1100" b="1" kern="0" dirty="0">
                  <a:solidFill>
                    <a:srgbClr val="0C2340"/>
                  </a:solidFill>
                  <a:latin typeface="Myriad Pro" panose="020B0503030403020204"/>
                </a:rPr>
                <a:t> Kira</a:t>
              </a:r>
              <a:r>
                <a:rPr lang="tr-TR" sz="1100" b="1" kern="0" dirty="0">
                  <a:solidFill>
                    <a:srgbClr val="0C2340"/>
                  </a:solidFill>
                  <a:latin typeface="Myriad Pro" panose="020B0503030403020204"/>
                </a:rPr>
                <a:t> </a:t>
              </a:r>
              <a:r>
                <a:rPr sz="1100" b="1" kern="0" dirty="0" err="1">
                  <a:solidFill>
                    <a:srgbClr val="0C2340"/>
                  </a:solidFill>
                  <a:latin typeface="Myriad Pro" panose="020B0503030403020204"/>
                </a:rPr>
                <a:t>Desteği</a:t>
              </a:r>
              <a:r>
                <a:rPr sz="1100" b="1" kern="0" dirty="0">
                  <a:solidFill>
                    <a:srgbClr val="0C2340"/>
                  </a:solidFill>
                  <a:latin typeface="Myriad Pro" panose="020B0503030403020204"/>
                </a:rPr>
                <a:t> </a:t>
              </a:r>
            </a:p>
          </p:txBody>
        </p:sp>
        <p:sp>
          <p:nvSpPr>
            <p:cNvPr id="58" name="Tanıtım Desteği">
              <a:extLst>
                <a:ext uri="{FF2B5EF4-FFF2-40B4-BE49-F238E27FC236}">
                  <a16:creationId xmlns:a16="http://schemas.microsoft.com/office/drawing/2014/main" id="{C526D3AF-EADB-46C5-80C9-0A01FC8616DA}"/>
                </a:ext>
              </a:extLst>
            </p:cNvPr>
            <p:cNvSpPr txBox="1"/>
            <p:nvPr/>
          </p:nvSpPr>
          <p:spPr>
            <a:xfrm>
              <a:off x="6764736" y="2581937"/>
              <a:ext cx="1143005" cy="10877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7560" tIns="17560" rIns="17560" bIns="17560" anchor="ctr">
              <a:spAutoFit/>
            </a:bodyPr>
            <a:lstStyle>
              <a:lvl1pPr algn="l" defTabSz="1828800">
                <a:defRPr sz="2200">
                  <a:solidFill>
                    <a:srgbClr val="E5BA00"/>
                  </a:solidFill>
                  <a:latin typeface="Helvetica"/>
                  <a:ea typeface="Helvetica"/>
                  <a:cs typeface="Helvetica"/>
                  <a:sym typeface="Helvetica"/>
                </a:defRPr>
              </a:lvl1pPr>
            </a:lstStyle>
            <a:p>
              <a:pPr algn="r" defTabSz="914400" hangingPunct="0">
                <a:defRPr/>
              </a:pPr>
              <a:r>
                <a:rPr lang="tr-TR" sz="1100" b="1" kern="0" dirty="0">
                  <a:solidFill>
                    <a:srgbClr val="0C2340"/>
                  </a:solidFill>
                  <a:latin typeface="Myriad Pro" panose="020B0503030403020204"/>
                </a:rPr>
                <a:t>İhracat Kredi Sigortası Tazmin Desteği ve </a:t>
              </a:r>
              <a:r>
                <a:rPr lang="pt-BR" sz="1100" b="1" kern="0" dirty="0">
                  <a:solidFill>
                    <a:srgbClr val="0C2340"/>
                  </a:solidFill>
                  <a:latin typeface="Myriad Pro Cond"/>
                  <a:sym typeface="Helvetica Neue"/>
                </a:rPr>
                <a:t>Proje Bazlı İhracat Sigorta Desteği</a:t>
              </a:r>
            </a:p>
            <a:p>
              <a:pPr algn="r" defTabSz="914400" hangingPunct="0">
                <a:defRPr/>
              </a:pPr>
              <a:endParaRPr lang="tr-TR" sz="1100" b="1" kern="0" dirty="0">
                <a:solidFill>
                  <a:srgbClr val="0C2340"/>
                </a:solidFill>
                <a:latin typeface="Myriad Pro" panose="020B0503030403020204"/>
              </a:endParaRPr>
            </a:p>
          </p:txBody>
        </p:sp>
        <p:sp>
          <p:nvSpPr>
            <p:cNvPr id="59" name="İhracat Kredi Sigortası Tazmin Desteği">
              <a:extLst>
                <a:ext uri="{FF2B5EF4-FFF2-40B4-BE49-F238E27FC236}">
                  <a16:creationId xmlns:a16="http://schemas.microsoft.com/office/drawing/2014/main" id="{B214D048-6D83-4131-827B-431EED792F63}"/>
                </a:ext>
              </a:extLst>
            </p:cNvPr>
            <p:cNvSpPr txBox="1"/>
            <p:nvPr/>
          </p:nvSpPr>
          <p:spPr>
            <a:xfrm>
              <a:off x="8118596" y="2320786"/>
              <a:ext cx="985881" cy="73737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7560" tIns="17560" rIns="17560" bIns="17560" anchor="ctr">
              <a:spAutoFit/>
            </a:bodyPr>
            <a:lstStyle>
              <a:lvl1pPr algn="r" defTabSz="1828800">
                <a:defRPr sz="2200">
                  <a:solidFill>
                    <a:srgbClr val="C35307"/>
                  </a:solidFill>
                  <a:latin typeface="Helvetica"/>
                  <a:ea typeface="Helvetica"/>
                  <a:cs typeface="Helvetica"/>
                  <a:sym typeface="Helvetica"/>
                </a:defRPr>
              </a:lvl1pPr>
            </a:lstStyle>
            <a:p>
              <a:pPr defTabSz="914400" hangingPunct="0">
                <a:defRPr/>
              </a:pPr>
              <a:r>
                <a:rPr lang="tr-TR" sz="1100" b="1" kern="0" dirty="0">
                  <a:solidFill>
                    <a:srgbClr val="0C2340"/>
                  </a:solidFill>
                  <a:latin typeface="Myriad Pro Cond"/>
                </a:rPr>
                <a:t>Yeşil Mutabakata Uyum Projesi   Desteği</a:t>
              </a:r>
            </a:p>
          </p:txBody>
        </p:sp>
        <p:sp>
          <p:nvSpPr>
            <p:cNvPr id="61" name="Gemi ve Yat Sektöründe Faaliyet Gösteren Şirketlere Tasarım Desteği">
              <a:extLst>
                <a:ext uri="{FF2B5EF4-FFF2-40B4-BE49-F238E27FC236}">
                  <a16:creationId xmlns:a16="http://schemas.microsoft.com/office/drawing/2014/main" id="{CFC461F3-BD8F-47C5-8FBB-4703E9EA577D}"/>
                </a:ext>
              </a:extLst>
            </p:cNvPr>
            <p:cNvSpPr txBox="1"/>
            <p:nvPr/>
          </p:nvSpPr>
          <p:spPr>
            <a:xfrm>
              <a:off x="9329372" y="1693742"/>
              <a:ext cx="1186223" cy="91254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7560" tIns="17560" rIns="17560" bIns="17560" anchor="ctr">
              <a:spAutoFit/>
            </a:bodyPr>
            <a:lstStyle>
              <a:lvl1pPr algn="r" defTabSz="1828800">
                <a:defRPr sz="2200">
                  <a:solidFill>
                    <a:srgbClr val="D0FBF6"/>
                  </a:solidFill>
                  <a:latin typeface="Helvetica"/>
                  <a:ea typeface="Helvetica"/>
                  <a:cs typeface="Helvetica"/>
                  <a:sym typeface="Helvetica"/>
                </a:defRPr>
              </a:lvl1pPr>
            </a:lstStyle>
            <a:p>
              <a:pPr defTabSz="914400" hangingPunct="0">
                <a:defRPr/>
              </a:pPr>
              <a:r>
                <a:rPr sz="1100" b="1" kern="0" dirty="0" err="1">
                  <a:solidFill>
                    <a:srgbClr val="0C2340"/>
                  </a:solidFill>
                  <a:latin typeface="Myriad Pro" panose="020B0503030403020204"/>
                </a:rPr>
                <a:t>Gemi</a:t>
              </a:r>
              <a:r>
                <a:rPr sz="1100" b="1" kern="0" dirty="0">
                  <a:solidFill>
                    <a:srgbClr val="0C2340"/>
                  </a:solidFill>
                  <a:latin typeface="Myriad Pro" panose="020B0503030403020204"/>
                </a:rPr>
                <a:t> ve </a:t>
              </a:r>
              <a:r>
                <a:rPr sz="1100" b="1" kern="0" dirty="0" err="1">
                  <a:solidFill>
                    <a:srgbClr val="0C2340"/>
                  </a:solidFill>
                  <a:latin typeface="Myriad Pro" panose="020B0503030403020204"/>
                </a:rPr>
                <a:t>Yat</a:t>
              </a:r>
              <a:r>
                <a:rPr sz="1100" b="1" kern="0" dirty="0">
                  <a:solidFill>
                    <a:srgbClr val="0C2340"/>
                  </a:solidFill>
                  <a:latin typeface="Myriad Pro" panose="020B0503030403020204"/>
                </a:rPr>
                <a:t> </a:t>
              </a:r>
              <a:r>
                <a:rPr sz="1100" b="1" kern="0" dirty="0" err="1">
                  <a:solidFill>
                    <a:srgbClr val="0C2340"/>
                  </a:solidFill>
                  <a:latin typeface="Myriad Pro" panose="020B0503030403020204"/>
                </a:rPr>
                <a:t>Sektöründe</a:t>
              </a:r>
              <a:r>
                <a:rPr sz="1100" b="1" kern="0" dirty="0">
                  <a:solidFill>
                    <a:srgbClr val="0C2340"/>
                  </a:solidFill>
                  <a:latin typeface="Myriad Pro" panose="020B0503030403020204"/>
                </a:rPr>
                <a:t> </a:t>
              </a:r>
              <a:r>
                <a:rPr sz="1100" b="1" kern="0" dirty="0" err="1">
                  <a:solidFill>
                    <a:srgbClr val="0C2340"/>
                  </a:solidFill>
                  <a:latin typeface="Myriad Pro" panose="020B0503030403020204"/>
                </a:rPr>
                <a:t>Faaliyet</a:t>
              </a:r>
              <a:r>
                <a:rPr sz="1100" b="1" kern="0" dirty="0">
                  <a:solidFill>
                    <a:srgbClr val="0C2340"/>
                  </a:solidFill>
                  <a:latin typeface="Myriad Pro" panose="020B0503030403020204"/>
                </a:rPr>
                <a:t> </a:t>
              </a:r>
              <a:r>
                <a:rPr sz="1100" b="1" kern="0" dirty="0" err="1">
                  <a:solidFill>
                    <a:srgbClr val="0C2340"/>
                  </a:solidFill>
                  <a:latin typeface="Myriad Pro" panose="020B0503030403020204"/>
                </a:rPr>
                <a:t>Gösteren</a:t>
              </a:r>
              <a:r>
                <a:rPr sz="1100" b="1" kern="0" dirty="0">
                  <a:solidFill>
                    <a:srgbClr val="0C2340"/>
                  </a:solidFill>
                  <a:latin typeface="Myriad Pro" panose="020B0503030403020204"/>
                </a:rPr>
                <a:t> </a:t>
              </a:r>
              <a:r>
                <a:rPr sz="1100" b="1" kern="0" dirty="0" err="1">
                  <a:solidFill>
                    <a:srgbClr val="0C2340"/>
                  </a:solidFill>
                  <a:latin typeface="Myriad Pro" panose="020B0503030403020204"/>
                </a:rPr>
                <a:t>Şirketlere</a:t>
              </a:r>
              <a:r>
                <a:rPr sz="1100" b="1" kern="0" dirty="0">
                  <a:solidFill>
                    <a:srgbClr val="0C2340"/>
                  </a:solidFill>
                  <a:latin typeface="Myriad Pro" panose="020B0503030403020204"/>
                </a:rPr>
                <a:t> Tasarım </a:t>
              </a:r>
              <a:r>
                <a:rPr sz="1100" b="1" kern="0" dirty="0" err="1">
                  <a:solidFill>
                    <a:srgbClr val="0C2340"/>
                  </a:solidFill>
                  <a:latin typeface="Myriad Pro" panose="020B0503030403020204"/>
                </a:rPr>
                <a:t>Desteği</a:t>
              </a:r>
              <a:endParaRPr sz="1100" b="1" kern="0" dirty="0">
                <a:solidFill>
                  <a:srgbClr val="0C2340"/>
                </a:solidFill>
                <a:latin typeface="Myriad Pro" panose="020B0503030403020204"/>
              </a:endParaRPr>
            </a:p>
          </p:txBody>
        </p:sp>
        <p:sp>
          <p:nvSpPr>
            <p:cNvPr id="62" name="Tasarımcı Şirket/ Tasarım Ofisi Desteği">
              <a:extLst>
                <a:ext uri="{FF2B5EF4-FFF2-40B4-BE49-F238E27FC236}">
                  <a16:creationId xmlns:a16="http://schemas.microsoft.com/office/drawing/2014/main" id="{25BBB373-EA4A-48A7-AA9E-071814B69D7F}"/>
                </a:ext>
              </a:extLst>
            </p:cNvPr>
            <p:cNvSpPr txBox="1"/>
            <p:nvPr/>
          </p:nvSpPr>
          <p:spPr>
            <a:xfrm>
              <a:off x="9569235" y="2946650"/>
              <a:ext cx="1040687" cy="562205"/>
            </a:xfrm>
            <a:prstGeom prst="rect">
              <a:avLst/>
            </a:prstGeom>
            <a:noFill/>
            <a:ln w="3175" cap="flat">
              <a:noFill/>
              <a:miter lim="400000"/>
            </a:ln>
            <a:effectLst/>
            <a:sp3d/>
            <a:extLst>
              <a:ext uri="{C572A759-6A51-4108-AA02-DFA0A04FC94B}">
                <ma14:wrappingTextBoxFlag xmlns="" xmlns:m="http://schemas.openxmlformats.org/officeDocument/2006/math" xmlns:a14="http://schemas.microsoft.com/office/drawing/2010/main" xmlns:ma14="http://schemas.microsoft.com/office/mac/drawingml/2011/main" val="1"/>
              </a:ext>
            </a:extLst>
          </p:spPr>
          <p:style>
            <a:lnRef idx="0">
              <a:scrgbClr r="0" g="0" b="0"/>
            </a:lnRef>
            <a:fillRef idx="0">
              <a:scrgbClr r="0" g="0" b="0"/>
            </a:fillRef>
            <a:effectRef idx="0">
              <a:scrgbClr r="0" g="0" b="0"/>
            </a:effectRef>
            <a:fontRef idx="none"/>
          </p:style>
          <p:txBody>
            <a:bodyPr rot="0" spcFirstLastPara="1" vertOverflow="overflow" horzOverflow="overflow" vert="horz" wrap="square" lIns="17560" tIns="17560" rIns="17560" bIns="17560" numCol="1" spcCol="38100" rtlCol="0" anchor="ctr">
              <a:spAutoFit/>
            </a:bodyPr>
            <a:lstStyle>
              <a:defPPr>
                <a:defRPr lang="tr-TR"/>
              </a:defPPr>
              <a:lvl1pPr defTabSz="1219169" hangingPunct="0">
                <a:defRPr sz="1100" b="1" kern="0">
                  <a:solidFill>
                    <a:srgbClr val="0C2340"/>
                  </a:solidFill>
                  <a:latin typeface="Myriad Pro Cond"/>
                </a:defRPr>
              </a:lvl1pPr>
            </a:lstStyle>
            <a:p>
              <a:r>
                <a:rPr lang="tr-TR" dirty="0"/>
                <a:t>Tasarımcı Şirket/ Tasarım Ofisi Desteği</a:t>
              </a:r>
            </a:p>
          </p:txBody>
        </p:sp>
        <p:pic>
          <p:nvPicPr>
            <p:cNvPr id="63" name="Image" descr="Image">
              <a:extLst>
                <a:ext uri="{FF2B5EF4-FFF2-40B4-BE49-F238E27FC236}">
                  <a16:creationId xmlns:a16="http://schemas.microsoft.com/office/drawing/2014/main" id="{BD0D1D7F-24E0-41FD-B9B1-86D482FD625E}"/>
                </a:ext>
              </a:extLst>
            </p:cNvPr>
            <p:cNvPicPr>
              <a:picLocks noChangeAspect="1"/>
            </p:cNvPicPr>
            <p:nvPr/>
          </p:nvPicPr>
          <p:blipFill>
            <a:blip r:embed="rId2"/>
            <a:stretch>
              <a:fillRect/>
            </a:stretch>
          </p:blipFill>
          <p:spPr>
            <a:xfrm>
              <a:off x="10959543" y="2494019"/>
              <a:ext cx="932871" cy="332873"/>
            </a:xfrm>
            <a:prstGeom prst="rect">
              <a:avLst/>
            </a:prstGeom>
            <a:ln w="12700">
              <a:miter lim="400000"/>
            </a:ln>
          </p:spPr>
        </p:pic>
        <p:sp>
          <p:nvSpPr>
            <p:cNvPr id="68" name="Shape">
              <a:extLst>
                <a:ext uri="{FF2B5EF4-FFF2-40B4-BE49-F238E27FC236}">
                  <a16:creationId xmlns:a16="http://schemas.microsoft.com/office/drawing/2014/main" id="{59119E0C-166B-4D61-BCCB-0FCC8E3F59A3}"/>
                </a:ext>
              </a:extLst>
            </p:cNvPr>
            <p:cNvSpPr/>
            <p:nvPr/>
          </p:nvSpPr>
          <p:spPr>
            <a:xfrm>
              <a:off x="5417766" y="4042766"/>
              <a:ext cx="1492875" cy="45775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913" y="21600"/>
                  </a:lnTo>
                  <a:lnTo>
                    <a:pt x="2913" y="9801"/>
                  </a:lnTo>
                  <a:lnTo>
                    <a:pt x="21600" y="9801"/>
                  </a:lnTo>
                  <a:lnTo>
                    <a:pt x="21600" y="0"/>
                  </a:lnTo>
                  <a:lnTo>
                    <a:pt x="0" y="0"/>
                  </a:lnTo>
                  <a:close/>
                </a:path>
              </a:pathLst>
            </a:custGeom>
            <a:solidFill>
              <a:srgbClr val="A00000"/>
            </a:solidFill>
            <a:ln w="12700">
              <a:miter lim="400000"/>
            </a:ln>
            <a:effectLst>
              <a:outerShdw blurRad="152400" dist="89475" dir="5400000" rotWithShape="0">
                <a:srgbClr val="000000">
                  <a:alpha val="50000"/>
                </a:srgbClr>
              </a:outerShdw>
            </a:effectLst>
          </p:spPr>
          <p:txBody>
            <a:bodyPr lIns="25400" tIns="25400" rIns="25400" bIns="25400" anchor="ctr"/>
            <a:lstStyle/>
            <a:p>
              <a:pPr defTabSz="412750" hangingPunct="0">
                <a:defRPr sz="3000">
                  <a:solidFill>
                    <a:srgbClr val="7C7C7C"/>
                  </a:solidFill>
                  <a:latin typeface="Helvetica Neue Medium"/>
                  <a:ea typeface="Helvetica Neue Medium"/>
                  <a:cs typeface="Helvetica Neue Medium"/>
                  <a:sym typeface="Helvetica Neue Medium"/>
                </a:defRPr>
              </a:pPr>
              <a:endParaRPr sz="1500" b="1" kern="0">
                <a:solidFill>
                  <a:srgbClr val="7C7C7C"/>
                </a:solidFill>
                <a:latin typeface="Helvetica Neue Medium"/>
                <a:sym typeface="Helvetica Neue Medium"/>
              </a:endParaRPr>
            </a:p>
          </p:txBody>
        </p:sp>
        <p:sp>
          <p:nvSpPr>
            <p:cNvPr id="69" name="Shape">
              <a:extLst>
                <a:ext uri="{FF2B5EF4-FFF2-40B4-BE49-F238E27FC236}">
                  <a16:creationId xmlns:a16="http://schemas.microsoft.com/office/drawing/2014/main" id="{8E28875A-DA09-4B99-9907-A66D355A947C}"/>
                </a:ext>
              </a:extLst>
            </p:cNvPr>
            <p:cNvSpPr/>
            <p:nvPr/>
          </p:nvSpPr>
          <p:spPr>
            <a:xfrm>
              <a:off x="6704851" y="3585686"/>
              <a:ext cx="1492875" cy="45776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913" y="21600"/>
                  </a:lnTo>
                  <a:lnTo>
                    <a:pt x="2913" y="9801"/>
                  </a:lnTo>
                  <a:lnTo>
                    <a:pt x="21600" y="9801"/>
                  </a:lnTo>
                  <a:lnTo>
                    <a:pt x="21600" y="0"/>
                  </a:lnTo>
                  <a:lnTo>
                    <a:pt x="0" y="0"/>
                  </a:lnTo>
                  <a:close/>
                </a:path>
              </a:pathLst>
            </a:custGeom>
            <a:solidFill>
              <a:srgbClr val="A00000"/>
            </a:solidFill>
            <a:ln w="12700">
              <a:miter lim="400000"/>
            </a:ln>
          </p:spPr>
          <p:txBody>
            <a:bodyPr lIns="25400" tIns="25400" rIns="25400" bIns="25400" anchor="ctr"/>
            <a:lstStyle/>
            <a:p>
              <a:pPr defTabSz="412750" hangingPunct="0">
                <a:defRPr sz="3000">
                  <a:solidFill>
                    <a:srgbClr val="7C7C7C"/>
                  </a:solidFill>
                  <a:latin typeface="Helvetica Neue Medium"/>
                  <a:ea typeface="Helvetica Neue Medium"/>
                  <a:cs typeface="Helvetica Neue Medium"/>
                  <a:sym typeface="Helvetica Neue Medium"/>
                </a:defRPr>
              </a:pPr>
              <a:endParaRPr sz="1500" b="1" kern="0">
                <a:solidFill>
                  <a:srgbClr val="7C7C7C"/>
                </a:solidFill>
                <a:latin typeface="Helvetica Neue Medium"/>
                <a:sym typeface="Helvetica Neue Medium"/>
              </a:endParaRPr>
            </a:p>
          </p:txBody>
        </p:sp>
        <p:sp>
          <p:nvSpPr>
            <p:cNvPr id="70" name="Shape">
              <a:extLst>
                <a:ext uri="{FF2B5EF4-FFF2-40B4-BE49-F238E27FC236}">
                  <a16:creationId xmlns:a16="http://schemas.microsoft.com/office/drawing/2014/main" id="{B54A395E-4BBB-4AEA-9D29-DFAC6877B3C7}"/>
                </a:ext>
              </a:extLst>
            </p:cNvPr>
            <p:cNvSpPr/>
            <p:nvPr/>
          </p:nvSpPr>
          <p:spPr>
            <a:xfrm>
              <a:off x="8004356" y="3128606"/>
              <a:ext cx="1492875" cy="45776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913" y="21600"/>
                  </a:lnTo>
                  <a:lnTo>
                    <a:pt x="2913" y="9801"/>
                  </a:lnTo>
                  <a:lnTo>
                    <a:pt x="21600" y="9801"/>
                  </a:lnTo>
                  <a:lnTo>
                    <a:pt x="21600" y="0"/>
                  </a:lnTo>
                  <a:lnTo>
                    <a:pt x="0" y="0"/>
                  </a:lnTo>
                  <a:close/>
                </a:path>
              </a:pathLst>
            </a:custGeom>
            <a:solidFill>
              <a:srgbClr val="A00000"/>
            </a:solidFill>
            <a:ln w="12700">
              <a:miter lim="400000"/>
            </a:ln>
          </p:spPr>
          <p:txBody>
            <a:bodyPr lIns="25400" tIns="25400" rIns="25400" bIns="25400" anchor="ctr"/>
            <a:lstStyle/>
            <a:p>
              <a:pPr defTabSz="412750" hangingPunct="0">
                <a:defRPr sz="3000">
                  <a:solidFill>
                    <a:srgbClr val="7C7C7C"/>
                  </a:solidFill>
                  <a:latin typeface="Helvetica Neue Medium"/>
                  <a:ea typeface="Helvetica Neue Medium"/>
                  <a:cs typeface="Helvetica Neue Medium"/>
                  <a:sym typeface="Helvetica Neue Medium"/>
                </a:defRPr>
              </a:pPr>
              <a:endParaRPr sz="1500" b="1" kern="0">
                <a:solidFill>
                  <a:srgbClr val="7C7C7C"/>
                </a:solidFill>
                <a:latin typeface="Helvetica Neue Medium"/>
                <a:sym typeface="Helvetica Neue Medium"/>
              </a:endParaRPr>
            </a:p>
          </p:txBody>
        </p:sp>
        <p:sp>
          <p:nvSpPr>
            <p:cNvPr id="71" name="Shape">
              <a:extLst>
                <a:ext uri="{FF2B5EF4-FFF2-40B4-BE49-F238E27FC236}">
                  <a16:creationId xmlns:a16="http://schemas.microsoft.com/office/drawing/2014/main" id="{E14A1244-B1FD-455E-9C6A-DDE9761EBC7C}"/>
                </a:ext>
              </a:extLst>
            </p:cNvPr>
            <p:cNvSpPr/>
            <p:nvPr/>
          </p:nvSpPr>
          <p:spPr>
            <a:xfrm>
              <a:off x="9288229" y="2668034"/>
              <a:ext cx="1492875" cy="45776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913" y="21600"/>
                  </a:lnTo>
                  <a:lnTo>
                    <a:pt x="2913" y="9801"/>
                  </a:lnTo>
                  <a:lnTo>
                    <a:pt x="21600" y="9801"/>
                  </a:lnTo>
                  <a:lnTo>
                    <a:pt x="21600" y="0"/>
                  </a:lnTo>
                  <a:lnTo>
                    <a:pt x="0" y="0"/>
                  </a:lnTo>
                  <a:close/>
                </a:path>
              </a:pathLst>
            </a:custGeom>
            <a:solidFill>
              <a:srgbClr val="A00000"/>
            </a:solidFill>
            <a:ln w="12700">
              <a:miter lim="400000"/>
            </a:ln>
          </p:spPr>
          <p:txBody>
            <a:bodyPr lIns="25400" tIns="25400" rIns="25400" bIns="25400" anchor="ctr"/>
            <a:lstStyle/>
            <a:p>
              <a:pPr defTabSz="412750" hangingPunct="0">
                <a:defRPr sz="3000">
                  <a:solidFill>
                    <a:srgbClr val="7C7C7C"/>
                  </a:solidFill>
                  <a:latin typeface="Helvetica Neue Medium"/>
                  <a:ea typeface="Helvetica Neue Medium"/>
                  <a:cs typeface="Helvetica Neue Medium"/>
                  <a:sym typeface="Helvetica Neue Medium"/>
                </a:defRPr>
              </a:pPr>
              <a:endParaRPr sz="1500" b="1" kern="0">
                <a:solidFill>
                  <a:srgbClr val="7C7C7C"/>
                </a:solidFill>
                <a:latin typeface="Helvetica Neue Medium"/>
                <a:sym typeface="Helvetica Neue Medium"/>
              </a:endParaRPr>
            </a:p>
          </p:txBody>
        </p:sp>
        <p:sp>
          <p:nvSpPr>
            <p:cNvPr id="72" name="Shape">
              <a:extLst>
                <a:ext uri="{FF2B5EF4-FFF2-40B4-BE49-F238E27FC236}">
                  <a16:creationId xmlns:a16="http://schemas.microsoft.com/office/drawing/2014/main" id="{57F923B5-A5D1-4696-AC97-F28D4DCD3521}"/>
                </a:ext>
              </a:extLst>
            </p:cNvPr>
            <p:cNvSpPr/>
            <p:nvPr/>
          </p:nvSpPr>
          <p:spPr>
            <a:xfrm>
              <a:off x="10577978" y="2210908"/>
              <a:ext cx="1492875" cy="45775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913" y="21600"/>
                  </a:lnTo>
                  <a:lnTo>
                    <a:pt x="2913" y="9801"/>
                  </a:lnTo>
                  <a:lnTo>
                    <a:pt x="21600" y="9801"/>
                  </a:lnTo>
                  <a:lnTo>
                    <a:pt x="21600" y="0"/>
                  </a:lnTo>
                  <a:lnTo>
                    <a:pt x="0" y="0"/>
                  </a:lnTo>
                  <a:close/>
                </a:path>
              </a:pathLst>
            </a:custGeom>
            <a:solidFill>
              <a:srgbClr val="A00000"/>
            </a:solidFill>
            <a:ln w="12700">
              <a:miter lim="400000"/>
            </a:ln>
          </p:spPr>
          <p:txBody>
            <a:bodyPr lIns="25400" tIns="25400" rIns="25400" bIns="25400" anchor="ctr"/>
            <a:lstStyle/>
            <a:p>
              <a:pPr defTabSz="412750" hangingPunct="0">
                <a:defRPr sz="3000">
                  <a:solidFill>
                    <a:srgbClr val="7C7C7C"/>
                  </a:solidFill>
                  <a:latin typeface="Helvetica Neue Medium"/>
                  <a:ea typeface="Helvetica Neue Medium"/>
                  <a:cs typeface="Helvetica Neue Medium"/>
                  <a:sym typeface="Helvetica Neue Medium"/>
                </a:defRPr>
              </a:pPr>
              <a:endParaRPr sz="1500" b="1" kern="0">
                <a:solidFill>
                  <a:srgbClr val="7C7C7C"/>
                </a:solidFill>
                <a:latin typeface="Helvetica Neue Medium"/>
                <a:sym typeface="Helvetica Neue Medium"/>
              </a:endParaRPr>
            </a:p>
          </p:txBody>
        </p:sp>
        <p:pic>
          <p:nvPicPr>
            <p:cNvPr id="73" name="Business Man.I13.2k.png" descr="Business Man.I13.2k.png">
              <a:extLst>
                <a:ext uri="{FF2B5EF4-FFF2-40B4-BE49-F238E27FC236}">
                  <a16:creationId xmlns:a16="http://schemas.microsoft.com/office/drawing/2014/main" id="{B95CA3CE-5F28-41FA-AE50-9B1AED152297}"/>
                </a:ext>
              </a:extLst>
            </p:cNvPr>
            <p:cNvPicPr>
              <a:picLocks noChangeAspect="1"/>
            </p:cNvPicPr>
            <p:nvPr/>
          </p:nvPicPr>
          <p:blipFill>
            <a:blip r:embed="rId3"/>
            <a:stretch>
              <a:fillRect/>
            </a:stretch>
          </p:blipFill>
          <p:spPr>
            <a:xfrm>
              <a:off x="4696626" y="1449513"/>
              <a:ext cx="2831303" cy="2831304"/>
            </a:xfrm>
            <a:prstGeom prst="rect">
              <a:avLst/>
            </a:prstGeom>
            <a:ln w="12700">
              <a:miter lim="400000"/>
            </a:ln>
          </p:spPr>
        </p:pic>
        <p:sp>
          <p:nvSpPr>
            <p:cNvPr id="74" name="Marka ve TURQUALITY® Destek…">
              <a:extLst>
                <a:ext uri="{FF2B5EF4-FFF2-40B4-BE49-F238E27FC236}">
                  <a16:creationId xmlns:a16="http://schemas.microsoft.com/office/drawing/2014/main" id="{E92156E3-ECCC-4488-A8A7-9F59979A9337}"/>
                </a:ext>
              </a:extLst>
            </p:cNvPr>
            <p:cNvSpPr txBox="1"/>
            <p:nvPr/>
          </p:nvSpPr>
          <p:spPr>
            <a:xfrm>
              <a:off x="10779378" y="1593159"/>
              <a:ext cx="1186222" cy="56220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7560" tIns="17560" rIns="17560" bIns="17560" anchor="ctr">
              <a:spAutoFit/>
            </a:bodyPr>
            <a:lstStyle/>
            <a:p>
              <a:pPr hangingPunct="0">
                <a:defRPr sz="2200">
                  <a:solidFill>
                    <a:srgbClr val="00ACC4"/>
                  </a:solidFill>
                  <a:latin typeface="Helvetica"/>
                  <a:ea typeface="Helvetica"/>
                  <a:cs typeface="Helvetica"/>
                  <a:sym typeface="Helvetica"/>
                </a:defRPr>
              </a:pPr>
              <a:r>
                <a:rPr sz="1100" b="1" kern="0" dirty="0">
                  <a:solidFill>
                    <a:srgbClr val="0C2340"/>
                  </a:solidFill>
                  <a:latin typeface="Myriad Pro" panose="020B0503030403020204"/>
                  <a:cs typeface="Helvetica"/>
                  <a:sym typeface="Helvetica"/>
                </a:rPr>
                <a:t>Mark</a:t>
              </a:r>
              <a:r>
                <a:rPr lang="tr-TR" sz="1100" b="1" kern="0" dirty="0">
                  <a:solidFill>
                    <a:srgbClr val="0C2340"/>
                  </a:solidFill>
                  <a:latin typeface="Myriad Pro" panose="020B0503030403020204"/>
                  <a:cs typeface="Helvetica"/>
                  <a:sym typeface="Helvetica"/>
                </a:rPr>
                <a:t>a</a:t>
              </a:r>
              <a:r>
                <a:rPr lang="tr-TR" sz="1100" b="1" kern="0" dirty="0">
                  <a:solidFill>
                    <a:srgbClr val="0C2340"/>
                  </a:solidFill>
                  <a:latin typeface="Helvetica"/>
                  <a:cs typeface="Helvetica"/>
                  <a:sym typeface="Helvetica"/>
                </a:rPr>
                <a:t> ve </a:t>
              </a:r>
              <a:r>
                <a:rPr sz="1100" b="1" kern="0" dirty="0">
                  <a:solidFill>
                    <a:srgbClr val="0C2340"/>
                  </a:solidFill>
                  <a:latin typeface="Myriad Pro" panose="020B0503030403020204"/>
                  <a:cs typeface="Helvetica"/>
                  <a:sym typeface="Helvetica"/>
                </a:rPr>
                <a:t>TURQUALITY®</a:t>
              </a:r>
              <a:r>
                <a:rPr lang="tr-TR" sz="1100" b="1" kern="0" dirty="0">
                  <a:solidFill>
                    <a:srgbClr val="0C2340"/>
                  </a:solidFill>
                  <a:latin typeface="Myriad Pro" panose="020B0503030403020204"/>
                  <a:cs typeface="Helvetica"/>
                  <a:sym typeface="Helvetica"/>
                </a:rPr>
                <a:t> </a:t>
              </a:r>
              <a:r>
                <a:rPr sz="1100" b="1" kern="0" dirty="0" err="1">
                  <a:solidFill>
                    <a:srgbClr val="0C2340"/>
                  </a:solidFill>
                  <a:latin typeface="Myriad Pro" panose="020B0503030403020204"/>
                  <a:cs typeface="Helvetica"/>
                  <a:sym typeface="Helvetica"/>
                </a:rPr>
                <a:t>Destek</a:t>
              </a:r>
              <a:r>
                <a:rPr sz="1100" b="1" kern="0" dirty="0">
                  <a:solidFill>
                    <a:srgbClr val="0C2340"/>
                  </a:solidFill>
                  <a:latin typeface="Myriad Pro" panose="020B0503030403020204"/>
                  <a:cs typeface="Helvetica"/>
                  <a:sym typeface="Helvetica"/>
                </a:rPr>
                <a:t> </a:t>
              </a:r>
              <a:r>
                <a:rPr sz="1100" b="1" kern="0" dirty="0" err="1">
                  <a:solidFill>
                    <a:srgbClr val="0C2340"/>
                  </a:solidFill>
                  <a:latin typeface="Myriad Pro" panose="020B0503030403020204"/>
                  <a:cs typeface="Helvetica"/>
                  <a:sym typeface="Helvetica"/>
                </a:rPr>
                <a:t>Programı</a:t>
              </a:r>
              <a:endParaRPr sz="1100" b="1" kern="0" dirty="0">
                <a:solidFill>
                  <a:srgbClr val="0C2340"/>
                </a:solidFill>
                <a:latin typeface="Myriad Pro" panose="020B0503030403020204"/>
                <a:cs typeface="Helvetica"/>
                <a:sym typeface="Helvetica"/>
              </a:endParaRPr>
            </a:p>
          </p:txBody>
        </p:sp>
        <p:grpSp>
          <p:nvGrpSpPr>
            <p:cNvPr id="75" name="Group">
              <a:extLst>
                <a:ext uri="{FF2B5EF4-FFF2-40B4-BE49-F238E27FC236}">
                  <a16:creationId xmlns:a16="http://schemas.microsoft.com/office/drawing/2014/main" id="{98BF8606-0702-4219-91BD-4E91B19DE8C1}"/>
                </a:ext>
              </a:extLst>
            </p:cNvPr>
            <p:cNvGrpSpPr/>
            <p:nvPr/>
          </p:nvGrpSpPr>
          <p:grpSpPr>
            <a:xfrm>
              <a:off x="7146299" y="4762716"/>
              <a:ext cx="4819301" cy="1678050"/>
              <a:chOff x="-506818" y="515093"/>
              <a:chExt cx="9638595" cy="2954509"/>
            </a:xfrm>
          </p:grpSpPr>
          <p:grpSp>
            <p:nvGrpSpPr>
              <p:cNvPr id="76" name="Group">
                <a:extLst>
                  <a:ext uri="{FF2B5EF4-FFF2-40B4-BE49-F238E27FC236}">
                    <a16:creationId xmlns:a16="http://schemas.microsoft.com/office/drawing/2014/main" id="{CB6FE7F7-FB1C-4233-8CEA-03C03DEF9BE5}"/>
                  </a:ext>
                </a:extLst>
              </p:cNvPr>
              <p:cNvGrpSpPr/>
              <p:nvPr/>
            </p:nvGrpSpPr>
            <p:grpSpPr>
              <a:xfrm>
                <a:off x="2521757" y="515093"/>
                <a:ext cx="6610020" cy="2946474"/>
                <a:chOff x="1014864" y="515094"/>
                <a:chExt cx="6610018" cy="2946473"/>
              </a:xfrm>
            </p:grpSpPr>
            <p:sp>
              <p:nvSpPr>
                <p:cNvPr id="84" name="Rectangle">
                  <a:extLst>
                    <a:ext uri="{FF2B5EF4-FFF2-40B4-BE49-F238E27FC236}">
                      <a16:creationId xmlns:a16="http://schemas.microsoft.com/office/drawing/2014/main" id="{0C6587E0-704B-4632-8B07-1C6B427B55C9}"/>
                    </a:ext>
                  </a:extLst>
                </p:cNvPr>
                <p:cNvSpPr/>
                <p:nvPr/>
              </p:nvSpPr>
              <p:spPr>
                <a:xfrm>
                  <a:off x="1014864" y="515094"/>
                  <a:ext cx="6610018" cy="2946473"/>
                </a:xfrm>
                <a:prstGeom prst="rect">
                  <a:avLst/>
                </a:prstGeom>
                <a:solidFill>
                  <a:srgbClr val="A00000"/>
                </a:solidFill>
                <a:ln>
                  <a:noFill/>
                </a:ln>
                <a:effectLst/>
              </p:spPr>
              <p:txBody>
                <a:bodyPr wrap="square" lIns="25400" tIns="25400" rIns="25400" bIns="25400" numCol="1" anchor="ctr">
                  <a:noAutofit/>
                </a:bodyPr>
                <a:lstStyle/>
                <a:p>
                  <a:pPr algn="ctr" defTabSz="412750" hangingPunct="0">
                    <a:defRPr sz="3200">
                      <a:solidFill>
                        <a:srgbClr val="000000"/>
                      </a:solidFill>
                      <a:latin typeface="Helvetica Neue Medium"/>
                      <a:ea typeface="Helvetica Neue Medium"/>
                      <a:cs typeface="Helvetica Neue Medium"/>
                      <a:sym typeface="Helvetica Neue Medium"/>
                    </a:defRPr>
                  </a:pPr>
                  <a:endParaRPr sz="1600" b="1" kern="0">
                    <a:solidFill>
                      <a:srgbClr val="000000"/>
                    </a:solidFill>
                    <a:latin typeface="Helvetica Neue Medium"/>
                    <a:sym typeface="Helvetica Neue Medium"/>
                  </a:endParaRPr>
                </a:p>
              </p:txBody>
            </p:sp>
            <p:sp>
              <p:nvSpPr>
                <p:cNvPr id="81" name="Line">
                  <a:extLst>
                    <a:ext uri="{FF2B5EF4-FFF2-40B4-BE49-F238E27FC236}">
                      <a16:creationId xmlns:a16="http://schemas.microsoft.com/office/drawing/2014/main" id="{F39BE3B7-E1A5-45F4-9CC9-39E7AD069E71}"/>
                    </a:ext>
                  </a:extLst>
                </p:cNvPr>
                <p:cNvSpPr/>
                <p:nvPr/>
              </p:nvSpPr>
              <p:spPr>
                <a:xfrm>
                  <a:off x="1524920" y="711252"/>
                  <a:ext cx="5714236" cy="2"/>
                </a:xfrm>
                <a:prstGeom prst="line">
                  <a:avLst/>
                </a:prstGeom>
                <a:noFill/>
                <a:ln w="25400" cap="flat">
                  <a:solidFill>
                    <a:srgbClr val="D8AD65"/>
                  </a:solidFill>
                  <a:prstDash val="solid"/>
                  <a:miter lim="400000"/>
                </a:ln>
                <a:effectLst/>
              </p:spPr>
              <p:txBody>
                <a:bodyPr wrap="square" lIns="22859" tIns="22859" rIns="22859" bIns="22859" numCol="1" anchor="t">
                  <a:noAutofit/>
                </a:bodyPr>
                <a:lstStyle/>
                <a:p>
                  <a:pPr algn="ctr" defTabSz="1219169" hangingPunct="0">
                    <a:defRPr/>
                  </a:pPr>
                  <a:endParaRPr sz="1100" b="1" kern="0">
                    <a:solidFill>
                      <a:srgbClr val="5E5E5E"/>
                    </a:solidFill>
                    <a:latin typeface="Helvetica Neue"/>
                    <a:sym typeface="Helvetica Neue"/>
                  </a:endParaRPr>
                </a:p>
              </p:txBody>
            </p:sp>
            <p:sp>
              <p:nvSpPr>
                <p:cNvPr id="82" name="Line">
                  <a:extLst>
                    <a:ext uri="{FF2B5EF4-FFF2-40B4-BE49-F238E27FC236}">
                      <a16:creationId xmlns:a16="http://schemas.microsoft.com/office/drawing/2014/main" id="{A9ADB973-919E-494D-A038-07F4B191FF44}"/>
                    </a:ext>
                  </a:extLst>
                </p:cNvPr>
                <p:cNvSpPr/>
                <p:nvPr/>
              </p:nvSpPr>
              <p:spPr>
                <a:xfrm>
                  <a:off x="1524920" y="3211846"/>
                  <a:ext cx="5714236" cy="2"/>
                </a:xfrm>
                <a:prstGeom prst="line">
                  <a:avLst/>
                </a:prstGeom>
                <a:noFill/>
                <a:ln w="25400" cap="flat">
                  <a:solidFill>
                    <a:srgbClr val="D8AD65"/>
                  </a:solidFill>
                  <a:prstDash val="solid"/>
                  <a:miter lim="400000"/>
                </a:ln>
                <a:effectLst/>
              </p:spPr>
              <p:txBody>
                <a:bodyPr wrap="square" lIns="22859" tIns="22859" rIns="22859" bIns="22859" numCol="1" anchor="t">
                  <a:noAutofit/>
                </a:bodyPr>
                <a:lstStyle/>
                <a:p>
                  <a:pPr algn="ctr" defTabSz="1219169" hangingPunct="0">
                    <a:defRPr/>
                  </a:pPr>
                  <a:endParaRPr sz="1100" b="1" kern="0">
                    <a:solidFill>
                      <a:srgbClr val="5E5E5E"/>
                    </a:solidFill>
                    <a:latin typeface="Helvetica Neue"/>
                    <a:sym typeface="Helvetica Neue"/>
                  </a:endParaRPr>
                </a:p>
              </p:txBody>
            </p:sp>
            <p:sp>
              <p:nvSpPr>
                <p:cNvPr id="83" name="UR-GE Projesi Desteği,…">
                  <a:extLst>
                    <a:ext uri="{FF2B5EF4-FFF2-40B4-BE49-F238E27FC236}">
                      <a16:creationId xmlns:a16="http://schemas.microsoft.com/office/drawing/2014/main" id="{18A302DA-4CCF-4DCA-92DB-68D3CC15B87C}"/>
                    </a:ext>
                  </a:extLst>
                </p:cNvPr>
                <p:cNvSpPr txBox="1"/>
                <p:nvPr/>
              </p:nvSpPr>
              <p:spPr>
                <a:xfrm>
                  <a:off x="1450016" y="865218"/>
                  <a:ext cx="5864040" cy="22038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7560" tIns="17560" rIns="17560" bIns="17560" numCol="1" anchor="ctr">
                  <a:noAutofit/>
                </a:bodyPr>
                <a:lstStyle/>
                <a:p>
                  <a:pPr algn="ctr" defTabSz="1219169" hangingPunct="0">
                    <a:defRPr sz="2300" b="1">
                      <a:solidFill>
                        <a:srgbClr val="D8AD65"/>
                      </a:solidFill>
                      <a:latin typeface="Helvetica"/>
                      <a:ea typeface="Helvetica"/>
                      <a:cs typeface="Helvetica"/>
                      <a:sym typeface="Helvetica"/>
                    </a:defRPr>
                  </a:pPr>
                  <a:r>
                    <a:rPr sz="1200" b="1" kern="0" dirty="0">
                      <a:solidFill>
                        <a:schemeClr val="bg1"/>
                      </a:solidFill>
                      <a:latin typeface="Myriad Pro Cond"/>
                      <a:cs typeface="Helvetica"/>
                      <a:sym typeface="Helvetica"/>
                    </a:rPr>
                    <a:t>UR-GE </a:t>
                  </a:r>
                  <a:r>
                    <a:rPr sz="1200" b="1" kern="0" dirty="0" err="1">
                      <a:solidFill>
                        <a:schemeClr val="bg1"/>
                      </a:solidFill>
                      <a:latin typeface="Myriad Pro Cond"/>
                      <a:cs typeface="Helvetica"/>
                      <a:sym typeface="Helvetica"/>
                    </a:rPr>
                    <a:t>Projesi</a:t>
                  </a:r>
                  <a:r>
                    <a:rPr sz="1200" b="1" kern="0" dirty="0">
                      <a:solidFill>
                        <a:schemeClr val="bg1"/>
                      </a:solidFill>
                      <a:latin typeface="Myriad Pro Cond"/>
                      <a:cs typeface="Helvetica"/>
                      <a:sym typeface="Helvetica"/>
                    </a:rPr>
                    <a:t> </a:t>
                  </a:r>
                  <a:r>
                    <a:rPr sz="1200" b="1" kern="0" dirty="0" err="1">
                      <a:solidFill>
                        <a:schemeClr val="bg1"/>
                      </a:solidFill>
                      <a:latin typeface="Myriad Pro Cond"/>
                      <a:cs typeface="Helvetica"/>
                      <a:sym typeface="Helvetica"/>
                    </a:rPr>
                    <a:t>Desteği</a:t>
                  </a:r>
                  <a:endParaRPr sz="1200" b="1" kern="0" dirty="0">
                    <a:solidFill>
                      <a:schemeClr val="bg1"/>
                    </a:solidFill>
                    <a:latin typeface="Myriad Pro Cond"/>
                    <a:cs typeface="Helvetica"/>
                    <a:sym typeface="Helvetica"/>
                  </a:endParaRPr>
                </a:p>
                <a:p>
                  <a:pPr algn="ctr" defTabSz="1219169" hangingPunct="0">
                    <a:defRPr sz="2300" b="1">
                      <a:solidFill>
                        <a:srgbClr val="D8AD65"/>
                      </a:solidFill>
                      <a:latin typeface="Helvetica"/>
                      <a:ea typeface="Helvetica"/>
                      <a:cs typeface="Helvetica"/>
                      <a:sym typeface="Helvetica"/>
                    </a:defRPr>
                  </a:pPr>
                  <a:r>
                    <a:rPr sz="1200" b="1" kern="0" dirty="0" err="1">
                      <a:solidFill>
                        <a:schemeClr val="bg1"/>
                      </a:solidFill>
                      <a:latin typeface="Myriad Pro Cond"/>
                      <a:cs typeface="Helvetica"/>
                      <a:sym typeface="Helvetica"/>
                    </a:rPr>
                    <a:t>Pazara</a:t>
                  </a:r>
                  <a:r>
                    <a:rPr sz="1200" b="1" kern="0" dirty="0">
                      <a:solidFill>
                        <a:schemeClr val="bg1"/>
                      </a:solidFill>
                      <a:latin typeface="Myriad Pro Cond"/>
                      <a:cs typeface="Helvetica"/>
                      <a:sym typeface="Helvetica"/>
                    </a:rPr>
                    <a:t> </a:t>
                  </a:r>
                  <a:r>
                    <a:rPr sz="1200" b="1" kern="0" dirty="0" err="1">
                      <a:solidFill>
                        <a:schemeClr val="bg1"/>
                      </a:solidFill>
                      <a:latin typeface="Myriad Pro Cond"/>
                      <a:cs typeface="Helvetica"/>
                      <a:sym typeface="Helvetica"/>
                    </a:rPr>
                    <a:t>Giriş</a:t>
                  </a:r>
                  <a:r>
                    <a:rPr sz="1200" b="1" kern="0" dirty="0">
                      <a:solidFill>
                        <a:schemeClr val="bg1"/>
                      </a:solidFill>
                      <a:latin typeface="Myriad Pro Cond"/>
                      <a:cs typeface="Helvetica"/>
                      <a:sym typeface="Helvetica"/>
                    </a:rPr>
                    <a:t> </a:t>
                  </a:r>
                  <a:r>
                    <a:rPr sz="1200" b="1" kern="0" dirty="0" err="1">
                      <a:solidFill>
                        <a:schemeClr val="bg1"/>
                      </a:solidFill>
                      <a:latin typeface="Myriad Pro Cond"/>
                      <a:cs typeface="Helvetica"/>
                      <a:sym typeface="Helvetica"/>
                    </a:rPr>
                    <a:t>Rapor</a:t>
                  </a:r>
                  <a:r>
                    <a:rPr sz="1200" b="1" kern="0" dirty="0">
                      <a:solidFill>
                        <a:schemeClr val="bg1"/>
                      </a:solidFill>
                      <a:latin typeface="Myriad Pro Cond"/>
                      <a:cs typeface="Helvetica"/>
                      <a:sym typeface="Helvetica"/>
                    </a:rPr>
                    <a:t> </a:t>
                  </a:r>
                  <a:r>
                    <a:rPr sz="1200" b="1" kern="0" dirty="0" err="1">
                      <a:solidFill>
                        <a:schemeClr val="bg1"/>
                      </a:solidFill>
                      <a:latin typeface="Myriad Pro Cond"/>
                      <a:cs typeface="Helvetica"/>
                      <a:sym typeface="Helvetica"/>
                    </a:rPr>
                    <a:t>Desteği</a:t>
                  </a:r>
                  <a:endParaRPr sz="1200" b="1" kern="0" dirty="0">
                    <a:solidFill>
                      <a:schemeClr val="bg1"/>
                    </a:solidFill>
                    <a:latin typeface="Myriad Pro Cond"/>
                    <a:cs typeface="Helvetica"/>
                    <a:sym typeface="Helvetica"/>
                  </a:endParaRPr>
                </a:p>
                <a:p>
                  <a:pPr algn="ctr" defTabSz="1219169" hangingPunct="0">
                    <a:defRPr sz="2300" b="1">
                      <a:solidFill>
                        <a:srgbClr val="D8AD65"/>
                      </a:solidFill>
                      <a:latin typeface="Helvetica"/>
                      <a:ea typeface="Helvetica"/>
                      <a:cs typeface="Helvetica"/>
                      <a:sym typeface="Helvetica"/>
                    </a:defRPr>
                  </a:pPr>
                  <a:r>
                    <a:rPr sz="1200" b="1" kern="0" dirty="0" err="1">
                      <a:solidFill>
                        <a:schemeClr val="bg1"/>
                      </a:solidFill>
                      <a:latin typeface="Myriad Pro Cond"/>
                      <a:cs typeface="Helvetica"/>
                      <a:sym typeface="Helvetica"/>
                    </a:rPr>
                    <a:t>Sanal</a:t>
                  </a:r>
                  <a:r>
                    <a:rPr sz="1200" b="1" kern="0" dirty="0">
                      <a:solidFill>
                        <a:schemeClr val="bg1"/>
                      </a:solidFill>
                      <a:latin typeface="Myriad Pro Cond"/>
                      <a:cs typeface="Helvetica"/>
                      <a:sym typeface="Helvetica"/>
                    </a:rPr>
                    <a:t> </a:t>
                  </a:r>
                  <a:r>
                    <a:rPr sz="1200" b="1" kern="0" dirty="0" err="1">
                      <a:solidFill>
                        <a:schemeClr val="bg1"/>
                      </a:solidFill>
                      <a:latin typeface="Myriad Pro Cond"/>
                      <a:cs typeface="Helvetica"/>
                      <a:sym typeface="Helvetica"/>
                    </a:rPr>
                    <a:t>Fuara</a:t>
                  </a:r>
                  <a:r>
                    <a:rPr sz="1200" b="1" kern="0" dirty="0">
                      <a:solidFill>
                        <a:schemeClr val="bg1"/>
                      </a:solidFill>
                      <a:latin typeface="Myriad Pro Cond"/>
                      <a:cs typeface="Helvetica"/>
                      <a:sym typeface="Helvetica"/>
                    </a:rPr>
                    <a:t> </a:t>
                  </a:r>
                  <a:r>
                    <a:rPr sz="1200" b="1" kern="0" dirty="0" err="1">
                      <a:solidFill>
                        <a:schemeClr val="bg1"/>
                      </a:solidFill>
                      <a:latin typeface="Myriad Pro Cond"/>
                      <a:cs typeface="Helvetica"/>
                      <a:sym typeface="Helvetica"/>
                    </a:rPr>
                    <a:t>Katılım</a:t>
                  </a:r>
                  <a:r>
                    <a:rPr sz="1200" b="1" kern="0" dirty="0">
                      <a:solidFill>
                        <a:schemeClr val="bg1"/>
                      </a:solidFill>
                      <a:latin typeface="Myriad Pro Cond"/>
                      <a:cs typeface="Helvetica"/>
                      <a:sym typeface="Helvetica"/>
                    </a:rPr>
                    <a:t> </a:t>
                  </a:r>
                  <a:r>
                    <a:rPr sz="1200" b="1" kern="0" dirty="0" err="1">
                      <a:solidFill>
                        <a:schemeClr val="bg1"/>
                      </a:solidFill>
                      <a:latin typeface="Myriad Pro Cond"/>
                      <a:cs typeface="Helvetica"/>
                      <a:sym typeface="Helvetica"/>
                    </a:rPr>
                    <a:t>Desteği</a:t>
                  </a:r>
                  <a:endParaRPr sz="1200" b="1" kern="0" dirty="0">
                    <a:solidFill>
                      <a:schemeClr val="bg1"/>
                    </a:solidFill>
                    <a:latin typeface="Myriad Pro Cond"/>
                    <a:cs typeface="Helvetica"/>
                    <a:sym typeface="Helvetica"/>
                  </a:endParaRPr>
                </a:p>
                <a:p>
                  <a:pPr algn="ctr" defTabSz="1219169" hangingPunct="0">
                    <a:defRPr sz="2300" b="1">
                      <a:solidFill>
                        <a:srgbClr val="D8AD65"/>
                      </a:solidFill>
                      <a:latin typeface="Helvetica"/>
                      <a:ea typeface="Helvetica"/>
                      <a:cs typeface="Helvetica"/>
                      <a:sym typeface="Helvetica"/>
                    </a:defRPr>
                  </a:pPr>
                  <a:r>
                    <a:rPr sz="1200" b="1" kern="0" dirty="0" err="1">
                      <a:solidFill>
                        <a:schemeClr val="bg1"/>
                      </a:solidFill>
                      <a:latin typeface="Myriad Pro Cond"/>
                      <a:cs typeface="Helvetica"/>
                      <a:sym typeface="Helvetica"/>
                    </a:rPr>
                    <a:t>Sektörel</a:t>
                  </a:r>
                  <a:r>
                    <a:rPr sz="1200" b="1" kern="0" dirty="0">
                      <a:solidFill>
                        <a:schemeClr val="bg1"/>
                      </a:solidFill>
                      <a:latin typeface="Myriad Pro Cond"/>
                      <a:cs typeface="Helvetica"/>
                      <a:sym typeface="Helvetica"/>
                    </a:rPr>
                    <a:t> </a:t>
                  </a:r>
                  <a:r>
                    <a:rPr sz="1200" b="1" kern="0" dirty="0" err="1">
                      <a:solidFill>
                        <a:schemeClr val="bg1"/>
                      </a:solidFill>
                      <a:latin typeface="Myriad Pro Cond"/>
                      <a:cs typeface="Helvetica"/>
                      <a:sym typeface="Helvetica"/>
                    </a:rPr>
                    <a:t>Heyet</a:t>
                  </a:r>
                  <a:r>
                    <a:rPr sz="1200" b="1" kern="0" dirty="0">
                      <a:solidFill>
                        <a:schemeClr val="bg1"/>
                      </a:solidFill>
                      <a:latin typeface="Myriad Pro Cond"/>
                      <a:cs typeface="Helvetica"/>
                      <a:sym typeface="Helvetica"/>
                    </a:rPr>
                    <a:t> Destekleri</a:t>
                  </a:r>
                </a:p>
                <a:p>
                  <a:pPr algn="ctr" defTabSz="1219169" hangingPunct="0">
                    <a:defRPr sz="2300" b="1">
                      <a:solidFill>
                        <a:srgbClr val="D8AD65"/>
                      </a:solidFill>
                      <a:latin typeface="Helvetica"/>
                      <a:ea typeface="Helvetica"/>
                      <a:cs typeface="Helvetica"/>
                      <a:sym typeface="Helvetica"/>
                    </a:defRPr>
                  </a:pPr>
                  <a:r>
                    <a:rPr sz="1200" b="1" kern="0" dirty="0" err="1">
                      <a:solidFill>
                        <a:schemeClr val="bg1"/>
                      </a:solidFill>
                      <a:latin typeface="Myriad Pro Cond"/>
                      <a:cs typeface="Helvetica"/>
                      <a:sym typeface="Helvetica"/>
                    </a:rPr>
                    <a:t>Sanal</a:t>
                  </a:r>
                  <a:r>
                    <a:rPr sz="1200" b="1" kern="0" dirty="0">
                      <a:solidFill>
                        <a:schemeClr val="bg1"/>
                      </a:solidFill>
                      <a:latin typeface="Myriad Pro Cond"/>
                      <a:cs typeface="Helvetica"/>
                      <a:sym typeface="Helvetica"/>
                    </a:rPr>
                    <a:t> Ticaret </a:t>
                  </a:r>
                  <a:r>
                    <a:rPr sz="1200" b="1" kern="0" dirty="0" err="1">
                      <a:solidFill>
                        <a:schemeClr val="bg1"/>
                      </a:solidFill>
                      <a:latin typeface="Myriad Pro Cond"/>
                      <a:cs typeface="Helvetica"/>
                      <a:sym typeface="Helvetica"/>
                    </a:rPr>
                    <a:t>Heyeti</a:t>
                  </a:r>
                  <a:r>
                    <a:rPr sz="1200" b="1" kern="0" dirty="0">
                      <a:solidFill>
                        <a:schemeClr val="bg1"/>
                      </a:solidFill>
                      <a:latin typeface="Myriad Pro Cond"/>
                      <a:cs typeface="Helvetica"/>
                      <a:sym typeface="Helvetica"/>
                    </a:rPr>
                    <a:t> </a:t>
                  </a:r>
                  <a:r>
                    <a:rPr sz="1200" b="1" kern="0" dirty="0" err="1">
                      <a:solidFill>
                        <a:schemeClr val="bg1"/>
                      </a:solidFill>
                      <a:latin typeface="Myriad Pro Cond"/>
                      <a:cs typeface="Helvetica"/>
                      <a:sym typeface="Helvetica"/>
                    </a:rPr>
                    <a:t>Desteği</a:t>
                  </a:r>
                  <a:endParaRPr sz="1200" b="1" kern="0" dirty="0">
                    <a:solidFill>
                      <a:schemeClr val="bg1"/>
                    </a:solidFill>
                    <a:latin typeface="Myriad Pro Cond"/>
                    <a:cs typeface="Helvetica"/>
                    <a:sym typeface="Helvetica"/>
                  </a:endParaRPr>
                </a:p>
                <a:p>
                  <a:pPr algn="ctr" defTabSz="1219169" hangingPunct="0">
                    <a:defRPr sz="2300" b="1">
                      <a:solidFill>
                        <a:srgbClr val="D8AD65"/>
                      </a:solidFill>
                      <a:latin typeface="Helvetica"/>
                      <a:ea typeface="Helvetica"/>
                      <a:cs typeface="Helvetica"/>
                      <a:sym typeface="Helvetica"/>
                    </a:defRPr>
                  </a:pPr>
                  <a:r>
                    <a:rPr lang="tr-TR" sz="1200" b="1" kern="0" dirty="0">
                      <a:solidFill>
                        <a:schemeClr val="bg1"/>
                      </a:solidFill>
                      <a:latin typeface="Myriad Pro Cond"/>
                      <a:cs typeface="Helvetica"/>
                      <a:sym typeface="Helvetica"/>
                    </a:rPr>
                    <a:t>Tanıtım Projesi Desteği</a:t>
                  </a:r>
                </a:p>
                <a:p>
                  <a:pPr algn="ctr" defTabSz="1219169" hangingPunct="0">
                    <a:defRPr sz="2300" b="1">
                      <a:solidFill>
                        <a:srgbClr val="D8AD65"/>
                      </a:solidFill>
                      <a:latin typeface="Helvetica"/>
                      <a:ea typeface="Helvetica"/>
                      <a:cs typeface="Helvetica"/>
                      <a:sym typeface="Helvetica"/>
                    </a:defRPr>
                  </a:pPr>
                  <a:r>
                    <a:rPr lang="tr-TR" sz="1200" b="1" kern="0" dirty="0">
                      <a:solidFill>
                        <a:schemeClr val="bg1"/>
                      </a:solidFill>
                      <a:latin typeface="Myriad Pro Cond"/>
                      <a:cs typeface="Helvetica"/>
                      <a:sym typeface="Helvetica"/>
                    </a:rPr>
                    <a:t>İhracat Konsorsiyumu Desteği</a:t>
                  </a:r>
                  <a:endParaRPr sz="1200" b="1" kern="0" dirty="0">
                    <a:solidFill>
                      <a:schemeClr val="bg1"/>
                    </a:solidFill>
                    <a:latin typeface="Myriad Pro Cond"/>
                    <a:cs typeface="Helvetica"/>
                    <a:sym typeface="Helvetica"/>
                  </a:endParaRPr>
                </a:p>
              </p:txBody>
            </p:sp>
          </p:grpSp>
          <p:grpSp>
            <p:nvGrpSpPr>
              <p:cNvPr id="77" name="Group">
                <a:extLst>
                  <a:ext uri="{FF2B5EF4-FFF2-40B4-BE49-F238E27FC236}">
                    <a16:creationId xmlns:a16="http://schemas.microsoft.com/office/drawing/2014/main" id="{248A2B15-D7AF-4E56-A986-E125F0E5729C}"/>
                  </a:ext>
                </a:extLst>
              </p:cNvPr>
              <p:cNvGrpSpPr/>
              <p:nvPr/>
            </p:nvGrpSpPr>
            <p:grpSpPr>
              <a:xfrm>
                <a:off x="-506818" y="680375"/>
                <a:ext cx="2944856" cy="2789227"/>
                <a:chOff x="-506819" y="680375"/>
                <a:chExt cx="2944855" cy="2789226"/>
              </a:xfrm>
            </p:grpSpPr>
            <p:pic>
              <p:nvPicPr>
                <p:cNvPr id="78" name="Image" descr="Image">
                  <a:extLst>
                    <a:ext uri="{FF2B5EF4-FFF2-40B4-BE49-F238E27FC236}">
                      <a16:creationId xmlns:a16="http://schemas.microsoft.com/office/drawing/2014/main" id="{FC50AD9B-E34A-4101-A61E-9834F9D87F4F}"/>
                    </a:ext>
                  </a:extLst>
                </p:cNvPr>
                <p:cNvPicPr>
                  <a:picLocks noChangeAspect="1"/>
                </p:cNvPicPr>
                <p:nvPr/>
              </p:nvPicPr>
              <p:blipFill>
                <a:blip r:embed="rId4"/>
                <a:stretch>
                  <a:fillRect/>
                </a:stretch>
              </p:blipFill>
              <p:spPr>
                <a:xfrm>
                  <a:off x="-506819" y="680375"/>
                  <a:ext cx="2944855" cy="2789226"/>
                </a:xfrm>
                <a:prstGeom prst="rect">
                  <a:avLst/>
                </a:prstGeom>
                <a:ln w="12700" cap="flat">
                  <a:noFill/>
                  <a:miter lim="400000"/>
                </a:ln>
                <a:effectLst/>
              </p:spPr>
            </p:pic>
            <p:sp>
              <p:nvSpPr>
                <p:cNvPr id="79" name="İŞBİRLİĞİ…">
                  <a:extLst>
                    <a:ext uri="{FF2B5EF4-FFF2-40B4-BE49-F238E27FC236}">
                      <a16:creationId xmlns:a16="http://schemas.microsoft.com/office/drawing/2014/main" id="{DB816302-34CF-4105-B61A-72B08E2EB75F}"/>
                    </a:ext>
                  </a:extLst>
                </p:cNvPr>
                <p:cNvSpPr txBox="1"/>
                <p:nvPr/>
              </p:nvSpPr>
              <p:spPr>
                <a:xfrm>
                  <a:off x="-506819" y="1526509"/>
                  <a:ext cx="2944855" cy="1115112"/>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7560" tIns="17560" rIns="17560" bIns="17560" numCol="1" anchor="ctr">
                  <a:noAutofit/>
                </a:bodyPr>
                <a:lstStyle/>
                <a:p>
                  <a:pPr algn="ctr" defTabSz="1219169" hangingPunct="0">
                    <a:defRPr sz="1800" b="1">
                      <a:latin typeface="Helvetica"/>
                      <a:ea typeface="Helvetica"/>
                      <a:cs typeface="Helvetica"/>
                      <a:sym typeface="Helvetica"/>
                    </a:defRPr>
                  </a:pPr>
                  <a:r>
                    <a:rPr sz="900" b="1" kern="0" dirty="0">
                      <a:solidFill>
                        <a:srgbClr val="FFFFFF"/>
                      </a:solidFill>
                      <a:latin typeface="Myriad Pro Cond"/>
                      <a:cs typeface="Helvetica"/>
                      <a:sym typeface="Helvetica"/>
                    </a:rPr>
                    <a:t>İŞBİRLİĞİ </a:t>
                  </a:r>
                </a:p>
                <a:p>
                  <a:pPr algn="ctr" defTabSz="1219169" hangingPunct="0">
                    <a:defRPr sz="1800" b="1">
                      <a:latin typeface="Helvetica"/>
                      <a:ea typeface="Helvetica"/>
                      <a:cs typeface="Helvetica"/>
                      <a:sym typeface="Helvetica"/>
                    </a:defRPr>
                  </a:pPr>
                  <a:r>
                    <a:rPr sz="900" b="1" kern="0" dirty="0">
                      <a:solidFill>
                        <a:srgbClr val="FFFFFF"/>
                      </a:solidFill>
                      <a:latin typeface="Myriad Pro Cond"/>
                      <a:cs typeface="Helvetica"/>
                      <a:sym typeface="Helvetica"/>
                    </a:rPr>
                    <a:t>KURULUŞLARI</a:t>
                  </a:r>
                  <a:r>
                    <a:rPr lang="tr-TR" sz="900" b="1" kern="0" dirty="0">
                      <a:solidFill>
                        <a:srgbClr val="FFFFFF"/>
                      </a:solidFill>
                      <a:latin typeface="Myriad Pro Cond"/>
                      <a:cs typeface="Helvetica"/>
                      <a:sym typeface="Helvetica"/>
                    </a:rPr>
                    <a:t> YARDIMIYLA FAYDALANILABİLECEK DESTEKLER</a:t>
                  </a:r>
                  <a:endParaRPr sz="900" b="1" kern="0" dirty="0">
                    <a:solidFill>
                      <a:srgbClr val="FFFFFF"/>
                    </a:solidFill>
                    <a:latin typeface="Myriad Pro Cond"/>
                    <a:cs typeface="Helvetica"/>
                    <a:sym typeface="Helvetica"/>
                  </a:endParaRPr>
                </a:p>
              </p:txBody>
            </p:sp>
          </p:grpSp>
        </p:grpSp>
        <p:sp>
          <p:nvSpPr>
            <p:cNvPr id="93" name="Metin kutusu 92">
              <a:extLst>
                <a:ext uri="{FF2B5EF4-FFF2-40B4-BE49-F238E27FC236}">
                  <a16:creationId xmlns:a16="http://schemas.microsoft.com/office/drawing/2014/main" id="{3C6F1E1E-898D-4EC9-9B15-58F0ED9663E3}"/>
                </a:ext>
              </a:extLst>
            </p:cNvPr>
            <p:cNvSpPr txBox="1"/>
            <p:nvPr/>
          </p:nvSpPr>
          <p:spPr>
            <a:xfrm>
              <a:off x="8268921" y="3403988"/>
              <a:ext cx="1171888" cy="562205"/>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17560" tIns="17560" rIns="17560" bIns="17560" numCol="1" spcCol="38100" rtlCol="0" anchor="ctr">
              <a:spAutoFit/>
            </a:bodyPr>
            <a:lstStyle/>
            <a:p>
              <a:pPr defTabSz="1219169" hangingPunct="0">
                <a:defRPr/>
              </a:pPr>
              <a:r>
                <a:rPr lang="tr-TR" sz="1100" b="1" kern="0" dirty="0">
                  <a:solidFill>
                    <a:srgbClr val="0C2340"/>
                  </a:solidFill>
                  <a:latin typeface="Myriad Pro Cond"/>
                  <a:sym typeface="Helvetica Neue"/>
                </a:rPr>
                <a:t>Pazara Giriş Projesi Hazırlama Desteği</a:t>
              </a:r>
              <a:endParaRPr lang="pt-BR" sz="1100" b="1" kern="0" dirty="0">
                <a:solidFill>
                  <a:srgbClr val="0C2340"/>
                </a:solidFill>
                <a:latin typeface="Myriad Pro Cond"/>
                <a:sym typeface="Helvetica Neue"/>
              </a:endParaRPr>
            </a:p>
          </p:txBody>
        </p:sp>
      </p:grpSp>
      <p:sp>
        <p:nvSpPr>
          <p:cNvPr id="94" name="Metin kutusu 93">
            <a:extLst>
              <a:ext uri="{FF2B5EF4-FFF2-40B4-BE49-F238E27FC236}">
                <a16:creationId xmlns:a16="http://schemas.microsoft.com/office/drawing/2014/main" id="{328F6A3B-D9E5-455D-A35A-4F77A58D081A}"/>
              </a:ext>
            </a:extLst>
          </p:cNvPr>
          <p:cNvSpPr txBox="1"/>
          <p:nvPr/>
        </p:nvSpPr>
        <p:spPr>
          <a:xfrm>
            <a:off x="569623" y="176169"/>
            <a:ext cx="11402228" cy="523220"/>
          </a:xfrm>
          <a:prstGeom prst="rect">
            <a:avLst/>
          </a:prstGeom>
          <a:noFill/>
        </p:spPr>
        <p:txBody>
          <a:bodyPr wrap="square" rtlCol="0">
            <a:spAutoFit/>
          </a:bodyPr>
          <a:lstStyle/>
          <a:p>
            <a:r>
              <a:rPr lang="tr-TR" sz="2800" b="1" dirty="0">
                <a:solidFill>
                  <a:srgbClr val="A00000"/>
                </a:solidFill>
                <a:effectLst>
                  <a:outerShdw blurRad="38100" dist="38100" dir="2700000" algn="tl">
                    <a:srgbClr val="000000">
                      <a:alpha val="43137"/>
                    </a:srgbClr>
                  </a:outerShdw>
                </a:effectLst>
                <a:latin typeface="Myriad Pro"/>
              </a:rPr>
              <a:t>Yeni Nesil İhracat Destekleri</a:t>
            </a:r>
          </a:p>
        </p:txBody>
      </p:sp>
      <p:sp>
        <p:nvSpPr>
          <p:cNvPr id="41" name="Shape">
            <a:extLst>
              <a:ext uri="{FF2B5EF4-FFF2-40B4-BE49-F238E27FC236}">
                <a16:creationId xmlns:a16="http://schemas.microsoft.com/office/drawing/2014/main" id="{C18621A7-B5AB-4C45-BD9F-75C3C469AE31}"/>
              </a:ext>
            </a:extLst>
          </p:cNvPr>
          <p:cNvSpPr/>
          <p:nvPr/>
        </p:nvSpPr>
        <p:spPr>
          <a:xfrm>
            <a:off x="4032137" y="4221238"/>
            <a:ext cx="1503475" cy="44236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913" y="21600"/>
                </a:lnTo>
                <a:lnTo>
                  <a:pt x="2913" y="9801"/>
                </a:lnTo>
                <a:lnTo>
                  <a:pt x="21600" y="9801"/>
                </a:lnTo>
                <a:lnTo>
                  <a:pt x="21600" y="0"/>
                </a:lnTo>
                <a:lnTo>
                  <a:pt x="0" y="0"/>
                </a:lnTo>
                <a:close/>
              </a:path>
            </a:pathLst>
          </a:custGeom>
          <a:solidFill>
            <a:srgbClr val="A00000"/>
          </a:solidFill>
          <a:ln w="12700">
            <a:miter lim="400000"/>
          </a:ln>
          <a:effectLst>
            <a:outerShdw blurRad="152400" dist="89475" dir="5400000" rotWithShape="0">
              <a:srgbClr val="000000">
                <a:alpha val="50000"/>
              </a:srgbClr>
            </a:outerShdw>
          </a:effectLst>
        </p:spPr>
        <p:txBody>
          <a:bodyPr lIns="25400" tIns="25400" rIns="25400" bIns="25400" anchor="ctr"/>
          <a:lstStyle/>
          <a:p>
            <a:pPr defTabSz="412750" hangingPunct="0">
              <a:defRPr sz="3000">
                <a:solidFill>
                  <a:srgbClr val="7C7C7C"/>
                </a:solidFill>
                <a:latin typeface="Helvetica Neue Medium"/>
                <a:ea typeface="Helvetica Neue Medium"/>
                <a:cs typeface="Helvetica Neue Medium"/>
                <a:sym typeface="Helvetica Neue Medium"/>
              </a:defRPr>
            </a:pPr>
            <a:endParaRPr sz="1500" b="1" kern="0">
              <a:solidFill>
                <a:srgbClr val="7C7C7C"/>
              </a:solidFill>
              <a:latin typeface="Helvetica Neue Medium"/>
              <a:sym typeface="Helvetica Neue Medium"/>
            </a:endParaRPr>
          </a:p>
        </p:txBody>
      </p:sp>
      <p:sp>
        <p:nvSpPr>
          <p:cNvPr id="42" name="Shape">
            <a:extLst>
              <a:ext uri="{FF2B5EF4-FFF2-40B4-BE49-F238E27FC236}">
                <a16:creationId xmlns:a16="http://schemas.microsoft.com/office/drawing/2014/main" id="{97985A9A-F2D7-4598-A289-BB9449B7F003}"/>
              </a:ext>
            </a:extLst>
          </p:cNvPr>
          <p:cNvSpPr/>
          <p:nvPr/>
        </p:nvSpPr>
        <p:spPr>
          <a:xfrm>
            <a:off x="2729838" y="4665501"/>
            <a:ext cx="1503475" cy="44236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913" y="21600"/>
                </a:lnTo>
                <a:lnTo>
                  <a:pt x="2913" y="9801"/>
                </a:lnTo>
                <a:lnTo>
                  <a:pt x="21600" y="9801"/>
                </a:lnTo>
                <a:lnTo>
                  <a:pt x="21600" y="0"/>
                </a:lnTo>
                <a:lnTo>
                  <a:pt x="0" y="0"/>
                </a:lnTo>
                <a:close/>
              </a:path>
            </a:pathLst>
          </a:custGeom>
          <a:solidFill>
            <a:srgbClr val="A00000"/>
          </a:solidFill>
          <a:ln w="12700">
            <a:miter lim="400000"/>
          </a:ln>
          <a:effectLst>
            <a:outerShdw blurRad="152400" dist="89475" dir="5400000" rotWithShape="0">
              <a:srgbClr val="000000">
                <a:alpha val="50000"/>
              </a:srgbClr>
            </a:outerShdw>
          </a:effectLst>
        </p:spPr>
        <p:txBody>
          <a:bodyPr lIns="25400" tIns="25400" rIns="25400" bIns="25400" anchor="ctr"/>
          <a:lstStyle/>
          <a:p>
            <a:pPr defTabSz="412750" hangingPunct="0">
              <a:defRPr sz="3000">
                <a:solidFill>
                  <a:srgbClr val="7C7C7C"/>
                </a:solidFill>
                <a:latin typeface="Helvetica Neue Medium"/>
                <a:ea typeface="Helvetica Neue Medium"/>
                <a:cs typeface="Helvetica Neue Medium"/>
                <a:sym typeface="Helvetica Neue Medium"/>
              </a:defRPr>
            </a:pPr>
            <a:endParaRPr sz="1500" b="1" kern="0">
              <a:solidFill>
                <a:srgbClr val="7C7C7C"/>
              </a:solidFill>
              <a:latin typeface="Helvetica Neue Medium"/>
              <a:sym typeface="Helvetica Neue Medium"/>
            </a:endParaRPr>
          </a:p>
        </p:txBody>
      </p:sp>
      <p:sp>
        <p:nvSpPr>
          <p:cNvPr id="43" name="Shape">
            <a:extLst>
              <a:ext uri="{FF2B5EF4-FFF2-40B4-BE49-F238E27FC236}">
                <a16:creationId xmlns:a16="http://schemas.microsoft.com/office/drawing/2014/main" id="{EFB279F4-46D5-44A2-8555-0B0F30C8A2CD}"/>
              </a:ext>
            </a:extLst>
          </p:cNvPr>
          <p:cNvSpPr/>
          <p:nvPr/>
        </p:nvSpPr>
        <p:spPr>
          <a:xfrm>
            <a:off x="1435421" y="5110217"/>
            <a:ext cx="1503475" cy="44236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913" y="21600"/>
                </a:lnTo>
                <a:lnTo>
                  <a:pt x="2913" y="9801"/>
                </a:lnTo>
                <a:lnTo>
                  <a:pt x="21600" y="9801"/>
                </a:lnTo>
                <a:lnTo>
                  <a:pt x="21600" y="0"/>
                </a:lnTo>
                <a:lnTo>
                  <a:pt x="0" y="0"/>
                </a:lnTo>
                <a:close/>
              </a:path>
            </a:pathLst>
          </a:custGeom>
          <a:solidFill>
            <a:srgbClr val="A00000"/>
          </a:solidFill>
          <a:ln w="12700">
            <a:miter lim="400000"/>
          </a:ln>
          <a:effectLst>
            <a:outerShdw blurRad="152400" dist="89475" dir="5400000" rotWithShape="0">
              <a:srgbClr val="000000">
                <a:alpha val="50000"/>
              </a:srgbClr>
            </a:outerShdw>
          </a:effectLst>
        </p:spPr>
        <p:txBody>
          <a:bodyPr lIns="25400" tIns="25400" rIns="25400" bIns="25400" anchor="ctr"/>
          <a:lstStyle/>
          <a:p>
            <a:pPr defTabSz="412750" hangingPunct="0">
              <a:defRPr sz="3000">
                <a:solidFill>
                  <a:srgbClr val="7C7C7C"/>
                </a:solidFill>
                <a:latin typeface="Helvetica Neue Medium"/>
                <a:ea typeface="Helvetica Neue Medium"/>
                <a:cs typeface="Helvetica Neue Medium"/>
                <a:sym typeface="Helvetica Neue Medium"/>
              </a:defRPr>
            </a:pPr>
            <a:endParaRPr sz="1500" b="1" kern="0">
              <a:solidFill>
                <a:srgbClr val="7C7C7C"/>
              </a:solidFill>
              <a:latin typeface="Helvetica Neue Medium"/>
              <a:sym typeface="Helvetica Neue Medium"/>
            </a:endParaRPr>
          </a:p>
        </p:txBody>
      </p:sp>
      <p:sp>
        <p:nvSpPr>
          <p:cNvPr id="44" name="Shape">
            <a:extLst>
              <a:ext uri="{FF2B5EF4-FFF2-40B4-BE49-F238E27FC236}">
                <a16:creationId xmlns:a16="http://schemas.microsoft.com/office/drawing/2014/main" id="{61959FE0-3045-4169-8E2A-6E4C3FE486CF}"/>
              </a:ext>
            </a:extLst>
          </p:cNvPr>
          <p:cNvSpPr/>
          <p:nvPr/>
        </p:nvSpPr>
        <p:spPr>
          <a:xfrm>
            <a:off x="135817" y="5554280"/>
            <a:ext cx="1503475" cy="44236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913" y="21600"/>
                </a:lnTo>
                <a:lnTo>
                  <a:pt x="2913" y="9801"/>
                </a:lnTo>
                <a:lnTo>
                  <a:pt x="21600" y="9801"/>
                </a:lnTo>
                <a:lnTo>
                  <a:pt x="21600" y="0"/>
                </a:lnTo>
                <a:lnTo>
                  <a:pt x="0" y="0"/>
                </a:lnTo>
                <a:close/>
              </a:path>
            </a:pathLst>
          </a:custGeom>
          <a:solidFill>
            <a:srgbClr val="A00000"/>
          </a:solidFill>
          <a:ln w="12700">
            <a:miter lim="400000"/>
          </a:ln>
          <a:effectLst>
            <a:outerShdw blurRad="152400" dist="89475" dir="5400000" rotWithShape="0">
              <a:srgbClr val="000000">
                <a:alpha val="50000"/>
              </a:srgbClr>
            </a:outerShdw>
          </a:effectLst>
        </p:spPr>
        <p:txBody>
          <a:bodyPr lIns="25400" tIns="25400" rIns="25400" bIns="25400" anchor="ctr"/>
          <a:lstStyle/>
          <a:p>
            <a:pPr defTabSz="412750" hangingPunct="0">
              <a:defRPr sz="3000">
                <a:solidFill>
                  <a:srgbClr val="7C7C7C"/>
                </a:solidFill>
                <a:latin typeface="Helvetica Neue Medium"/>
                <a:ea typeface="Helvetica Neue Medium"/>
                <a:cs typeface="Helvetica Neue Medium"/>
                <a:sym typeface="Helvetica Neue Medium"/>
              </a:defRPr>
            </a:pPr>
            <a:endParaRPr sz="1500" b="1" kern="0">
              <a:solidFill>
                <a:srgbClr val="7C7C7C"/>
              </a:solidFill>
              <a:latin typeface="Helvetica Neue Medium"/>
              <a:sym typeface="Helvetica Neue Medium"/>
            </a:endParaRPr>
          </a:p>
        </p:txBody>
      </p:sp>
      <p:sp>
        <p:nvSpPr>
          <p:cNvPr id="46" name="Metin kutusu 45">
            <a:extLst>
              <a:ext uri="{FF2B5EF4-FFF2-40B4-BE49-F238E27FC236}">
                <a16:creationId xmlns:a16="http://schemas.microsoft.com/office/drawing/2014/main" id="{24F624F7-B90A-4091-9673-F19F2D8199DC}"/>
              </a:ext>
            </a:extLst>
          </p:cNvPr>
          <p:cNvSpPr txBox="1"/>
          <p:nvPr/>
        </p:nvSpPr>
        <p:spPr>
          <a:xfrm>
            <a:off x="6898507" y="3596942"/>
            <a:ext cx="1360902" cy="881849"/>
          </a:xfrm>
          <a:prstGeom prst="rect">
            <a:avLst/>
          </a:prstGeom>
          <a:ln w="12700">
            <a:miter lim="400000"/>
          </a:ln>
        </p:spPr>
        <p:txBody>
          <a:bodyPr wrap="square" lIns="17560" tIns="17560" rIns="17560" bIns="17560" anchor="ctr">
            <a:spAutoFit/>
          </a:bodyPr>
          <a:lstStyle>
            <a:defPPr>
              <a:defRPr lang="tr-TR"/>
            </a:defPPr>
            <a:lvl1pPr algn="ctr" hangingPunct="0">
              <a:defRPr sz="1100" b="1" kern="0">
                <a:solidFill>
                  <a:srgbClr val="0C2340"/>
                </a:solidFill>
                <a:latin typeface="Myriad Pro" panose="020B0503030403020204"/>
                <a:ea typeface="Helvetica"/>
                <a:cs typeface="Helvetica"/>
              </a:defRPr>
            </a:lvl1pPr>
          </a:lstStyle>
          <a:p>
            <a:pPr algn="l"/>
            <a:r>
              <a:rPr lang="tr-TR" dirty="0"/>
              <a:t>Eximbank’ın Uyguladığı Faiz Oranı ile CIRR Arasındaki Farkın Desteklenmesi</a:t>
            </a:r>
          </a:p>
        </p:txBody>
      </p:sp>
      <p:sp>
        <p:nvSpPr>
          <p:cNvPr id="45" name="Metin kutusu 44">
            <a:extLst>
              <a:ext uri="{FF2B5EF4-FFF2-40B4-BE49-F238E27FC236}">
                <a16:creationId xmlns:a16="http://schemas.microsoft.com/office/drawing/2014/main" id="{CBB64513-44E2-4890-866B-B8793158A233}"/>
              </a:ext>
            </a:extLst>
          </p:cNvPr>
          <p:cNvSpPr txBox="1"/>
          <p:nvPr/>
        </p:nvSpPr>
        <p:spPr>
          <a:xfrm>
            <a:off x="5870189" y="4064893"/>
            <a:ext cx="695327" cy="374017"/>
          </a:xfrm>
          <a:prstGeom prst="rect">
            <a:avLst/>
          </a:prstGeom>
          <a:ln w="12700">
            <a:miter lim="400000"/>
          </a:ln>
        </p:spPr>
        <p:txBody>
          <a:bodyPr wrap="square" lIns="17560" tIns="17560" rIns="17560" bIns="17560" anchor="ctr">
            <a:spAutoFit/>
          </a:bodyPr>
          <a:lstStyle>
            <a:defPPr>
              <a:defRPr lang="tr-TR"/>
            </a:defPPr>
            <a:lvl1pPr algn="ctr" hangingPunct="0">
              <a:defRPr sz="1100" b="1" kern="0">
                <a:solidFill>
                  <a:srgbClr val="0C2340"/>
                </a:solidFill>
                <a:latin typeface="Myriad Pro" panose="020B0503030403020204"/>
                <a:ea typeface="Helvetica"/>
                <a:cs typeface="Helvetica"/>
              </a:defRPr>
            </a:lvl1pPr>
          </a:lstStyle>
          <a:p>
            <a:pPr algn="l"/>
            <a:r>
              <a:rPr lang="tr-TR" dirty="0"/>
              <a:t>Tanıtım </a:t>
            </a:r>
          </a:p>
          <a:p>
            <a:pPr algn="l"/>
            <a:r>
              <a:rPr lang="tr-TR" dirty="0"/>
              <a:t>Desteği</a:t>
            </a:r>
          </a:p>
        </p:txBody>
      </p:sp>
      <p:sp>
        <p:nvSpPr>
          <p:cNvPr id="2" name="Metin kutusu 1">
            <a:extLst>
              <a:ext uri="{FF2B5EF4-FFF2-40B4-BE49-F238E27FC236}">
                <a16:creationId xmlns:a16="http://schemas.microsoft.com/office/drawing/2014/main" id="{0AC677F2-FB96-486D-8870-624C0F703C90}"/>
              </a:ext>
            </a:extLst>
          </p:cNvPr>
          <p:cNvSpPr txBox="1"/>
          <p:nvPr/>
        </p:nvSpPr>
        <p:spPr>
          <a:xfrm>
            <a:off x="825754" y="1750741"/>
            <a:ext cx="1768566" cy="830997"/>
          </a:xfrm>
          <a:prstGeom prst="rect">
            <a:avLst/>
          </a:prstGeom>
          <a:noFill/>
        </p:spPr>
        <p:txBody>
          <a:bodyPr wrap="square" rtlCol="0">
            <a:spAutoFit/>
          </a:bodyPr>
          <a:lstStyle/>
          <a:p>
            <a:r>
              <a:rPr lang="tr-TR" sz="1600" b="1" i="1" dirty="0">
                <a:solidFill>
                  <a:schemeClr val="accent1"/>
                </a:solidFill>
              </a:rPr>
              <a:t>5973 sayılı</a:t>
            </a:r>
          </a:p>
          <a:p>
            <a:r>
              <a:rPr lang="tr-TR" sz="1600" b="1" i="1" dirty="0">
                <a:solidFill>
                  <a:schemeClr val="accent1"/>
                </a:solidFill>
              </a:rPr>
              <a:t>İhracat Destekleri Hakkında Karar</a:t>
            </a:r>
          </a:p>
        </p:txBody>
      </p:sp>
    </p:spTree>
    <p:extLst>
      <p:ext uri="{BB962C8B-B14F-4D97-AF65-F5344CB8AC3E}">
        <p14:creationId xmlns:p14="http://schemas.microsoft.com/office/powerpoint/2010/main" val="32526843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a:extLst>
              <a:ext uri="{FF2B5EF4-FFF2-40B4-BE49-F238E27FC236}">
                <a16:creationId xmlns:a16="http://schemas.microsoft.com/office/drawing/2014/main" id="{7403B915-7D7F-487F-B2FA-1D93883DC6F1}"/>
              </a:ext>
            </a:extLst>
          </p:cNvPr>
          <p:cNvSpPr/>
          <p:nvPr/>
        </p:nvSpPr>
        <p:spPr>
          <a:xfrm>
            <a:off x="5737569" y="5914502"/>
            <a:ext cx="716863" cy="369332"/>
          </a:xfrm>
          <a:prstGeom prst="rect">
            <a:avLst/>
          </a:prstGeom>
        </p:spPr>
        <p:txBody>
          <a:bodyPr wrap="none">
            <a:spAutoFit/>
          </a:bodyPr>
          <a:lstStyle/>
          <a:p>
            <a:r>
              <a:rPr lang="tr-TR" b="1" dirty="0">
                <a:solidFill>
                  <a:schemeClr val="bg1"/>
                </a:solidFill>
                <a:latin typeface="Myriad Pro" panose="020B0503030403020204" pitchFamily="34" charset="0"/>
              </a:rPr>
              <a:t>2025</a:t>
            </a:r>
          </a:p>
        </p:txBody>
      </p:sp>
      <p:grpSp>
        <p:nvGrpSpPr>
          <p:cNvPr id="9" name="Grup 8">
            <a:extLst>
              <a:ext uri="{FF2B5EF4-FFF2-40B4-BE49-F238E27FC236}">
                <a16:creationId xmlns:a16="http://schemas.microsoft.com/office/drawing/2014/main" id="{5CA5919E-901D-4CD8-BA2E-29AEB6BBCFFB}"/>
              </a:ext>
            </a:extLst>
          </p:cNvPr>
          <p:cNvGrpSpPr/>
          <p:nvPr/>
        </p:nvGrpSpPr>
        <p:grpSpPr>
          <a:xfrm>
            <a:off x="3572506" y="2718669"/>
            <a:ext cx="5046989" cy="2011049"/>
            <a:chOff x="3369945" y="2777392"/>
            <a:chExt cx="5046989" cy="2011049"/>
          </a:xfrm>
        </p:grpSpPr>
        <p:pic>
          <p:nvPicPr>
            <p:cNvPr id="7" name="Shape Shape" descr="Shape Shape">
              <a:extLst>
                <a:ext uri="{FF2B5EF4-FFF2-40B4-BE49-F238E27FC236}">
                  <a16:creationId xmlns:a16="http://schemas.microsoft.com/office/drawing/2014/main" id="{9D0CAEC2-E2A0-476F-90C5-44E5A1483D25}"/>
                </a:ext>
              </a:extLst>
            </p:cNvPr>
            <p:cNvPicPr>
              <a:picLocks/>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colorTemperature colorTemp="1500"/>
                      </a14:imgEffect>
                      <a14:imgEffect>
                        <a14:saturation sat="2000"/>
                      </a14:imgEffect>
                    </a14:imgLayer>
                  </a14:imgProps>
                </a:ext>
              </a:extLst>
            </a:blip>
            <a:stretch>
              <a:fillRect/>
            </a:stretch>
          </p:blipFill>
          <p:spPr>
            <a:xfrm>
              <a:off x="3369945" y="2777392"/>
              <a:ext cx="5046989" cy="2011049"/>
            </a:xfrm>
            <a:prstGeom prst="rect">
              <a:avLst/>
            </a:prstGeom>
            <a:noFill/>
            <a:ln>
              <a:noFill/>
            </a:ln>
            <a:effectLst>
              <a:glow>
                <a:schemeClr val="bg1"/>
              </a:glow>
              <a:reflection endPos="0" dist="50800" dir="5400000" sy="-100000" algn="bl" rotWithShape="0"/>
            </a:effectLst>
          </p:spPr>
        </p:pic>
        <p:sp>
          <p:nvSpPr>
            <p:cNvPr id="8" name="YENİ NESİL İHRACAT DESTEKLERİ  VE…">
              <a:extLst>
                <a:ext uri="{FF2B5EF4-FFF2-40B4-BE49-F238E27FC236}">
                  <a16:creationId xmlns:a16="http://schemas.microsoft.com/office/drawing/2014/main" id="{21EEF39A-0EBA-4E79-9663-C42D940D4825}"/>
                </a:ext>
              </a:extLst>
            </p:cNvPr>
            <p:cNvSpPr txBox="1"/>
            <p:nvPr/>
          </p:nvSpPr>
          <p:spPr>
            <a:xfrm>
              <a:off x="3556257" y="2946011"/>
              <a:ext cx="4674365" cy="1673810"/>
            </a:xfrm>
            <a:prstGeom prst="rect">
              <a:avLst/>
            </a:prstGeom>
            <a:ln w="3175">
              <a:no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7560" tIns="17560" rIns="17560" bIns="17560" anchor="ctr"/>
            <a:lstStyle/>
            <a:p>
              <a:pPr algn="ctr">
                <a:defRPr sz="4400" b="1">
                  <a:solidFill>
                    <a:srgbClr val="D8AD65"/>
                  </a:solidFill>
                  <a:latin typeface="Myriad Pro Cond"/>
                  <a:ea typeface="Myriad Pro Cond"/>
                  <a:cs typeface="Myriad Pro Cond"/>
                  <a:sym typeface="Myriad Pro Condensed"/>
                </a:defRPr>
              </a:pPr>
              <a:r>
                <a:rPr lang="tr-TR" sz="2400" b="1" dirty="0">
                  <a:solidFill>
                    <a:schemeClr val="bg1"/>
                  </a:solidFill>
                  <a:latin typeface="Myriad Pro Cond"/>
                  <a:ea typeface="Myriad Pro Cond"/>
                  <a:cs typeface="Myriad Pro Cond"/>
                </a:rPr>
                <a:t>KOBİ VE KÜMELENME DESTEKLERİ</a:t>
              </a:r>
            </a:p>
            <a:p>
              <a:pPr algn="ctr">
                <a:defRPr sz="4400" b="1">
                  <a:solidFill>
                    <a:srgbClr val="D8AD65"/>
                  </a:solidFill>
                  <a:latin typeface="Myriad Pro Cond"/>
                  <a:ea typeface="Myriad Pro Cond"/>
                  <a:cs typeface="Myriad Pro Cond"/>
                  <a:sym typeface="Myriad Pro Condensed"/>
                </a:defRPr>
              </a:pPr>
              <a:r>
                <a:rPr lang="tr-TR" sz="2400" b="1" dirty="0">
                  <a:solidFill>
                    <a:schemeClr val="bg1"/>
                  </a:solidFill>
                  <a:latin typeface="Myriad Pro Cond"/>
                  <a:ea typeface="Myriad Pro Cond"/>
                  <a:cs typeface="Myriad Pro Cond"/>
                </a:rPr>
                <a:t>DAİRE BAŞKANLIĞI</a:t>
              </a:r>
            </a:p>
          </p:txBody>
        </p:sp>
      </p:grpSp>
    </p:spTree>
    <p:extLst>
      <p:ext uri="{BB962C8B-B14F-4D97-AF65-F5344CB8AC3E}">
        <p14:creationId xmlns:p14="http://schemas.microsoft.com/office/powerpoint/2010/main" val="17937023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C8289DB2-1412-400E-AAB3-9D0D249FFDF7}"/>
              </a:ext>
            </a:extLst>
          </p:cNvPr>
          <p:cNvSpPr txBox="1">
            <a:spLocks/>
          </p:cNvSpPr>
          <p:nvPr/>
        </p:nvSpPr>
        <p:spPr>
          <a:xfrm>
            <a:off x="760912" y="402712"/>
            <a:ext cx="6519454" cy="3693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2800" b="1" dirty="0">
                <a:solidFill>
                  <a:schemeClr val="tx2"/>
                </a:solidFill>
                <a:latin typeface="Myriad Pro Cond"/>
                <a:sym typeface="Myriad Pro Condensed"/>
              </a:rPr>
              <a:t>İhracat Destekleri</a:t>
            </a:r>
            <a:endParaRPr lang="tr-TR" sz="2800" b="1" dirty="0">
              <a:solidFill>
                <a:schemeClr val="tx2"/>
              </a:solidFill>
              <a:latin typeface="Myriad Pro Cond"/>
            </a:endParaRPr>
          </a:p>
        </p:txBody>
      </p:sp>
      <p:sp>
        <p:nvSpPr>
          <p:cNvPr id="3" name="Unvan 1">
            <a:extLst>
              <a:ext uri="{FF2B5EF4-FFF2-40B4-BE49-F238E27FC236}">
                <a16:creationId xmlns:a16="http://schemas.microsoft.com/office/drawing/2014/main" id="{116AE21B-3AE2-4E29-ACF0-DC88B64F00B5}"/>
              </a:ext>
            </a:extLst>
          </p:cNvPr>
          <p:cNvSpPr txBox="1">
            <a:spLocks/>
          </p:cNvSpPr>
          <p:nvPr/>
        </p:nvSpPr>
        <p:spPr>
          <a:xfrm>
            <a:off x="976364" y="2131250"/>
            <a:ext cx="7062877" cy="30526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marL="457200" marR="0" lvl="0" indent="-45720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endParaRPr kumimoji="0" lang="tr-TR" sz="2800" b="1" i="0" u="none" strike="noStrike" kern="1200" cap="none" spc="0" normalizeH="0" baseline="0" noProof="0" dirty="0">
              <a:ln>
                <a:noFill/>
              </a:ln>
              <a:solidFill>
                <a:srgbClr val="A00000"/>
              </a:solidFill>
              <a:effectLst/>
              <a:uLnTx/>
              <a:uFillTx/>
              <a:latin typeface="Myriad Pro" panose="020B0503030403020204" pitchFamily="34" charset="0"/>
              <a:sym typeface="Montserrat Regular"/>
            </a:endParaRPr>
          </a:p>
        </p:txBody>
      </p:sp>
      <p:sp>
        <p:nvSpPr>
          <p:cNvPr id="4" name="Metin kutusu 3">
            <a:extLst>
              <a:ext uri="{FF2B5EF4-FFF2-40B4-BE49-F238E27FC236}">
                <a16:creationId xmlns:a16="http://schemas.microsoft.com/office/drawing/2014/main" id="{DF77FF2C-A248-4EA8-A5EC-185E86209C80}"/>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sz="1800" b="1" i="0" u="none" strike="noStrike" kern="0" cap="none" spc="0" normalizeH="0" baseline="0" noProof="0" dirty="0">
              <a:ln>
                <a:noFill/>
              </a:ln>
              <a:solidFill>
                <a:srgbClr val="FFFFFF"/>
              </a:solidFill>
              <a:effectLst/>
              <a:uLnTx/>
              <a:uFillTx/>
              <a:ea typeface="+mn-ea"/>
              <a:cs typeface="+mn-cs"/>
            </a:endParaRPr>
          </a:p>
        </p:txBody>
      </p:sp>
      <p:sp>
        <p:nvSpPr>
          <p:cNvPr id="5" name="Dikdörtgen 4">
            <a:extLst>
              <a:ext uri="{FF2B5EF4-FFF2-40B4-BE49-F238E27FC236}">
                <a16:creationId xmlns:a16="http://schemas.microsoft.com/office/drawing/2014/main" id="{A41784AA-5A15-4DE5-BA6B-E67DD4A080D0}"/>
              </a:ext>
            </a:extLst>
          </p:cNvPr>
          <p:cNvSpPr/>
          <p:nvPr/>
        </p:nvSpPr>
        <p:spPr>
          <a:xfrm>
            <a:off x="10454756" y="3165152"/>
            <a:ext cx="1628245" cy="492443"/>
          </a:xfrm>
          <a:prstGeom prst="rect">
            <a:avLst/>
          </a:prstGeom>
        </p:spPr>
        <p:txBody>
          <a:bodyPr wrap="square">
            <a:spAutoFit/>
          </a:bodyPr>
          <a:lstStyle/>
          <a:p>
            <a:pPr algn="ctr"/>
            <a:r>
              <a:rPr lang="tr-TR" sz="1300" b="1" dirty="0">
                <a:solidFill>
                  <a:srgbClr val="FFFFFF"/>
                </a:solidFill>
                <a:latin typeface="Myriad Pro Cond"/>
                <a:sym typeface="Myriad Pro Condensed"/>
              </a:rPr>
              <a:t>YENİ</a:t>
            </a:r>
          </a:p>
          <a:p>
            <a:pPr algn="ctr"/>
            <a:r>
              <a:rPr lang="tr-TR" sz="1300" b="1" dirty="0">
                <a:solidFill>
                  <a:srgbClr val="FFFFFF"/>
                </a:solidFill>
                <a:latin typeface="Myriad Pro Cond"/>
                <a:sym typeface="Myriad Pro Condensed"/>
              </a:rPr>
              <a:t>DESTEK</a:t>
            </a:r>
          </a:p>
        </p:txBody>
      </p:sp>
      <p:sp>
        <p:nvSpPr>
          <p:cNvPr id="6" name="Metin kutusu 5">
            <a:extLst>
              <a:ext uri="{FF2B5EF4-FFF2-40B4-BE49-F238E27FC236}">
                <a16:creationId xmlns:a16="http://schemas.microsoft.com/office/drawing/2014/main" id="{5E6D02E2-2E57-41D0-B5A0-0DF4D5F1764A}"/>
              </a:ext>
            </a:extLst>
          </p:cNvPr>
          <p:cNvSpPr txBox="1"/>
          <p:nvPr/>
        </p:nvSpPr>
        <p:spPr>
          <a:xfrm>
            <a:off x="2141034" y="1514891"/>
            <a:ext cx="8865219" cy="4687574"/>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342900" indent="-342900">
              <a:buFont typeface="Arial" panose="020B0604020202020204" pitchFamily="34" charset="0"/>
              <a:buChar char="•"/>
            </a:pPr>
            <a:r>
              <a:rPr lang="tr-TR" sz="2000" b="1" dirty="0">
                <a:solidFill>
                  <a:schemeClr val="tx2"/>
                </a:solidFill>
                <a:latin typeface="Myriad Pro Cond"/>
                <a:cs typeface="Arial" pitchFamily="34" charset="0"/>
              </a:rPr>
              <a:t>Pazara Giriş Projesi Hazırlama Desteği</a:t>
            </a:r>
          </a:p>
          <a:p>
            <a:pPr marL="342900" indent="-342900">
              <a:buFont typeface="Arial" panose="020B0604020202020204" pitchFamily="34" charset="0"/>
              <a:buChar char="•"/>
            </a:pPr>
            <a:r>
              <a:rPr lang="tr-TR" sz="2000" b="1" dirty="0">
                <a:solidFill>
                  <a:schemeClr val="tx2"/>
                </a:solidFill>
                <a:latin typeface="Myriad Pro Cond"/>
                <a:cs typeface="Arial" pitchFamily="34" charset="0"/>
              </a:rPr>
              <a:t>Yurt Dışı Pazar Araştırması Desteği</a:t>
            </a:r>
          </a:p>
          <a:p>
            <a:pPr marL="342900" indent="-342900">
              <a:buFont typeface="Arial" panose="020B0604020202020204" pitchFamily="34" charset="0"/>
              <a:buChar char="•"/>
            </a:pPr>
            <a:r>
              <a:rPr lang="tr-TR" sz="2000" b="1" dirty="0">
                <a:solidFill>
                  <a:schemeClr val="tx2"/>
                </a:solidFill>
                <a:latin typeface="Myriad Pro Cond"/>
                <a:cs typeface="Arial" pitchFamily="34" charset="0"/>
              </a:rPr>
              <a:t>Yurt Dışı Marka Tescil Desteği</a:t>
            </a:r>
          </a:p>
          <a:p>
            <a:pPr marL="342900" indent="-342900">
              <a:buFont typeface="Arial" panose="020B0604020202020204" pitchFamily="34" charset="0"/>
              <a:buChar char="•"/>
            </a:pPr>
            <a:r>
              <a:rPr lang="tr-TR" sz="2000" b="1" dirty="0">
                <a:solidFill>
                  <a:schemeClr val="tx2"/>
                </a:solidFill>
                <a:latin typeface="Myriad Pro Cond"/>
                <a:cs typeface="Arial" pitchFamily="34" charset="0"/>
              </a:rPr>
              <a:t>Pazara Giriş Belgesi Desteği</a:t>
            </a:r>
          </a:p>
          <a:p>
            <a:pPr marL="342900" indent="-342900">
              <a:buFont typeface="Arial" panose="020B0604020202020204" pitchFamily="34" charset="0"/>
              <a:buChar char="•"/>
            </a:pPr>
            <a:r>
              <a:rPr lang="tr-TR" sz="2000" b="1" dirty="0">
                <a:solidFill>
                  <a:schemeClr val="tx2"/>
                </a:solidFill>
                <a:latin typeface="Myriad Pro Cond"/>
                <a:cs typeface="Arial" pitchFamily="34" charset="0"/>
              </a:rPr>
              <a:t>Küresel Tedarik Zinciri Desteği</a:t>
            </a:r>
          </a:p>
          <a:p>
            <a:pPr marL="342900" indent="-342900">
              <a:buFont typeface="Arial" panose="020B0604020202020204" pitchFamily="34" charset="0"/>
              <a:buChar char="•"/>
            </a:pPr>
            <a:r>
              <a:rPr lang="tr-TR" sz="2000" b="1" dirty="0">
                <a:solidFill>
                  <a:schemeClr val="tx2"/>
                </a:solidFill>
                <a:latin typeface="Myriad Pro Cond"/>
                <a:cs typeface="Arial" pitchFamily="34" charset="0"/>
              </a:rPr>
              <a:t>Eximbank’ın Uyguladığı Faiz Oranı ile CIRR Arasındaki Farkın Desteklenmesi ve Eximbank İhracat Kredi Sigortası Tazmin Desteği</a:t>
            </a:r>
          </a:p>
          <a:p>
            <a:pPr marL="342900" indent="-342900">
              <a:buFont typeface="Arial" panose="020B0604020202020204" pitchFamily="34" charset="0"/>
              <a:buChar char="•"/>
            </a:pPr>
            <a:r>
              <a:rPr lang="tr-TR" sz="2000" b="1" dirty="0">
                <a:solidFill>
                  <a:schemeClr val="tx2"/>
                </a:solidFill>
                <a:latin typeface="Myriad Pro Cond"/>
                <a:cs typeface="Arial" pitchFamily="34" charset="0"/>
              </a:rPr>
              <a:t>UR-GE Projesi Desteği</a:t>
            </a:r>
          </a:p>
          <a:p>
            <a:pPr marL="342900" indent="-342900">
              <a:buFont typeface="Arial" panose="020B0604020202020204" pitchFamily="34" charset="0"/>
              <a:buChar char="•"/>
            </a:pPr>
            <a:r>
              <a:rPr lang="tr-TR" sz="2000" b="1" dirty="0">
                <a:solidFill>
                  <a:schemeClr val="tx2"/>
                </a:solidFill>
                <a:latin typeface="Myriad Pro Cond"/>
                <a:cs typeface="Arial" pitchFamily="34" charset="0"/>
              </a:rPr>
              <a:t>Pazara Giriş Rapor Desteği</a:t>
            </a:r>
          </a:p>
          <a:p>
            <a:pPr marL="342900" indent="-342900">
              <a:buFont typeface="Arial" panose="020B0604020202020204" pitchFamily="34" charset="0"/>
              <a:buChar char="•"/>
            </a:pPr>
            <a:r>
              <a:rPr lang="tr-TR" sz="2000" b="1" dirty="0" err="1">
                <a:solidFill>
                  <a:schemeClr val="tx2"/>
                </a:solidFill>
                <a:latin typeface="Myriad Pro Cond"/>
                <a:cs typeface="Arial" pitchFamily="34" charset="0"/>
              </a:rPr>
              <a:t>Sektörel</a:t>
            </a:r>
            <a:r>
              <a:rPr lang="tr-TR" sz="2000" b="1" dirty="0">
                <a:solidFill>
                  <a:schemeClr val="tx2"/>
                </a:solidFill>
                <a:latin typeface="Myriad Pro Cond"/>
                <a:cs typeface="Arial" pitchFamily="34" charset="0"/>
              </a:rPr>
              <a:t> Ticaret Heyeti ve Alım Heyeti Desteği</a:t>
            </a:r>
          </a:p>
          <a:p>
            <a:pPr marL="342900" indent="-342900">
              <a:buFont typeface="Arial" panose="020B0604020202020204" pitchFamily="34" charset="0"/>
              <a:buChar char="•"/>
            </a:pPr>
            <a:r>
              <a:rPr lang="tr-TR" sz="2000" b="1" dirty="0">
                <a:solidFill>
                  <a:schemeClr val="tx2"/>
                </a:solidFill>
                <a:latin typeface="Myriad Pro Cond"/>
                <a:cs typeface="Arial" pitchFamily="34" charset="0"/>
              </a:rPr>
              <a:t>Sanal Ticaret Heyeti Desteği</a:t>
            </a:r>
          </a:p>
          <a:p>
            <a:pPr marL="342900" indent="-342900">
              <a:buFont typeface="Arial" panose="020B0604020202020204" pitchFamily="34" charset="0"/>
              <a:buChar char="•"/>
            </a:pPr>
            <a:r>
              <a:rPr lang="tr-TR" sz="2000" b="1" dirty="0">
                <a:solidFill>
                  <a:schemeClr val="tx2"/>
                </a:solidFill>
                <a:latin typeface="Myriad Pro Cond"/>
                <a:cs typeface="Arial" pitchFamily="34" charset="0"/>
              </a:rPr>
              <a:t>İhracat Konsorsiyumu Desteği</a:t>
            </a:r>
          </a:p>
          <a:p>
            <a:pPr marL="342900" indent="-342900">
              <a:buFont typeface="Arial" panose="020B0604020202020204" pitchFamily="34" charset="0"/>
              <a:buChar char="•"/>
            </a:pPr>
            <a:endParaRPr lang="tr-TR" sz="2000" b="1" dirty="0">
              <a:solidFill>
                <a:srgbClr val="A00000"/>
              </a:solidFill>
              <a:latin typeface="Myriad Pro Cond"/>
              <a:cs typeface="Arial" pitchFamily="34" charset="0"/>
            </a:endParaRPr>
          </a:p>
          <a:p>
            <a:endParaRPr lang="tr-TR" sz="2000" b="1" dirty="0">
              <a:solidFill>
                <a:srgbClr val="A00000"/>
              </a:solidFill>
              <a:latin typeface="Myriad Pro Cond"/>
              <a:cs typeface="Arial" pitchFamily="34" charset="0"/>
            </a:endParaRPr>
          </a:p>
          <a:p>
            <a:pPr marL="342900" indent="-342900">
              <a:buFont typeface="Arial" panose="020B0604020202020204" pitchFamily="34" charset="0"/>
              <a:buChar char="•"/>
            </a:pPr>
            <a:endParaRPr lang="tr-TR" sz="2000" b="1" dirty="0">
              <a:solidFill>
                <a:srgbClr val="A00000"/>
              </a:solidFill>
              <a:latin typeface="Myriad Pro Cond"/>
              <a:cs typeface="Arial" pitchFamily="34" charset="0"/>
            </a:endParaRPr>
          </a:p>
        </p:txBody>
      </p:sp>
    </p:spTree>
    <p:extLst>
      <p:ext uri="{BB962C8B-B14F-4D97-AF65-F5344CB8AC3E}">
        <p14:creationId xmlns:p14="http://schemas.microsoft.com/office/powerpoint/2010/main" val="38362493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C8289DB2-1412-400E-AAB3-9D0D249FFDF7}"/>
              </a:ext>
            </a:extLst>
          </p:cNvPr>
          <p:cNvSpPr txBox="1">
            <a:spLocks/>
          </p:cNvSpPr>
          <p:nvPr/>
        </p:nvSpPr>
        <p:spPr>
          <a:xfrm>
            <a:off x="760912" y="402712"/>
            <a:ext cx="6519454" cy="36933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2800" b="1" dirty="0">
                <a:solidFill>
                  <a:schemeClr val="tx2"/>
                </a:solidFill>
                <a:latin typeface="Myriad Pro Cond"/>
                <a:sym typeface="Myriad Pro Condensed"/>
              </a:rPr>
              <a:t>İşbirliği Kuruluşları</a:t>
            </a:r>
            <a:endParaRPr lang="tr-TR" sz="2800" b="1" dirty="0">
              <a:solidFill>
                <a:schemeClr val="tx2"/>
              </a:solidFill>
              <a:latin typeface="Myriad Pro Cond"/>
            </a:endParaRPr>
          </a:p>
        </p:txBody>
      </p:sp>
      <p:sp>
        <p:nvSpPr>
          <p:cNvPr id="3" name="Unvan 1">
            <a:extLst>
              <a:ext uri="{FF2B5EF4-FFF2-40B4-BE49-F238E27FC236}">
                <a16:creationId xmlns:a16="http://schemas.microsoft.com/office/drawing/2014/main" id="{116AE21B-3AE2-4E29-ACF0-DC88B64F00B5}"/>
              </a:ext>
            </a:extLst>
          </p:cNvPr>
          <p:cNvSpPr txBox="1">
            <a:spLocks/>
          </p:cNvSpPr>
          <p:nvPr/>
        </p:nvSpPr>
        <p:spPr>
          <a:xfrm>
            <a:off x="976364" y="2131250"/>
            <a:ext cx="7062877" cy="305268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marL="457200" marR="0" lvl="0" indent="-45720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endParaRPr kumimoji="0" lang="tr-TR" sz="2800" b="1" i="0" u="none" strike="noStrike" kern="1200" cap="none" spc="0" normalizeH="0" baseline="0" noProof="0" dirty="0">
              <a:ln>
                <a:noFill/>
              </a:ln>
              <a:solidFill>
                <a:srgbClr val="A00000"/>
              </a:solidFill>
              <a:effectLst/>
              <a:uLnTx/>
              <a:uFillTx/>
              <a:latin typeface="Myriad Pro" panose="020B0503030403020204" pitchFamily="34" charset="0"/>
              <a:sym typeface="Montserrat Regular"/>
            </a:endParaRPr>
          </a:p>
        </p:txBody>
      </p:sp>
      <p:sp>
        <p:nvSpPr>
          <p:cNvPr id="4" name="Metin kutusu 3">
            <a:extLst>
              <a:ext uri="{FF2B5EF4-FFF2-40B4-BE49-F238E27FC236}">
                <a16:creationId xmlns:a16="http://schemas.microsoft.com/office/drawing/2014/main" id="{DF77FF2C-A248-4EA8-A5EC-185E86209C80}"/>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sz="1800" b="1" i="0" u="none" strike="noStrike" kern="0" cap="none" spc="0" normalizeH="0" baseline="0" noProof="0" dirty="0">
              <a:ln>
                <a:noFill/>
              </a:ln>
              <a:solidFill>
                <a:srgbClr val="FFFFFF"/>
              </a:solidFill>
              <a:effectLst/>
              <a:uLnTx/>
              <a:uFillTx/>
              <a:ea typeface="+mn-ea"/>
              <a:cs typeface="+mn-cs"/>
            </a:endParaRPr>
          </a:p>
        </p:txBody>
      </p:sp>
      <p:sp>
        <p:nvSpPr>
          <p:cNvPr id="5" name="Dikdörtgen 4">
            <a:extLst>
              <a:ext uri="{FF2B5EF4-FFF2-40B4-BE49-F238E27FC236}">
                <a16:creationId xmlns:a16="http://schemas.microsoft.com/office/drawing/2014/main" id="{A41784AA-5A15-4DE5-BA6B-E67DD4A080D0}"/>
              </a:ext>
            </a:extLst>
          </p:cNvPr>
          <p:cNvSpPr/>
          <p:nvPr/>
        </p:nvSpPr>
        <p:spPr>
          <a:xfrm>
            <a:off x="10454756" y="3165152"/>
            <a:ext cx="1628245" cy="492443"/>
          </a:xfrm>
          <a:prstGeom prst="rect">
            <a:avLst/>
          </a:prstGeom>
        </p:spPr>
        <p:txBody>
          <a:bodyPr wrap="square">
            <a:spAutoFit/>
          </a:bodyPr>
          <a:lstStyle/>
          <a:p>
            <a:pPr algn="ctr"/>
            <a:r>
              <a:rPr lang="tr-TR" sz="1300" b="1" dirty="0">
                <a:solidFill>
                  <a:srgbClr val="FFFFFF"/>
                </a:solidFill>
                <a:latin typeface="Myriad Pro Cond"/>
                <a:sym typeface="Myriad Pro Condensed"/>
              </a:rPr>
              <a:t>YENİ</a:t>
            </a:r>
          </a:p>
          <a:p>
            <a:pPr algn="ctr"/>
            <a:r>
              <a:rPr lang="tr-TR" sz="1300" b="1" dirty="0">
                <a:solidFill>
                  <a:srgbClr val="FFFFFF"/>
                </a:solidFill>
                <a:latin typeface="Myriad Pro Cond"/>
                <a:sym typeface="Myriad Pro Condensed"/>
              </a:rPr>
              <a:t>DESTEK</a:t>
            </a:r>
          </a:p>
        </p:txBody>
      </p:sp>
      <p:sp>
        <p:nvSpPr>
          <p:cNvPr id="6" name="Metin kutusu 5">
            <a:extLst>
              <a:ext uri="{FF2B5EF4-FFF2-40B4-BE49-F238E27FC236}">
                <a16:creationId xmlns:a16="http://schemas.microsoft.com/office/drawing/2014/main" id="{5E6D02E2-2E57-41D0-B5A0-0DF4D5F1764A}"/>
              </a:ext>
            </a:extLst>
          </p:cNvPr>
          <p:cNvSpPr txBox="1"/>
          <p:nvPr/>
        </p:nvSpPr>
        <p:spPr>
          <a:xfrm>
            <a:off x="2486723" y="1285947"/>
            <a:ext cx="7968033" cy="4947585"/>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285750" indent="-285750">
              <a:buFont typeface="Arial" panose="020B0604020202020204" pitchFamily="34" charset="0"/>
              <a:buChar char="•"/>
            </a:pPr>
            <a:r>
              <a:rPr lang="tr-TR" sz="2000" b="1" dirty="0">
                <a:solidFill>
                  <a:srgbClr val="A00000"/>
                </a:solidFill>
                <a:latin typeface="Myriad Pro Cond"/>
                <a:cs typeface="Arial" pitchFamily="34" charset="0"/>
              </a:rPr>
              <a:t>Türkiye İhracatçılar Meclisi (TİM), </a:t>
            </a:r>
          </a:p>
          <a:p>
            <a:pPr marL="285750" indent="-285750">
              <a:buFont typeface="Arial" panose="020B0604020202020204" pitchFamily="34" charset="0"/>
              <a:buChar char="•"/>
            </a:pPr>
            <a:r>
              <a:rPr lang="tr-TR" sz="2000" b="1" dirty="0">
                <a:solidFill>
                  <a:srgbClr val="A00000"/>
                </a:solidFill>
                <a:latin typeface="Myriad Pro Cond"/>
                <a:cs typeface="Arial" pitchFamily="34" charset="0"/>
              </a:rPr>
              <a:t>Türkiye Odalar ve Borsalar Birliği (TOBB),</a:t>
            </a:r>
          </a:p>
          <a:p>
            <a:pPr marL="285750" indent="-285750">
              <a:buFont typeface="Arial" panose="020B0604020202020204" pitchFamily="34" charset="0"/>
              <a:buChar char="•"/>
            </a:pPr>
            <a:r>
              <a:rPr lang="tr-TR" sz="2000" b="1" dirty="0">
                <a:solidFill>
                  <a:srgbClr val="A00000"/>
                </a:solidFill>
                <a:latin typeface="Myriad Pro Cond"/>
                <a:cs typeface="Arial" pitchFamily="34" charset="0"/>
              </a:rPr>
              <a:t>Dış Ekonomik İlişkiler Kurulu (DEİK),</a:t>
            </a:r>
          </a:p>
          <a:p>
            <a:pPr marL="285750" indent="-285750">
              <a:buFont typeface="Arial" panose="020B0604020202020204" pitchFamily="34" charset="0"/>
              <a:buChar char="•"/>
            </a:pPr>
            <a:r>
              <a:rPr lang="tr-TR" sz="2000" b="1" dirty="0">
                <a:solidFill>
                  <a:srgbClr val="A00000"/>
                </a:solidFill>
                <a:latin typeface="Myriad Pro Cond"/>
                <a:cs typeface="Arial" pitchFamily="34" charset="0"/>
              </a:rPr>
              <a:t>İhracatçı Birlikleri, </a:t>
            </a:r>
          </a:p>
          <a:p>
            <a:pPr marL="285750" indent="-285750">
              <a:buFont typeface="Arial" panose="020B0604020202020204" pitchFamily="34" charset="0"/>
              <a:buChar char="•"/>
            </a:pPr>
            <a:r>
              <a:rPr lang="tr-TR" sz="2000" b="1" dirty="0">
                <a:solidFill>
                  <a:srgbClr val="A00000"/>
                </a:solidFill>
                <a:latin typeface="Myriad Pro Cond"/>
                <a:cs typeface="Arial" pitchFamily="34" charset="0"/>
              </a:rPr>
              <a:t>Ticaret ve/veya Sanayi Odaları, </a:t>
            </a:r>
          </a:p>
          <a:p>
            <a:pPr marL="285750" indent="-285750">
              <a:buFont typeface="Arial" panose="020B0604020202020204" pitchFamily="34" charset="0"/>
              <a:buChar char="•"/>
            </a:pPr>
            <a:r>
              <a:rPr lang="tr-TR" sz="2000" b="1" dirty="0">
                <a:solidFill>
                  <a:srgbClr val="A00000"/>
                </a:solidFill>
                <a:latin typeface="Myriad Pro Cond"/>
                <a:cs typeface="Arial" pitchFamily="34" charset="0"/>
              </a:rPr>
              <a:t>Organize Sanayi Bölgeleri, </a:t>
            </a:r>
          </a:p>
          <a:p>
            <a:pPr marL="285750" indent="-285750">
              <a:buFont typeface="Arial" panose="020B0604020202020204" pitchFamily="34" charset="0"/>
              <a:buChar char="•"/>
            </a:pPr>
            <a:r>
              <a:rPr lang="tr-TR" sz="2000" b="1" dirty="0">
                <a:solidFill>
                  <a:srgbClr val="A00000"/>
                </a:solidFill>
                <a:latin typeface="Myriad Pro Cond"/>
                <a:cs typeface="Arial" pitchFamily="34" charset="0"/>
              </a:rPr>
              <a:t>Endüstri Bölgeleri, </a:t>
            </a:r>
          </a:p>
          <a:p>
            <a:pPr marL="285750" indent="-285750">
              <a:buFont typeface="Arial" panose="020B0604020202020204" pitchFamily="34" charset="0"/>
              <a:buChar char="•"/>
            </a:pPr>
            <a:r>
              <a:rPr lang="tr-TR" sz="2000" b="1" dirty="0">
                <a:solidFill>
                  <a:srgbClr val="A00000"/>
                </a:solidFill>
                <a:latin typeface="Myriad Pro Cond"/>
                <a:cs typeface="Arial" pitchFamily="34" charset="0"/>
              </a:rPr>
              <a:t>Teknoloji Geliştirme Bölgeleri, </a:t>
            </a:r>
          </a:p>
          <a:p>
            <a:pPr marL="285750" indent="-285750">
              <a:buFont typeface="Arial" panose="020B0604020202020204" pitchFamily="34" charset="0"/>
              <a:buChar char="•"/>
            </a:pPr>
            <a:r>
              <a:rPr lang="tr-TR" sz="2000" b="1" dirty="0">
                <a:solidFill>
                  <a:srgbClr val="A00000"/>
                </a:solidFill>
                <a:latin typeface="Myriad Pro Cond"/>
                <a:cs typeface="Arial" pitchFamily="34" charset="0"/>
              </a:rPr>
              <a:t>Sektör Dernekleri ve Kuruluşları, </a:t>
            </a:r>
          </a:p>
          <a:p>
            <a:pPr marL="285750" indent="-285750">
              <a:buFont typeface="Arial" panose="020B0604020202020204" pitchFamily="34" charset="0"/>
              <a:buChar char="•"/>
            </a:pPr>
            <a:r>
              <a:rPr lang="tr-TR" sz="2000" b="1" dirty="0">
                <a:solidFill>
                  <a:srgbClr val="A00000"/>
                </a:solidFill>
                <a:latin typeface="Myriad Pro Cond"/>
                <a:cs typeface="Arial" pitchFamily="34" charset="0"/>
              </a:rPr>
              <a:t>Sektörel Dış Ticaret Şirketleri (SDŞ), </a:t>
            </a:r>
          </a:p>
          <a:p>
            <a:pPr marL="285750" indent="-285750">
              <a:buFont typeface="Arial" panose="020B0604020202020204" pitchFamily="34" charset="0"/>
              <a:buChar char="•"/>
            </a:pPr>
            <a:r>
              <a:rPr lang="tr-TR" sz="2000" b="1" dirty="0">
                <a:solidFill>
                  <a:srgbClr val="A00000"/>
                </a:solidFill>
                <a:latin typeface="Myriad Pro Cond"/>
                <a:cs typeface="Arial" pitchFamily="34" charset="0"/>
              </a:rPr>
              <a:t>Ticaret Borsaları,</a:t>
            </a:r>
          </a:p>
          <a:p>
            <a:pPr marL="285750" indent="-285750">
              <a:buFont typeface="Arial" panose="020B0604020202020204" pitchFamily="34" charset="0"/>
              <a:buChar char="•"/>
            </a:pPr>
            <a:r>
              <a:rPr lang="tr-TR" sz="2000" b="1" dirty="0">
                <a:solidFill>
                  <a:srgbClr val="A00000"/>
                </a:solidFill>
                <a:latin typeface="Myriad Pro Cond"/>
                <a:cs typeface="Arial" pitchFamily="34" charset="0"/>
              </a:rPr>
              <a:t>İşveren Sendikaları </a:t>
            </a:r>
          </a:p>
          <a:p>
            <a:pPr marL="285750" indent="-285750">
              <a:buFont typeface="Arial" panose="020B0604020202020204" pitchFamily="34" charset="0"/>
              <a:buChar char="•"/>
            </a:pPr>
            <a:r>
              <a:rPr lang="tr-TR" sz="2000" b="1" dirty="0">
                <a:solidFill>
                  <a:srgbClr val="A00000"/>
                </a:solidFill>
                <a:latin typeface="Myriad Pro Cond"/>
                <a:cs typeface="Arial" pitchFamily="34" charset="0"/>
              </a:rPr>
              <a:t>İmalatçıların kurduğu dernek, birlik ve kooperatifler </a:t>
            </a:r>
          </a:p>
          <a:p>
            <a:pPr marL="285750" indent="-285750">
              <a:buFont typeface="Arial" panose="020B0604020202020204" pitchFamily="34" charset="0"/>
              <a:buChar char="•"/>
            </a:pPr>
            <a:r>
              <a:rPr lang="tr-TR" sz="2000" b="1" dirty="0">
                <a:solidFill>
                  <a:srgbClr val="A00000"/>
                </a:solidFill>
                <a:latin typeface="Myriad Pro Cond"/>
                <a:cs typeface="Arial" pitchFamily="34" charset="0"/>
              </a:rPr>
              <a:t>İhracat konsorsiyumları</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tr-TR" sz="2000" b="1" i="0" u="none" strike="noStrike" kern="1200" cap="none" spc="0" normalizeH="0" baseline="0" noProof="0" dirty="0">
                <a:ln>
                  <a:noFill/>
                </a:ln>
                <a:solidFill>
                  <a:srgbClr val="A00000"/>
                </a:solidFill>
                <a:effectLst/>
                <a:uLnTx/>
                <a:uFillTx/>
                <a:latin typeface="Myriad Pro Cond"/>
                <a:ea typeface="+mn-ea"/>
                <a:cs typeface="Arial" pitchFamily="34" charset="0"/>
              </a:rPr>
              <a:t>Teknoloji Geliştirme Merkezleri-TEKMER</a:t>
            </a:r>
          </a:p>
          <a:p>
            <a:endParaRPr lang="tr-TR" sz="2000" b="1" dirty="0">
              <a:solidFill>
                <a:srgbClr val="A00000"/>
              </a:solidFill>
              <a:latin typeface="Myriad Pro Cond"/>
              <a:cs typeface="Arial" pitchFamily="34" charset="0"/>
            </a:endParaRPr>
          </a:p>
        </p:txBody>
      </p:sp>
    </p:spTree>
    <p:extLst>
      <p:ext uri="{BB962C8B-B14F-4D97-AF65-F5344CB8AC3E}">
        <p14:creationId xmlns:p14="http://schemas.microsoft.com/office/powerpoint/2010/main" val="25722245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C8289DB2-1412-400E-AAB3-9D0D249FFDF7}"/>
              </a:ext>
            </a:extLst>
          </p:cNvPr>
          <p:cNvSpPr txBox="1">
            <a:spLocks/>
          </p:cNvSpPr>
          <p:nvPr/>
        </p:nvSpPr>
        <p:spPr>
          <a:xfrm>
            <a:off x="760912" y="402712"/>
            <a:ext cx="6519454" cy="3693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3200" b="1" dirty="0">
                <a:solidFill>
                  <a:schemeClr val="tx2"/>
                </a:solidFill>
                <a:latin typeface="Myriad Pro Cond"/>
                <a:sym typeface="Myriad Pro Condensed"/>
              </a:rPr>
              <a:t>Şirket Tanımı</a:t>
            </a:r>
            <a:endParaRPr lang="tr-TR" sz="3200" b="1" dirty="0">
              <a:solidFill>
                <a:schemeClr val="tx2"/>
              </a:solidFill>
              <a:latin typeface="Myriad Pro Cond"/>
            </a:endParaRPr>
          </a:p>
        </p:txBody>
      </p:sp>
      <p:sp>
        <p:nvSpPr>
          <p:cNvPr id="3" name="Unvan 1">
            <a:extLst>
              <a:ext uri="{FF2B5EF4-FFF2-40B4-BE49-F238E27FC236}">
                <a16:creationId xmlns:a16="http://schemas.microsoft.com/office/drawing/2014/main" id="{116AE21B-3AE2-4E29-ACF0-DC88B64F00B5}"/>
              </a:ext>
            </a:extLst>
          </p:cNvPr>
          <p:cNvSpPr txBox="1">
            <a:spLocks/>
          </p:cNvSpPr>
          <p:nvPr/>
        </p:nvSpPr>
        <p:spPr>
          <a:xfrm>
            <a:off x="941640" y="2137996"/>
            <a:ext cx="7062877" cy="30526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marL="457200" marR="0" lvl="0" indent="-45720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endParaRPr kumimoji="0" lang="tr-TR" sz="2800" b="1" i="0" u="none" strike="noStrike" kern="1200" cap="none" spc="0" normalizeH="0" baseline="0" noProof="0" dirty="0">
              <a:ln>
                <a:noFill/>
              </a:ln>
              <a:solidFill>
                <a:srgbClr val="A00000"/>
              </a:solidFill>
              <a:effectLst/>
              <a:uLnTx/>
              <a:uFillTx/>
              <a:latin typeface="Myriad Pro" panose="020B0503030403020204" pitchFamily="34" charset="0"/>
              <a:sym typeface="Montserrat Regular"/>
            </a:endParaRPr>
          </a:p>
        </p:txBody>
      </p:sp>
      <p:sp>
        <p:nvSpPr>
          <p:cNvPr id="4" name="Metin kutusu 3">
            <a:extLst>
              <a:ext uri="{FF2B5EF4-FFF2-40B4-BE49-F238E27FC236}">
                <a16:creationId xmlns:a16="http://schemas.microsoft.com/office/drawing/2014/main" id="{DF77FF2C-A248-4EA8-A5EC-185E86209C80}"/>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sz="1800" b="1" i="0" u="none" strike="noStrike" kern="0" cap="none" spc="0" normalizeH="0" baseline="0" noProof="0" dirty="0">
              <a:ln>
                <a:noFill/>
              </a:ln>
              <a:solidFill>
                <a:srgbClr val="FFFFFF"/>
              </a:solidFill>
              <a:effectLst/>
              <a:uLnTx/>
              <a:uFillTx/>
              <a:ea typeface="+mn-ea"/>
              <a:cs typeface="+mn-cs"/>
            </a:endParaRPr>
          </a:p>
        </p:txBody>
      </p:sp>
      <p:sp>
        <p:nvSpPr>
          <p:cNvPr id="5" name="Dikdörtgen 4">
            <a:extLst>
              <a:ext uri="{FF2B5EF4-FFF2-40B4-BE49-F238E27FC236}">
                <a16:creationId xmlns:a16="http://schemas.microsoft.com/office/drawing/2014/main" id="{A41784AA-5A15-4DE5-BA6B-E67DD4A080D0}"/>
              </a:ext>
            </a:extLst>
          </p:cNvPr>
          <p:cNvSpPr/>
          <p:nvPr/>
        </p:nvSpPr>
        <p:spPr>
          <a:xfrm>
            <a:off x="10454756" y="3165152"/>
            <a:ext cx="1628245" cy="492443"/>
          </a:xfrm>
          <a:prstGeom prst="rect">
            <a:avLst/>
          </a:prstGeom>
        </p:spPr>
        <p:txBody>
          <a:bodyPr wrap="square">
            <a:spAutoFit/>
          </a:bodyPr>
          <a:lstStyle/>
          <a:p>
            <a:pPr algn="ctr"/>
            <a:r>
              <a:rPr lang="tr-TR" sz="1300" b="1" dirty="0">
                <a:solidFill>
                  <a:srgbClr val="FFFFFF"/>
                </a:solidFill>
                <a:latin typeface="Myriad Pro Cond"/>
                <a:sym typeface="Myriad Pro Condensed"/>
              </a:rPr>
              <a:t>YENİ</a:t>
            </a:r>
          </a:p>
          <a:p>
            <a:pPr algn="ctr"/>
            <a:r>
              <a:rPr lang="tr-TR" sz="1300" b="1" dirty="0">
                <a:solidFill>
                  <a:srgbClr val="FFFFFF"/>
                </a:solidFill>
                <a:latin typeface="Myriad Pro Cond"/>
                <a:sym typeface="Myriad Pro Condensed"/>
              </a:rPr>
              <a:t>DESTEK</a:t>
            </a:r>
          </a:p>
        </p:txBody>
      </p:sp>
      <p:sp>
        <p:nvSpPr>
          <p:cNvPr id="6" name="Metin kutusu 5">
            <a:extLst>
              <a:ext uri="{FF2B5EF4-FFF2-40B4-BE49-F238E27FC236}">
                <a16:creationId xmlns:a16="http://schemas.microsoft.com/office/drawing/2014/main" id="{5E6D02E2-2E57-41D0-B5A0-0DF4D5F1764A}"/>
              </a:ext>
            </a:extLst>
          </p:cNvPr>
          <p:cNvSpPr txBox="1"/>
          <p:nvPr/>
        </p:nvSpPr>
        <p:spPr>
          <a:xfrm>
            <a:off x="2066824" y="2100876"/>
            <a:ext cx="8058352" cy="2656249"/>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algn="ctr"/>
            <a:r>
              <a:rPr lang="tr-TR" sz="2400" b="1" dirty="0">
                <a:solidFill>
                  <a:srgbClr val="A00000"/>
                </a:solidFill>
                <a:latin typeface="Myriad Pro Cond"/>
                <a:cs typeface="Arial" pitchFamily="34" charset="0"/>
              </a:rPr>
              <a:t>13/1/2011 tarihli ve 6102 sayılı Türk Ticaret Kanununun 124 üncü maddesinde belirtilen şirketler ile 24/4/1969 tarihli ve 1163 sayılı Kooperatifler Kanunu ile1/6/2000 tarihli ve 4572 sayılı Tarım Satış Kooperatif ve Birlikleri Hakkında Kanun hükümleri çerçevesinde ticari ve/veya sınai faaliyette bulunan kooperatif ve birlikler </a:t>
            </a:r>
          </a:p>
          <a:p>
            <a:pPr algn="ctr"/>
            <a:endParaRPr lang="tr-TR" sz="2400" b="1" dirty="0">
              <a:solidFill>
                <a:srgbClr val="A00000"/>
              </a:solidFill>
              <a:latin typeface="Myriad Pro Cond"/>
              <a:cs typeface="Arial" pitchFamily="34" charset="0"/>
            </a:endParaRPr>
          </a:p>
        </p:txBody>
      </p:sp>
      <p:sp>
        <p:nvSpPr>
          <p:cNvPr id="8" name="Metin kutusu 7">
            <a:extLst>
              <a:ext uri="{FF2B5EF4-FFF2-40B4-BE49-F238E27FC236}">
                <a16:creationId xmlns:a16="http://schemas.microsoft.com/office/drawing/2014/main" id="{F076D753-1780-4399-BDA9-92AEF4D281F6}"/>
              </a:ext>
            </a:extLst>
          </p:cNvPr>
          <p:cNvSpPr txBox="1"/>
          <p:nvPr/>
        </p:nvSpPr>
        <p:spPr>
          <a:xfrm>
            <a:off x="5419070" y="5606705"/>
            <a:ext cx="1516566" cy="301758"/>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marR="0" indent="0" algn="ctr" defTabSz="2438338" rtl="0" fontAlgn="auto" latinLnBrk="0" hangingPunct="0">
              <a:lnSpc>
                <a:spcPct val="100000"/>
              </a:lnSpc>
              <a:spcBef>
                <a:spcPts val="0"/>
              </a:spcBef>
              <a:spcAft>
                <a:spcPts val="0"/>
              </a:spcAft>
              <a:buClrTx/>
              <a:buSzTx/>
              <a:buFontTx/>
              <a:buNone/>
              <a:tabLst/>
            </a:pPr>
            <a:r>
              <a:rPr kumimoji="0" lang="tr-TR" sz="1500" b="1" i="0" u="none" strike="noStrike" cap="none" spc="0" normalizeH="0" baseline="0" dirty="0">
                <a:ln>
                  <a:noFill/>
                </a:ln>
                <a:solidFill>
                  <a:schemeClr val="bg1"/>
                </a:solidFill>
                <a:effectLst/>
                <a:uFillTx/>
                <a:latin typeface="Myriad Pro Cond"/>
                <a:sym typeface="Helvetica Neue"/>
              </a:rPr>
              <a:t>YENİ</a:t>
            </a:r>
          </a:p>
        </p:txBody>
      </p:sp>
    </p:spTree>
    <p:extLst>
      <p:ext uri="{BB962C8B-B14F-4D97-AF65-F5344CB8AC3E}">
        <p14:creationId xmlns:p14="http://schemas.microsoft.com/office/powerpoint/2010/main" val="36276794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up 8">
            <a:extLst>
              <a:ext uri="{FF2B5EF4-FFF2-40B4-BE49-F238E27FC236}">
                <a16:creationId xmlns:a16="http://schemas.microsoft.com/office/drawing/2014/main" id="{5CA5919E-901D-4CD8-BA2E-29AEB6BBCFFB}"/>
              </a:ext>
            </a:extLst>
          </p:cNvPr>
          <p:cNvGrpSpPr/>
          <p:nvPr/>
        </p:nvGrpSpPr>
        <p:grpSpPr>
          <a:xfrm>
            <a:off x="3572506" y="2718669"/>
            <a:ext cx="5046989" cy="2011049"/>
            <a:chOff x="3369946" y="2777392"/>
            <a:chExt cx="5046989" cy="2011049"/>
          </a:xfrm>
        </p:grpSpPr>
        <p:pic>
          <p:nvPicPr>
            <p:cNvPr id="7" name="Shape Shape" descr="Shape Shape">
              <a:extLst>
                <a:ext uri="{FF2B5EF4-FFF2-40B4-BE49-F238E27FC236}">
                  <a16:creationId xmlns:a16="http://schemas.microsoft.com/office/drawing/2014/main" id="{9D0CAEC2-E2A0-476F-90C5-44E5A1483D25}"/>
                </a:ext>
              </a:extLst>
            </p:cNvPr>
            <p:cNvPicPr>
              <a:picLocks/>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colorTemperature colorTemp="1500"/>
                      </a14:imgEffect>
                      <a14:imgEffect>
                        <a14:saturation sat="2000"/>
                      </a14:imgEffect>
                    </a14:imgLayer>
                  </a14:imgProps>
                </a:ext>
              </a:extLst>
            </a:blip>
            <a:stretch>
              <a:fillRect/>
            </a:stretch>
          </p:blipFill>
          <p:spPr>
            <a:xfrm>
              <a:off x="3369946" y="2777392"/>
              <a:ext cx="5046989" cy="2011049"/>
            </a:xfrm>
            <a:prstGeom prst="rect">
              <a:avLst/>
            </a:prstGeom>
            <a:noFill/>
            <a:ln>
              <a:noFill/>
            </a:ln>
            <a:effectLst>
              <a:glow>
                <a:schemeClr val="bg1"/>
              </a:glow>
              <a:reflection endPos="0" dist="50800" dir="5400000" sy="-100000" algn="bl" rotWithShape="0"/>
            </a:effectLst>
          </p:spPr>
        </p:pic>
        <p:sp>
          <p:nvSpPr>
            <p:cNvPr id="8" name="YENİ NESİL İHRACAT DESTEKLERİ  VE…">
              <a:extLst>
                <a:ext uri="{FF2B5EF4-FFF2-40B4-BE49-F238E27FC236}">
                  <a16:creationId xmlns:a16="http://schemas.microsoft.com/office/drawing/2014/main" id="{21EEF39A-0EBA-4E79-9663-C42D940D4825}"/>
                </a:ext>
              </a:extLst>
            </p:cNvPr>
            <p:cNvSpPr txBox="1"/>
            <p:nvPr/>
          </p:nvSpPr>
          <p:spPr>
            <a:xfrm>
              <a:off x="3556258" y="2946011"/>
              <a:ext cx="4674365" cy="1673810"/>
            </a:xfrm>
            <a:prstGeom prst="rect">
              <a:avLst/>
            </a:prstGeom>
            <a:ln w="3175">
              <a:no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7560" tIns="17560" rIns="17560" bIns="17560" anchor="ctr"/>
            <a:lstStyle/>
            <a:p>
              <a:pPr algn="ctr">
                <a:defRPr sz="4400" b="1">
                  <a:solidFill>
                    <a:srgbClr val="D8AD65"/>
                  </a:solidFill>
                  <a:latin typeface="Myriad Pro Cond"/>
                  <a:ea typeface="Myriad Pro Cond"/>
                  <a:cs typeface="Myriad Pro Cond"/>
                  <a:sym typeface="Myriad Pro Condensed"/>
                </a:defRPr>
              </a:pPr>
              <a:r>
                <a:rPr lang="tr-TR" altLang="tr-TR" sz="2400" b="1" dirty="0">
                  <a:solidFill>
                    <a:prstClr val="white"/>
                  </a:solidFill>
                  <a:latin typeface="Myriad Pro Cond"/>
                </a:rPr>
                <a:t>PAZARA GİRİŞ PROJESİ HAZIRLAMA DESTEĞİ</a:t>
              </a:r>
              <a:endParaRPr lang="tr-TR" sz="2400" b="1" dirty="0">
                <a:solidFill>
                  <a:prstClr val="white"/>
                </a:solidFill>
                <a:latin typeface="Myriad Pro Cond"/>
              </a:endParaRPr>
            </a:p>
          </p:txBody>
        </p:sp>
      </p:grpSp>
    </p:spTree>
    <p:extLst>
      <p:ext uri="{BB962C8B-B14F-4D97-AF65-F5344CB8AC3E}">
        <p14:creationId xmlns:p14="http://schemas.microsoft.com/office/powerpoint/2010/main" val="17100685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Metin kutusu 27">
            <a:extLst>
              <a:ext uri="{FF2B5EF4-FFF2-40B4-BE49-F238E27FC236}">
                <a16:creationId xmlns:a16="http://schemas.microsoft.com/office/drawing/2014/main" id="{A1D54419-1625-4DFF-BF41-B112460FFAC1}"/>
              </a:ext>
            </a:extLst>
          </p:cNvPr>
          <p:cNvSpPr txBox="1"/>
          <p:nvPr/>
        </p:nvSpPr>
        <p:spPr>
          <a:xfrm>
            <a:off x="569623" y="80118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endParaRPr lang="tr-TR" dirty="0">
              <a:solidFill>
                <a:srgbClr val="FFFFFF"/>
              </a:solidFill>
            </a:endParaRPr>
          </a:p>
        </p:txBody>
      </p:sp>
      <p:sp>
        <p:nvSpPr>
          <p:cNvPr id="29" name="Unvan 1">
            <a:extLst>
              <a:ext uri="{FF2B5EF4-FFF2-40B4-BE49-F238E27FC236}">
                <a16:creationId xmlns:a16="http://schemas.microsoft.com/office/drawing/2014/main" id="{2E22BFEB-CB66-4339-A4B0-407140B46407}"/>
              </a:ext>
            </a:extLst>
          </p:cNvPr>
          <p:cNvSpPr txBox="1">
            <a:spLocks/>
          </p:cNvSpPr>
          <p:nvPr/>
        </p:nvSpPr>
        <p:spPr>
          <a:xfrm>
            <a:off x="569623" y="0"/>
            <a:ext cx="8146538" cy="98380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r>
              <a:rPr lang="tr-TR" sz="2800" b="1" dirty="0">
                <a:solidFill>
                  <a:srgbClr val="A00000"/>
                </a:solidFill>
                <a:latin typeface="Myriad Pro" panose="020B0503030403020204" pitchFamily="34" charset="0"/>
              </a:rPr>
              <a:t>Pazara Giriş Projesi Hazırlama Desteği</a:t>
            </a:r>
          </a:p>
        </p:txBody>
      </p:sp>
      <p:sp>
        <p:nvSpPr>
          <p:cNvPr id="31" name="Rectangle">
            <a:extLst>
              <a:ext uri="{FF2B5EF4-FFF2-40B4-BE49-F238E27FC236}">
                <a16:creationId xmlns:a16="http://schemas.microsoft.com/office/drawing/2014/main" id="{478FA4DB-CF09-4C5F-9479-1D08C82F2393}"/>
              </a:ext>
            </a:extLst>
          </p:cNvPr>
          <p:cNvSpPr/>
          <p:nvPr/>
        </p:nvSpPr>
        <p:spPr>
          <a:xfrm>
            <a:off x="576599" y="1384030"/>
            <a:ext cx="6156961" cy="3600346"/>
          </a:xfrm>
          <a:prstGeom prst="rect">
            <a:avLst/>
          </a:prstGeom>
          <a:solidFill>
            <a:srgbClr val="A00000"/>
          </a:solidFill>
          <a:ln>
            <a:noFill/>
          </a:ln>
          <a:effectLst/>
        </p:spPr>
        <p:txBody>
          <a:bodyPr wrap="square" lIns="35120" tIns="35120" rIns="35120" bIns="35120" numCol="1" anchor="ctr">
            <a:noAutofit/>
          </a:bodyPr>
          <a:lstStyle/>
          <a:p>
            <a:pPr defTabSz="825500">
              <a:defRPr sz="3000">
                <a:solidFill>
                  <a:srgbClr val="FFFFFF"/>
                </a:solidFill>
                <a:latin typeface="Helvetica Neue Medium"/>
                <a:ea typeface="Helvetica Neue Medium"/>
                <a:cs typeface="Helvetica Neue Medium"/>
                <a:sym typeface="Helvetica Neue Medium"/>
              </a:defRPr>
            </a:pPr>
            <a:endParaRPr sz="1200" dirty="0"/>
          </a:p>
        </p:txBody>
      </p:sp>
      <p:sp>
        <p:nvSpPr>
          <p:cNvPr id="30" name="İhracata yönelik mevcut ve yeni destek programları bütüncül olarak tek çatı altında">
            <a:extLst>
              <a:ext uri="{FF2B5EF4-FFF2-40B4-BE49-F238E27FC236}">
                <a16:creationId xmlns:a16="http://schemas.microsoft.com/office/drawing/2014/main" id="{C3122976-6B72-4835-9C18-E5626E437040}"/>
              </a:ext>
            </a:extLst>
          </p:cNvPr>
          <p:cNvSpPr txBox="1"/>
          <p:nvPr/>
        </p:nvSpPr>
        <p:spPr>
          <a:xfrm>
            <a:off x="313509" y="1393379"/>
            <a:ext cx="6156961" cy="3590997"/>
          </a:xfrm>
          <a:prstGeom prst="rect">
            <a:avLst/>
          </a:prstGeom>
          <a:noFill/>
          <a:ln w="3175"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35120" tIns="35120" rIns="35120" bIns="35120" numCol="1" anchor="ctr">
            <a:noAutofit/>
          </a:bodyPr>
          <a:lstStyle>
            <a:lvl1pPr>
              <a:defRPr sz="4000" b="1" i="1">
                <a:solidFill>
                  <a:srgbClr val="D8AD65"/>
                </a:solidFill>
                <a:latin typeface="Myriad Pro Cond"/>
                <a:ea typeface="Myriad Pro Cond"/>
                <a:cs typeface="Myriad Pro Cond"/>
                <a:sym typeface="Myriad Pro Condensed"/>
              </a:defRPr>
            </a:lvl1pPr>
          </a:lstStyle>
          <a:p>
            <a:pPr lvl="2" indent="0" algn="just">
              <a:buClr>
                <a:srgbClr val="990000"/>
              </a:buClr>
            </a:pPr>
            <a:r>
              <a:rPr lang="tr-TR" sz="1500" b="1" i="1" dirty="0">
                <a:solidFill>
                  <a:schemeClr val="bg1"/>
                </a:solidFill>
                <a:latin typeface="Myriad Pro Cond"/>
                <a:sym typeface="Myriad Pro Condensed"/>
              </a:rPr>
              <a:t>-Şirketlerin sürdürülebilir ihracat artışını sağlama odaklı hedef pazar, yurt dışı pazarlara yönelik finansman ve fiyatlandırma stratejisi, pazarlama ve kanal stratejisi ve bunlara dair aksiyon planı ve bütçelerini içeren pazara giriş projesi hazırlık sürecine dair alacakları danışmanlık ve rapor giderlerini ifade eder.</a:t>
            </a:r>
          </a:p>
          <a:p>
            <a:pPr lvl="2" indent="0" algn="just">
              <a:buClr>
                <a:srgbClr val="990000"/>
              </a:buClr>
            </a:pPr>
            <a:endParaRPr lang="tr-TR" sz="1500" b="1" i="1" dirty="0">
              <a:solidFill>
                <a:schemeClr val="bg1"/>
              </a:solidFill>
              <a:latin typeface="Myriad Pro Cond"/>
              <a:sym typeface="Myriad Pro Condensed"/>
            </a:endParaRPr>
          </a:p>
          <a:p>
            <a:pPr marL="0" lvl="2" algn="just">
              <a:buClr>
                <a:srgbClr val="990000"/>
              </a:buClr>
            </a:pPr>
            <a:r>
              <a:rPr lang="tr-TR" sz="1500" b="1" i="1" dirty="0">
                <a:solidFill>
                  <a:schemeClr val="bg1"/>
                </a:solidFill>
                <a:latin typeface="Myriad Pro Cond"/>
                <a:sym typeface="Myriad Pro Condensed"/>
              </a:rPr>
              <a:t>	Şirketin mevcut durum / değer zinciri / rekabet analizi</a:t>
            </a:r>
          </a:p>
          <a:p>
            <a:pPr marL="0" lvl="2" algn="just">
              <a:buClr>
                <a:srgbClr val="990000"/>
              </a:buClr>
            </a:pPr>
            <a:r>
              <a:rPr lang="tr-TR" sz="1500" b="1" i="1" dirty="0">
                <a:solidFill>
                  <a:schemeClr val="bg1"/>
                </a:solidFill>
                <a:latin typeface="Myriad Pro Cond"/>
                <a:sym typeface="Myriad Pro Condensed"/>
              </a:rPr>
              <a:t>	Hedef Pazar Analizi / Pazara Giriş Stratejisi</a:t>
            </a:r>
          </a:p>
          <a:p>
            <a:pPr marL="0" lvl="2" algn="just">
              <a:buClr>
                <a:srgbClr val="990000"/>
              </a:buClr>
            </a:pPr>
            <a:r>
              <a:rPr lang="tr-TR" sz="1500" b="1" i="1" dirty="0">
                <a:solidFill>
                  <a:schemeClr val="bg1"/>
                </a:solidFill>
                <a:latin typeface="Myriad Pro Cond"/>
                <a:sym typeface="Myriad Pro Condensed"/>
              </a:rPr>
              <a:t>		</a:t>
            </a:r>
          </a:p>
          <a:p>
            <a:pPr marL="360000" lvl="2" algn="just">
              <a:buClr>
                <a:srgbClr val="990000"/>
              </a:buClr>
            </a:pPr>
            <a:r>
              <a:rPr lang="tr-TR" sz="1500" b="1" i="1" dirty="0">
                <a:solidFill>
                  <a:schemeClr val="bg1"/>
                </a:solidFill>
                <a:latin typeface="Myriad Pro Cond"/>
                <a:sym typeface="Myriad Pro Condensed"/>
              </a:rPr>
              <a:t>İHRACAT PLANI : </a:t>
            </a:r>
            <a:r>
              <a:rPr lang="tr-TR" sz="1500" b="1" i="1" dirty="0" err="1">
                <a:solidFill>
                  <a:schemeClr val="bg1"/>
                </a:solidFill>
                <a:latin typeface="Myriad Pro Cond"/>
                <a:sym typeface="Myriad Pro Condensed"/>
              </a:rPr>
              <a:t>Takvimlendirilmiş</a:t>
            </a:r>
            <a:r>
              <a:rPr lang="tr-TR" sz="1500" b="1" i="1" dirty="0">
                <a:solidFill>
                  <a:schemeClr val="bg1"/>
                </a:solidFill>
                <a:latin typeface="Myriad Pro Cond"/>
                <a:sym typeface="Myriad Pro Condensed"/>
              </a:rPr>
              <a:t> faaliyetler, bütçe ve devlet yardımları</a:t>
            </a:r>
            <a:endParaRPr lang="tr-TR" sz="1500" dirty="0">
              <a:solidFill>
                <a:schemeClr val="bg1"/>
              </a:solidFill>
            </a:endParaRPr>
          </a:p>
        </p:txBody>
      </p:sp>
      <p:sp>
        <p:nvSpPr>
          <p:cNvPr id="32" name="Dikdörtgen 31">
            <a:extLst>
              <a:ext uri="{FF2B5EF4-FFF2-40B4-BE49-F238E27FC236}">
                <a16:creationId xmlns:a16="http://schemas.microsoft.com/office/drawing/2014/main" id="{09C0BEBA-D333-48FF-81AF-3E8350312186}"/>
              </a:ext>
            </a:extLst>
          </p:cNvPr>
          <p:cNvSpPr/>
          <p:nvPr/>
        </p:nvSpPr>
        <p:spPr>
          <a:xfrm>
            <a:off x="7213646" y="1384030"/>
            <a:ext cx="4401755" cy="1261884"/>
          </a:xfrm>
          <a:prstGeom prst="rect">
            <a:avLst/>
          </a:prstGeom>
        </p:spPr>
        <p:txBody>
          <a:bodyPr wrap="square">
            <a:spAutoFit/>
          </a:bodyPr>
          <a:lstStyle/>
          <a:p>
            <a:pPr lvl="0" algn="ctr">
              <a:buClr>
                <a:srgbClr val="990000"/>
              </a:buClr>
              <a:defRPr/>
            </a:pPr>
            <a:r>
              <a:rPr lang="tr-TR" sz="1600" b="1" i="1" dirty="0">
                <a:solidFill>
                  <a:srgbClr val="0C2340"/>
                </a:solidFill>
                <a:latin typeface="Myriad Pro Cond"/>
              </a:rPr>
              <a:t>Destek Miktarı: </a:t>
            </a:r>
            <a:r>
              <a:rPr lang="tr-TR" sz="1600" b="1" dirty="0">
                <a:solidFill>
                  <a:srgbClr val="0C2340"/>
                </a:solidFill>
                <a:latin typeface="Myriad Pro Cond"/>
              </a:rPr>
              <a:t> </a:t>
            </a:r>
            <a:r>
              <a:rPr lang="tr-TR" sz="1600" b="1" i="1" dirty="0">
                <a:solidFill>
                  <a:srgbClr val="A00000"/>
                </a:solidFill>
                <a:latin typeface="Myriad Pro Cond"/>
              </a:rPr>
              <a:t>761.017 TL / Proje başına</a:t>
            </a:r>
          </a:p>
          <a:p>
            <a:pPr algn="ctr"/>
            <a:r>
              <a:rPr lang="tr-TR" sz="1600" b="1" i="1" dirty="0">
                <a:solidFill>
                  <a:srgbClr val="0C2340"/>
                </a:solidFill>
                <a:latin typeface="Myriad Pro Cond"/>
              </a:rPr>
              <a:t>Destek Oranı : </a:t>
            </a:r>
            <a:r>
              <a:rPr lang="tr-TR" sz="1600" b="1" i="1" dirty="0">
                <a:solidFill>
                  <a:srgbClr val="A00000"/>
                </a:solidFill>
                <a:latin typeface="Myriad Pro Cond"/>
              </a:rPr>
              <a:t>%50</a:t>
            </a:r>
          </a:p>
          <a:p>
            <a:pPr algn="ctr">
              <a:buClr>
                <a:srgbClr val="990000"/>
              </a:buClr>
              <a:defRPr/>
            </a:pPr>
            <a:r>
              <a:rPr lang="tr-TR" sz="1600" b="1" i="1" dirty="0">
                <a:solidFill>
                  <a:srgbClr val="0C2340"/>
                </a:solidFill>
                <a:latin typeface="Myriad Pro Cond"/>
              </a:rPr>
              <a:t>Faydalanıcı: </a:t>
            </a:r>
            <a:r>
              <a:rPr lang="tr-TR" sz="1600" b="1" i="1" dirty="0">
                <a:solidFill>
                  <a:srgbClr val="A00000"/>
                </a:solidFill>
                <a:latin typeface="Myriad Pro Cond"/>
              </a:rPr>
              <a:t>Şirketler</a:t>
            </a:r>
          </a:p>
          <a:p>
            <a:pPr algn="ctr">
              <a:buClr>
                <a:srgbClr val="990000"/>
              </a:buClr>
              <a:defRPr/>
            </a:pPr>
            <a:endParaRPr lang="tr-TR" sz="1600" b="1" i="1" dirty="0">
              <a:solidFill>
                <a:srgbClr val="A00000"/>
              </a:solidFill>
              <a:latin typeface="Myriad Pro Cond"/>
            </a:endParaRPr>
          </a:p>
          <a:p>
            <a:pPr algn="ctr">
              <a:buClr>
                <a:srgbClr val="990000"/>
              </a:buClr>
              <a:defRPr/>
            </a:pPr>
            <a:r>
              <a:rPr lang="tr-TR" sz="1200" b="1" i="1" dirty="0">
                <a:solidFill>
                  <a:srgbClr val="A00000"/>
                </a:solidFill>
                <a:latin typeface="Myriad Pro Cond"/>
              </a:rPr>
              <a:t>Şirket Başına 2 adet Ön Onaylı proje desteklenir.</a:t>
            </a:r>
          </a:p>
        </p:txBody>
      </p:sp>
      <p:sp>
        <p:nvSpPr>
          <p:cNvPr id="33" name="Beşgen 27">
            <a:extLst>
              <a:ext uri="{FF2B5EF4-FFF2-40B4-BE49-F238E27FC236}">
                <a16:creationId xmlns:a16="http://schemas.microsoft.com/office/drawing/2014/main" id="{B8B6A551-01CD-46BA-A4D4-A5A022968239}"/>
              </a:ext>
            </a:extLst>
          </p:cNvPr>
          <p:cNvSpPr/>
          <p:nvPr/>
        </p:nvSpPr>
        <p:spPr>
          <a:xfrm>
            <a:off x="8349451" y="5744355"/>
            <a:ext cx="2262394" cy="347925"/>
          </a:xfrm>
          <a:prstGeom prst="homePlate">
            <a:avLst/>
          </a:prstGeom>
          <a:solidFill>
            <a:srgbClr val="A00000"/>
          </a:solidFill>
          <a:ln/>
        </p:spPr>
        <p:style>
          <a:lnRef idx="2">
            <a:schemeClr val="accent4"/>
          </a:lnRef>
          <a:fillRef idx="1">
            <a:schemeClr val="lt1"/>
          </a:fillRef>
          <a:effectRef idx="0">
            <a:schemeClr val="accent4"/>
          </a:effectRef>
          <a:fontRef idx="minor">
            <a:schemeClr val="dk1"/>
          </a:fontRef>
        </p:style>
        <p:txBody>
          <a:bodyPr rot="0" spcFirstLastPara="1" vertOverflow="overflow" horzOverflow="overflow" vert="horz" wrap="square" lIns="35120" tIns="35120" rIns="35120" bIns="3512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r>
              <a:rPr kumimoji="0" lang="tr-TR" b="1" i="0" u="none" strike="noStrike" normalizeH="0" baseline="0" dirty="0">
                <a:ln w="0"/>
                <a:solidFill>
                  <a:srgbClr val="D8AD65"/>
                </a:solidFill>
                <a:effectLst>
                  <a:outerShdw blurRad="38100" dist="25400" dir="5400000" algn="ctr" rotWithShape="0">
                    <a:srgbClr val="6E747A">
                      <a:alpha val="43000"/>
                    </a:srgbClr>
                  </a:outerShdw>
                </a:effectLst>
                <a:uFillTx/>
                <a:latin typeface="Myriad Pro Cond"/>
                <a:ea typeface="Helvetica Neue Medium"/>
                <a:cs typeface="Helvetica Neue Medium"/>
                <a:sym typeface="Helvetica Neue Medium"/>
              </a:rPr>
              <a:t>PREFİNANSMAN</a:t>
            </a:r>
          </a:p>
        </p:txBody>
      </p:sp>
      <p:graphicFrame>
        <p:nvGraphicFramePr>
          <p:cNvPr id="8" name="Diyagram 7">
            <a:extLst>
              <a:ext uri="{FF2B5EF4-FFF2-40B4-BE49-F238E27FC236}">
                <a16:creationId xmlns:a16="http://schemas.microsoft.com/office/drawing/2014/main" id="{E931BA6F-E971-43EA-B3EA-A2D01D932E62}"/>
              </a:ext>
            </a:extLst>
          </p:cNvPr>
          <p:cNvGraphicFramePr/>
          <p:nvPr>
            <p:extLst>
              <p:ext uri="{D42A27DB-BD31-4B8C-83A1-F6EECF244321}">
                <p14:modId xmlns:p14="http://schemas.microsoft.com/office/powerpoint/2010/main" val="3670973835"/>
              </p:ext>
            </p:extLst>
          </p:nvPr>
        </p:nvGraphicFramePr>
        <p:xfrm>
          <a:off x="7586766" y="2651093"/>
          <a:ext cx="3655513" cy="24612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Dikdörtgen 9">
            <a:extLst>
              <a:ext uri="{FF2B5EF4-FFF2-40B4-BE49-F238E27FC236}">
                <a16:creationId xmlns:a16="http://schemas.microsoft.com/office/drawing/2014/main" id="{9891744A-D1DF-47D2-ACE9-CD997CE0416B}"/>
              </a:ext>
            </a:extLst>
          </p:cNvPr>
          <p:cNvSpPr/>
          <p:nvPr/>
        </p:nvSpPr>
        <p:spPr>
          <a:xfrm>
            <a:off x="8349451" y="5238907"/>
            <a:ext cx="2130142" cy="286855"/>
          </a:xfrm>
          <a:prstGeom prst="rect">
            <a:avLst/>
          </a:prstGeom>
          <a:solidFill>
            <a:srgbClr val="A00000"/>
          </a:solidFill>
          <a:ln>
            <a:solidFill>
              <a:srgbClr val="D8AD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200" dirty="0">
              <a:latin typeface="Myriad Pro Cond"/>
            </a:endParaRPr>
          </a:p>
          <a:p>
            <a:pPr algn="ctr"/>
            <a:r>
              <a:rPr lang="tr-TR" sz="1200" b="1" dirty="0">
                <a:solidFill>
                  <a:srgbClr val="D8AD65"/>
                </a:solidFill>
                <a:latin typeface="Myriad Pro Cond"/>
              </a:rPr>
              <a:t>İhracat Planı 3 yıllık olmalı</a:t>
            </a:r>
          </a:p>
          <a:p>
            <a:pPr algn="ctr"/>
            <a:endParaRPr lang="tr-TR" sz="1200" dirty="0">
              <a:latin typeface="Myriad Pro Cond"/>
            </a:endParaRPr>
          </a:p>
        </p:txBody>
      </p:sp>
      <p:sp>
        <p:nvSpPr>
          <p:cNvPr id="12" name="Yuvarlatılmış Dikdörtgen 13">
            <a:extLst>
              <a:ext uri="{FF2B5EF4-FFF2-40B4-BE49-F238E27FC236}">
                <a16:creationId xmlns:a16="http://schemas.microsoft.com/office/drawing/2014/main" id="{C8297C31-2CB4-45EA-B572-691D99DF6502}"/>
              </a:ext>
            </a:extLst>
          </p:cNvPr>
          <p:cNvSpPr/>
          <p:nvPr/>
        </p:nvSpPr>
        <p:spPr>
          <a:xfrm>
            <a:off x="708212" y="5067858"/>
            <a:ext cx="5762258" cy="1205755"/>
          </a:xfrm>
          <a:prstGeom prst="roundRect">
            <a:avLst/>
          </a:prstGeom>
          <a:noFill/>
          <a:ln>
            <a:solidFill>
              <a:srgbClr val="D8AD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Dikdörtgen 12">
            <a:extLst>
              <a:ext uri="{FF2B5EF4-FFF2-40B4-BE49-F238E27FC236}">
                <a16:creationId xmlns:a16="http://schemas.microsoft.com/office/drawing/2014/main" id="{FF20A5EB-1975-48F1-B807-FC62B87C16CB}"/>
              </a:ext>
            </a:extLst>
          </p:cNvPr>
          <p:cNvSpPr/>
          <p:nvPr/>
        </p:nvSpPr>
        <p:spPr>
          <a:xfrm>
            <a:off x="708213" y="5461791"/>
            <a:ext cx="5762257" cy="441374"/>
          </a:xfrm>
          <a:prstGeom prst="rect">
            <a:avLst/>
          </a:prstGeom>
          <a:solidFill>
            <a:srgbClr val="A00000"/>
          </a:solidFill>
          <a:ln>
            <a:solidFill>
              <a:srgbClr val="D8AD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b="1" dirty="0">
                <a:solidFill>
                  <a:srgbClr val="D8AD65"/>
                </a:solidFill>
              </a:rPr>
              <a:t>Başvuru KEP üzerinden olmalı!</a:t>
            </a:r>
          </a:p>
          <a:p>
            <a:pPr algn="ctr"/>
            <a:r>
              <a:rPr lang="tr-TR" sz="1400" b="1" dirty="0">
                <a:solidFill>
                  <a:srgbClr val="D8AD65"/>
                </a:solidFill>
              </a:rPr>
              <a:t>ticaretbakanligi@hs01.kep.tr</a:t>
            </a:r>
          </a:p>
        </p:txBody>
      </p:sp>
      <p:sp>
        <p:nvSpPr>
          <p:cNvPr id="14" name="Metin kutusu 13">
            <a:extLst>
              <a:ext uri="{FF2B5EF4-FFF2-40B4-BE49-F238E27FC236}">
                <a16:creationId xmlns:a16="http://schemas.microsoft.com/office/drawing/2014/main" id="{6C8AB5E0-69E8-46D2-BA83-7A8A754AE9CD}"/>
              </a:ext>
            </a:extLst>
          </p:cNvPr>
          <p:cNvSpPr txBox="1"/>
          <p:nvPr/>
        </p:nvSpPr>
        <p:spPr>
          <a:xfrm>
            <a:off x="1193176" y="5110936"/>
            <a:ext cx="4792327" cy="307777"/>
          </a:xfrm>
          <a:prstGeom prst="rect">
            <a:avLst/>
          </a:prstGeom>
          <a:noFill/>
        </p:spPr>
        <p:txBody>
          <a:bodyPr wrap="square" rtlCol="0">
            <a:spAutoFit/>
          </a:bodyPr>
          <a:lstStyle/>
          <a:p>
            <a:pPr algn="ctr"/>
            <a:r>
              <a:rPr lang="tr-TR" sz="1400" b="1" dirty="0">
                <a:solidFill>
                  <a:srgbClr val="0C2340"/>
                </a:solidFill>
                <a:latin typeface="Myriad Pro Cond"/>
                <a:cs typeface="Arial" panose="020B0604020202020204" pitchFamily="34" charset="0"/>
              </a:rPr>
              <a:t>Pazara Giriş Projesi Hazırlama Desteği Başvurusu</a:t>
            </a:r>
            <a:endParaRPr lang="tr-TR" sz="1000" dirty="0">
              <a:solidFill>
                <a:srgbClr val="0C2340"/>
              </a:solidFill>
            </a:endParaRPr>
          </a:p>
        </p:txBody>
      </p:sp>
      <p:sp>
        <p:nvSpPr>
          <p:cNvPr id="15" name="Metin kutusu 14">
            <a:extLst>
              <a:ext uri="{FF2B5EF4-FFF2-40B4-BE49-F238E27FC236}">
                <a16:creationId xmlns:a16="http://schemas.microsoft.com/office/drawing/2014/main" id="{C97F8862-EB14-4C27-8583-DE82B6DD025F}"/>
              </a:ext>
            </a:extLst>
          </p:cNvPr>
          <p:cNvSpPr txBox="1"/>
          <p:nvPr/>
        </p:nvSpPr>
        <p:spPr>
          <a:xfrm>
            <a:off x="1154360" y="5918318"/>
            <a:ext cx="5001437" cy="276999"/>
          </a:xfrm>
          <a:prstGeom prst="rect">
            <a:avLst/>
          </a:prstGeom>
          <a:noFill/>
        </p:spPr>
        <p:txBody>
          <a:bodyPr wrap="square" rtlCol="0">
            <a:spAutoFit/>
          </a:bodyPr>
          <a:lstStyle/>
          <a:p>
            <a:pPr algn="ctr"/>
            <a:r>
              <a:rPr lang="tr-TR" sz="1200" b="1" dirty="0">
                <a:solidFill>
                  <a:srgbClr val="0C2340"/>
                </a:solidFill>
                <a:latin typeface="Myriad Pro Cond"/>
                <a:cs typeface="Arial" panose="020B0604020202020204" pitchFamily="34" charset="0"/>
              </a:rPr>
              <a:t>Proje Başvurusu reddedilirse 6 ay sonra tekrar başvuru yapılabilir.</a:t>
            </a:r>
          </a:p>
        </p:txBody>
      </p:sp>
    </p:spTree>
    <p:extLst>
      <p:ext uri="{BB962C8B-B14F-4D97-AF65-F5344CB8AC3E}">
        <p14:creationId xmlns:p14="http://schemas.microsoft.com/office/powerpoint/2010/main" val="34064093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up 8">
            <a:extLst>
              <a:ext uri="{FF2B5EF4-FFF2-40B4-BE49-F238E27FC236}">
                <a16:creationId xmlns:a16="http://schemas.microsoft.com/office/drawing/2014/main" id="{5CA5919E-901D-4CD8-BA2E-29AEB6BBCFFB}"/>
              </a:ext>
            </a:extLst>
          </p:cNvPr>
          <p:cNvGrpSpPr/>
          <p:nvPr/>
        </p:nvGrpSpPr>
        <p:grpSpPr>
          <a:xfrm>
            <a:off x="3572506" y="2718669"/>
            <a:ext cx="5046989" cy="2011049"/>
            <a:chOff x="3369945" y="2777392"/>
            <a:chExt cx="5046989" cy="2011049"/>
          </a:xfrm>
        </p:grpSpPr>
        <p:pic>
          <p:nvPicPr>
            <p:cNvPr id="7" name="Shape Shape" descr="Shape Shape">
              <a:extLst>
                <a:ext uri="{FF2B5EF4-FFF2-40B4-BE49-F238E27FC236}">
                  <a16:creationId xmlns:a16="http://schemas.microsoft.com/office/drawing/2014/main" id="{9D0CAEC2-E2A0-476F-90C5-44E5A1483D25}"/>
                </a:ext>
              </a:extLst>
            </p:cNvPr>
            <p:cNvPicPr>
              <a:picLocks/>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colorTemperature colorTemp="1500"/>
                      </a14:imgEffect>
                      <a14:imgEffect>
                        <a14:saturation sat="2000"/>
                      </a14:imgEffect>
                    </a14:imgLayer>
                  </a14:imgProps>
                </a:ext>
              </a:extLst>
            </a:blip>
            <a:stretch>
              <a:fillRect/>
            </a:stretch>
          </p:blipFill>
          <p:spPr>
            <a:xfrm>
              <a:off x="3369945" y="2777392"/>
              <a:ext cx="5046989" cy="2011049"/>
            </a:xfrm>
            <a:prstGeom prst="rect">
              <a:avLst/>
            </a:prstGeom>
            <a:noFill/>
            <a:ln>
              <a:noFill/>
            </a:ln>
            <a:effectLst>
              <a:glow>
                <a:schemeClr val="bg1"/>
              </a:glow>
              <a:reflection endPos="0" dist="50800" dir="5400000" sy="-100000" algn="bl" rotWithShape="0"/>
            </a:effectLst>
          </p:spPr>
        </p:pic>
        <p:sp>
          <p:nvSpPr>
            <p:cNvPr id="8" name="YENİ NESİL İHRACAT DESTEKLERİ  VE…">
              <a:extLst>
                <a:ext uri="{FF2B5EF4-FFF2-40B4-BE49-F238E27FC236}">
                  <a16:creationId xmlns:a16="http://schemas.microsoft.com/office/drawing/2014/main" id="{21EEF39A-0EBA-4E79-9663-C42D940D4825}"/>
                </a:ext>
              </a:extLst>
            </p:cNvPr>
            <p:cNvSpPr txBox="1"/>
            <p:nvPr/>
          </p:nvSpPr>
          <p:spPr>
            <a:xfrm>
              <a:off x="3556258" y="2946011"/>
              <a:ext cx="4674365" cy="1673810"/>
            </a:xfrm>
            <a:prstGeom prst="rect">
              <a:avLst/>
            </a:prstGeom>
            <a:ln w="3175">
              <a:no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7560" tIns="17560" rIns="17560" bIns="17560" anchor="ctr"/>
            <a:lstStyle/>
            <a:p>
              <a:pPr algn="ctr">
                <a:defRPr sz="4400" b="1">
                  <a:solidFill>
                    <a:srgbClr val="D8AD65"/>
                  </a:solidFill>
                  <a:latin typeface="Myriad Pro Cond"/>
                  <a:ea typeface="Myriad Pro Cond"/>
                  <a:cs typeface="Myriad Pro Cond"/>
                  <a:sym typeface="Myriad Pro Condensed"/>
                </a:defRPr>
              </a:pPr>
              <a:r>
                <a:rPr lang="tr-TR" altLang="tr-TR" sz="2400" b="1" dirty="0">
                  <a:solidFill>
                    <a:prstClr val="white"/>
                  </a:solidFill>
                  <a:latin typeface="Myriad Pro Cond"/>
                </a:rPr>
                <a:t>YURT DIŞI PAZAR ARAŞTIRMASI DESTEĞİ</a:t>
              </a:r>
              <a:endParaRPr lang="tr-TR" sz="2400" b="1" dirty="0">
                <a:solidFill>
                  <a:prstClr val="white"/>
                </a:solidFill>
                <a:latin typeface="Myriad Pro Cond"/>
              </a:endParaRPr>
            </a:p>
          </p:txBody>
        </p:sp>
      </p:grpSp>
    </p:spTree>
    <p:extLst>
      <p:ext uri="{BB962C8B-B14F-4D97-AF65-F5344CB8AC3E}">
        <p14:creationId xmlns:p14="http://schemas.microsoft.com/office/powerpoint/2010/main" val="4646444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7AF4AD71-A0DE-4569-8559-89E5D28C6857}"/>
              </a:ext>
            </a:extLst>
          </p:cNvPr>
          <p:cNvSpPr txBox="1">
            <a:spLocks/>
          </p:cNvSpPr>
          <p:nvPr/>
        </p:nvSpPr>
        <p:spPr>
          <a:xfrm>
            <a:off x="699951" y="68273"/>
            <a:ext cx="7304565" cy="75045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altLang="tr-TR" sz="2800" b="1" dirty="0">
                <a:solidFill>
                  <a:srgbClr val="A00000"/>
                </a:solidFill>
                <a:latin typeface="Myriad Pro Cond"/>
              </a:rPr>
              <a:t>Yurt Dışı Pazar Araştırması Desteği</a:t>
            </a:r>
            <a:endParaRPr lang="tr-TR" sz="2800" b="1" dirty="0">
              <a:solidFill>
                <a:srgbClr val="A00000"/>
              </a:solidFill>
              <a:latin typeface="Myriad Pro Cond"/>
            </a:endParaRPr>
          </a:p>
        </p:txBody>
      </p:sp>
      <p:sp>
        <p:nvSpPr>
          <p:cNvPr id="3" name="Unvan 1">
            <a:extLst>
              <a:ext uri="{FF2B5EF4-FFF2-40B4-BE49-F238E27FC236}">
                <a16:creationId xmlns:a16="http://schemas.microsoft.com/office/drawing/2014/main" id="{B02480F7-41E1-424B-B145-C1E4764BEB66}"/>
              </a:ext>
            </a:extLst>
          </p:cNvPr>
          <p:cNvSpPr txBox="1">
            <a:spLocks/>
          </p:cNvSpPr>
          <p:nvPr/>
        </p:nvSpPr>
        <p:spPr>
          <a:xfrm>
            <a:off x="941640" y="2137996"/>
            <a:ext cx="7062877" cy="30526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marL="457200" marR="0" lvl="0" indent="-45720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endParaRPr kumimoji="0" lang="tr-TR" sz="2800" b="1" i="0" u="none" strike="noStrike" kern="1200" cap="none" spc="0" normalizeH="0" baseline="0" noProof="0" dirty="0">
              <a:ln>
                <a:noFill/>
              </a:ln>
              <a:solidFill>
                <a:srgbClr val="A00000"/>
              </a:solidFill>
              <a:effectLst/>
              <a:uLnTx/>
              <a:uFillTx/>
              <a:latin typeface="Myriad Pro" panose="020B0503030403020204" pitchFamily="34" charset="0"/>
              <a:sym typeface="Montserrat Regular"/>
            </a:endParaRPr>
          </a:p>
        </p:txBody>
      </p:sp>
      <p:sp>
        <p:nvSpPr>
          <p:cNvPr id="4" name="Metin kutusu 3">
            <a:extLst>
              <a:ext uri="{FF2B5EF4-FFF2-40B4-BE49-F238E27FC236}">
                <a16:creationId xmlns:a16="http://schemas.microsoft.com/office/drawing/2014/main" id="{5443566C-BD8E-4509-B807-B2BBA2BD14C4}"/>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sz="1800" b="1" i="0" u="none" strike="noStrike" kern="0" cap="none" spc="0" normalizeH="0" baseline="0" noProof="0" dirty="0">
              <a:ln>
                <a:noFill/>
              </a:ln>
              <a:solidFill>
                <a:srgbClr val="FFFFFF"/>
              </a:solidFill>
              <a:effectLst/>
              <a:uLnTx/>
              <a:uFillTx/>
              <a:ea typeface="+mn-ea"/>
              <a:cs typeface="+mn-cs"/>
            </a:endParaRPr>
          </a:p>
        </p:txBody>
      </p:sp>
      <p:grpSp>
        <p:nvGrpSpPr>
          <p:cNvPr id="16" name="Grup 15">
            <a:extLst>
              <a:ext uri="{FF2B5EF4-FFF2-40B4-BE49-F238E27FC236}">
                <a16:creationId xmlns:a16="http://schemas.microsoft.com/office/drawing/2014/main" id="{2D5B5479-63E0-427A-9F71-F0381FAE1C6D}"/>
              </a:ext>
            </a:extLst>
          </p:cNvPr>
          <p:cNvGrpSpPr/>
          <p:nvPr/>
        </p:nvGrpSpPr>
        <p:grpSpPr>
          <a:xfrm>
            <a:off x="503181" y="1467185"/>
            <a:ext cx="11360414" cy="3918133"/>
            <a:chOff x="3995232" y="2513499"/>
            <a:chExt cx="11827241" cy="3476977"/>
          </a:xfrm>
        </p:grpSpPr>
        <p:sp>
          <p:nvSpPr>
            <p:cNvPr id="26" name="Rectangle">
              <a:extLst>
                <a:ext uri="{FF2B5EF4-FFF2-40B4-BE49-F238E27FC236}">
                  <a16:creationId xmlns:a16="http://schemas.microsoft.com/office/drawing/2014/main" id="{BB0ECB88-96EC-4B9E-A715-04687DF41405}"/>
                </a:ext>
              </a:extLst>
            </p:cNvPr>
            <p:cNvSpPr/>
            <p:nvPr/>
          </p:nvSpPr>
          <p:spPr>
            <a:xfrm>
              <a:off x="10356009" y="3430142"/>
              <a:ext cx="5466464" cy="1797346"/>
            </a:xfrm>
            <a:prstGeom prst="rect">
              <a:avLst/>
            </a:prstGeom>
            <a:solidFill>
              <a:srgbClr val="A00000"/>
            </a:solidFill>
            <a:ln>
              <a:noFill/>
            </a:ln>
            <a:effectLst/>
          </p:spPr>
          <p:txBody>
            <a:bodyPr wrap="square" lIns="35120" tIns="35120" rIns="35120" bIns="35120" numCol="1" anchor="ctr">
              <a:noAutofit/>
            </a:bodyPr>
            <a:lstStyle/>
            <a:p>
              <a:pPr defTabSz="825500">
                <a:defRPr sz="3000">
                  <a:solidFill>
                    <a:srgbClr val="FFFFFF"/>
                  </a:solidFill>
                  <a:latin typeface="Helvetica Neue Medium"/>
                  <a:ea typeface="Helvetica Neue Medium"/>
                  <a:cs typeface="Helvetica Neue Medium"/>
                  <a:sym typeface="Helvetica Neue Medium"/>
                </a:defRPr>
              </a:pPr>
              <a:endParaRPr dirty="0"/>
            </a:p>
          </p:txBody>
        </p:sp>
        <p:sp>
          <p:nvSpPr>
            <p:cNvPr id="18" name="Dikdörtgen 17">
              <a:extLst>
                <a:ext uri="{FF2B5EF4-FFF2-40B4-BE49-F238E27FC236}">
                  <a16:creationId xmlns:a16="http://schemas.microsoft.com/office/drawing/2014/main" id="{15639832-6781-4237-BA2C-DFC4FDC13B0A}"/>
                </a:ext>
              </a:extLst>
            </p:cNvPr>
            <p:cNvSpPr/>
            <p:nvPr/>
          </p:nvSpPr>
          <p:spPr>
            <a:xfrm>
              <a:off x="10452885" y="3397564"/>
              <a:ext cx="5272712" cy="1829924"/>
            </a:xfrm>
            <a:prstGeom prst="rect">
              <a:avLst/>
            </a:prstGeom>
          </p:spPr>
          <p:txBody>
            <a:bodyPr wrap="square">
              <a:spAutoFit/>
            </a:bodyPr>
            <a:lstStyle/>
            <a:p>
              <a:pPr algn="ctr"/>
              <a:endParaRPr lang="tr-TR" sz="1600" b="1" i="1" dirty="0">
                <a:solidFill>
                  <a:srgbClr val="D8AD65"/>
                </a:solidFill>
                <a:latin typeface="Myriad Pro Cond"/>
              </a:endParaRPr>
            </a:p>
            <a:p>
              <a:pPr algn="ctr"/>
              <a:endParaRPr lang="tr-TR" sz="1600" b="1" i="1" dirty="0">
                <a:solidFill>
                  <a:srgbClr val="D8AD65"/>
                </a:solidFill>
                <a:latin typeface="Myriad Pro Cond"/>
              </a:endParaRPr>
            </a:p>
            <a:p>
              <a:pPr algn="ctr"/>
              <a:r>
                <a:rPr lang="tr-TR" sz="1600" b="1" i="1" dirty="0">
                  <a:solidFill>
                    <a:srgbClr val="D8AD65"/>
                  </a:solidFill>
                  <a:latin typeface="Myriad Pro Cond"/>
                </a:rPr>
                <a:t>Destek Miktarı </a:t>
              </a:r>
              <a:r>
                <a:rPr lang="tr-TR" sz="1600" b="1" i="1" dirty="0">
                  <a:solidFill>
                    <a:schemeClr val="bg1"/>
                  </a:solidFill>
                  <a:latin typeface="Myriad Pro Cond"/>
                </a:rPr>
                <a:t>379.455 TL </a:t>
              </a:r>
              <a:r>
                <a:rPr lang="tr-TR" altLang="tr-TR" sz="1600" b="1" i="1" dirty="0">
                  <a:solidFill>
                    <a:schemeClr val="bg1"/>
                  </a:solidFill>
                  <a:latin typeface="Myriad Pro Cond"/>
                </a:rPr>
                <a:t>/</a:t>
              </a:r>
              <a:r>
                <a:rPr lang="tr-TR" sz="1600" b="1" i="1" dirty="0">
                  <a:solidFill>
                    <a:schemeClr val="bg1"/>
                  </a:solidFill>
                  <a:latin typeface="Myriad Pro Cond"/>
                </a:rPr>
                <a:t> Faaliyet Başına </a:t>
              </a:r>
            </a:p>
            <a:p>
              <a:pPr algn="ctr"/>
              <a:r>
                <a:rPr lang="tr-TR" sz="1600" b="1" i="1" dirty="0">
                  <a:solidFill>
                    <a:srgbClr val="D8AD65"/>
                  </a:solidFill>
                  <a:latin typeface="Myriad Pro Cond"/>
                </a:rPr>
                <a:t>Destek Oranı : </a:t>
              </a:r>
              <a:r>
                <a:rPr lang="tr-TR" sz="1600" b="1" i="1" dirty="0">
                  <a:solidFill>
                    <a:schemeClr val="bg1"/>
                  </a:solidFill>
                  <a:latin typeface="Myriad Pro Cond"/>
                </a:rPr>
                <a:t>% 50</a:t>
              </a:r>
            </a:p>
            <a:p>
              <a:pPr algn="ctr"/>
              <a:r>
                <a:rPr lang="tr-TR" sz="1600" b="1" i="1" dirty="0">
                  <a:solidFill>
                    <a:srgbClr val="D8AD65"/>
                  </a:solidFill>
                  <a:latin typeface="Myriad Pro Cond"/>
                </a:rPr>
                <a:t>Faydalanıcı: </a:t>
              </a:r>
              <a:r>
                <a:rPr lang="tr-TR" sz="1600" b="1" i="1" dirty="0">
                  <a:solidFill>
                    <a:schemeClr val="bg1"/>
                  </a:solidFill>
                  <a:latin typeface="Myriad Pro Cond"/>
                </a:rPr>
                <a:t>Şirketler</a:t>
              </a:r>
            </a:p>
            <a:p>
              <a:pPr algn="ctr"/>
              <a:endParaRPr lang="tr-TR" sz="1600" b="1" i="1" dirty="0">
                <a:solidFill>
                  <a:schemeClr val="bg1"/>
                </a:solidFill>
                <a:latin typeface="Myriad Pro Cond"/>
              </a:endParaRPr>
            </a:p>
            <a:p>
              <a:pPr algn="ctr"/>
              <a:endParaRPr lang="tr-TR" sz="1600" b="1" i="1" dirty="0">
                <a:solidFill>
                  <a:schemeClr val="bg1"/>
                </a:solidFill>
                <a:latin typeface="Myriad Pro Cond"/>
              </a:endParaRPr>
            </a:p>
            <a:p>
              <a:pPr algn="ctr"/>
              <a:endParaRPr lang="tr-TR" sz="1600" b="1" i="1" dirty="0">
                <a:solidFill>
                  <a:schemeClr val="bg1"/>
                </a:solidFill>
                <a:latin typeface="Myriad Pro Cond"/>
              </a:endParaRPr>
            </a:p>
          </p:txBody>
        </p:sp>
        <p:sp>
          <p:nvSpPr>
            <p:cNvPr id="21" name="Metin kutusu 20">
              <a:extLst>
                <a:ext uri="{FF2B5EF4-FFF2-40B4-BE49-F238E27FC236}">
                  <a16:creationId xmlns:a16="http://schemas.microsoft.com/office/drawing/2014/main" id="{794A80D9-2B3E-4AA7-BD0E-5AB349C26B28}"/>
                </a:ext>
              </a:extLst>
            </p:cNvPr>
            <p:cNvSpPr txBox="1"/>
            <p:nvPr/>
          </p:nvSpPr>
          <p:spPr>
            <a:xfrm>
              <a:off x="3995232" y="2513499"/>
              <a:ext cx="9355552" cy="3476977"/>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algn="just"/>
              <a:endParaRPr lang="tr-TR" b="1" i="1" dirty="0">
                <a:solidFill>
                  <a:srgbClr val="A00000"/>
                </a:solidFill>
                <a:latin typeface="Myriad Pro Cond"/>
              </a:endParaRPr>
            </a:p>
            <a:p>
              <a:pPr algn="l"/>
              <a:endParaRPr lang="tr-TR" b="1" i="1" dirty="0">
                <a:solidFill>
                  <a:srgbClr val="D8AD65"/>
                </a:solidFill>
                <a:latin typeface="Myriad Pro Cond"/>
              </a:endParaRPr>
            </a:p>
            <a:p>
              <a:pPr algn="l"/>
              <a:r>
                <a:rPr lang="tr-TR" b="1" i="1" dirty="0">
                  <a:solidFill>
                    <a:schemeClr val="tx2"/>
                  </a:solidFill>
                  <a:latin typeface="Myriad Pro Cond"/>
                </a:rPr>
                <a:t>Temel Şartlar:</a:t>
              </a:r>
            </a:p>
            <a:p>
              <a:pPr algn="l"/>
              <a:endParaRPr lang="tr-TR" b="1" i="1" dirty="0">
                <a:solidFill>
                  <a:srgbClr val="A00000"/>
                </a:solidFill>
                <a:latin typeface="Myriad Pro Cond"/>
              </a:endParaRPr>
            </a:p>
            <a:p>
              <a:r>
                <a:rPr lang="tr-TR" b="1" i="1" dirty="0">
                  <a:solidFill>
                    <a:srgbClr val="A00000"/>
                  </a:solidFill>
                  <a:latin typeface="Myriad Pro Cond"/>
                </a:rPr>
                <a:t>Yurt dışı iş görüşmesi ziyaretleri kapsamında;</a:t>
              </a:r>
            </a:p>
            <a:p>
              <a:r>
                <a:rPr lang="tr-TR" b="1" i="1" dirty="0">
                  <a:solidFill>
                    <a:srgbClr val="A00000"/>
                  </a:solidFill>
                  <a:latin typeface="Myriad Pro Cond"/>
                </a:rPr>
                <a:t>Ulaşım ve konaklama masrafları</a:t>
              </a:r>
            </a:p>
            <a:p>
              <a:endParaRPr lang="tr-TR" b="1" i="1" dirty="0">
                <a:solidFill>
                  <a:srgbClr val="A00000"/>
                </a:solidFill>
                <a:latin typeface="Myriad Pro Cond"/>
              </a:endParaRPr>
            </a:p>
            <a:p>
              <a:r>
                <a:rPr lang="tr-TR" b="1" i="1" dirty="0">
                  <a:solidFill>
                    <a:srgbClr val="A00000"/>
                  </a:solidFill>
                  <a:latin typeface="Myriad Pro Cond"/>
                </a:rPr>
                <a:t>En fazla 10 gün</a:t>
              </a:r>
            </a:p>
            <a:p>
              <a:r>
                <a:rPr lang="tr-TR" b="1" i="1" dirty="0">
                  <a:solidFill>
                    <a:srgbClr val="A00000"/>
                  </a:solidFill>
                  <a:latin typeface="Myriad Pro Cond"/>
                </a:rPr>
                <a:t>Bir faaliyet kapsamında en fazla 3 ülke</a:t>
              </a:r>
            </a:p>
            <a:p>
              <a:r>
                <a:rPr lang="tr-TR" b="1" i="1" dirty="0">
                  <a:solidFill>
                    <a:srgbClr val="A00000"/>
                  </a:solidFill>
                  <a:latin typeface="Myriad Pro Cond"/>
                </a:rPr>
                <a:t>Türkiye’den çıkış Türkiye’ye dönüş yapılmalı</a:t>
              </a:r>
            </a:p>
            <a:p>
              <a:endParaRPr lang="tr-TR" b="1" i="1" dirty="0">
                <a:solidFill>
                  <a:srgbClr val="A00000"/>
                </a:solidFill>
                <a:latin typeface="Myriad Pro Cond"/>
              </a:endParaRPr>
            </a:p>
            <a:p>
              <a:r>
                <a:rPr lang="tr-TR" b="1" i="1" dirty="0">
                  <a:solidFill>
                    <a:srgbClr val="A00000"/>
                  </a:solidFill>
                  <a:latin typeface="Myriad Pro Cond"/>
                  <a:sym typeface="Helvetica Neue"/>
                </a:rPr>
                <a:t>Yıllık 5 adet</a:t>
              </a:r>
            </a:p>
            <a:p>
              <a:r>
                <a:rPr lang="tr-TR" b="1" i="1" dirty="0">
                  <a:solidFill>
                    <a:srgbClr val="A00000"/>
                  </a:solidFill>
                  <a:latin typeface="Myriad Pro Cond"/>
                </a:rPr>
                <a:t>Toplamda 20 adet</a:t>
              </a:r>
            </a:p>
            <a:p>
              <a:pPr algn="l"/>
              <a:endParaRPr lang="tr-TR" sz="1600" b="1" i="1" dirty="0">
                <a:solidFill>
                  <a:srgbClr val="A00000"/>
                </a:solidFill>
                <a:latin typeface="Myriad Pro Cond"/>
              </a:endParaRPr>
            </a:p>
          </p:txBody>
        </p:sp>
      </p:grpSp>
      <p:pic>
        <p:nvPicPr>
          <p:cNvPr id="5" name="Resim 4">
            <a:extLst>
              <a:ext uri="{FF2B5EF4-FFF2-40B4-BE49-F238E27FC236}">
                <a16:creationId xmlns:a16="http://schemas.microsoft.com/office/drawing/2014/main" id="{B57BE997-0FF9-4B57-AFA2-08959094E5AA}"/>
              </a:ext>
            </a:extLst>
          </p:cNvPr>
          <p:cNvPicPr>
            <a:picLocks noChangeAspect="1"/>
          </p:cNvPicPr>
          <p:nvPr/>
        </p:nvPicPr>
        <p:blipFill>
          <a:blip r:embed="rId2"/>
          <a:stretch>
            <a:fillRect/>
          </a:stretch>
        </p:blipFill>
        <p:spPr>
          <a:xfrm>
            <a:off x="5750866" y="2326979"/>
            <a:ext cx="955082" cy="497244"/>
          </a:xfrm>
          <a:prstGeom prst="rect">
            <a:avLst/>
          </a:prstGeom>
        </p:spPr>
      </p:pic>
    </p:spTree>
    <p:extLst>
      <p:ext uri="{BB962C8B-B14F-4D97-AF65-F5344CB8AC3E}">
        <p14:creationId xmlns:p14="http://schemas.microsoft.com/office/powerpoint/2010/main" val="37821105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7AF4AD71-A0DE-4569-8559-89E5D28C6857}"/>
              </a:ext>
            </a:extLst>
          </p:cNvPr>
          <p:cNvSpPr txBox="1">
            <a:spLocks/>
          </p:cNvSpPr>
          <p:nvPr/>
        </p:nvSpPr>
        <p:spPr>
          <a:xfrm>
            <a:off x="699951" y="68273"/>
            <a:ext cx="7304565" cy="75045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altLang="tr-TR" sz="2800" b="1" dirty="0">
                <a:solidFill>
                  <a:srgbClr val="A00000"/>
                </a:solidFill>
                <a:latin typeface="Myriad Pro Cond"/>
              </a:rPr>
              <a:t>Yurt Dışı Pazar Araştırması Desteği</a:t>
            </a:r>
            <a:endParaRPr lang="tr-TR" sz="2800" b="1" dirty="0">
              <a:solidFill>
                <a:srgbClr val="A00000"/>
              </a:solidFill>
              <a:latin typeface="Myriad Pro Cond"/>
            </a:endParaRPr>
          </a:p>
        </p:txBody>
      </p:sp>
      <p:sp>
        <p:nvSpPr>
          <p:cNvPr id="3" name="Unvan 1">
            <a:extLst>
              <a:ext uri="{FF2B5EF4-FFF2-40B4-BE49-F238E27FC236}">
                <a16:creationId xmlns:a16="http://schemas.microsoft.com/office/drawing/2014/main" id="{B02480F7-41E1-424B-B145-C1E4764BEB66}"/>
              </a:ext>
            </a:extLst>
          </p:cNvPr>
          <p:cNvSpPr txBox="1">
            <a:spLocks/>
          </p:cNvSpPr>
          <p:nvPr/>
        </p:nvSpPr>
        <p:spPr>
          <a:xfrm>
            <a:off x="941640" y="2137996"/>
            <a:ext cx="7062877" cy="305268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marL="457200" marR="0" lvl="0" indent="-45720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endParaRPr kumimoji="0" lang="tr-TR" sz="2800" b="1" i="0" u="none" strike="noStrike" kern="1200" cap="none" spc="0" normalizeH="0" baseline="0" noProof="0" dirty="0">
              <a:ln>
                <a:noFill/>
              </a:ln>
              <a:solidFill>
                <a:srgbClr val="A00000"/>
              </a:solidFill>
              <a:effectLst/>
              <a:uLnTx/>
              <a:uFillTx/>
              <a:latin typeface="Myriad Pro" panose="020B0503030403020204" pitchFamily="34" charset="0"/>
              <a:sym typeface="Montserrat Regular"/>
            </a:endParaRPr>
          </a:p>
        </p:txBody>
      </p:sp>
      <p:sp>
        <p:nvSpPr>
          <p:cNvPr id="4" name="Metin kutusu 3">
            <a:extLst>
              <a:ext uri="{FF2B5EF4-FFF2-40B4-BE49-F238E27FC236}">
                <a16:creationId xmlns:a16="http://schemas.microsoft.com/office/drawing/2014/main" id="{5443566C-BD8E-4509-B807-B2BBA2BD14C4}"/>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sz="1800" b="1" i="0" u="none" strike="noStrike" kern="0" cap="none" spc="0" normalizeH="0" baseline="0" noProof="0" dirty="0">
              <a:ln>
                <a:noFill/>
              </a:ln>
              <a:solidFill>
                <a:srgbClr val="FFFFFF"/>
              </a:solidFill>
              <a:effectLst/>
              <a:uLnTx/>
              <a:uFillTx/>
              <a:ea typeface="+mn-ea"/>
              <a:cs typeface="+mn-cs"/>
            </a:endParaRPr>
          </a:p>
        </p:txBody>
      </p:sp>
      <p:grpSp>
        <p:nvGrpSpPr>
          <p:cNvPr id="16" name="Grup 15">
            <a:extLst>
              <a:ext uri="{FF2B5EF4-FFF2-40B4-BE49-F238E27FC236}">
                <a16:creationId xmlns:a16="http://schemas.microsoft.com/office/drawing/2014/main" id="{2D5B5479-63E0-427A-9F71-F0381FAE1C6D}"/>
              </a:ext>
            </a:extLst>
          </p:cNvPr>
          <p:cNvGrpSpPr/>
          <p:nvPr/>
        </p:nvGrpSpPr>
        <p:grpSpPr>
          <a:xfrm>
            <a:off x="1400742" y="1821849"/>
            <a:ext cx="10080639" cy="4217419"/>
            <a:chOff x="5230721" y="2801835"/>
            <a:chExt cx="10494877" cy="3742565"/>
          </a:xfrm>
        </p:grpSpPr>
        <p:sp>
          <p:nvSpPr>
            <p:cNvPr id="26" name="Rectangle">
              <a:extLst>
                <a:ext uri="{FF2B5EF4-FFF2-40B4-BE49-F238E27FC236}">
                  <a16:creationId xmlns:a16="http://schemas.microsoft.com/office/drawing/2014/main" id="{BB0ECB88-96EC-4B9E-A715-04687DF41405}"/>
                </a:ext>
              </a:extLst>
            </p:cNvPr>
            <p:cNvSpPr/>
            <p:nvPr/>
          </p:nvSpPr>
          <p:spPr>
            <a:xfrm>
              <a:off x="5845074" y="4485269"/>
              <a:ext cx="8604139" cy="2059131"/>
            </a:xfrm>
            <a:prstGeom prst="rect">
              <a:avLst/>
            </a:prstGeom>
            <a:solidFill>
              <a:srgbClr val="A00000"/>
            </a:solidFill>
            <a:ln>
              <a:noFill/>
            </a:ln>
            <a:effectLst/>
          </p:spPr>
          <p:txBody>
            <a:bodyPr wrap="square" lIns="35120" tIns="35120" rIns="35120" bIns="35120" numCol="1" anchor="ctr">
              <a:noAutofit/>
            </a:bodyPr>
            <a:lstStyle/>
            <a:p>
              <a:pPr defTabSz="825500">
                <a:defRPr sz="3000">
                  <a:solidFill>
                    <a:srgbClr val="FFFFFF"/>
                  </a:solidFill>
                  <a:latin typeface="Helvetica Neue Medium"/>
                  <a:ea typeface="Helvetica Neue Medium"/>
                  <a:cs typeface="Helvetica Neue Medium"/>
                  <a:sym typeface="Helvetica Neue Medium"/>
                </a:defRPr>
              </a:pPr>
              <a:endParaRPr dirty="0"/>
            </a:p>
          </p:txBody>
        </p:sp>
        <p:sp>
          <p:nvSpPr>
            <p:cNvPr id="18" name="Dikdörtgen 17">
              <a:extLst>
                <a:ext uri="{FF2B5EF4-FFF2-40B4-BE49-F238E27FC236}">
                  <a16:creationId xmlns:a16="http://schemas.microsoft.com/office/drawing/2014/main" id="{15639832-6781-4237-BA2C-DFC4FDC13B0A}"/>
                </a:ext>
              </a:extLst>
            </p:cNvPr>
            <p:cNvSpPr/>
            <p:nvPr/>
          </p:nvSpPr>
          <p:spPr>
            <a:xfrm>
              <a:off x="10569010" y="4045713"/>
              <a:ext cx="5156588" cy="300435"/>
            </a:xfrm>
            <a:prstGeom prst="rect">
              <a:avLst/>
            </a:prstGeom>
          </p:spPr>
          <p:txBody>
            <a:bodyPr wrap="square">
              <a:spAutoFit/>
            </a:bodyPr>
            <a:lstStyle/>
            <a:p>
              <a:endParaRPr lang="tr-TR" sz="1600" b="1" i="1" dirty="0">
                <a:solidFill>
                  <a:schemeClr val="bg1"/>
                </a:solidFill>
                <a:latin typeface="Myriad Pro Cond"/>
              </a:endParaRPr>
            </a:p>
          </p:txBody>
        </p:sp>
        <p:sp>
          <p:nvSpPr>
            <p:cNvPr id="21" name="Metin kutusu 20">
              <a:extLst>
                <a:ext uri="{FF2B5EF4-FFF2-40B4-BE49-F238E27FC236}">
                  <a16:creationId xmlns:a16="http://schemas.microsoft.com/office/drawing/2014/main" id="{794A80D9-2B3E-4AA7-BD0E-5AB349C26B28}"/>
                </a:ext>
              </a:extLst>
            </p:cNvPr>
            <p:cNvSpPr txBox="1"/>
            <p:nvPr/>
          </p:nvSpPr>
          <p:spPr>
            <a:xfrm>
              <a:off x="5230721" y="2801835"/>
              <a:ext cx="9953348" cy="1264681"/>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algn="l"/>
              <a:r>
                <a:rPr lang="tr-TR" sz="2400" b="1" i="1" dirty="0">
                  <a:solidFill>
                    <a:srgbClr val="0C2340"/>
                  </a:solidFill>
                  <a:latin typeface="Myriad Pro Cond"/>
                </a:rPr>
                <a:t>Pazara Giriş Projesi Hazırlama Desteği kapsamında onaylanan ihracat planında yer alan hedef pazarlara yönelik gerçekleştirilen yurt dışı pazar araştırması faaliyeti desteklenir</a:t>
              </a:r>
            </a:p>
            <a:p>
              <a:pPr algn="l"/>
              <a:endParaRPr lang="tr-TR" sz="1600" b="1" i="1" dirty="0">
                <a:solidFill>
                  <a:srgbClr val="A00000"/>
                </a:solidFill>
                <a:latin typeface="Myriad Pro Cond"/>
              </a:endParaRPr>
            </a:p>
          </p:txBody>
        </p:sp>
      </p:grpSp>
      <p:sp>
        <p:nvSpPr>
          <p:cNvPr id="6" name="Metin kutusu 5">
            <a:extLst>
              <a:ext uri="{FF2B5EF4-FFF2-40B4-BE49-F238E27FC236}">
                <a16:creationId xmlns:a16="http://schemas.microsoft.com/office/drawing/2014/main" id="{7C06C146-2CCD-4886-A1DF-345AA22C1028}"/>
              </a:ext>
            </a:extLst>
          </p:cNvPr>
          <p:cNvSpPr txBox="1"/>
          <p:nvPr/>
        </p:nvSpPr>
        <p:spPr>
          <a:xfrm>
            <a:off x="2523280" y="4188910"/>
            <a:ext cx="7900257" cy="1323439"/>
          </a:xfrm>
          <a:prstGeom prst="rect">
            <a:avLst/>
          </a:prstGeom>
          <a:noFill/>
        </p:spPr>
        <p:txBody>
          <a:bodyPr wrap="square" rtlCol="0">
            <a:spAutoFit/>
          </a:bodyPr>
          <a:lstStyle/>
          <a:p>
            <a:r>
              <a:rPr lang="tr-TR" sz="2000" b="1" i="1" dirty="0">
                <a:solidFill>
                  <a:srgbClr val="D8AD65"/>
                </a:solidFill>
                <a:latin typeface="Myriad Pro Cond"/>
              </a:rPr>
              <a:t>TSE K 645 numaralı “Kadın Girişimci-Temel Tanımlar ve Genel Kurallar” standardına sahip şirketlere yönelik olarak hedef ülkeler listesinde bulunan ülkeler için destek oranına 20 puan ilave edilir. </a:t>
            </a:r>
          </a:p>
        </p:txBody>
      </p:sp>
      <p:pic>
        <p:nvPicPr>
          <p:cNvPr id="7" name="Resim 6">
            <a:extLst>
              <a:ext uri="{FF2B5EF4-FFF2-40B4-BE49-F238E27FC236}">
                <a16:creationId xmlns:a16="http://schemas.microsoft.com/office/drawing/2014/main" id="{9AE419A0-A504-4A65-B9C4-F08556216CB8}"/>
              </a:ext>
            </a:extLst>
          </p:cNvPr>
          <p:cNvPicPr>
            <a:picLocks noChangeAspect="1"/>
          </p:cNvPicPr>
          <p:nvPr/>
        </p:nvPicPr>
        <p:blipFill>
          <a:blip r:embed="rId2"/>
          <a:stretch>
            <a:fillRect/>
          </a:stretch>
        </p:blipFill>
        <p:spPr>
          <a:xfrm>
            <a:off x="10799180" y="3260080"/>
            <a:ext cx="1147492" cy="1196174"/>
          </a:xfrm>
          <a:prstGeom prst="rect">
            <a:avLst/>
          </a:prstGeom>
        </p:spPr>
      </p:pic>
      <p:sp>
        <p:nvSpPr>
          <p:cNvPr id="8" name="Metin kutusu 7">
            <a:extLst>
              <a:ext uri="{FF2B5EF4-FFF2-40B4-BE49-F238E27FC236}">
                <a16:creationId xmlns:a16="http://schemas.microsoft.com/office/drawing/2014/main" id="{B0EB11B5-37A1-4846-9553-B7680D592833}"/>
              </a:ext>
            </a:extLst>
          </p:cNvPr>
          <p:cNvSpPr txBox="1"/>
          <p:nvPr/>
        </p:nvSpPr>
        <p:spPr>
          <a:xfrm>
            <a:off x="10631017" y="3715287"/>
            <a:ext cx="1481559" cy="261610"/>
          </a:xfrm>
          <a:prstGeom prst="rect">
            <a:avLst/>
          </a:prstGeom>
          <a:noFill/>
        </p:spPr>
        <p:txBody>
          <a:bodyPr wrap="square" rtlCol="0">
            <a:spAutoFit/>
          </a:bodyPr>
          <a:lstStyle/>
          <a:p>
            <a:pPr marL="0" marR="0" lvl="0" indent="0" algn="ctr" defTabSz="2438338" rtl="0" eaLnBrk="1" fontAlgn="auto" latinLnBrk="0" hangingPunct="0">
              <a:lnSpc>
                <a:spcPct val="100000"/>
              </a:lnSpc>
              <a:spcBef>
                <a:spcPts val="0"/>
              </a:spcBef>
              <a:spcAft>
                <a:spcPts val="0"/>
              </a:spcAft>
              <a:buClrTx/>
              <a:buSzTx/>
              <a:buFontTx/>
              <a:buNone/>
              <a:tabLst/>
              <a:defRPr/>
            </a:pPr>
            <a:r>
              <a:rPr kumimoji="0" lang="tr-TR" sz="1100" b="1" i="0" u="none" strike="noStrike" kern="0" cap="none" spc="0" normalizeH="0" baseline="0" noProof="0" dirty="0">
                <a:ln>
                  <a:noFill/>
                </a:ln>
                <a:solidFill>
                  <a:srgbClr val="FFFFFF"/>
                </a:solidFill>
                <a:effectLst/>
                <a:uLnTx/>
                <a:uFillTx/>
                <a:latin typeface="Myriad Pro Cond"/>
                <a:sym typeface="Myriad Pro Condensed"/>
              </a:rPr>
              <a:t>YENİ </a:t>
            </a:r>
            <a:r>
              <a:rPr lang="tr-TR" sz="1100" b="1" kern="0" dirty="0">
                <a:solidFill>
                  <a:srgbClr val="FFFFFF"/>
                </a:solidFill>
                <a:latin typeface="Myriad Pro Cond"/>
                <a:sym typeface="Myriad Pro Condensed"/>
              </a:rPr>
              <a:t>D</a:t>
            </a:r>
            <a:r>
              <a:rPr kumimoji="0" lang="tr-TR" sz="1100" b="1" i="0" u="none" strike="noStrike" kern="0" cap="none" spc="0" normalizeH="0" baseline="0" noProof="0" dirty="0">
                <a:ln>
                  <a:noFill/>
                </a:ln>
                <a:solidFill>
                  <a:srgbClr val="FFFFFF"/>
                </a:solidFill>
                <a:effectLst/>
                <a:uLnTx/>
                <a:uFillTx/>
                <a:latin typeface="Myriad Pro Cond"/>
                <a:sym typeface="Myriad Pro Condensed"/>
              </a:rPr>
              <a:t>ESTEK</a:t>
            </a:r>
            <a:endParaRPr kumimoji="0" lang="tr-TR" sz="1100" b="0" i="0" u="none" strike="noStrike" kern="0" cap="none" spc="0" normalizeH="0" baseline="0" noProof="0" dirty="0">
              <a:ln>
                <a:noFill/>
              </a:ln>
              <a:solidFill>
                <a:srgbClr val="5E5E5E"/>
              </a:solidFill>
              <a:effectLst/>
              <a:uLnTx/>
              <a:uFillTx/>
              <a:latin typeface="Helvetica Neue"/>
              <a:sym typeface="Helvetica Neue"/>
            </a:endParaRPr>
          </a:p>
        </p:txBody>
      </p:sp>
    </p:spTree>
    <p:extLst>
      <p:ext uri="{BB962C8B-B14F-4D97-AF65-F5344CB8AC3E}">
        <p14:creationId xmlns:p14="http://schemas.microsoft.com/office/powerpoint/2010/main" val="15948183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up 8">
            <a:extLst>
              <a:ext uri="{FF2B5EF4-FFF2-40B4-BE49-F238E27FC236}">
                <a16:creationId xmlns:a16="http://schemas.microsoft.com/office/drawing/2014/main" id="{5CA5919E-901D-4CD8-BA2E-29AEB6BBCFFB}"/>
              </a:ext>
            </a:extLst>
          </p:cNvPr>
          <p:cNvGrpSpPr/>
          <p:nvPr/>
        </p:nvGrpSpPr>
        <p:grpSpPr>
          <a:xfrm>
            <a:off x="3572506" y="2718669"/>
            <a:ext cx="5046989" cy="2011049"/>
            <a:chOff x="3369945" y="2777392"/>
            <a:chExt cx="5046989" cy="2011049"/>
          </a:xfrm>
        </p:grpSpPr>
        <p:pic>
          <p:nvPicPr>
            <p:cNvPr id="7" name="Shape Shape" descr="Shape Shape">
              <a:extLst>
                <a:ext uri="{FF2B5EF4-FFF2-40B4-BE49-F238E27FC236}">
                  <a16:creationId xmlns:a16="http://schemas.microsoft.com/office/drawing/2014/main" id="{9D0CAEC2-E2A0-476F-90C5-44E5A1483D25}"/>
                </a:ext>
              </a:extLst>
            </p:cNvPr>
            <p:cNvPicPr>
              <a:picLocks/>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colorTemperature colorTemp="1500"/>
                      </a14:imgEffect>
                      <a14:imgEffect>
                        <a14:saturation sat="2000"/>
                      </a14:imgEffect>
                    </a14:imgLayer>
                  </a14:imgProps>
                </a:ext>
              </a:extLst>
            </a:blip>
            <a:stretch>
              <a:fillRect/>
            </a:stretch>
          </p:blipFill>
          <p:spPr>
            <a:xfrm>
              <a:off x="3369945" y="2777392"/>
              <a:ext cx="5046989" cy="2011049"/>
            </a:xfrm>
            <a:prstGeom prst="rect">
              <a:avLst/>
            </a:prstGeom>
            <a:noFill/>
            <a:ln>
              <a:noFill/>
            </a:ln>
            <a:effectLst>
              <a:glow>
                <a:schemeClr val="bg1"/>
              </a:glow>
              <a:reflection endPos="0" dist="50800" dir="5400000" sy="-100000" algn="bl" rotWithShape="0"/>
            </a:effectLst>
          </p:spPr>
        </p:pic>
        <p:sp>
          <p:nvSpPr>
            <p:cNvPr id="8" name="YENİ NESİL İHRACAT DESTEKLERİ  VE…">
              <a:extLst>
                <a:ext uri="{FF2B5EF4-FFF2-40B4-BE49-F238E27FC236}">
                  <a16:creationId xmlns:a16="http://schemas.microsoft.com/office/drawing/2014/main" id="{21EEF39A-0EBA-4E79-9663-C42D940D4825}"/>
                </a:ext>
              </a:extLst>
            </p:cNvPr>
            <p:cNvSpPr txBox="1"/>
            <p:nvPr/>
          </p:nvSpPr>
          <p:spPr>
            <a:xfrm>
              <a:off x="3556258" y="2946011"/>
              <a:ext cx="4674365" cy="1673810"/>
            </a:xfrm>
            <a:prstGeom prst="rect">
              <a:avLst/>
            </a:prstGeom>
            <a:ln w="3175">
              <a:no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7560" tIns="17560" rIns="17560" bIns="17560" anchor="ctr"/>
            <a:lstStyle/>
            <a:p>
              <a:pPr algn="ctr">
                <a:defRPr sz="4400" b="1">
                  <a:solidFill>
                    <a:srgbClr val="D8AD65"/>
                  </a:solidFill>
                  <a:latin typeface="Myriad Pro Cond"/>
                  <a:ea typeface="Myriad Pro Cond"/>
                  <a:cs typeface="Myriad Pro Cond"/>
                  <a:sym typeface="Myriad Pro Condensed"/>
                </a:defRPr>
              </a:pPr>
              <a:r>
                <a:rPr lang="tr-TR" sz="2400" b="1" dirty="0">
                  <a:solidFill>
                    <a:prstClr val="white"/>
                  </a:solidFill>
                  <a:latin typeface="Myriad Pro Cond"/>
                  <a:sym typeface="Myriad Pro Condensed"/>
                </a:rPr>
                <a:t>YURT DIŞI MARKA TESCİL DESTEĞİ</a:t>
              </a:r>
              <a:endParaRPr kumimoji="0" lang="tr-TR" sz="2400" b="1" i="0" u="none" strike="noStrike" kern="1200" cap="none" spc="0" normalizeH="0" baseline="0" noProof="0" dirty="0">
                <a:ln>
                  <a:noFill/>
                </a:ln>
                <a:solidFill>
                  <a:prstClr val="white"/>
                </a:solidFill>
                <a:effectLst/>
                <a:uLnTx/>
                <a:uFillTx/>
                <a:latin typeface="Myriad Pro Cond"/>
                <a:ea typeface="Myriad Pro Cond"/>
                <a:cs typeface="Myriad Pro Cond"/>
                <a:sym typeface="Myriad Pro Condensed"/>
              </a:endParaRPr>
            </a:p>
          </p:txBody>
        </p:sp>
      </p:grpSp>
    </p:spTree>
    <p:extLst>
      <p:ext uri="{BB962C8B-B14F-4D97-AF65-F5344CB8AC3E}">
        <p14:creationId xmlns:p14="http://schemas.microsoft.com/office/powerpoint/2010/main" val="7219604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E08E8A64-A4C3-4939-B060-883ACEA1E6E7}"/>
              </a:ext>
            </a:extLst>
          </p:cNvPr>
          <p:cNvSpPr txBox="1">
            <a:spLocks/>
          </p:cNvSpPr>
          <p:nvPr/>
        </p:nvSpPr>
        <p:spPr>
          <a:xfrm>
            <a:off x="699952" y="68273"/>
            <a:ext cx="6519454" cy="75045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2800" b="1" dirty="0">
                <a:solidFill>
                  <a:srgbClr val="A00000"/>
                </a:solidFill>
                <a:latin typeface="Myriad Pro Cond"/>
              </a:rPr>
              <a:t>Yurt Dışı Marka Tescil Desteği</a:t>
            </a:r>
          </a:p>
        </p:txBody>
      </p:sp>
      <p:sp>
        <p:nvSpPr>
          <p:cNvPr id="3" name="Unvan 1">
            <a:extLst>
              <a:ext uri="{FF2B5EF4-FFF2-40B4-BE49-F238E27FC236}">
                <a16:creationId xmlns:a16="http://schemas.microsoft.com/office/drawing/2014/main" id="{E2E3A40F-472D-4EC6-A59D-EBE79F55A9DA}"/>
              </a:ext>
            </a:extLst>
          </p:cNvPr>
          <p:cNvSpPr txBox="1">
            <a:spLocks/>
          </p:cNvSpPr>
          <p:nvPr/>
        </p:nvSpPr>
        <p:spPr>
          <a:xfrm>
            <a:off x="1034238" y="2033824"/>
            <a:ext cx="7062877" cy="30526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marL="457200" marR="0" lvl="0" indent="-45720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endParaRPr kumimoji="0" lang="tr-TR" sz="2800" b="1" i="0" u="none" strike="noStrike" kern="1200" cap="none" spc="0" normalizeH="0" baseline="0" noProof="0" dirty="0">
              <a:ln>
                <a:noFill/>
              </a:ln>
              <a:solidFill>
                <a:srgbClr val="A00000"/>
              </a:solidFill>
              <a:effectLst/>
              <a:uLnTx/>
              <a:uFillTx/>
              <a:latin typeface="Myriad Pro" panose="020B0503030403020204" pitchFamily="34" charset="0"/>
              <a:sym typeface="Montserrat Regular"/>
            </a:endParaRPr>
          </a:p>
        </p:txBody>
      </p:sp>
      <p:sp>
        <p:nvSpPr>
          <p:cNvPr id="4" name="Metin kutusu 3">
            <a:extLst>
              <a:ext uri="{FF2B5EF4-FFF2-40B4-BE49-F238E27FC236}">
                <a16:creationId xmlns:a16="http://schemas.microsoft.com/office/drawing/2014/main" id="{3B5CDBC5-7906-4512-BCFD-1780C100094E}"/>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sz="1800" b="1" i="0" u="none" strike="noStrike" kern="0" cap="none" spc="0" normalizeH="0" baseline="0" noProof="0" dirty="0">
              <a:ln>
                <a:noFill/>
              </a:ln>
              <a:solidFill>
                <a:srgbClr val="FFFFFF"/>
              </a:solidFill>
              <a:effectLst/>
              <a:uLnTx/>
              <a:uFillTx/>
              <a:ea typeface="+mn-ea"/>
              <a:cs typeface="+mn-cs"/>
            </a:endParaRPr>
          </a:p>
        </p:txBody>
      </p:sp>
      <p:grpSp>
        <p:nvGrpSpPr>
          <p:cNvPr id="5" name="Grup 4">
            <a:extLst>
              <a:ext uri="{FF2B5EF4-FFF2-40B4-BE49-F238E27FC236}">
                <a16:creationId xmlns:a16="http://schemas.microsoft.com/office/drawing/2014/main" id="{F3F419B9-FA18-48C1-B6C4-0EDE2111666A}"/>
              </a:ext>
            </a:extLst>
          </p:cNvPr>
          <p:cNvGrpSpPr/>
          <p:nvPr/>
        </p:nvGrpSpPr>
        <p:grpSpPr>
          <a:xfrm>
            <a:off x="791942" y="1132132"/>
            <a:ext cx="11201458" cy="5918681"/>
            <a:chOff x="4295860" y="2216167"/>
            <a:chExt cx="11661753" cy="5252275"/>
          </a:xfrm>
        </p:grpSpPr>
        <p:sp>
          <p:nvSpPr>
            <p:cNvPr id="6" name="Rectangle">
              <a:extLst>
                <a:ext uri="{FF2B5EF4-FFF2-40B4-BE49-F238E27FC236}">
                  <a16:creationId xmlns:a16="http://schemas.microsoft.com/office/drawing/2014/main" id="{02CFFEB7-575E-4E26-A0F2-E78FAB136650}"/>
                </a:ext>
              </a:extLst>
            </p:cNvPr>
            <p:cNvSpPr/>
            <p:nvPr/>
          </p:nvSpPr>
          <p:spPr>
            <a:xfrm>
              <a:off x="10394899" y="2501021"/>
              <a:ext cx="5562714" cy="2266919"/>
            </a:xfrm>
            <a:prstGeom prst="rect">
              <a:avLst/>
            </a:prstGeom>
            <a:solidFill>
              <a:srgbClr val="A00000"/>
            </a:solidFill>
            <a:ln>
              <a:noFill/>
            </a:ln>
            <a:effectLst/>
          </p:spPr>
          <p:txBody>
            <a:bodyPr wrap="square" lIns="35120" tIns="35120" rIns="35120" bIns="35120" numCol="1" anchor="ctr">
              <a:noAutofit/>
            </a:bodyPr>
            <a:lstStyle/>
            <a:p>
              <a:pPr defTabSz="825500">
                <a:defRPr sz="3000">
                  <a:solidFill>
                    <a:srgbClr val="FFFFFF"/>
                  </a:solidFill>
                  <a:latin typeface="Helvetica Neue Medium"/>
                  <a:ea typeface="Helvetica Neue Medium"/>
                  <a:cs typeface="Helvetica Neue Medium"/>
                  <a:sym typeface="Helvetica Neue Medium"/>
                </a:defRPr>
              </a:pPr>
              <a:endParaRPr dirty="0"/>
            </a:p>
          </p:txBody>
        </p:sp>
        <p:sp>
          <p:nvSpPr>
            <p:cNvPr id="7" name="Dikdörtgen 6">
              <a:extLst>
                <a:ext uri="{FF2B5EF4-FFF2-40B4-BE49-F238E27FC236}">
                  <a16:creationId xmlns:a16="http://schemas.microsoft.com/office/drawing/2014/main" id="{89BB300A-168C-4BBD-BF64-78922813B065}"/>
                </a:ext>
              </a:extLst>
            </p:cNvPr>
            <p:cNvSpPr/>
            <p:nvPr/>
          </p:nvSpPr>
          <p:spPr>
            <a:xfrm>
              <a:off x="10539899" y="2812843"/>
              <a:ext cx="5272712" cy="1611425"/>
            </a:xfrm>
            <a:prstGeom prst="rect">
              <a:avLst/>
            </a:prstGeom>
          </p:spPr>
          <p:txBody>
            <a:bodyPr wrap="square">
              <a:spAutoFit/>
            </a:bodyPr>
            <a:lstStyle/>
            <a:p>
              <a:pPr algn="ctr"/>
              <a:r>
                <a:rPr lang="tr-TR" sz="1600" b="1" i="1" dirty="0">
                  <a:solidFill>
                    <a:srgbClr val="D8AD65"/>
                  </a:solidFill>
                  <a:latin typeface="Myriad Pro Cond"/>
                </a:rPr>
                <a:t>Destek Miktarı: </a:t>
              </a:r>
              <a:r>
                <a:rPr lang="tr-TR" sz="1600" b="1" i="1" dirty="0">
                  <a:solidFill>
                    <a:schemeClr val="bg1"/>
                  </a:solidFill>
                  <a:latin typeface="Myriad Pro Cond"/>
                </a:rPr>
                <a:t>2.860.670 TL / Yıl</a:t>
              </a:r>
            </a:p>
            <a:p>
              <a:pPr algn="ctr"/>
              <a:r>
                <a:rPr lang="tr-TR" sz="1600" b="1" i="1" dirty="0">
                  <a:solidFill>
                    <a:srgbClr val="D8AD65"/>
                  </a:solidFill>
                  <a:latin typeface="Myriad Pro Cond"/>
                </a:rPr>
                <a:t>Destek Oranı : </a:t>
              </a:r>
              <a:r>
                <a:rPr lang="tr-TR" sz="1600" b="1" i="1" dirty="0">
                  <a:solidFill>
                    <a:schemeClr val="bg1"/>
                  </a:solidFill>
                  <a:latin typeface="Myriad Pro Cond"/>
                </a:rPr>
                <a:t>% 50</a:t>
              </a:r>
            </a:p>
            <a:p>
              <a:pPr algn="ctr"/>
              <a:r>
                <a:rPr lang="tr-TR" sz="1600" b="1" i="1" dirty="0">
                  <a:solidFill>
                    <a:srgbClr val="D8AD65"/>
                  </a:solidFill>
                  <a:latin typeface="Myriad Pro Cond"/>
                </a:rPr>
                <a:t>Faydalanıcı: </a:t>
              </a:r>
              <a:r>
                <a:rPr lang="tr-TR" sz="1600" b="1" i="1" dirty="0">
                  <a:solidFill>
                    <a:schemeClr val="bg1"/>
                  </a:solidFill>
                  <a:latin typeface="Myriad Pro Cond"/>
                </a:rPr>
                <a:t>Şirketler</a:t>
              </a:r>
            </a:p>
            <a:p>
              <a:pPr algn="ctr"/>
              <a:r>
                <a:rPr lang="tr-TR" sz="1600" b="1" i="1" dirty="0">
                  <a:solidFill>
                    <a:srgbClr val="D8AD65"/>
                  </a:solidFill>
                  <a:latin typeface="Myriad Pro Cond"/>
                </a:rPr>
                <a:t>Süre: </a:t>
              </a:r>
              <a:r>
                <a:rPr lang="tr-TR" sz="1600" b="1" i="1" dirty="0">
                  <a:solidFill>
                    <a:schemeClr val="bg1"/>
                  </a:solidFill>
                  <a:latin typeface="Myriad Pro Cond"/>
                </a:rPr>
                <a:t>4 Yıl</a:t>
              </a:r>
            </a:p>
            <a:p>
              <a:pPr algn="ctr"/>
              <a:endParaRPr lang="tr-TR" sz="1600" b="1" i="1" dirty="0">
                <a:solidFill>
                  <a:schemeClr val="bg1"/>
                </a:solidFill>
                <a:latin typeface="Myriad Pro Cond"/>
              </a:endParaRPr>
            </a:p>
            <a:p>
              <a:pPr lvl="0" algn="ctr">
                <a:buClr>
                  <a:srgbClr val="990000"/>
                </a:buClr>
                <a:defRPr/>
              </a:pPr>
              <a:r>
                <a:rPr lang="tr-TR" sz="1600" b="1" i="1" dirty="0">
                  <a:solidFill>
                    <a:srgbClr val="D8AD65"/>
                  </a:solidFill>
                  <a:latin typeface="Myriad Pro Cond"/>
                </a:rPr>
                <a:t>Hedef Ülkeler: </a:t>
              </a:r>
              <a:r>
                <a:rPr lang="tr-TR" sz="1600" b="1" i="1" dirty="0">
                  <a:solidFill>
                    <a:schemeClr val="bg1"/>
                  </a:solidFill>
                  <a:latin typeface="Myriad Pro Cond"/>
                </a:rPr>
                <a:t>%20</a:t>
              </a:r>
            </a:p>
            <a:p>
              <a:pPr algn="ctr">
                <a:buClr>
                  <a:srgbClr val="990000"/>
                </a:buClr>
                <a:defRPr/>
              </a:pPr>
              <a:r>
                <a:rPr lang="tr-TR" sz="1600" b="1" i="1" dirty="0">
                  <a:solidFill>
                    <a:srgbClr val="D8AD65"/>
                  </a:solidFill>
                  <a:latin typeface="Myriad Pro Cond"/>
                </a:rPr>
                <a:t>Hedef Sektör: </a:t>
              </a:r>
              <a:r>
                <a:rPr lang="tr-TR" sz="1600" b="1" i="1" dirty="0">
                  <a:solidFill>
                    <a:schemeClr val="bg1"/>
                  </a:solidFill>
                  <a:latin typeface="Myriad Pro Cond"/>
                </a:rPr>
                <a:t>%5</a:t>
              </a:r>
            </a:p>
          </p:txBody>
        </p:sp>
        <p:sp>
          <p:nvSpPr>
            <p:cNvPr id="8" name="Metin kutusu 7">
              <a:extLst>
                <a:ext uri="{FF2B5EF4-FFF2-40B4-BE49-F238E27FC236}">
                  <a16:creationId xmlns:a16="http://schemas.microsoft.com/office/drawing/2014/main" id="{996ADD50-B8B6-47E2-A5A3-89756CE7001E}"/>
                </a:ext>
              </a:extLst>
            </p:cNvPr>
            <p:cNvSpPr txBox="1"/>
            <p:nvPr/>
          </p:nvSpPr>
          <p:spPr>
            <a:xfrm>
              <a:off x="4295860" y="2216167"/>
              <a:ext cx="5850949" cy="5252275"/>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lvl="2" algn="just">
                <a:buClr>
                  <a:srgbClr val="990000"/>
                </a:buClr>
                <a:defRPr/>
              </a:pPr>
              <a:r>
                <a:rPr lang="tr-TR" b="1" i="1" dirty="0">
                  <a:solidFill>
                    <a:schemeClr val="tx2"/>
                  </a:solidFill>
                  <a:latin typeface="Myriad Pro Cond"/>
                </a:rPr>
                <a:t>Yurt içi marka tescil belgesine sahip olunan markaların;</a:t>
              </a:r>
            </a:p>
            <a:p>
              <a:pPr marL="0" lvl="2" algn="just">
                <a:buClr>
                  <a:srgbClr val="990000"/>
                </a:buClr>
                <a:defRPr/>
              </a:pPr>
              <a:endParaRPr lang="tr-TR" sz="1600" b="1" i="1" dirty="0">
                <a:solidFill>
                  <a:srgbClr val="A00000"/>
                </a:solidFill>
                <a:latin typeface="Myriad Pro Cond"/>
              </a:endParaRPr>
            </a:p>
            <a:p>
              <a:pPr marL="0" lvl="2" algn="just">
                <a:buClr>
                  <a:srgbClr val="990000"/>
                </a:buClr>
                <a:defRPr/>
              </a:pPr>
              <a:r>
                <a:rPr lang="tr-TR" sz="1600" b="1" i="1" dirty="0">
                  <a:solidFill>
                    <a:schemeClr val="tx2"/>
                  </a:solidFill>
                  <a:latin typeface="Myriad Pro Cond"/>
                  <a:sym typeface="Myriad Pro Condensed"/>
                </a:rPr>
                <a:t>Yurt dışı tescil giderleri</a:t>
              </a:r>
            </a:p>
            <a:p>
              <a:pPr marL="0" lvl="2" algn="just">
                <a:buClr>
                  <a:srgbClr val="990000"/>
                </a:buClr>
                <a:defRPr/>
              </a:pPr>
              <a:r>
                <a:rPr lang="tr-TR" sz="1600" b="1" i="1" dirty="0">
                  <a:solidFill>
                    <a:srgbClr val="A00000"/>
                  </a:solidFill>
                  <a:latin typeface="Myriad Pro Cond"/>
                </a:rPr>
                <a:t>(marka/patent bürosu hizmet, danışmanlık giderleri, markanın o ülkede başka bir şirket adına tescil ettirilip ettirilmediğine ilişkin olarak yapılacak araştırma, inceleme, avukatlık ile ilgili bütün zorunlu giderleri )</a:t>
              </a:r>
            </a:p>
            <a:p>
              <a:pPr marL="0" lvl="2" algn="just">
                <a:buClr>
                  <a:srgbClr val="990000"/>
                </a:buClr>
                <a:defRPr/>
              </a:pPr>
              <a:endParaRPr lang="tr-TR" sz="1600" b="1" i="1" dirty="0">
                <a:solidFill>
                  <a:schemeClr val="tx2"/>
                </a:solidFill>
                <a:latin typeface="Myriad Pro Cond"/>
              </a:endParaRPr>
            </a:p>
            <a:p>
              <a:pPr marL="0" lvl="2" algn="just">
                <a:buClr>
                  <a:srgbClr val="990000"/>
                </a:buClr>
                <a:defRPr/>
              </a:pPr>
              <a:r>
                <a:rPr lang="tr-TR" sz="1600" b="1" i="1" dirty="0">
                  <a:solidFill>
                    <a:schemeClr val="tx2"/>
                  </a:solidFill>
                  <a:latin typeface="Myriad Pro Cond"/>
                </a:rPr>
                <a:t>Yurt dışı tescilin korunması giderleri</a:t>
              </a:r>
            </a:p>
            <a:p>
              <a:pPr marL="0" lvl="2" algn="just">
                <a:buClr>
                  <a:srgbClr val="990000"/>
                </a:buClr>
                <a:defRPr/>
              </a:pPr>
              <a:r>
                <a:rPr lang="tr-TR" sz="1600" b="1" i="1" dirty="0">
                  <a:solidFill>
                    <a:srgbClr val="A00000"/>
                  </a:solidFill>
                  <a:latin typeface="Myriad Pro Cond"/>
                </a:rPr>
                <a:t>(Yurt dışında tescil ettirilmiş markalarının korunmasına ilişkin avukatlık giderleri)</a:t>
              </a:r>
            </a:p>
            <a:p>
              <a:pPr algn="just"/>
              <a:endParaRPr lang="tr-TR" sz="1600" b="1" i="1" dirty="0">
                <a:solidFill>
                  <a:srgbClr val="A00000"/>
                </a:solidFill>
                <a:latin typeface="Myriad Pro Cond"/>
              </a:endParaRPr>
            </a:p>
            <a:p>
              <a:pPr algn="just"/>
              <a:endParaRPr lang="tr-TR" sz="1600" b="1" i="1" dirty="0">
                <a:solidFill>
                  <a:srgbClr val="D8AD65"/>
                </a:solidFill>
                <a:latin typeface="Myriad Pro Cond"/>
              </a:endParaRPr>
            </a:p>
            <a:p>
              <a:pPr algn="just"/>
              <a:r>
                <a:rPr lang="tr-TR" b="1" dirty="0">
                  <a:solidFill>
                    <a:schemeClr val="tx2"/>
                  </a:solidFill>
                </a:rPr>
                <a:t>Yurt içi tescili ile yurt dışı marka tescil başvurusunun aynı şirket adına olması, </a:t>
              </a:r>
            </a:p>
            <a:p>
              <a:pPr algn="just"/>
              <a:r>
                <a:rPr lang="tr-TR" b="1" dirty="0">
                  <a:solidFill>
                    <a:schemeClr val="tx2"/>
                  </a:solidFill>
                </a:rPr>
                <a:t>İlk tescilin yurt içinde gerçekleşmiş olması</a:t>
              </a:r>
            </a:p>
            <a:p>
              <a:pPr algn="just"/>
              <a:r>
                <a:rPr lang="tr-TR" b="1" dirty="0">
                  <a:solidFill>
                    <a:schemeClr val="tx2"/>
                  </a:solidFill>
                </a:rPr>
                <a:t> </a:t>
              </a:r>
              <a:r>
                <a:rPr lang="tr-TR" b="1" dirty="0">
                  <a:solidFill>
                    <a:srgbClr val="C00000"/>
                  </a:solidFill>
                </a:rPr>
                <a:t>gerekmektedir</a:t>
              </a:r>
              <a:endParaRPr lang="tr-TR" b="1" i="1" dirty="0">
                <a:solidFill>
                  <a:srgbClr val="C00000"/>
                </a:solidFill>
                <a:latin typeface="Myriad Pro Cond"/>
              </a:endParaRPr>
            </a:p>
            <a:p>
              <a:pPr algn="l"/>
              <a:endParaRPr lang="tr-TR" sz="1600" b="1" i="1" dirty="0">
                <a:solidFill>
                  <a:srgbClr val="D8AD65"/>
                </a:solidFill>
                <a:latin typeface="Myriad Pro Cond"/>
              </a:endParaRPr>
            </a:p>
            <a:p>
              <a:pPr algn="l"/>
              <a:endParaRPr lang="tr-TR" sz="1600" b="1" i="1" dirty="0">
                <a:solidFill>
                  <a:srgbClr val="D8AD65"/>
                </a:solidFill>
                <a:latin typeface="Myriad Pro Cond"/>
              </a:endParaRPr>
            </a:p>
            <a:p>
              <a:pPr algn="l"/>
              <a:endParaRPr lang="tr-TR" sz="1600" b="1" i="1" dirty="0">
                <a:solidFill>
                  <a:srgbClr val="D8AD65"/>
                </a:solidFill>
                <a:latin typeface="Myriad Pro Cond"/>
              </a:endParaRPr>
            </a:p>
            <a:p>
              <a:pPr algn="l"/>
              <a:endParaRPr lang="tr-TR" sz="1600" b="1" i="1" dirty="0">
                <a:solidFill>
                  <a:srgbClr val="D8AD65"/>
                </a:solidFill>
                <a:latin typeface="Myriad Pro Cond"/>
              </a:endParaRPr>
            </a:p>
            <a:p>
              <a:pPr algn="l"/>
              <a:endParaRPr lang="tr-TR" sz="1600" b="1" i="1" dirty="0">
                <a:solidFill>
                  <a:srgbClr val="A00000"/>
                </a:solidFill>
                <a:latin typeface="Myriad Pro Cond"/>
              </a:endParaRPr>
            </a:p>
          </p:txBody>
        </p:sp>
      </p:grpSp>
    </p:spTree>
    <p:extLst>
      <p:ext uri="{BB962C8B-B14F-4D97-AF65-F5344CB8AC3E}">
        <p14:creationId xmlns:p14="http://schemas.microsoft.com/office/powerpoint/2010/main" val="14539688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 2">
            <a:extLst>
              <a:ext uri="{FF2B5EF4-FFF2-40B4-BE49-F238E27FC236}">
                <a16:creationId xmlns:a16="http://schemas.microsoft.com/office/drawing/2014/main" id="{BEDDC969-9502-4CD9-ACD2-8B61F5AC442A}"/>
              </a:ext>
            </a:extLst>
          </p:cNvPr>
          <p:cNvGrpSpPr/>
          <p:nvPr/>
        </p:nvGrpSpPr>
        <p:grpSpPr>
          <a:xfrm>
            <a:off x="3572505" y="2707518"/>
            <a:ext cx="5203505" cy="2011049"/>
            <a:chOff x="3369945" y="2777392"/>
            <a:chExt cx="5046989" cy="2011049"/>
          </a:xfrm>
        </p:grpSpPr>
        <p:pic>
          <p:nvPicPr>
            <p:cNvPr id="4" name="Shape Shape" descr="Shape Shape">
              <a:extLst>
                <a:ext uri="{FF2B5EF4-FFF2-40B4-BE49-F238E27FC236}">
                  <a16:creationId xmlns:a16="http://schemas.microsoft.com/office/drawing/2014/main" id="{22015C84-19D0-4D44-BA9C-73D40E0270D6}"/>
                </a:ext>
              </a:extLst>
            </p:cNvPr>
            <p:cNvPicPr>
              <a:picLocks/>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colorTemperature colorTemp="1500"/>
                      </a14:imgEffect>
                      <a14:imgEffect>
                        <a14:saturation sat="2000"/>
                      </a14:imgEffect>
                    </a14:imgLayer>
                  </a14:imgProps>
                </a:ext>
              </a:extLst>
            </a:blip>
            <a:stretch>
              <a:fillRect/>
            </a:stretch>
          </p:blipFill>
          <p:spPr>
            <a:xfrm>
              <a:off x="3369945" y="2777392"/>
              <a:ext cx="5046989" cy="2011049"/>
            </a:xfrm>
            <a:prstGeom prst="rect">
              <a:avLst/>
            </a:prstGeom>
            <a:noFill/>
            <a:ln>
              <a:noFill/>
            </a:ln>
            <a:effectLst>
              <a:glow>
                <a:schemeClr val="bg1"/>
              </a:glow>
              <a:reflection endPos="0" dist="50800" dir="5400000" sy="-100000" algn="bl" rotWithShape="0"/>
            </a:effectLst>
          </p:spPr>
        </p:pic>
        <p:sp>
          <p:nvSpPr>
            <p:cNvPr id="5" name="YENİ NESİL İHRACAT DESTEKLERİ  VE…">
              <a:extLst>
                <a:ext uri="{FF2B5EF4-FFF2-40B4-BE49-F238E27FC236}">
                  <a16:creationId xmlns:a16="http://schemas.microsoft.com/office/drawing/2014/main" id="{BF9F2AED-0241-4DBF-BF07-B2A0E021BDB3}"/>
                </a:ext>
              </a:extLst>
            </p:cNvPr>
            <p:cNvSpPr txBox="1"/>
            <p:nvPr/>
          </p:nvSpPr>
          <p:spPr>
            <a:xfrm>
              <a:off x="3556257" y="2946011"/>
              <a:ext cx="4674365" cy="1673810"/>
            </a:xfrm>
            <a:prstGeom prst="rect">
              <a:avLst/>
            </a:prstGeom>
            <a:ln w="3175">
              <a:no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7560" tIns="17560" rIns="17560" bIns="17560" anchor="ctr"/>
            <a:lstStyle/>
            <a:p>
              <a:pPr algn="ctr">
                <a:defRPr sz="4400" b="1">
                  <a:solidFill>
                    <a:srgbClr val="D8AD65"/>
                  </a:solidFill>
                  <a:latin typeface="Myriad Pro Cond"/>
                  <a:ea typeface="Myriad Pro Cond"/>
                  <a:cs typeface="Myriad Pro Cond"/>
                  <a:sym typeface="Myriad Pro Condensed"/>
                </a:defRPr>
              </a:pPr>
              <a:r>
                <a:rPr lang="tr-TR" altLang="tr-TR" sz="2400" b="1" dirty="0">
                  <a:solidFill>
                    <a:prstClr val="white"/>
                  </a:solidFill>
                  <a:latin typeface="Myriad Pro Cond"/>
                </a:rPr>
                <a:t>PAZARA GİRİŞ BELGESİ DESTEĞİ</a:t>
              </a:r>
              <a:endParaRPr lang="tr-TR" sz="2400" b="1" dirty="0">
                <a:solidFill>
                  <a:prstClr val="white"/>
                </a:solidFill>
                <a:latin typeface="Myriad Pro Cond"/>
              </a:endParaRPr>
            </a:p>
          </p:txBody>
        </p:sp>
      </p:grpSp>
    </p:spTree>
    <p:extLst>
      <p:ext uri="{BB962C8B-B14F-4D97-AF65-F5344CB8AC3E}">
        <p14:creationId xmlns:p14="http://schemas.microsoft.com/office/powerpoint/2010/main" val="37335937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7E5C3454-56A9-4B2E-A903-035DCC2302A1}"/>
              </a:ext>
            </a:extLst>
          </p:cNvPr>
          <p:cNvSpPr txBox="1">
            <a:spLocks/>
          </p:cNvSpPr>
          <p:nvPr/>
        </p:nvSpPr>
        <p:spPr>
          <a:xfrm>
            <a:off x="699952" y="258548"/>
            <a:ext cx="6519454" cy="4339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2800" b="1" dirty="0">
                <a:solidFill>
                  <a:srgbClr val="A00000"/>
                </a:solidFill>
                <a:latin typeface="Myriad Pro Cond"/>
              </a:rPr>
              <a:t>Pazara Giriş Belgesi Desteği</a:t>
            </a:r>
          </a:p>
        </p:txBody>
      </p:sp>
      <p:sp>
        <p:nvSpPr>
          <p:cNvPr id="3" name="Unvan 1">
            <a:extLst>
              <a:ext uri="{FF2B5EF4-FFF2-40B4-BE49-F238E27FC236}">
                <a16:creationId xmlns:a16="http://schemas.microsoft.com/office/drawing/2014/main" id="{55C40477-39B2-4053-83D6-F172CEE600D8}"/>
              </a:ext>
            </a:extLst>
          </p:cNvPr>
          <p:cNvSpPr txBox="1">
            <a:spLocks/>
          </p:cNvSpPr>
          <p:nvPr/>
        </p:nvSpPr>
        <p:spPr>
          <a:xfrm>
            <a:off x="941640" y="2137996"/>
            <a:ext cx="7062877" cy="30526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marL="457200" marR="0" lvl="0" indent="-45720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endParaRPr kumimoji="0" lang="tr-TR" sz="2800" b="1" i="0" u="none" strike="noStrike" kern="1200" cap="none" spc="0" normalizeH="0" baseline="0" noProof="0" dirty="0">
              <a:ln>
                <a:noFill/>
              </a:ln>
              <a:solidFill>
                <a:srgbClr val="A00000"/>
              </a:solidFill>
              <a:effectLst/>
              <a:uLnTx/>
              <a:uFillTx/>
              <a:latin typeface="Myriad Pro" panose="020B0503030403020204" pitchFamily="34" charset="0"/>
              <a:sym typeface="Montserrat Regular"/>
            </a:endParaRPr>
          </a:p>
        </p:txBody>
      </p:sp>
      <p:sp>
        <p:nvSpPr>
          <p:cNvPr id="4" name="Metin kutusu 3">
            <a:extLst>
              <a:ext uri="{FF2B5EF4-FFF2-40B4-BE49-F238E27FC236}">
                <a16:creationId xmlns:a16="http://schemas.microsoft.com/office/drawing/2014/main" id="{782DCD89-D6BD-459B-A6D3-140D023C0F05}"/>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sz="1800" b="1" i="0" u="none" strike="noStrike" kern="0" cap="none" spc="0" normalizeH="0" baseline="0" noProof="0" dirty="0">
              <a:ln>
                <a:noFill/>
              </a:ln>
              <a:solidFill>
                <a:srgbClr val="FFFFFF"/>
              </a:solidFill>
              <a:effectLst/>
              <a:uLnTx/>
              <a:uFillTx/>
              <a:ea typeface="+mn-ea"/>
              <a:cs typeface="+mn-cs"/>
            </a:endParaRPr>
          </a:p>
        </p:txBody>
      </p:sp>
      <p:grpSp>
        <p:nvGrpSpPr>
          <p:cNvPr id="5" name="Grup 4">
            <a:extLst>
              <a:ext uri="{FF2B5EF4-FFF2-40B4-BE49-F238E27FC236}">
                <a16:creationId xmlns:a16="http://schemas.microsoft.com/office/drawing/2014/main" id="{997377C6-AD5F-4ABE-82D0-474F4FEA1F56}"/>
              </a:ext>
            </a:extLst>
          </p:cNvPr>
          <p:cNvGrpSpPr/>
          <p:nvPr/>
        </p:nvGrpSpPr>
        <p:grpSpPr>
          <a:xfrm>
            <a:off x="627770" y="1391610"/>
            <a:ext cx="11484955" cy="5734015"/>
            <a:chOff x="4383181" y="2446431"/>
            <a:chExt cx="11781194" cy="5088402"/>
          </a:xfrm>
        </p:grpSpPr>
        <p:sp>
          <p:nvSpPr>
            <p:cNvPr id="6" name="Rectangle">
              <a:extLst>
                <a:ext uri="{FF2B5EF4-FFF2-40B4-BE49-F238E27FC236}">
                  <a16:creationId xmlns:a16="http://schemas.microsoft.com/office/drawing/2014/main" id="{6DE4743A-71ED-4090-979D-89ED9E6DB948}"/>
                </a:ext>
              </a:extLst>
            </p:cNvPr>
            <p:cNvSpPr/>
            <p:nvPr/>
          </p:nvSpPr>
          <p:spPr>
            <a:xfrm>
              <a:off x="10373202" y="2501021"/>
              <a:ext cx="5791173" cy="3316731"/>
            </a:xfrm>
            <a:prstGeom prst="rect">
              <a:avLst/>
            </a:prstGeom>
            <a:solidFill>
              <a:srgbClr val="A00000"/>
            </a:solidFill>
            <a:ln>
              <a:noFill/>
            </a:ln>
            <a:effectLst/>
          </p:spPr>
          <p:txBody>
            <a:bodyPr wrap="square" lIns="35120" tIns="35120" rIns="35120" bIns="35120" numCol="1" anchor="ctr">
              <a:noAutofit/>
            </a:bodyPr>
            <a:lstStyle/>
            <a:p>
              <a:pPr defTabSz="825500">
                <a:defRPr sz="3000">
                  <a:solidFill>
                    <a:srgbClr val="FFFFFF"/>
                  </a:solidFill>
                  <a:latin typeface="Helvetica Neue Medium"/>
                  <a:ea typeface="Helvetica Neue Medium"/>
                  <a:cs typeface="Helvetica Neue Medium"/>
                  <a:sym typeface="Helvetica Neue Medium"/>
                </a:defRPr>
              </a:pPr>
              <a:endParaRPr dirty="0"/>
            </a:p>
          </p:txBody>
        </p:sp>
        <p:sp>
          <p:nvSpPr>
            <p:cNvPr id="7" name="Dikdörtgen 6">
              <a:extLst>
                <a:ext uri="{FF2B5EF4-FFF2-40B4-BE49-F238E27FC236}">
                  <a16:creationId xmlns:a16="http://schemas.microsoft.com/office/drawing/2014/main" id="{394A3D89-DE22-453C-8375-CC66B9ECA208}"/>
                </a:ext>
              </a:extLst>
            </p:cNvPr>
            <p:cNvSpPr/>
            <p:nvPr/>
          </p:nvSpPr>
          <p:spPr>
            <a:xfrm>
              <a:off x="10625406" y="3012517"/>
              <a:ext cx="5176356" cy="1884547"/>
            </a:xfrm>
            <a:prstGeom prst="rect">
              <a:avLst/>
            </a:prstGeom>
          </p:spPr>
          <p:txBody>
            <a:bodyPr wrap="square">
              <a:spAutoFit/>
            </a:bodyPr>
            <a:lstStyle/>
            <a:p>
              <a:pPr algn="ctr"/>
              <a:r>
                <a:rPr lang="tr-TR" b="1" i="1" dirty="0">
                  <a:solidFill>
                    <a:srgbClr val="D8AD65"/>
                  </a:solidFill>
                  <a:latin typeface="Myriad Pro Cond"/>
                </a:rPr>
                <a:t>Pazara Giriş Belgeleri </a:t>
              </a:r>
            </a:p>
            <a:p>
              <a:pPr algn="ctr"/>
              <a:r>
                <a:rPr lang="tr-TR" b="1" i="1" dirty="0">
                  <a:solidFill>
                    <a:srgbClr val="D8AD65"/>
                  </a:solidFill>
                  <a:latin typeface="Myriad Pro Cond"/>
                </a:rPr>
                <a:t>Ruhsatlandırma ve Kayıt İşlemleri Giderleri </a:t>
              </a:r>
            </a:p>
            <a:p>
              <a:pPr algn="ctr"/>
              <a:r>
                <a:rPr lang="tr-TR" sz="1600" b="1" i="1" dirty="0">
                  <a:solidFill>
                    <a:srgbClr val="D8AD65"/>
                  </a:solidFill>
                  <a:latin typeface="Myriad Pro Cond"/>
                </a:rPr>
                <a:t>Destek Miktarı: </a:t>
              </a:r>
              <a:r>
                <a:rPr lang="tr-TR" sz="1600" b="1" i="1" dirty="0">
                  <a:solidFill>
                    <a:schemeClr val="bg1"/>
                  </a:solidFill>
                  <a:latin typeface="Myriad Pro Cond"/>
                </a:rPr>
                <a:t>15.260.421 TL / Yıl</a:t>
              </a:r>
            </a:p>
            <a:p>
              <a:pPr algn="ctr"/>
              <a:r>
                <a:rPr lang="tr-TR" sz="1600" b="1" i="1" dirty="0">
                  <a:solidFill>
                    <a:srgbClr val="D8AD65"/>
                  </a:solidFill>
                  <a:latin typeface="Myriad Pro Cond"/>
                </a:rPr>
                <a:t>Destek Oranı : </a:t>
              </a:r>
              <a:r>
                <a:rPr lang="tr-TR" sz="1600" b="1" i="1" dirty="0">
                  <a:solidFill>
                    <a:schemeClr val="bg1"/>
                  </a:solidFill>
                  <a:latin typeface="Myriad Pro Cond"/>
                </a:rPr>
                <a:t>% 50</a:t>
              </a:r>
            </a:p>
            <a:p>
              <a:pPr algn="ctr"/>
              <a:r>
                <a:rPr lang="tr-TR" sz="1600" b="1" i="1" dirty="0">
                  <a:solidFill>
                    <a:srgbClr val="D8AD65"/>
                  </a:solidFill>
                  <a:latin typeface="Myriad Pro Cond"/>
                </a:rPr>
                <a:t>Faydalanıcı: </a:t>
              </a:r>
              <a:r>
                <a:rPr lang="tr-TR" sz="1600" b="1" i="1" dirty="0">
                  <a:solidFill>
                    <a:schemeClr val="bg1"/>
                  </a:solidFill>
                  <a:latin typeface="Myriad Pro Cond"/>
                </a:rPr>
                <a:t>Şirketler</a:t>
              </a:r>
            </a:p>
            <a:p>
              <a:pPr algn="ctr"/>
              <a:endParaRPr lang="tr-TR" sz="1600" b="1" i="1" dirty="0">
                <a:solidFill>
                  <a:schemeClr val="bg1"/>
                </a:solidFill>
                <a:latin typeface="Myriad Pro Cond"/>
              </a:endParaRPr>
            </a:p>
            <a:p>
              <a:pPr algn="ctr"/>
              <a:endParaRPr lang="tr-TR" sz="1600" b="1" i="1" dirty="0">
                <a:solidFill>
                  <a:schemeClr val="bg1"/>
                </a:solidFill>
                <a:latin typeface="Myriad Pro Cond"/>
              </a:endParaRPr>
            </a:p>
            <a:p>
              <a:pPr algn="ctr"/>
              <a:endParaRPr lang="tr-TR" sz="1600" b="1" i="1" dirty="0">
                <a:solidFill>
                  <a:schemeClr val="bg1"/>
                </a:solidFill>
                <a:latin typeface="Myriad Pro Cond"/>
              </a:endParaRPr>
            </a:p>
          </p:txBody>
        </p:sp>
        <p:sp>
          <p:nvSpPr>
            <p:cNvPr id="8" name="Metin kutusu 7">
              <a:extLst>
                <a:ext uri="{FF2B5EF4-FFF2-40B4-BE49-F238E27FC236}">
                  <a16:creationId xmlns:a16="http://schemas.microsoft.com/office/drawing/2014/main" id="{0B9BF3B4-0D63-4846-B872-C36074004A9B}"/>
                </a:ext>
              </a:extLst>
            </p:cNvPr>
            <p:cNvSpPr txBox="1"/>
            <p:nvPr/>
          </p:nvSpPr>
          <p:spPr>
            <a:xfrm>
              <a:off x="4383181" y="2446431"/>
              <a:ext cx="5805568" cy="5088402"/>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lvl="2" algn="just">
                <a:buClr>
                  <a:srgbClr val="990000"/>
                </a:buClr>
                <a:defRPr/>
              </a:pPr>
              <a:r>
                <a:rPr lang="tr-TR" b="1" i="1" dirty="0">
                  <a:solidFill>
                    <a:srgbClr val="A00000"/>
                  </a:solidFill>
                  <a:latin typeface="Myriad Pro Cond"/>
                </a:rPr>
                <a:t>- Şirketlerin üretimini ve/veya ihracatını yaptıkları</a:t>
              </a:r>
            </a:p>
            <a:p>
              <a:pPr marL="0" lvl="2" algn="just">
                <a:buClr>
                  <a:srgbClr val="990000"/>
                </a:buClr>
                <a:defRPr/>
              </a:pPr>
              <a:r>
                <a:rPr lang="tr-TR" b="1" i="1" dirty="0">
                  <a:solidFill>
                    <a:srgbClr val="A00000"/>
                  </a:solidFill>
                  <a:latin typeface="Myriad Pro Cond"/>
                </a:rPr>
                <a:t>ürünlere ilişkin olarak aldıkları pazara giriş belgesi, test/analiz ile ruhsatlandırma ve kayıt işlemleri</a:t>
              </a:r>
            </a:p>
            <a:p>
              <a:pPr marL="0" lvl="2" algn="just">
                <a:buClr>
                  <a:srgbClr val="990000"/>
                </a:buClr>
                <a:defRPr/>
              </a:pPr>
              <a:r>
                <a:rPr lang="tr-TR" b="1" i="1" dirty="0">
                  <a:solidFill>
                    <a:schemeClr val="tx2"/>
                  </a:solidFill>
                  <a:latin typeface="Myriad Pro Cond"/>
                </a:rPr>
                <a:t>desteklenir.</a:t>
              </a:r>
            </a:p>
            <a:p>
              <a:pPr marL="0" lvl="2" algn="just">
                <a:buClr>
                  <a:srgbClr val="990000"/>
                </a:buClr>
                <a:defRPr/>
              </a:pPr>
              <a:endParaRPr lang="tr-TR" b="1" i="1" dirty="0">
                <a:solidFill>
                  <a:schemeClr val="tx2"/>
                </a:solidFill>
                <a:latin typeface="Myriad Pro Cond"/>
              </a:endParaRPr>
            </a:p>
            <a:p>
              <a:pPr marL="0" lvl="2" algn="just">
                <a:buClr>
                  <a:srgbClr val="990000"/>
                </a:buClr>
                <a:defRPr/>
              </a:pPr>
              <a:r>
                <a:rPr lang="tr-TR" b="1" i="1" dirty="0">
                  <a:solidFill>
                    <a:schemeClr val="tx2"/>
                  </a:solidFill>
                  <a:latin typeface="Myriad Pro Cond"/>
                </a:rPr>
                <a:t>Akredite edilmiş kurum/kuruluşlardan alınacak ve bir ülke pazarına girişte zorunlu olan ve/veya avantaj sağlayan;</a:t>
              </a:r>
            </a:p>
            <a:p>
              <a:pPr marL="0" lvl="2" indent="0" algn="just">
                <a:buClr>
                  <a:srgbClr val="990000"/>
                </a:buClr>
              </a:pPr>
              <a:endParaRPr lang="tr-TR" sz="1600" b="1" i="1" dirty="0">
                <a:solidFill>
                  <a:srgbClr val="A00000"/>
                </a:solidFill>
                <a:latin typeface="Myriad Pro Cond"/>
              </a:endParaRPr>
            </a:p>
            <a:p>
              <a:pPr marL="0" lvl="2" indent="0" algn="just">
                <a:buClr>
                  <a:srgbClr val="990000"/>
                </a:buClr>
              </a:pPr>
              <a:r>
                <a:rPr lang="tr-TR" b="1" i="1" dirty="0">
                  <a:solidFill>
                    <a:srgbClr val="A00000"/>
                  </a:solidFill>
                  <a:latin typeface="Myriad Pro Cond"/>
                </a:rPr>
                <a:t>Belge/Sertifikalar,</a:t>
              </a:r>
            </a:p>
            <a:p>
              <a:pPr marL="0" lvl="2" indent="0" algn="just">
                <a:buClr>
                  <a:srgbClr val="990000"/>
                </a:buClr>
              </a:pPr>
              <a:r>
                <a:rPr lang="tr-TR" b="1" i="1" dirty="0">
                  <a:solidFill>
                    <a:srgbClr val="A00000"/>
                  </a:solidFill>
                  <a:latin typeface="Myriad Pro Cond"/>
                </a:rPr>
                <a:t>Test/analiz raporu giderleri,</a:t>
              </a:r>
            </a:p>
            <a:p>
              <a:pPr marL="0" lvl="2" indent="0" algn="just">
                <a:buClr>
                  <a:srgbClr val="990000"/>
                </a:buClr>
              </a:pPr>
              <a:r>
                <a:rPr lang="tr-TR" b="1" i="1" dirty="0">
                  <a:solidFill>
                    <a:srgbClr val="A00000"/>
                  </a:solidFill>
                  <a:latin typeface="Myriad Pro Cond"/>
                </a:rPr>
                <a:t>Tarım ürünlerine ilişkin laboratuvar analizleri ve belgelendirme giderleri ile akreditasyon ücreti,</a:t>
              </a:r>
            </a:p>
            <a:p>
              <a:pPr marL="0" lvl="2" indent="0" algn="just">
                <a:buClr>
                  <a:srgbClr val="990000"/>
                </a:buClr>
              </a:pPr>
              <a:r>
                <a:rPr lang="tr-TR" b="1" i="1" dirty="0">
                  <a:solidFill>
                    <a:srgbClr val="A00000"/>
                  </a:solidFill>
                  <a:latin typeface="Myriad Pro Cond"/>
                </a:rPr>
                <a:t>İlaç ruhsatlandırma ve tıbbi cihaz kayıt giderleri </a:t>
              </a:r>
            </a:p>
            <a:p>
              <a:pPr marL="0" lvl="2" indent="0" algn="just">
                <a:buClr>
                  <a:srgbClr val="990000"/>
                </a:buClr>
              </a:pPr>
              <a:endParaRPr lang="tr-TR" b="1" i="1" dirty="0">
                <a:solidFill>
                  <a:srgbClr val="A00000"/>
                </a:solidFill>
                <a:latin typeface="Myriad Pro Cond"/>
              </a:endParaRPr>
            </a:p>
            <a:p>
              <a:pPr marL="0" lvl="2" indent="0" algn="just">
                <a:buClr>
                  <a:srgbClr val="990000"/>
                </a:buClr>
              </a:pPr>
              <a:r>
                <a:rPr lang="tr-TR" b="1" i="1" dirty="0">
                  <a:solidFill>
                    <a:schemeClr val="tx2"/>
                  </a:solidFill>
                  <a:latin typeface="Myriad Pro Cond"/>
                </a:rPr>
                <a:t>ile bunların yenilenmesine ilişkin giderler destek kapsamındadır.</a:t>
              </a:r>
              <a:endParaRPr lang="tr-TR" sz="1600" b="1" i="1" dirty="0">
                <a:solidFill>
                  <a:srgbClr val="A00000"/>
                </a:solidFill>
                <a:latin typeface="Myriad Pro Cond"/>
              </a:endParaRPr>
            </a:p>
            <a:p>
              <a:pPr algn="l"/>
              <a:endParaRPr lang="tr-TR" sz="1600" b="1" i="1" dirty="0">
                <a:solidFill>
                  <a:srgbClr val="D8AD65"/>
                </a:solidFill>
                <a:latin typeface="Myriad Pro Cond"/>
              </a:endParaRPr>
            </a:p>
            <a:p>
              <a:pPr algn="l"/>
              <a:endParaRPr lang="tr-TR" sz="1600" b="1" i="1" dirty="0">
                <a:solidFill>
                  <a:srgbClr val="D8AD65"/>
                </a:solidFill>
                <a:latin typeface="Myriad Pro Cond"/>
              </a:endParaRPr>
            </a:p>
            <a:p>
              <a:pPr algn="l"/>
              <a:endParaRPr lang="tr-TR" sz="1600" b="1" i="1" dirty="0">
                <a:solidFill>
                  <a:srgbClr val="D8AD65"/>
                </a:solidFill>
                <a:latin typeface="Myriad Pro Cond"/>
              </a:endParaRPr>
            </a:p>
            <a:p>
              <a:pPr algn="l"/>
              <a:endParaRPr lang="tr-TR" sz="1600" b="1" i="1" dirty="0">
                <a:solidFill>
                  <a:srgbClr val="A00000"/>
                </a:solidFill>
                <a:latin typeface="Myriad Pro Cond"/>
              </a:endParaRPr>
            </a:p>
          </p:txBody>
        </p:sp>
      </p:grpSp>
      <p:sp>
        <p:nvSpPr>
          <p:cNvPr id="9" name="Metin kutusu 8">
            <a:extLst>
              <a:ext uri="{FF2B5EF4-FFF2-40B4-BE49-F238E27FC236}">
                <a16:creationId xmlns:a16="http://schemas.microsoft.com/office/drawing/2014/main" id="{AA3F33A8-CC6F-4899-9054-44CA584C5673}"/>
              </a:ext>
            </a:extLst>
          </p:cNvPr>
          <p:cNvSpPr txBox="1"/>
          <p:nvPr/>
        </p:nvSpPr>
        <p:spPr>
          <a:xfrm>
            <a:off x="6854714" y="4258619"/>
            <a:ext cx="5258010" cy="671090"/>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marR="0" indent="0" defTabSz="2438338" rtl="0" fontAlgn="auto" latinLnBrk="0" hangingPunct="0">
              <a:lnSpc>
                <a:spcPct val="150000"/>
              </a:lnSpc>
              <a:spcBef>
                <a:spcPts val="0"/>
              </a:spcBef>
              <a:spcAft>
                <a:spcPts val="0"/>
              </a:spcAft>
              <a:buClrTx/>
              <a:buSzTx/>
              <a:buFontTx/>
              <a:buNone/>
              <a:tabLst/>
            </a:pPr>
            <a:r>
              <a:rPr lang="tr-TR" sz="1300" b="1" i="1" u="sng" dirty="0">
                <a:solidFill>
                  <a:schemeClr val="bg1"/>
                </a:solidFill>
                <a:latin typeface="Myriad Pro Cond"/>
              </a:rPr>
              <a:t>MDR VE IVDR KAYIT GİDERLERİNE İLİŞKİN PREFİNANSMAN İMKANI GETİRİLDİ.</a:t>
            </a:r>
          </a:p>
        </p:txBody>
      </p:sp>
      <p:pic>
        <p:nvPicPr>
          <p:cNvPr id="10" name="Image" descr="Image">
            <a:extLst>
              <a:ext uri="{FF2B5EF4-FFF2-40B4-BE49-F238E27FC236}">
                <a16:creationId xmlns:a16="http://schemas.microsoft.com/office/drawing/2014/main" id="{49A8E0E5-E748-40E2-9C86-33719555A0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flipV="1">
            <a:off x="11095463" y="3361345"/>
            <a:ext cx="897239" cy="897273"/>
          </a:xfrm>
          <a:prstGeom prst="rect">
            <a:avLst/>
          </a:prstGeom>
          <a:ln w="3175" cap="flat">
            <a:noFill/>
            <a:miter lim="400000"/>
          </a:ln>
          <a:effectLst/>
        </p:spPr>
      </p:pic>
      <p:sp>
        <p:nvSpPr>
          <p:cNvPr id="11" name="Dikdörtgen 10">
            <a:extLst>
              <a:ext uri="{FF2B5EF4-FFF2-40B4-BE49-F238E27FC236}">
                <a16:creationId xmlns:a16="http://schemas.microsoft.com/office/drawing/2014/main" id="{578DB74B-5D15-4F40-890C-1656ABD8951B}"/>
              </a:ext>
            </a:extLst>
          </p:cNvPr>
          <p:cNvSpPr/>
          <p:nvPr/>
        </p:nvSpPr>
        <p:spPr>
          <a:xfrm>
            <a:off x="10939346" y="3512112"/>
            <a:ext cx="1252654" cy="492443"/>
          </a:xfrm>
          <a:prstGeom prst="rect">
            <a:avLst/>
          </a:prstGeom>
        </p:spPr>
        <p:txBody>
          <a:bodyPr wrap="square">
            <a:spAutoFit/>
          </a:bodyPr>
          <a:lstStyle/>
          <a:p>
            <a:pPr algn="ctr"/>
            <a:r>
              <a:rPr lang="tr-TR" sz="1300" b="1" dirty="0">
                <a:solidFill>
                  <a:srgbClr val="FFFFFF"/>
                </a:solidFill>
                <a:latin typeface="Myriad Pro Cond"/>
                <a:sym typeface="Myriad Pro Condensed"/>
              </a:rPr>
              <a:t>YENİ</a:t>
            </a:r>
          </a:p>
          <a:p>
            <a:pPr algn="ctr"/>
            <a:r>
              <a:rPr lang="tr-TR" sz="1300" b="1" dirty="0">
                <a:solidFill>
                  <a:srgbClr val="FFFFFF"/>
                </a:solidFill>
                <a:latin typeface="Myriad Pro Cond"/>
                <a:sym typeface="Myriad Pro Condensed"/>
              </a:rPr>
              <a:t>DESTEK</a:t>
            </a:r>
          </a:p>
        </p:txBody>
      </p:sp>
      <p:sp>
        <p:nvSpPr>
          <p:cNvPr id="13" name="Beşgen 27">
            <a:extLst>
              <a:ext uri="{FF2B5EF4-FFF2-40B4-BE49-F238E27FC236}">
                <a16:creationId xmlns:a16="http://schemas.microsoft.com/office/drawing/2014/main" id="{96636351-87B1-4184-9218-65B982DD8244}"/>
              </a:ext>
            </a:extLst>
          </p:cNvPr>
          <p:cNvSpPr/>
          <p:nvPr/>
        </p:nvSpPr>
        <p:spPr>
          <a:xfrm>
            <a:off x="8140390" y="5744974"/>
            <a:ext cx="2314366" cy="317147"/>
          </a:xfrm>
          <a:prstGeom prst="homePlate">
            <a:avLst/>
          </a:prstGeom>
          <a:solidFill>
            <a:srgbClr val="A00000"/>
          </a:solidFill>
          <a:ln>
            <a:solidFill>
              <a:srgbClr val="D8AD65"/>
            </a:solidFill>
          </a:ln>
        </p:spPr>
        <p:style>
          <a:lnRef idx="2">
            <a:schemeClr val="accent4"/>
          </a:lnRef>
          <a:fillRef idx="1">
            <a:schemeClr val="lt1"/>
          </a:fillRef>
          <a:effectRef idx="0">
            <a:schemeClr val="accent4"/>
          </a:effectRef>
          <a:fontRef idx="minor">
            <a:schemeClr val="dk1"/>
          </a:fontRef>
        </p:style>
        <p:txBody>
          <a:bodyPr rot="0" spcFirstLastPara="1" vertOverflow="overflow" horzOverflow="overflow" vert="horz" wrap="square" lIns="35120" tIns="35120" rIns="35120" bIns="3512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r>
              <a:rPr lang="tr-TR" sz="1600" b="1" dirty="0">
                <a:solidFill>
                  <a:srgbClr val="D8AD65"/>
                </a:solidFill>
                <a:latin typeface="Myriad Pro Cond"/>
                <a:cs typeface="Arial" panose="020B0604020202020204" pitchFamily="34" charset="0"/>
                <a:sym typeface="Helvetica Neue Medium"/>
              </a:rPr>
              <a:t>PREFİNANSMAN</a:t>
            </a:r>
          </a:p>
        </p:txBody>
      </p:sp>
      <p:pic>
        <p:nvPicPr>
          <p:cNvPr id="12" name="Resim 11">
            <a:extLst>
              <a:ext uri="{FF2B5EF4-FFF2-40B4-BE49-F238E27FC236}">
                <a16:creationId xmlns:a16="http://schemas.microsoft.com/office/drawing/2014/main" id="{4C70A505-6FBC-4C3C-93B7-BB0B037C6153}"/>
              </a:ext>
            </a:extLst>
          </p:cNvPr>
          <p:cNvPicPr>
            <a:picLocks noChangeAspect="1"/>
          </p:cNvPicPr>
          <p:nvPr/>
        </p:nvPicPr>
        <p:blipFill>
          <a:blip r:embed="rId3"/>
          <a:stretch>
            <a:fillRect/>
          </a:stretch>
        </p:blipFill>
        <p:spPr>
          <a:xfrm>
            <a:off x="6467171" y="5103109"/>
            <a:ext cx="2533243" cy="1196550"/>
          </a:xfrm>
          <a:prstGeom prst="rect">
            <a:avLst/>
          </a:prstGeom>
        </p:spPr>
      </p:pic>
    </p:spTree>
    <p:extLst>
      <p:ext uri="{BB962C8B-B14F-4D97-AF65-F5344CB8AC3E}">
        <p14:creationId xmlns:p14="http://schemas.microsoft.com/office/powerpoint/2010/main" val="4828564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AC3F3311-D4E3-46F6-9459-596B017016ED}"/>
              </a:ext>
            </a:extLst>
          </p:cNvPr>
          <p:cNvSpPr txBox="1">
            <a:spLocks/>
          </p:cNvSpPr>
          <p:nvPr/>
        </p:nvSpPr>
        <p:spPr>
          <a:xfrm>
            <a:off x="699952" y="258548"/>
            <a:ext cx="6519454" cy="4339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2800" b="1" dirty="0">
                <a:solidFill>
                  <a:srgbClr val="A00000"/>
                </a:solidFill>
                <a:latin typeface="Myriad Pro Cond"/>
              </a:rPr>
              <a:t>Pazara Giriş Belgesi Desteği</a:t>
            </a:r>
          </a:p>
        </p:txBody>
      </p:sp>
      <p:sp>
        <p:nvSpPr>
          <p:cNvPr id="3" name="Unvan 1">
            <a:extLst>
              <a:ext uri="{FF2B5EF4-FFF2-40B4-BE49-F238E27FC236}">
                <a16:creationId xmlns:a16="http://schemas.microsoft.com/office/drawing/2014/main" id="{CCFAFF0D-942F-4FFD-B70C-8E0E7CF5A52C}"/>
              </a:ext>
            </a:extLst>
          </p:cNvPr>
          <p:cNvSpPr txBox="1">
            <a:spLocks/>
          </p:cNvSpPr>
          <p:nvPr/>
        </p:nvSpPr>
        <p:spPr>
          <a:xfrm>
            <a:off x="941640" y="2137996"/>
            <a:ext cx="7062877" cy="30526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marL="457200" marR="0" lvl="0" indent="-45720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endParaRPr kumimoji="0" lang="tr-TR" sz="2800" b="1" i="0" u="none" strike="noStrike" kern="1200" cap="none" spc="0" normalizeH="0" baseline="0" noProof="0" dirty="0">
              <a:ln>
                <a:noFill/>
              </a:ln>
              <a:solidFill>
                <a:srgbClr val="A00000"/>
              </a:solidFill>
              <a:effectLst/>
              <a:uLnTx/>
              <a:uFillTx/>
              <a:latin typeface="Myriad Pro" panose="020B0503030403020204" pitchFamily="34" charset="0"/>
              <a:sym typeface="Montserrat Regular"/>
            </a:endParaRPr>
          </a:p>
        </p:txBody>
      </p:sp>
      <p:sp>
        <p:nvSpPr>
          <p:cNvPr id="4" name="Metin kutusu 3">
            <a:extLst>
              <a:ext uri="{FF2B5EF4-FFF2-40B4-BE49-F238E27FC236}">
                <a16:creationId xmlns:a16="http://schemas.microsoft.com/office/drawing/2014/main" id="{EEBC3D7C-2B67-485F-8DC7-757C3F8FF06F}"/>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sz="1800" b="1" i="0" u="none" strike="noStrike" kern="0" cap="none" spc="0" normalizeH="0" baseline="0" noProof="0" dirty="0">
              <a:ln>
                <a:noFill/>
              </a:ln>
              <a:solidFill>
                <a:srgbClr val="FFFFFF"/>
              </a:solidFill>
              <a:effectLst/>
              <a:uLnTx/>
              <a:uFillTx/>
              <a:ea typeface="+mn-ea"/>
              <a:cs typeface="+mn-cs"/>
            </a:endParaRPr>
          </a:p>
        </p:txBody>
      </p:sp>
      <p:grpSp>
        <p:nvGrpSpPr>
          <p:cNvPr id="5" name="Grup 4">
            <a:extLst>
              <a:ext uri="{FF2B5EF4-FFF2-40B4-BE49-F238E27FC236}">
                <a16:creationId xmlns:a16="http://schemas.microsoft.com/office/drawing/2014/main" id="{13335EA1-20B0-4FD2-B6A8-0E3235F26732}"/>
              </a:ext>
            </a:extLst>
          </p:cNvPr>
          <p:cNvGrpSpPr/>
          <p:nvPr/>
        </p:nvGrpSpPr>
        <p:grpSpPr>
          <a:xfrm>
            <a:off x="653723" y="1314281"/>
            <a:ext cx="11412771" cy="4822417"/>
            <a:chOff x="4265408" y="2627356"/>
            <a:chExt cx="11785489" cy="3845312"/>
          </a:xfrm>
        </p:grpSpPr>
        <p:sp>
          <p:nvSpPr>
            <p:cNvPr id="7" name="Dikdörtgen 6">
              <a:extLst>
                <a:ext uri="{FF2B5EF4-FFF2-40B4-BE49-F238E27FC236}">
                  <a16:creationId xmlns:a16="http://schemas.microsoft.com/office/drawing/2014/main" id="{1AB5007F-2DAE-4BF6-BBD9-66F3A7A670CD}"/>
                </a:ext>
              </a:extLst>
            </p:cNvPr>
            <p:cNvSpPr/>
            <p:nvPr/>
          </p:nvSpPr>
          <p:spPr>
            <a:xfrm>
              <a:off x="11266894" y="2627356"/>
              <a:ext cx="4784003" cy="518933"/>
            </a:xfrm>
            <a:prstGeom prst="rect">
              <a:avLst/>
            </a:prstGeom>
          </p:spPr>
          <p:txBody>
            <a:bodyPr wrap="square">
              <a:spAutoFit/>
            </a:bodyPr>
            <a:lstStyle/>
            <a:p>
              <a:r>
                <a:rPr lang="tr-TR" sz="1600" b="1" i="1" dirty="0">
                  <a:solidFill>
                    <a:schemeClr val="bg1"/>
                  </a:solidFill>
                  <a:latin typeface="Myriad Pro Cond"/>
                </a:rPr>
                <a:t>Şirketler</a:t>
              </a:r>
            </a:p>
            <a:p>
              <a:endParaRPr lang="tr-TR" sz="1600" b="1" i="1" dirty="0">
                <a:solidFill>
                  <a:schemeClr val="bg1"/>
                </a:solidFill>
                <a:latin typeface="Myriad Pro Cond"/>
              </a:endParaRPr>
            </a:p>
          </p:txBody>
        </p:sp>
        <p:sp>
          <p:nvSpPr>
            <p:cNvPr id="8" name="Metin kutusu 7">
              <a:extLst>
                <a:ext uri="{FF2B5EF4-FFF2-40B4-BE49-F238E27FC236}">
                  <a16:creationId xmlns:a16="http://schemas.microsoft.com/office/drawing/2014/main" id="{7F8A6B6C-1B99-434D-ADE8-7162A4C40828}"/>
                </a:ext>
              </a:extLst>
            </p:cNvPr>
            <p:cNvSpPr txBox="1"/>
            <p:nvPr/>
          </p:nvSpPr>
          <p:spPr>
            <a:xfrm>
              <a:off x="4265408" y="2710336"/>
              <a:ext cx="11325429" cy="3762332"/>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lvl="2" indent="0" algn="just">
                <a:buClr>
                  <a:srgbClr val="990000"/>
                </a:buClr>
              </a:pPr>
              <a:r>
                <a:rPr lang="tr-TR" sz="2000" b="1" i="1" dirty="0">
                  <a:solidFill>
                    <a:schemeClr val="tx2"/>
                  </a:solidFill>
                  <a:latin typeface="Myriad Pro Cond"/>
                </a:rPr>
                <a:t>Şirketlerce üretilen ilaç ve tıbbi cihaz ürünlerinin yurt dışında ruhsatlandırılması ;</a:t>
              </a:r>
            </a:p>
            <a:p>
              <a:pPr marL="0" lvl="2" indent="0" algn="just">
                <a:buClr>
                  <a:srgbClr val="990000"/>
                </a:buClr>
              </a:pPr>
              <a:endParaRPr lang="tr-TR" sz="2000" b="1" i="1" dirty="0">
                <a:solidFill>
                  <a:srgbClr val="D8AD65"/>
                </a:solidFill>
                <a:latin typeface="Myriad Pro Cond"/>
              </a:endParaRPr>
            </a:p>
            <a:p>
              <a:pPr marL="0" lvl="2" indent="0" algn="just">
                <a:buClr>
                  <a:srgbClr val="990000"/>
                </a:buClr>
              </a:pPr>
              <a:r>
                <a:rPr lang="tr-TR" b="1" i="1" dirty="0">
                  <a:solidFill>
                    <a:schemeClr val="accent1"/>
                  </a:solidFill>
                  <a:latin typeface="Myriad Pro Cond"/>
                </a:rPr>
                <a:t>Şirketlerce üretilen </a:t>
              </a:r>
            </a:p>
            <a:p>
              <a:pPr marL="0" lvl="2" indent="0" algn="just">
                <a:buClr>
                  <a:srgbClr val="990000"/>
                </a:buClr>
              </a:pPr>
              <a:r>
                <a:rPr lang="tr-TR" b="1" i="1" dirty="0">
                  <a:solidFill>
                    <a:schemeClr val="accent1"/>
                  </a:solidFill>
                  <a:latin typeface="Myriad Pro Cond"/>
                </a:rPr>
                <a:t>ilaç, kimyasallar (1907/2006 sayılı REACH Tüzüğü kapsamında yer alan), veterinerlik ilaçları, gıda takviyeleri, zirai ilaçlar, kozmetik ürünleri ve tıbbi cihaz ürünleri, medikal alet ve malzemelerin</a:t>
              </a:r>
            </a:p>
            <a:p>
              <a:pPr marL="0" lvl="2" indent="0" algn="just">
                <a:buClr>
                  <a:srgbClr val="990000"/>
                </a:buClr>
              </a:pPr>
              <a:r>
                <a:rPr lang="tr-TR" b="1" i="1" dirty="0">
                  <a:solidFill>
                    <a:schemeClr val="accent1"/>
                  </a:solidFill>
                  <a:latin typeface="Myriad Pro Cond"/>
                </a:rPr>
                <a:t>yurt dışında ruhsatlandırılması ve kayıt işlemlerine ilişkin;</a:t>
              </a:r>
            </a:p>
            <a:p>
              <a:pPr marL="0" lvl="2" indent="0" algn="just">
                <a:buClr>
                  <a:srgbClr val="990000"/>
                </a:buClr>
              </a:pPr>
              <a:r>
                <a:rPr lang="tr-TR" b="1" i="1" dirty="0">
                  <a:solidFill>
                    <a:srgbClr val="A00000"/>
                  </a:solidFill>
                  <a:latin typeface="Myriad Pro Cond"/>
                </a:rPr>
                <a:t>Ruhsat başvuru giderleri  </a:t>
              </a:r>
            </a:p>
            <a:p>
              <a:pPr marL="0" lvl="2" indent="0" algn="just">
                <a:buClr>
                  <a:srgbClr val="990000"/>
                </a:buClr>
              </a:pPr>
              <a:r>
                <a:rPr lang="tr-TR" b="1" i="1" dirty="0">
                  <a:solidFill>
                    <a:srgbClr val="A00000"/>
                  </a:solidFill>
                  <a:latin typeface="Myriad Pro Cond"/>
                </a:rPr>
                <a:t>Aidat bedeli</a:t>
              </a:r>
            </a:p>
            <a:p>
              <a:pPr marL="0" lvl="2" indent="0" algn="just">
                <a:buClr>
                  <a:srgbClr val="990000"/>
                </a:buClr>
              </a:pPr>
              <a:r>
                <a:rPr lang="tr-TR" b="1" i="1" dirty="0">
                  <a:solidFill>
                    <a:srgbClr val="A00000"/>
                  </a:solidFill>
                  <a:latin typeface="Myriad Pro Cond"/>
                </a:rPr>
                <a:t>Elektronik dosya başvurusu için kullanılan program lisans giderleri  </a:t>
              </a:r>
            </a:p>
            <a:p>
              <a:pPr marL="0" lvl="2" indent="0" algn="just">
                <a:buClr>
                  <a:srgbClr val="990000"/>
                </a:buClr>
              </a:pPr>
              <a:r>
                <a:rPr lang="tr-TR" b="1" i="1" dirty="0">
                  <a:solidFill>
                    <a:srgbClr val="A00000"/>
                  </a:solidFill>
                  <a:latin typeface="Myriad Pro Cond"/>
                </a:rPr>
                <a:t>Resmi otoritelere ödenmekte olan iyi üretim uygulamaları denetimlerinin harç giderleri</a:t>
              </a:r>
            </a:p>
            <a:p>
              <a:pPr marL="0" lvl="2" indent="0" algn="just">
                <a:buClr>
                  <a:srgbClr val="990000"/>
                </a:buClr>
              </a:pPr>
              <a:r>
                <a:rPr lang="tr-TR" b="1" i="1" dirty="0" err="1">
                  <a:solidFill>
                    <a:srgbClr val="A00000"/>
                  </a:solidFill>
                  <a:latin typeface="Myriad Pro Cond"/>
                </a:rPr>
                <a:t>Biyo</a:t>
              </a:r>
              <a:r>
                <a:rPr lang="tr-TR" b="1" i="1" dirty="0">
                  <a:solidFill>
                    <a:srgbClr val="A00000"/>
                  </a:solidFill>
                  <a:latin typeface="Myriad Pro Cond"/>
                </a:rPr>
                <a:t>-eşdeğerlilik giderleri</a:t>
              </a:r>
            </a:p>
            <a:p>
              <a:pPr marL="0" lvl="2" indent="0" algn="just">
                <a:buClr>
                  <a:srgbClr val="990000"/>
                </a:buClr>
              </a:pPr>
              <a:r>
                <a:rPr lang="tr-TR" b="1" i="1" dirty="0">
                  <a:solidFill>
                    <a:srgbClr val="A00000"/>
                  </a:solidFill>
                  <a:latin typeface="Myriad Pro Cond"/>
                </a:rPr>
                <a:t>Klinik çalışma giderleri ve seri serbest bırakma analiz bedeli </a:t>
              </a:r>
            </a:p>
            <a:p>
              <a:pPr marL="0" lvl="2" indent="0" algn="just">
                <a:buClr>
                  <a:srgbClr val="990000"/>
                </a:buClr>
              </a:pPr>
              <a:r>
                <a:rPr lang="tr-TR" b="1" i="1" dirty="0">
                  <a:solidFill>
                    <a:srgbClr val="A00000"/>
                  </a:solidFill>
                  <a:latin typeface="Myriad Pro Cond"/>
                </a:rPr>
                <a:t>Ruhsatlandırma/kayıt yenileme giderleri </a:t>
              </a:r>
              <a:r>
                <a:rPr lang="tr-TR" b="1" i="1" dirty="0">
                  <a:solidFill>
                    <a:schemeClr val="tx2"/>
                  </a:solidFill>
                  <a:latin typeface="Myriad Pro Cond"/>
                </a:rPr>
                <a:t>desteklenir.</a:t>
              </a:r>
            </a:p>
            <a:p>
              <a:pPr marL="0" lvl="2" indent="0" algn="just">
                <a:buClr>
                  <a:srgbClr val="990000"/>
                </a:buClr>
              </a:pPr>
              <a:endParaRPr lang="tr-TR" sz="1600" b="1" i="1" dirty="0">
                <a:solidFill>
                  <a:srgbClr val="A00000"/>
                </a:solidFill>
                <a:latin typeface="Myriad Pro Cond"/>
              </a:endParaRPr>
            </a:p>
            <a:p>
              <a:pPr marL="0" lvl="2" indent="0" algn="just">
                <a:buClr>
                  <a:srgbClr val="990000"/>
                </a:buClr>
              </a:pPr>
              <a:r>
                <a:rPr lang="tr-TR" sz="1600" b="1" i="1" dirty="0">
                  <a:solidFill>
                    <a:schemeClr val="tx2"/>
                  </a:solidFill>
                  <a:latin typeface="Myriad Pro Cond"/>
                </a:rPr>
                <a:t>Ruhsatlandırma ve Kayıt İşlemleri Giderleri kapsamında;</a:t>
              </a:r>
            </a:p>
            <a:p>
              <a:pPr lvl="0">
                <a:buClr>
                  <a:srgbClr val="990000"/>
                </a:buClr>
                <a:defRPr/>
              </a:pPr>
              <a:r>
                <a:rPr lang="tr-TR" sz="1600" b="1" i="1" dirty="0">
                  <a:solidFill>
                    <a:srgbClr val="A00000"/>
                  </a:solidFill>
                  <a:latin typeface="Myriad Pro Cond"/>
                </a:rPr>
                <a:t>Eğitim, danışmanlık, yol ve konaklama giderleri </a:t>
              </a:r>
              <a:r>
                <a:rPr lang="tr-TR" sz="1600" b="1" i="1" u="sng" dirty="0">
                  <a:solidFill>
                    <a:schemeClr val="tx2"/>
                  </a:solidFill>
                  <a:latin typeface="Myriad Pro Cond"/>
                </a:rPr>
                <a:t>değerlendirilmez. </a:t>
              </a:r>
              <a:endParaRPr lang="tr-TR" sz="1600" b="1" i="1" dirty="0">
                <a:solidFill>
                  <a:schemeClr val="tx2"/>
                </a:solidFill>
                <a:latin typeface="Myriad Pro Cond"/>
              </a:endParaRPr>
            </a:p>
            <a:p>
              <a:pPr algn="l"/>
              <a:endParaRPr lang="tr-TR" sz="1600" b="1" i="1" dirty="0">
                <a:solidFill>
                  <a:srgbClr val="A00000"/>
                </a:solidFill>
                <a:latin typeface="Myriad Pro Cond"/>
              </a:endParaRPr>
            </a:p>
          </p:txBody>
        </p:sp>
      </p:grpSp>
      <p:sp>
        <p:nvSpPr>
          <p:cNvPr id="9" name="Metin kutusu 8">
            <a:extLst>
              <a:ext uri="{FF2B5EF4-FFF2-40B4-BE49-F238E27FC236}">
                <a16:creationId xmlns:a16="http://schemas.microsoft.com/office/drawing/2014/main" id="{18D226FE-3483-4969-9393-E650921A9CB4}"/>
              </a:ext>
            </a:extLst>
          </p:cNvPr>
          <p:cNvSpPr txBox="1"/>
          <p:nvPr/>
        </p:nvSpPr>
        <p:spPr>
          <a:xfrm>
            <a:off x="7471317" y="3013115"/>
            <a:ext cx="3421394" cy="671090"/>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marR="0" indent="0" defTabSz="2438338" rtl="0" fontAlgn="auto" latinLnBrk="0" hangingPunct="0">
              <a:lnSpc>
                <a:spcPct val="150000"/>
              </a:lnSpc>
              <a:spcBef>
                <a:spcPts val="0"/>
              </a:spcBef>
              <a:spcAft>
                <a:spcPts val="0"/>
              </a:spcAft>
              <a:buClrTx/>
              <a:buSzTx/>
              <a:buFontTx/>
              <a:buNone/>
              <a:tabLst/>
            </a:pPr>
            <a:r>
              <a:rPr lang="tr-TR" sz="1300" b="1" i="1" u="sng" dirty="0">
                <a:solidFill>
                  <a:schemeClr val="bg1"/>
                </a:solidFill>
                <a:latin typeface="Myriad Pro Cond"/>
              </a:rPr>
              <a:t>MDR VE IVDR KAYIT GİDERLERİNE İLİŞKİN PREFİNANSMAN İMKANI GETİRİLDİ.</a:t>
            </a:r>
          </a:p>
        </p:txBody>
      </p:sp>
      <p:pic>
        <p:nvPicPr>
          <p:cNvPr id="10" name="Image" descr="Image">
            <a:extLst>
              <a:ext uri="{FF2B5EF4-FFF2-40B4-BE49-F238E27FC236}">
                <a16:creationId xmlns:a16="http://schemas.microsoft.com/office/drawing/2014/main" id="{109D3604-3E25-4E45-8B9C-58E86214257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flipV="1">
            <a:off x="11080061" y="3227291"/>
            <a:ext cx="671067" cy="671092"/>
          </a:xfrm>
          <a:prstGeom prst="rect">
            <a:avLst/>
          </a:prstGeom>
          <a:ln w="3175" cap="flat">
            <a:noFill/>
            <a:miter lim="400000"/>
          </a:ln>
          <a:effectLst/>
        </p:spPr>
      </p:pic>
      <p:sp>
        <p:nvSpPr>
          <p:cNvPr id="11" name="Dikdörtgen 10">
            <a:extLst>
              <a:ext uri="{FF2B5EF4-FFF2-40B4-BE49-F238E27FC236}">
                <a16:creationId xmlns:a16="http://schemas.microsoft.com/office/drawing/2014/main" id="{B3F2E518-27A7-4F57-9696-BFFAB7CD2A56}"/>
              </a:ext>
            </a:extLst>
          </p:cNvPr>
          <p:cNvSpPr/>
          <p:nvPr/>
        </p:nvSpPr>
        <p:spPr>
          <a:xfrm>
            <a:off x="10760927" y="3288263"/>
            <a:ext cx="1322074" cy="430887"/>
          </a:xfrm>
          <a:prstGeom prst="rect">
            <a:avLst/>
          </a:prstGeom>
        </p:spPr>
        <p:txBody>
          <a:bodyPr wrap="square">
            <a:spAutoFit/>
          </a:bodyPr>
          <a:lstStyle/>
          <a:p>
            <a:pPr algn="ctr"/>
            <a:r>
              <a:rPr lang="tr-TR" sz="1100" b="1" dirty="0">
                <a:solidFill>
                  <a:srgbClr val="FFFFFF"/>
                </a:solidFill>
                <a:latin typeface="Myriad Pro Cond"/>
                <a:sym typeface="Myriad Pro Condensed"/>
              </a:rPr>
              <a:t>YENİ</a:t>
            </a:r>
          </a:p>
          <a:p>
            <a:pPr algn="ctr"/>
            <a:r>
              <a:rPr lang="tr-TR" sz="1100" b="1" dirty="0">
                <a:solidFill>
                  <a:srgbClr val="FFFFFF"/>
                </a:solidFill>
                <a:latin typeface="Myriad Pro Cond"/>
                <a:sym typeface="Myriad Pro Condensed"/>
              </a:rPr>
              <a:t>DESTEK</a:t>
            </a:r>
          </a:p>
        </p:txBody>
      </p:sp>
    </p:spTree>
    <p:extLst>
      <p:ext uri="{BB962C8B-B14F-4D97-AF65-F5344CB8AC3E}">
        <p14:creationId xmlns:p14="http://schemas.microsoft.com/office/powerpoint/2010/main" val="13937719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 2">
            <a:extLst>
              <a:ext uri="{FF2B5EF4-FFF2-40B4-BE49-F238E27FC236}">
                <a16:creationId xmlns:a16="http://schemas.microsoft.com/office/drawing/2014/main" id="{95B3871D-82E7-44BA-B11D-E00A1283FBBA}"/>
              </a:ext>
            </a:extLst>
          </p:cNvPr>
          <p:cNvGrpSpPr/>
          <p:nvPr/>
        </p:nvGrpSpPr>
        <p:grpSpPr>
          <a:xfrm>
            <a:off x="3572506" y="2718669"/>
            <a:ext cx="5046989" cy="2011049"/>
            <a:chOff x="3369945" y="2777392"/>
            <a:chExt cx="5046989" cy="2011049"/>
          </a:xfrm>
        </p:grpSpPr>
        <p:pic>
          <p:nvPicPr>
            <p:cNvPr id="4" name="Shape Shape" descr="Shape Shape">
              <a:extLst>
                <a:ext uri="{FF2B5EF4-FFF2-40B4-BE49-F238E27FC236}">
                  <a16:creationId xmlns:a16="http://schemas.microsoft.com/office/drawing/2014/main" id="{5B331D6D-A45D-40A8-8675-65F2C8C20B2F}"/>
                </a:ext>
              </a:extLst>
            </p:cNvPr>
            <p:cNvPicPr>
              <a:picLocks/>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colorTemperature colorTemp="1500"/>
                      </a14:imgEffect>
                      <a14:imgEffect>
                        <a14:saturation sat="2000"/>
                      </a14:imgEffect>
                    </a14:imgLayer>
                  </a14:imgProps>
                </a:ext>
              </a:extLst>
            </a:blip>
            <a:stretch>
              <a:fillRect/>
            </a:stretch>
          </p:blipFill>
          <p:spPr>
            <a:xfrm>
              <a:off x="3369945" y="2777392"/>
              <a:ext cx="5046989" cy="2011049"/>
            </a:xfrm>
            <a:prstGeom prst="rect">
              <a:avLst/>
            </a:prstGeom>
            <a:noFill/>
            <a:ln>
              <a:noFill/>
            </a:ln>
            <a:effectLst>
              <a:glow>
                <a:schemeClr val="bg1"/>
              </a:glow>
              <a:reflection endPos="0" dist="50800" dir="5400000" sy="-100000" algn="bl" rotWithShape="0"/>
            </a:effectLst>
          </p:spPr>
        </p:pic>
        <p:sp>
          <p:nvSpPr>
            <p:cNvPr id="5" name="YENİ NESİL İHRACAT DESTEKLERİ  VE…">
              <a:extLst>
                <a:ext uri="{FF2B5EF4-FFF2-40B4-BE49-F238E27FC236}">
                  <a16:creationId xmlns:a16="http://schemas.microsoft.com/office/drawing/2014/main" id="{304C4D36-3A30-407B-A31B-9954417ABAD6}"/>
                </a:ext>
              </a:extLst>
            </p:cNvPr>
            <p:cNvSpPr txBox="1"/>
            <p:nvPr/>
          </p:nvSpPr>
          <p:spPr>
            <a:xfrm>
              <a:off x="3556257" y="2946011"/>
              <a:ext cx="4674365" cy="1673810"/>
            </a:xfrm>
            <a:prstGeom prst="rect">
              <a:avLst/>
            </a:prstGeom>
            <a:ln w="3175">
              <a:no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7560" tIns="17560" rIns="17560" bIns="17560" anchor="ctr"/>
            <a:lstStyle/>
            <a:p>
              <a:pPr algn="ctr">
                <a:defRPr sz="4400" b="1">
                  <a:solidFill>
                    <a:srgbClr val="D8AD65"/>
                  </a:solidFill>
                  <a:latin typeface="Myriad Pro Cond"/>
                  <a:ea typeface="Myriad Pro Cond"/>
                  <a:cs typeface="Myriad Pro Cond"/>
                  <a:sym typeface="Myriad Pro Condensed"/>
                </a:defRPr>
              </a:pPr>
              <a:r>
                <a:rPr lang="tr-TR" altLang="tr-TR" sz="2400" b="1" dirty="0">
                  <a:solidFill>
                    <a:prstClr val="white"/>
                  </a:solidFill>
                  <a:latin typeface="Myriad Pro Cond"/>
                </a:rPr>
                <a:t>KÜRESEL TEDARİK ZİNCİRİ DESTEĞİ</a:t>
              </a:r>
              <a:endParaRPr lang="tr-TR" sz="2400" b="1" dirty="0">
                <a:solidFill>
                  <a:prstClr val="white"/>
                </a:solidFill>
                <a:latin typeface="Myriad Pro Cond"/>
              </a:endParaRPr>
            </a:p>
          </p:txBody>
        </p:sp>
      </p:grpSp>
    </p:spTree>
    <p:extLst>
      <p:ext uri="{BB962C8B-B14F-4D97-AF65-F5344CB8AC3E}">
        <p14:creationId xmlns:p14="http://schemas.microsoft.com/office/powerpoint/2010/main" val="14546868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A04A1063-9071-4D17-92DD-CD9A4DBC4ADF}"/>
              </a:ext>
            </a:extLst>
          </p:cNvPr>
          <p:cNvSpPr txBox="1">
            <a:spLocks/>
          </p:cNvSpPr>
          <p:nvPr/>
        </p:nvSpPr>
        <p:spPr>
          <a:xfrm>
            <a:off x="699952" y="258548"/>
            <a:ext cx="6519454" cy="4339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rmAutofit fontScale="92500" lnSpcReduction="10000"/>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2700" b="1" dirty="0">
                <a:solidFill>
                  <a:srgbClr val="A00000"/>
                </a:solidFill>
                <a:latin typeface="Myriad Pro Cond"/>
              </a:rPr>
              <a:t>Küresel Tedarik Zinciri Desteği</a:t>
            </a:r>
          </a:p>
        </p:txBody>
      </p:sp>
      <p:sp>
        <p:nvSpPr>
          <p:cNvPr id="3" name="Unvan 1">
            <a:extLst>
              <a:ext uri="{FF2B5EF4-FFF2-40B4-BE49-F238E27FC236}">
                <a16:creationId xmlns:a16="http://schemas.microsoft.com/office/drawing/2014/main" id="{4B153086-1A68-4272-AD0D-90CBC658F440}"/>
              </a:ext>
            </a:extLst>
          </p:cNvPr>
          <p:cNvSpPr txBox="1">
            <a:spLocks/>
          </p:cNvSpPr>
          <p:nvPr/>
        </p:nvSpPr>
        <p:spPr>
          <a:xfrm>
            <a:off x="941640" y="2137996"/>
            <a:ext cx="7062877" cy="30526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marL="457200" marR="0" lvl="0" indent="-45720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endParaRPr kumimoji="0" lang="tr-TR" sz="2800" b="1" i="0" u="none" strike="noStrike" kern="1200" cap="none" spc="0" normalizeH="0" baseline="0" noProof="0" dirty="0">
              <a:ln>
                <a:noFill/>
              </a:ln>
              <a:solidFill>
                <a:srgbClr val="A00000"/>
              </a:solidFill>
              <a:effectLst/>
              <a:uLnTx/>
              <a:uFillTx/>
              <a:latin typeface="Myriad Pro" panose="020B0503030403020204" pitchFamily="34" charset="0"/>
              <a:sym typeface="Montserrat Regular"/>
            </a:endParaRPr>
          </a:p>
        </p:txBody>
      </p:sp>
      <p:sp>
        <p:nvSpPr>
          <p:cNvPr id="4" name="Metin kutusu 3">
            <a:extLst>
              <a:ext uri="{FF2B5EF4-FFF2-40B4-BE49-F238E27FC236}">
                <a16:creationId xmlns:a16="http://schemas.microsoft.com/office/drawing/2014/main" id="{D911CAE5-47C8-49F6-BDA8-939BFA0DD63A}"/>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sz="1800" b="1" i="0" u="none" strike="noStrike" kern="0" cap="none" spc="0" normalizeH="0" baseline="0" noProof="0" dirty="0">
              <a:ln>
                <a:noFill/>
              </a:ln>
              <a:solidFill>
                <a:srgbClr val="FFFFFF"/>
              </a:solidFill>
              <a:effectLst/>
              <a:uLnTx/>
              <a:uFillTx/>
              <a:ea typeface="+mn-ea"/>
              <a:cs typeface="+mn-cs"/>
            </a:endParaRPr>
          </a:p>
        </p:txBody>
      </p:sp>
      <p:sp>
        <p:nvSpPr>
          <p:cNvPr id="8" name="Metin kutusu 7">
            <a:extLst>
              <a:ext uri="{FF2B5EF4-FFF2-40B4-BE49-F238E27FC236}">
                <a16:creationId xmlns:a16="http://schemas.microsoft.com/office/drawing/2014/main" id="{A93B21A4-931A-498D-8562-6CA652E79008}"/>
              </a:ext>
            </a:extLst>
          </p:cNvPr>
          <p:cNvSpPr txBox="1"/>
          <p:nvPr/>
        </p:nvSpPr>
        <p:spPr>
          <a:xfrm>
            <a:off x="896451" y="1182694"/>
            <a:ext cx="11019776" cy="809590"/>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lvl="2">
              <a:buClr>
                <a:srgbClr val="990000"/>
              </a:buClr>
              <a:defRPr/>
            </a:pPr>
            <a:r>
              <a:rPr lang="tr-TR" sz="1600" b="1" dirty="0">
                <a:solidFill>
                  <a:schemeClr val="tx2"/>
                </a:solidFill>
                <a:latin typeface="Myriad Pro Cond"/>
                <a:cs typeface="Arial" pitchFamily="34" charset="0"/>
              </a:rPr>
              <a:t>İhracat gerçekleştirmiş üretici firmaların küresel firmaların tedarik zincirine girebilmesini teminen;</a:t>
            </a:r>
          </a:p>
          <a:p>
            <a:pPr marL="0" lvl="2" indent="0" algn="just">
              <a:buClr>
                <a:srgbClr val="990000"/>
              </a:buClr>
            </a:pPr>
            <a:endParaRPr lang="tr-TR" sz="1600" b="1" i="1" dirty="0">
              <a:solidFill>
                <a:schemeClr val="tx2"/>
              </a:solidFill>
              <a:latin typeface="Myriad Pro Cond"/>
            </a:endParaRPr>
          </a:p>
          <a:p>
            <a:pPr algn="l"/>
            <a:endParaRPr lang="tr-TR" sz="1600" b="1" i="1" dirty="0">
              <a:solidFill>
                <a:srgbClr val="A00000"/>
              </a:solidFill>
              <a:latin typeface="Myriad Pro Cond"/>
            </a:endParaRPr>
          </a:p>
        </p:txBody>
      </p:sp>
      <p:sp>
        <p:nvSpPr>
          <p:cNvPr id="11" name="Dikdörtgen 10">
            <a:extLst>
              <a:ext uri="{FF2B5EF4-FFF2-40B4-BE49-F238E27FC236}">
                <a16:creationId xmlns:a16="http://schemas.microsoft.com/office/drawing/2014/main" id="{59170E06-3328-4B67-948C-3908B7B0C08E}"/>
              </a:ext>
            </a:extLst>
          </p:cNvPr>
          <p:cNvSpPr/>
          <p:nvPr/>
        </p:nvSpPr>
        <p:spPr>
          <a:xfrm>
            <a:off x="10454756" y="3165152"/>
            <a:ext cx="1628245" cy="492443"/>
          </a:xfrm>
          <a:prstGeom prst="rect">
            <a:avLst/>
          </a:prstGeom>
        </p:spPr>
        <p:txBody>
          <a:bodyPr wrap="square">
            <a:spAutoFit/>
          </a:bodyPr>
          <a:lstStyle/>
          <a:p>
            <a:pPr algn="ctr"/>
            <a:r>
              <a:rPr lang="tr-TR" sz="1300" b="1" dirty="0">
                <a:solidFill>
                  <a:srgbClr val="FFFFFF"/>
                </a:solidFill>
                <a:latin typeface="Myriad Pro Cond"/>
                <a:sym typeface="Myriad Pro Condensed"/>
              </a:rPr>
              <a:t>YENİ</a:t>
            </a:r>
          </a:p>
          <a:p>
            <a:pPr algn="ctr"/>
            <a:r>
              <a:rPr lang="tr-TR" sz="1300" b="1" dirty="0">
                <a:solidFill>
                  <a:srgbClr val="FFFFFF"/>
                </a:solidFill>
                <a:latin typeface="Myriad Pro Cond"/>
                <a:sym typeface="Myriad Pro Condensed"/>
              </a:rPr>
              <a:t>DESTEK</a:t>
            </a:r>
          </a:p>
        </p:txBody>
      </p:sp>
      <p:sp>
        <p:nvSpPr>
          <p:cNvPr id="13" name="Metin kutusu 12">
            <a:extLst>
              <a:ext uri="{FF2B5EF4-FFF2-40B4-BE49-F238E27FC236}">
                <a16:creationId xmlns:a16="http://schemas.microsoft.com/office/drawing/2014/main" id="{9AB1FBDA-9890-435C-8157-D1AFE3ABF383}"/>
              </a:ext>
            </a:extLst>
          </p:cNvPr>
          <p:cNvSpPr txBox="1"/>
          <p:nvPr/>
        </p:nvSpPr>
        <p:spPr>
          <a:xfrm>
            <a:off x="773108" y="1916209"/>
            <a:ext cx="4766435" cy="3025581"/>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lvl="2" algn="ctr">
              <a:buClr>
                <a:srgbClr val="990000"/>
              </a:buClr>
              <a:defRPr/>
            </a:pPr>
            <a:r>
              <a:rPr lang="tr-TR" sz="1600" b="1" i="1" dirty="0">
                <a:solidFill>
                  <a:srgbClr val="A00000"/>
                </a:solidFill>
                <a:latin typeface="Myriad Pro Cond"/>
              </a:rPr>
              <a:t>Makine-Ekipman-Donanım Alımı,</a:t>
            </a:r>
          </a:p>
          <a:p>
            <a:pPr marL="0" lvl="2" algn="ctr">
              <a:buClr>
                <a:srgbClr val="990000"/>
              </a:buClr>
              <a:defRPr/>
            </a:pPr>
            <a:r>
              <a:rPr lang="tr-TR" sz="1600" b="1" i="1" dirty="0">
                <a:solidFill>
                  <a:srgbClr val="A00000"/>
                </a:solidFill>
                <a:latin typeface="Myriad Pro Cond"/>
              </a:rPr>
              <a:t>Yazılım Alımı,</a:t>
            </a:r>
          </a:p>
          <a:p>
            <a:pPr marL="0" lvl="3" algn="ctr">
              <a:buClr>
                <a:srgbClr val="990000"/>
              </a:buClr>
              <a:defRPr/>
            </a:pPr>
            <a:r>
              <a:rPr lang="tr-TR" sz="1600" b="1" i="1" dirty="0">
                <a:solidFill>
                  <a:srgbClr val="A00000"/>
                </a:solidFill>
                <a:latin typeface="Myriad Pro Cond"/>
              </a:rPr>
              <a:t>Eğitim, Danışmanlık, </a:t>
            </a:r>
          </a:p>
          <a:p>
            <a:pPr marL="0" lvl="3" algn="ctr">
              <a:buClr>
                <a:srgbClr val="990000"/>
              </a:buClr>
              <a:defRPr/>
            </a:pPr>
            <a:r>
              <a:rPr lang="tr-TR" sz="1600" b="1" i="1" dirty="0">
                <a:solidFill>
                  <a:srgbClr val="A00000"/>
                </a:solidFill>
                <a:latin typeface="Myriad Pro Cond"/>
              </a:rPr>
              <a:t>Sertifikasyon, Test-Analiz, ürün doğrulama giderleri desteklenir</a:t>
            </a:r>
          </a:p>
          <a:p>
            <a:pPr algn="ctr" defTabSz="342900"/>
            <a:endParaRPr lang="tr-TR" sz="3200" b="1" dirty="0">
              <a:latin typeface="Myriad Pro Cond"/>
              <a:cs typeface="Arial" pitchFamily="34" charset="0"/>
            </a:endParaRPr>
          </a:p>
          <a:p>
            <a:pPr algn="ctr" defTabSz="342900"/>
            <a:r>
              <a:rPr lang="tr-TR" sz="1600" b="1" dirty="0">
                <a:solidFill>
                  <a:schemeClr val="tx2"/>
                </a:solidFill>
                <a:latin typeface="Myriad Pro Cond"/>
                <a:cs typeface="Arial" pitchFamily="34" charset="0"/>
              </a:rPr>
              <a:t>Şirketlerin azami 1 projesi destek kapsamındadır.</a:t>
            </a:r>
          </a:p>
          <a:p>
            <a:pPr algn="ctr" defTabSz="342900"/>
            <a:r>
              <a:rPr lang="tr-TR" sz="1600" b="1" dirty="0">
                <a:solidFill>
                  <a:schemeClr val="tx2"/>
                </a:solidFill>
                <a:latin typeface="Myriad Pro Cond"/>
                <a:cs typeface="Arial" pitchFamily="34" charset="0"/>
              </a:rPr>
              <a:t>Şirketlerin üretici olması gerekmektedir.</a:t>
            </a:r>
          </a:p>
          <a:p>
            <a:pPr algn="ctr" defTabSz="342900"/>
            <a:r>
              <a:rPr lang="tr-TR" sz="1600" b="1" dirty="0">
                <a:solidFill>
                  <a:schemeClr val="tx2"/>
                </a:solidFill>
                <a:latin typeface="Myriad Pro Cond"/>
                <a:cs typeface="Arial" pitchFamily="34" charset="0"/>
              </a:rPr>
              <a:t>Proje süresi 2 yıldır.</a:t>
            </a:r>
            <a:endParaRPr lang="tr-TR" sz="1600" b="1" i="1" dirty="0">
              <a:solidFill>
                <a:schemeClr val="tx2"/>
              </a:solidFill>
              <a:latin typeface="Myriad Pro Cond"/>
            </a:endParaRPr>
          </a:p>
          <a:p>
            <a:pPr algn="ctr"/>
            <a:endParaRPr lang="tr-TR" sz="1600" b="1" i="1" dirty="0">
              <a:solidFill>
                <a:srgbClr val="D8AD65"/>
              </a:solidFill>
              <a:latin typeface="Myriad Pro Cond"/>
            </a:endParaRPr>
          </a:p>
          <a:p>
            <a:pPr algn="ctr"/>
            <a:endParaRPr lang="tr-TR" sz="1600" b="1" i="1" dirty="0">
              <a:solidFill>
                <a:srgbClr val="A00000"/>
              </a:solidFill>
              <a:latin typeface="Myriad Pro Cond"/>
            </a:endParaRPr>
          </a:p>
        </p:txBody>
      </p:sp>
      <p:sp>
        <p:nvSpPr>
          <p:cNvPr id="14" name="Rectangle">
            <a:extLst>
              <a:ext uri="{FF2B5EF4-FFF2-40B4-BE49-F238E27FC236}">
                <a16:creationId xmlns:a16="http://schemas.microsoft.com/office/drawing/2014/main" id="{3C5435F3-A278-4B2D-B6CA-8165EECA87F8}"/>
              </a:ext>
            </a:extLst>
          </p:cNvPr>
          <p:cNvSpPr/>
          <p:nvPr/>
        </p:nvSpPr>
        <p:spPr>
          <a:xfrm>
            <a:off x="1123406" y="4709189"/>
            <a:ext cx="4072687" cy="1070553"/>
          </a:xfrm>
          <a:prstGeom prst="rect">
            <a:avLst/>
          </a:prstGeom>
          <a:solidFill>
            <a:srgbClr val="A00000"/>
          </a:solidFill>
          <a:ln>
            <a:noFill/>
          </a:ln>
          <a:effectLst/>
        </p:spPr>
        <p:txBody>
          <a:bodyPr wrap="square" lIns="35120" tIns="35120" rIns="35120" bIns="35120" numCol="1" anchor="ctr">
            <a:noAutofit/>
          </a:bodyPr>
          <a:lstStyle/>
          <a:p>
            <a:pPr algn="ctr"/>
            <a:r>
              <a:rPr lang="tr-TR" sz="1600" b="1" i="1" dirty="0">
                <a:solidFill>
                  <a:srgbClr val="D8AD65"/>
                </a:solidFill>
                <a:latin typeface="Myriad Pro Cond"/>
              </a:rPr>
              <a:t>Destek Miktarı: </a:t>
            </a:r>
            <a:r>
              <a:rPr lang="tr-TR" sz="1600" b="1" i="1" dirty="0">
                <a:solidFill>
                  <a:schemeClr val="bg1"/>
                </a:solidFill>
                <a:latin typeface="Myriad Pro Cond"/>
              </a:rPr>
              <a:t>57.232.379 TL / Proje </a:t>
            </a:r>
          </a:p>
          <a:p>
            <a:pPr algn="ctr"/>
            <a:r>
              <a:rPr lang="tr-TR" sz="1600" b="1" i="1" dirty="0">
                <a:solidFill>
                  <a:srgbClr val="D8AD65"/>
                </a:solidFill>
                <a:latin typeface="Myriad Pro Cond"/>
              </a:rPr>
              <a:t>Destek Oranı : </a:t>
            </a:r>
            <a:r>
              <a:rPr lang="tr-TR" sz="1600" b="1" i="1" dirty="0">
                <a:solidFill>
                  <a:schemeClr val="bg1"/>
                </a:solidFill>
                <a:latin typeface="Myriad Pro Cond"/>
              </a:rPr>
              <a:t>% 50</a:t>
            </a:r>
          </a:p>
          <a:p>
            <a:pPr algn="ctr"/>
            <a:r>
              <a:rPr lang="tr-TR" sz="1600" b="1" i="1" dirty="0">
                <a:solidFill>
                  <a:srgbClr val="D8AD65"/>
                </a:solidFill>
                <a:latin typeface="Myriad Pro Cond"/>
              </a:rPr>
              <a:t>Faydalanıcı: </a:t>
            </a:r>
            <a:r>
              <a:rPr lang="tr-TR" sz="1600" b="1" i="1" dirty="0">
                <a:solidFill>
                  <a:schemeClr val="bg1"/>
                </a:solidFill>
                <a:latin typeface="Myriad Pro Cond"/>
              </a:rPr>
              <a:t>Şirketler</a:t>
            </a:r>
          </a:p>
        </p:txBody>
      </p:sp>
      <p:sp>
        <p:nvSpPr>
          <p:cNvPr id="19" name="Metin kutusu 18">
            <a:extLst>
              <a:ext uri="{FF2B5EF4-FFF2-40B4-BE49-F238E27FC236}">
                <a16:creationId xmlns:a16="http://schemas.microsoft.com/office/drawing/2014/main" id="{41F76352-BE7C-46AB-92A2-02A74822DDF5}"/>
              </a:ext>
            </a:extLst>
          </p:cNvPr>
          <p:cNvSpPr txBox="1"/>
          <p:nvPr/>
        </p:nvSpPr>
        <p:spPr>
          <a:xfrm>
            <a:off x="7326351" y="2582957"/>
            <a:ext cx="4248615" cy="1763697"/>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marR="0" indent="0" algn="ctr" defTabSz="2438338" rtl="0" fontAlgn="auto" latinLnBrk="0" hangingPunct="0">
              <a:lnSpc>
                <a:spcPct val="100000"/>
              </a:lnSpc>
              <a:spcBef>
                <a:spcPts val="0"/>
              </a:spcBef>
              <a:spcAft>
                <a:spcPts val="0"/>
              </a:spcAft>
              <a:buClrTx/>
              <a:buSzTx/>
              <a:buFontTx/>
              <a:buNone/>
              <a:tabLst/>
            </a:pPr>
            <a:r>
              <a:rPr kumimoji="0" lang="tr-TR" sz="1600" b="1" i="0" u="none" strike="noStrike" cap="none" spc="0" normalizeH="0" baseline="0" dirty="0">
                <a:ln>
                  <a:noFill/>
                </a:ln>
                <a:solidFill>
                  <a:srgbClr val="A00000"/>
                </a:solidFill>
                <a:effectLst/>
                <a:uFillTx/>
                <a:latin typeface="Myriad Pro Cond"/>
                <a:sym typeface="Helvetica Neue"/>
              </a:rPr>
              <a:t>Proje dahilinde alınacak makine,</a:t>
            </a:r>
          </a:p>
          <a:p>
            <a:pPr marL="0" marR="0" indent="0" algn="ctr" defTabSz="2438338" rtl="0" fontAlgn="auto" latinLnBrk="0" hangingPunct="0">
              <a:lnSpc>
                <a:spcPct val="100000"/>
              </a:lnSpc>
              <a:spcBef>
                <a:spcPts val="0"/>
              </a:spcBef>
              <a:spcAft>
                <a:spcPts val="0"/>
              </a:spcAft>
              <a:buClrTx/>
              <a:buSzTx/>
              <a:buFontTx/>
              <a:buNone/>
              <a:tabLst/>
            </a:pPr>
            <a:r>
              <a:rPr kumimoji="0" lang="tr-TR" sz="1600" b="1" i="0" u="none" strike="noStrike" cap="none" spc="0" normalizeH="0" baseline="0" dirty="0">
                <a:ln>
                  <a:noFill/>
                </a:ln>
                <a:solidFill>
                  <a:srgbClr val="A00000"/>
                </a:solidFill>
                <a:effectLst/>
                <a:uFillTx/>
                <a:latin typeface="Myriad Pro Cond"/>
                <a:sym typeface="Helvetica Neue"/>
              </a:rPr>
              <a:t> ekipman ve donanım,</a:t>
            </a:r>
          </a:p>
          <a:p>
            <a:pPr marL="0" marR="0" indent="0" algn="ctr" defTabSz="2438338" rtl="0" fontAlgn="auto" latinLnBrk="0" hangingPunct="0">
              <a:lnSpc>
                <a:spcPct val="100000"/>
              </a:lnSpc>
              <a:spcBef>
                <a:spcPts val="0"/>
              </a:spcBef>
              <a:spcAft>
                <a:spcPts val="0"/>
              </a:spcAft>
              <a:buClrTx/>
              <a:buSzTx/>
              <a:buFontTx/>
              <a:buNone/>
              <a:tabLst/>
            </a:pPr>
            <a:r>
              <a:rPr kumimoji="0" lang="tr-TR" sz="1600" b="1" i="0" u="none" strike="noStrike" cap="none" spc="0" normalizeH="0" baseline="0" dirty="0">
                <a:ln>
                  <a:noFill/>
                </a:ln>
                <a:solidFill>
                  <a:srgbClr val="A00000"/>
                </a:solidFill>
                <a:effectLst/>
                <a:uFillTx/>
                <a:latin typeface="Myriad Pro Cond"/>
                <a:sym typeface="Helvetica Neue"/>
              </a:rPr>
              <a:t> satın alınma</a:t>
            </a:r>
          </a:p>
          <a:p>
            <a:pPr marL="0" marR="0" indent="0" algn="ctr" defTabSz="2438338" rtl="0" fontAlgn="auto" latinLnBrk="0" hangingPunct="0">
              <a:lnSpc>
                <a:spcPct val="100000"/>
              </a:lnSpc>
              <a:spcBef>
                <a:spcPts val="0"/>
              </a:spcBef>
              <a:spcAft>
                <a:spcPts val="0"/>
              </a:spcAft>
              <a:buClrTx/>
              <a:buSzTx/>
              <a:buFontTx/>
              <a:buNone/>
              <a:tabLst/>
            </a:pPr>
            <a:r>
              <a:rPr kumimoji="0" lang="tr-TR" sz="1600" b="1" i="0" u="none" strike="noStrike" cap="none" spc="0" normalizeH="0" baseline="0" dirty="0">
                <a:ln>
                  <a:noFill/>
                </a:ln>
                <a:solidFill>
                  <a:srgbClr val="A00000"/>
                </a:solidFill>
                <a:effectLst/>
                <a:uFillTx/>
                <a:latin typeface="Myriad Pro Cond"/>
                <a:sym typeface="Helvetica Neue"/>
              </a:rPr>
              <a:t>tarihinden itibaren 3 yıl boyunca başka bir şirkete/kuruluşa kiralanamaz ve satılamaz.</a:t>
            </a:r>
          </a:p>
          <a:p>
            <a:pPr marL="0" marR="0" indent="0" algn="ctr" defTabSz="2438338" rtl="0" fontAlgn="auto" latinLnBrk="0" hangingPunct="0">
              <a:lnSpc>
                <a:spcPct val="100000"/>
              </a:lnSpc>
              <a:spcBef>
                <a:spcPts val="0"/>
              </a:spcBef>
              <a:spcAft>
                <a:spcPts val="0"/>
              </a:spcAft>
              <a:buClrTx/>
              <a:buSzTx/>
              <a:buFontTx/>
              <a:buNone/>
              <a:tabLst/>
            </a:pPr>
            <a:endParaRPr lang="tr-TR" sz="1500" b="1" dirty="0">
              <a:solidFill>
                <a:srgbClr val="C00000"/>
              </a:solidFill>
              <a:latin typeface="Myriad Pro Cond"/>
              <a:sym typeface="Helvetica Neue"/>
            </a:endParaRPr>
          </a:p>
          <a:p>
            <a:pPr marL="0" marR="0" indent="0" algn="ctr" defTabSz="2438338" rtl="0" fontAlgn="auto" latinLnBrk="0" hangingPunct="0">
              <a:lnSpc>
                <a:spcPct val="100000"/>
              </a:lnSpc>
              <a:spcBef>
                <a:spcPts val="0"/>
              </a:spcBef>
              <a:spcAft>
                <a:spcPts val="0"/>
              </a:spcAft>
              <a:buClrTx/>
              <a:buSzTx/>
              <a:buFontTx/>
              <a:buNone/>
              <a:tabLst/>
            </a:pPr>
            <a:endParaRPr kumimoji="0" lang="tr-TR" sz="1500" b="1" i="0" u="none" strike="noStrike" cap="none" spc="0" normalizeH="0" baseline="0" dirty="0">
              <a:ln>
                <a:noFill/>
              </a:ln>
              <a:solidFill>
                <a:srgbClr val="C00000"/>
              </a:solidFill>
              <a:effectLst/>
              <a:uFillTx/>
              <a:latin typeface="Myriad Pro Cond"/>
              <a:sym typeface="Helvetica Neue"/>
            </a:endParaRPr>
          </a:p>
        </p:txBody>
      </p:sp>
      <p:sp>
        <p:nvSpPr>
          <p:cNvPr id="20" name="Beşgen 27">
            <a:extLst>
              <a:ext uri="{FF2B5EF4-FFF2-40B4-BE49-F238E27FC236}">
                <a16:creationId xmlns:a16="http://schemas.microsoft.com/office/drawing/2014/main" id="{2A8722E4-40BF-4E49-9F33-0F8C29E1D491}"/>
              </a:ext>
            </a:extLst>
          </p:cNvPr>
          <p:cNvSpPr/>
          <p:nvPr/>
        </p:nvSpPr>
        <p:spPr>
          <a:xfrm>
            <a:off x="8864935" y="5848322"/>
            <a:ext cx="1991265" cy="317147"/>
          </a:xfrm>
          <a:prstGeom prst="homePlate">
            <a:avLst/>
          </a:prstGeom>
          <a:solidFill>
            <a:srgbClr val="A00000"/>
          </a:solidFill>
          <a:ln>
            <a:solidFill>
              <a:srgbClr val="D8AD65"/>
            </a:solidFill>
          </a:ln>
        </p:spPr>
        <p:style>
          <a:lnRef idx="2">
            <a:schemeClr val="accent4"/>
          </a:lnRef>
          <a:fillRef idx="1">
            <a:schemeClr val="lt1"/>
          </a:fillRef>
          <a:effectRef idx="0">
            <a:schemeClr val="accent4"/>
          </a:effectRef>
          <a:fontRef idx="minor">
            <a:schemeClr val="dk1"/>
          </a:fontRef>
        </p:style>
        <p:txBody>
          <a:bodyPr rot="0" spcFirstLastPara="1" vertOverflow="overflow" horzOverflow="overflow" vert="horz" wrap="square" lIns="35120" tIns="35120" rIns="35120" bIns="3512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r>
              <a:rPr lang="tr-TR" sz="1600" b="1" dirty="0">
                <a:solidFill>
                  <a:srgbClr val="D8AD65"/>
                </a:solidFill>
                <a:latin typeface="Myriad Pro Cond"/>
                <a:cs typeface="Arial" panose="020B0604020202020204" pitchFamily="34" charset="0"/>
                <a:sym typeface="Helvetica Neue Medium"/>
              </a:rPr>
              <a:t>PREFİNANSMAN</a:t>
            </a:r>
          </a:p>
        </p:txBody>
      </p:sp>
      <p:sp>
        <p:nvSpPr>
          <p:cNvPr id="5" name="Metin kutusu 4">
            <a:extLst>
              <a:ext uri="{FF2B5EF4-FFF2-40B4-BE49-F238E27FC236}">
                <a16:creationId xmlns:a16="http://schemas.microsoft.com/office/drawing/2014/main" id="{850986DF-89C9-40AD-AE6B-361964BE00F5}"/>
              </a:ext>
            </a:extLst>
          </p:cNvPr>
          <p:cNvSpPr txBox="1"/>
          <p:nvPr/>
        </p:nvSpPr>
        <p:spPr>
          <a:xfrm>
            <a:off x="1614013" y="5967373"/>
            <a:ext cx="3679288" cy="338554"/>
          </a:xfrm>
          <a:prstGeom prst="rect">
            <a:avLst/>
          </a:prstGeom>
          <a:noFill/>
        </p:spPr>
        <p:txBody>
          <a:bodyPr wrap="square" rtlCol="0">
            <a:spAutoFit/>
          </a:bodyPr>
          <a:lstStyle/>
          <a:p>
            <a:r>
              <a:rPr lang="tr-TR" sz="1600" b="1" dirty="0">
                <a:solidFill>
                  <a:srgbClr val="D8AD65"/>
                </a:solidFill>
                <a:latin typeface="Myriad Pro Cond"/>
              </a:rPr>
              <a:t>Bakanlıktan ön onay alan şirketler </a:t>
            </a:r>
          </a:p>
        </p:txBody>
      </p:sp>
      <p:pic>
        <p:nvPicPr>
          <p:cNvPr id="12" name="Picture 99">
            <a:extLst>
              <a:ext uri="{FF2B5EF4-FFF2-40B4-BE49-F238E27FC236}">
                <a16:creationId xmlns:a16="http://schemas.microsoft.com/office/drawing/2014/main" id="{977FA715-BF21-4F30-ABA9-8D5F453283D1}"/>
              </a:ext>
            </a:extLst>
          </p:cNvPr>
          <p:cNvPicPr>
            <a:picLocks noChangeAspect="1"/>
          </p:cNvPicPr>
          <p:nvPr/>
        </p:nvPicPr>
        <p:blipFill>
          <a:blip r:embed="rId2"/>
          <a:stretch>
            <a:fillRect/>
          </a:stretch>
        </p:blipFill>
        <p:spPr>
          <a:xfrm>
            <a:off x="9213724" y="4258275"/>
            <a:ext cx="1241032" cy="1358103"/>
          </a:xfrm>
          <a:prstGeom prst="rect">
            <a:avLst/>
          </a:prstGeom>
        </p:spPr>
      </p:pic>
    </p:spTree>
    <p:extLst>
      <p:ext uri="{BB962C8B-B14F-4D97-AF65-F5344CB8AC3E}">
        <p14:creationId xmlns:p14="http://schemas.microsoft.com/office/powerpoint/2010/main" val="42830767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A04A1063-9071-4D17-92DD-CD9A4DBC4ADF}"/>
              </a:ext>
            </a:extLst>
          </p:cNvPr>
          <p:cNvSpPr txBox="1">
            <a:spLocks/>
          </p:cNvSpPr>
          <p:nvPr/>
        </p:nvSpPr>
        <p:spPr>
          <a:xfrm>
            <a:off x="699952" y="258548"/>
            <a:ext cx="6519454" cy="4339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rmAutofit fontScale="92500" lnSpcReduction="10000"/>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2700" b="1" dirty="0">
                <a:solidFill>
                  <a:srgbClr val="A00000"/>
                </a:solidFill>
                <a:latin typeface="Myriad Pro Cond"/>
              </a:rPr>
              <a:t>Küresel Tedarik Zinciri Desteği</a:t>
            </a:r>
          </a:p>
        </p:txBody>
      </p:sp>
      <p:sp>
        <p:nvSpPr>
          <p:cNvPr id="3" name="Unvan 1">
            <a:extLst>
              <a:ext uri="{FF2B5EF4-FFF2-40B4-BE49-F238E27FC236}">
                <a16:creationId xmlns:a16="http://schemas.microsoft.com/office/drawing/2014/main" id="{4B153086-1A68-4272-AD0D-90CBC658F440}"/>
              </a:ext>
            </a:extLst>
          </p:cNvPr>
          <p:cNvSpPr txBox="1">
            <a:spLocks/>
          </p:cNvSpPr>
          <p:nvPr/>
        </p:nvSpPr>
        <p:spPr>
          <a:xfrm>
            <a:off x="1062056" y="2089195"/>
            <a:ext cx="7062877" cy="305268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marL="457200" marR="0" lvl="0" indent="-45720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endParaRPr kumimoji="0" lang="tr-TR" sz="2800" b="1" i="0" u="none" strike="noStrike" kern="1200" cap="none" spc="0" normalizeH="0" baseline="0" noProof="0" dirty="0">
              <a:ln>
                <a:noFill/>
              </a:ln>
              <a:solidFill>
                <a:srgbClr val="A00000"/>
              </a:solidFill>
              <a:effectLst/>
              <a:uLnTx/>
              <a:uFillTx/>
              <a:latin typeface="Myriad Pro" panose="020B0503030403020204" pitchFamily="34" charset="0"/>
              <a:sym typeface="Montserrat Regular"/>
            </a:endParaRPr>
          </a:p>
        </p:txBody>
      </p:sp>
      <p:sp>
        <p:nvSpPr>
          <p:cNvPr id="4" name="Metin kutusu 3">
            <a:extLst>
              <a:ext uri="{FF2B5EF4-FFF2-40B4-BE49-F238E27FC236}">
                <a16:creationId xmlns:a16="http://schemas.microsoft.com/office/drawing/2014/main" id="{D911CAE5-47C8-49F6-BDA8-939BFA0DD63A}"/>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sz="1800" b="1" i="0" u="none" strike="noStrike" kern="0" cap="none" spc="0" normalizeH="0" baseline="0" noProof="0" dirty="0">
              <a:ln>
                <a:noFill/>
              </a:ln>
              <a:solidFill>
                <a:srgbClr val="FFFFFF"/>
              </a:solidFill>
              <a:effectLst/>
              <a:uLnTx/>
              <a:uFillTx/>
              <a:ea typeface="+mn-ea"/>
              <a:cs typeface="+mn-cs"/>
            </a:endParaRPr>
          </a:p>
        </p:txBody>
      </p:sp>
      <p:sp>
        <p:nvSpPr>
          <p:cNvPr id="8" name="Metin kutusu 7">
            <a:extLst>
              <a:ext uri="{FF2B5EF4-FFF2-40B4-BE49-F238E27FC236}">
                <a16:creationId xmlns:a16="http://schemas.microsoft.com/office/drawing/2014/main" id="{A93B21A4-931A-498D-8562-6CA652E79008}"/>
              </a:ext>
            </a:extLst>
          </p:cNvPr>
          <p:cNvSpPr txBox="1"/>
          <p:nvPr/>
        </p:nvSpPr>
        <p:spPr>
          <a:xfrm>
            <a:off x="699952" y="1496403"/>
            <a:ext cx="11492048" cy="624924"/>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algn="ctr"/>
            <a:r>
              <a:rPr lang="tr-TR" b="1" i="1" dirty="0">
                <a:solidFill>
                  <a:schemeClr val="accent1"/>
                </a:solidFill>
                <a:latin typeface="Myriad Pro Cond"/>
              </a:rPr>
              <a:t>Küresel Tedarik Zincirine Yönelik Yurt Dışı Depo Kira Gideri ile Depolama Hizmet Giderlerine İlişkin Destekler </a:t>
            </a:r>
          </a:p>
        </p:txBody>
      </p:sp>
      <p:sp>
        <p:nvSpPr>
          <p:cNvPr id="11" name="Dikdörtgen 10">
            <a:extLst>
              <a:ext uri="{FF2B5EF4-FFF2-40B4-BE49-F238E27FC236}">
                <a16:creationId xmlns:a16="http://schemas.microsoft.com/office/drawing/2014/main" id="{59170E06-3328-4B67-948C-3908B7B0C08E}"/>
              </a:ext>
            </a:extLst>
          </p:cNvPr>
          <p:cNvSpPr/>
          <p:nvPr/>
        </p:nvSpPr>
        <p:spPr>
          <a:xfrm>
            <a:off x="10454756" y="3165152"/>
            <a:ext cx="1628245" cy="492443"/>
          </a:xfrm>
          <a:prstGeom prst="rect">
            <a:avLst/>
          </a:prstGeom>
        </p:spPr>
        <p:txBody>
          <a:bodyPr wrap="square">
            <a:spAutoFit/>
          </a:bodyPr>
          <a:lstStyle/>
          <a:p>
            <a:pPr algn="ctr"/>
            <a:r>
              <a:rPr lang="tr-TR" sz="1300" b="1" dirty="0">
                <a:solidFill>
                  <a:srgbClr val="FFFFFF"/>
                </a:solidFill>
                <a:latin typeface="Myriad Pro Cond"/>
                <a:sym typeface="Myriad Pro Condensed"/>
              </a:rPr>
              <a:t>YENİ</a:t>
            </a:r>
          </a:p>
          <a:p>
            <a:pPr algn="ctr"/>
            <a:r>
              <a:rPr lang="tr-TR" sz="1300" b="1" dirty="0">
                <a:solidFill>
                  <a:srgbClr val="FFFFFF"/>
                </a:solidFill>
                <a:latin typeface="Myriad Pro Cond"/>
                <a:sym typeface="Myriad Pro Condensed"/>
              </a:rPr>
              <a:t>DESTEK</a:t>
            </a:r>
          </a:p>
        </p:txBody>
      </p:sp>
      <p:sp>
        <p:nvSpPr>
          <p:cNvPr id="13" name="Metin kutusu 12">
            <a:extLst>
              <a:ext uri="{FF2B5EF4-FFF2-40B4-BE49-F238E27FC236}">
                <a16:creationId xmlns:a16="http://schemas.microsoft.com/office/drawing/2014/main" id="{9AB1FBDA-9890-435C-8157-D1AFE3ABF383}"/>
              </a:ext>
            </a:extLst>
          </p:cNvPr>
          <p:cNvSpPr txBox="1"/>
          <p:nvPr/>
        </p:nvSpPr>
        <p:spPr>
          <a:xfrm>
            <a:off x="896451" y="5240407"/>
            <a:ext cx="1823106" cy="563368"/>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marR="0" indent="0" algn="ctr" defTabSz="2438338" rtl="0" fontAlgn="auto" latinLnBrk="0" hangingPunct="0">
              <a:lnSpc>
                <a:spcPct val="100000"/>
              </a:lnSpc>
              <a:spcBef>
                <a:spcPts val="0"/>
              </a:spcBef>
              <a:spcAft>
                <a:spcPts val="0"/>
              </a:spcAft>
              <a:buClrTx/>
              <a:buSzTx/>
              <a:buFontTx/>
              <a:buNone/>
              <a:tabLst/>
            </a:pPr>
            <a:r>
              <a:rPr lang="tr-TR" sz="1600" b="1" dirty="0">
                <a:solidFill>
                  <a:srgbClr val="D8AD65"/>
                </a:solidFill>
                <a:latin typeface="Myriad Pro Cond"/>
              </a:rPr>
              <a:t>Bakanlıktan ön onay alan şirketler</a:t>
            </a:r>
            <a:endParaRPr kumimoji="0" lang="tr-TR" sz="1600" b="1" i="0" u="none" strike="noStrike" cap="none" spc="0" normalizeH="0" baseline="0" dirty="0">
              <a:ln>
                <a:noFill/>
              </a:ln>
              <a:solidFill>
                <a:srgbClr val="D8AD65"/>
              </a:solidFill>
              <a:effectLst/>
              <a:uFillTx/>
              <a:latin typeface="Myriad Pro Cond"/>
              <a:sym typeface="Helvetica Neue"/>
            </a:endParaRPr>
          </a:p>
        </p:txBody>
      </p:sp>
      <p:sp>
        <p:nvSpPr>
          <p:cNvPr id="15" name="Metin kutusu 14">
            <a:extLst>
              <a:ext uri="{FF2B5EF4-FFF2-40B4-BE49-F238E27FC236}">
                <a16:creationId xmlns:a16="http://schemas.microsoft.com/office/drawing/2014/main" id="{DA2E745E-BB61-4058-8543-DBE517276480}"/>
              </a:ext>
            </a:extLst>
          </p:cNvPr>
          <p:cNvSpPr txBox="1"/>
          <p:nvPr/>
        </p:nvSpPr>
        <p:spPr>
          <a:xfrm>
            <a:off x="2409464" y="2417414"/>
            <a:ext cx="7373072" cy="1979141"/>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457200" lvl="3" algn="ctr">
              <a:buClr>
                <a:srgbClr val="990000"/>
              </a:buClr>
              <a:defRPr/>
            </a:pPr>
            <a:r>
              <a:rPr lang="tr-TR" b="1" i="1" dirty="0">
                <a:solidFill>
                  <a:srgbClr val="A00000"/>
                </a:solidFill>
                <a:latin typeface="Myriad Pro Cond"/>
              </a:rPr>
              <a:t>Yurt dışı depo kira giderleri</a:t>
            </a:r>
          </a:p>
          <a:p>
            <a:pPr marL="457200" lvl="3" algn="ctr">
              <a:buClr>
                <a:srgbClr val="990000"/>
              </a:buClr>
              <a:defRPr/>
            </a:pPr>
            <a:r>
              <a:rPr lang="tr-TR" b="1" i="1" dirty="0">
                <a:solidFill>
                  <a:srgbClr val="A00000"/>
                </a:solidFill>
                <a:latin typeface="Myriad Pro Cond"/>
              </a:rPr>
              <a:t>Depolama hizmet giderleri</a:t>
            </a:r>
          </a:p>
          <a:p>
            <a:pPr marL="457200" lvl="3" algn="ctr">
              <a:buClr>
                <a:srgbClr val="990000"/>
              </a:buClr>
              <a:defRPr/>
            </a:pPr>
            <a:r>
              <a:rPr lang="tr-TR" b="1" i="1" dirty="0">
                <a:solidFill>
                  <a:srgbClr val="A00000"/>
                </a:solidFill>
                <a:latin typeface="Myriad Pro Cond"/>
              </a:rPr>
              <a:t>(Yükleme, boşaltma, </a:t>
            </a:r>
            <a:r>
              <a:rPr lang="tr-TR" b="1" i="1" dirty="0" err="1">
                <a:solidFill>
                  <a:srgbClr val="A00000"/>
                </a:solidFill>
                <a:latin typeface="Myriad Pro Cond"/>
              </a:rPr>
              <a:t>elleçleme</a:t>
            </a:r>
            <a:r>
              <a:rPr lang="tr-TR" b="1" i="1" dirty="0">
                <a:solidFill>
                  <a:srgbClr val="A00000"/>
                </a:solidFill>
                <a:latin typeface="Myriad Pro Cond"/>
              </a:rPr>
              <a:t>)</a:t>
            </a:r>
          </a:p>
          <a:p>
            <a:pPr algn="ctr" defTabSz="342900"/>
            <a:endParaRPr lang="tr-TR" b="1" i="1" dirty="0">
              <a:solidFill>
                <a:srgbClr val="A00000"/>
              </a:solidFill>
              <a:latin typeface="Myriad Pro Cond"/>
            </a:endParaRPr>
          </a:p>
          <a:p>
            <a:pPr algn="ctr" defTabSz="342900"/>
            <a:r>
              <a:rPr lang="tr-TR" b="1" dirty="0">
                <a:solidFill>
                  <a:schemeClr val="tx2"/>
                </a:solidFill>
                <a:latin typeface="Myriad Pro Cond"/>
                <a:cs typeface="Arial" pitchFamily="34" charset="0"/>
              </a:rPr>
              <a:t>Ülke başına 4 yıl</a:t>
            </a:r>
          </a:p>
          <a:p>
            <a:pPr algn="ctr" defTabSz="342900"/>
            <a:r>
              <a:rPr lang="tr-TR" b="1" dirty="0">
                <a:solidFill>
                  <a:schemeClr val="tx2"/>
                </a:solidFill>
                <a:latin typeface="Myriad Pro Cond"/>
                <a:cs typeface="Arial" pitchFamily="34" charset="0"/>
              </a:rPr>
              <a:t>En fazla 25 birim</a:t>
            </a:r>
          </a:p>
          <a:p>
            <a:pPr algn="ctr"/>
            <a:endParaRPr lang="tr-TR" sz="1600" b="1" i="1" dirty="0">
              <a:solidFill>
                <a:srgbClr val="A00000"/>
              </a:solidFill>
              <a:latin typeface="Myriad Pro Cond"/>
            </a:endParaRPr>
          </a:p>
        </p:txBody>
      </p:sp>
      <p:sp>
        <p:nvSpPr>
          <p:cNvPr id="16" name="Rectangle">
            <a:extLst>
              <a:ext uri="{FF2B5EF4-FFF2-40B4-BE49-F238E27FC236}">
                <a16:creationId xmlns:a16="http://schemas.microsoft.com/office/drawing/2014/main" id="{2664F0A8-0E31-4381-9C8F-6C888370A589}"/>
              </a:ext>
            </a:extLst>
          </p:cNvPr>
          <p:cNvSpPr/>
          <p:nvPr/>
        </p:nvSpPr>
        <p:spPr>
          <a:xfrm>
            <a:off x="4311338" y="4329179"/>
            <a:ext cx="3569325" cy="1723934"/>
          </a:xfrm>
          <a:prstGeom prst="rect">
            <a:avLst/>
          </a:prstGeom>
          <a:solidFill>
            <a:srgbClr val="A00000"/>
          </a:solidFill>
          <a:ln>
            <a:noFill/>
          </a:ln>
          <a:effectLst/>
        </p:spPr>
        <p:txBody>
          <a:bodyPr wrap="square" lIns="35120" tIns="35120" rIns="35120" bIns="35120" numCol="1" anchor="ctr">
            <a:noAutofit/>
          </a:bodyPr>
          <a:lstStyle/>
          <a:p>
            <a:pPr lvl="0" algn="ctr">
              <a:tabLst>
                <a:tab pos="1431925" algn="l"/>
              </a:tabLst>
              <a:defRPr/>
            </a:pPr>
            <a:r>
              <a:rPr lang="tr-TR" sz="1600" b="1" i="1" dirty="0">
                <a:solidFill>
                  <a:srgbClr val="D8AD65"/>
                </a:solidFill>
                <a:latin typeface="Myriad Pro Cond"/>
              </a:rPr>
              <a:t>Küresel Tedarik Zinciri Depo Kira</a:t>
            </a:r>
          </a:p>
          <a:p>
            <a:pPr algn="ctr">
              <a:buClr>
                <a:srgbClr val="990000"/>
              </a:buClr>
              <a:defRPr/>
            </a:pPr>
            <a:r>
              <a:rPr lang="tr-TR" sz="1600" b="1" i="1" dirty="0">
                <a:solidFill>
                  <a:srgbClr val="D8AD65"/>
                </a:solidFill>
                <a:latin typeface="Myriad Pro Cond"/>
              </a:rPr>
              <a:t>Destek Oranı: </a:t>
            </a:r>
            <a:r>
              <a:rPr lang="tr-TR" sz="1600" b="1" i="1" dirty="0">
                <a:solidFill>
                  <a:schemeClr val="bg1"/>
                </a:solidFill>
                <a:latin typeface="Myriad Pro Cond"/>
              </a:rPr>
              <a:t>%50</a:t>
            </a:r>
          </a:p>
          <a:p>
            <a:pPr algn="ctr">
              <a:buClr>
                <a:srgbClr val="990000"/>
              </a:buClr>
              <a:defRPr/>
            </a:pPr>
            <a:endParaRPr lang="tr-TR" sz="1600" b="1" i="1" dirty="0">
              <a:solidFill>
                <a:schemeClr val="bg1"/>
              </a:solidFill>
              <a:latin typeface="Myriad Pro Cond"/>
            </a:endParaRPr>
          </a:p>
          <a:p>
            <a:pPr algn="ctr">
              <a:buClr>
                <a:srgbClr val="990000"/>
              </a:buClr>
              <a:defRPr/>
            </a:pPr>
            <a:r>
              <a:rPr lang="tr-TR" sz="1600" b="1" i="1" dirty="0">
                <a:solidFill>
                  <a:srgbClr val="D8AD65"/>
                </a:solidFill>
                <a:latin typeface="Myriad Pro Cond"/>
              </a:rPr>
              <a:t>Destek Miktarı: </a:t>
            </a:r>
            <a:r>
              <a:rPr lang="tr-TR" sz="1600" b="1" i="1" dirty="0">
                <a:solidFill>
                  <a:schemeClr val="bg1"/>
                </a:solidFill>
                <a:latin typeface="Myriad Pro Cond"/>
              </a:rPr>
              <a:t>15.260.421 TL / Yıl</a:t>
            </a:r>
          </a:p>
          <a:p>
            <a:pPr lvl="0" algn="ctr">
              <a:buClr>
                <a:srgbClr val="990000"/>
              </a:buClr>
              <a:defRPr/>
            </a:pPr>
            <a:r>
              <a:rPr lang="tr-TR" sz="1600" b="1" i="1" dirty="0">
                <a:solidFill>
                  <a:srgbClr val="D8AD65"/>
                </a:solidFill>
                <a:latin typeface="Myriad Pro Cond"/>
              </a:rPr>
              <a:t>Hedef Ülkeler: </a:t>
            </a:r>
            <a:r>
              <a:rPr lang="tr-TR" sz="1600" b="1" i="1" dirty="0">
                <a:solidFill>
                  <a:schemeClr val="bg1"/>
                </a:solidFill>
                <a:latin typeface="Myriad Pro Cond"/>
              </a:rPr>
              <a:t>%20</a:t>
            </a:r>
          </a:p>
          <a:p>
            <a:pPr lvl="0" algn="ctr">
              <a:buClr>
                <a:srgbClr val="990000"/>
              </a:buClr>
              <a:defRPr/>
            </a:pPr>
            <a:r>
              <a:rPr lang="tr-TR" sz="1600" b="1" i="1" dirty="0">
                <a:solidFill>
                  <a:srgbClr val="D8AD65"/>
                </a:solidFill>
                <a:latin typeface="Myriad Pro Cond"/>
              </a:rPr>
              <a:t>Hedef Sektör: </a:t>
            </a:r>
            <a:r>
              <a:rPr lang="tr-TR" sz="1600" b="1" i="1" dirty="0">
                <a:solidFill>
                  <a:schemeClr val="bg1"/>
                </a:solidFill>
                <a:latin typeface="Myriad Pro Cond"/>
              </a:rPr>
              <a:t>%5</a:t>
            </a:r>
          </a:p>
        </p:txBody>
      </p:sp>
      <p:sp>
        <p:nvSpPr>
          <p:cNvPr id="6" name="Metin kutusu 5">
            <a:extLst>
              <a:ext uri="{FF2B5EF4-FFF2-40B4-BE49-F238E27FC236}">
                <a16:creationId xmlns:a16="http://schemas.microsoft.com/office/drawing/2014/main" id="{2936C298-987D-4C44-85A8-70F4D2029083}"/>
              </a:ext>
            </a:extLst>
          </p:cNvPr>
          <p:cNvSpPr txBox="1"/>
          <p:nvPr/>
        </p:nvSpPr>
        <p:spPr>
          <a:xfrm flipH="1">
            <a:off x="8252748" y="4396555"/>
            <a:ext cx="3703898" cy="1477328"/>
          </a:xfrm>
          <a:prstGeom prst="rect">
            <a:avLst/>
          </a:prstGeom>
          <a:noFill/>
        </p:spPr>
        <p:txBody>
          <a:bodyPr wrap="square" rtlCol="0">
            <a:spAutoFit/>
          </a:bodyPr>
          <a:lstStyle/>
          <a:p>
            <a:pPr algn="ctr" defTabSz="342900"/>
            <a:r>
              <a:rPr lang="tr-TR" b="1" i="1" dirty="0">
                <a:solidFill>
                  <a:srgbClr val="A00000"/>
                </a:solidFill>
                <a:latin typeface="Myriad Pro Cond"/>
              </a:rPr>
              <a:t>Desteğe başvuran şirketin, destek başvuru tarihinden ve başvuruya konu kira döneminden en az 1 yıl önce kurulmuş olması gerekir.</a:t>
            </a:r>
          </a:p>
        </p:txBody>
      </p:sp>
    </p:spTree>
    <p:extLst>
      <p:ext uri="{BB962C8B-B14F-4D97-AF65-F5344CB8AC3E}">
        <p14:creationId xmlns:p14="http://schemas.microsoft.com/office/powerpoint/2010/main" val="40797419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 2">
            <a:extLst>
              <a:ext uri="{FF2B5EF4-FFF2-40B4-BE49-F238E27FC236}">
                <a16:creationId xmlns:a16="http://schemas.microsoft.com/office/drawing/2014/main" id="{946645D1-DEF9-4C5B-BE21-70EA0373124A}"/>
              </a:ext>
            </a:extLst>
          </p:cNvPr>
          <p:cNvGrpSpPr/>
          <p:nvPr/>
        </p:nvGrpSpPr>
        <p:grpSpPr>
          <a:xfrm>
            <a:off x="3340733" y="2718669"/>
            <a:ext cx="5510535" cy="2550017"/>
            <a:chOff x="3369945" y="2777392"/>
            <a:chExt cx="5046989" cy="2011049"/>
          </a:xfrm>
        </p:grpSpPr>
        <p:pic>
          <p:nvPicPr>
            <p:cNvPr id="4" name="Shape Shape" descr="Shape Shape">
              <a:extLst>
                <a:ext uri="{FF2B5EF4-FFF2-40B4-BE49-F238E27FC236}">
                  <a16:creationId xmlns:a16="http://schemas.microsoft.com/office/drawing/2014/main" id="{C68D3114-9D7C-4E37-91A9-7B88C0773D1F}"/>
                </a:ext>
              </a:extLst>
            </p:cNvPr>
            <p:cNvPicPr>
              <a:picLocks/>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colorTemperature colorTemp="1500"/>
                      </a14:imgEffect>
                      <a14:imgEffect>
                        <a14:saturation sat="2000"/>
                      </a14:imgEffect>
                    </a14:imgLayer>
                  </a14:imgProps>
                </a:ext>
              </a:extLst>
            </a:blip>
            <a:stretch>
              <a:fillRect/>
            </a:stretch>
          </p:blipFill>
          <p:spPr>
            <a:xfrm>
              <a:off x="3369945" y="2777392"/>
              <a:ext cx="5046989" cy="2011049"/>
            </a:xfrm>
            <a:prstGeom prst="rect">
              <a:avLst/>
            </a:prstGeom>
            <a:noFill/>
            <a:ln>
              <a:noFill/>
            </a:ln>
            <a:effectLst>
              <a:glow>
                <a:schemeClr val="bg1"/>
              </a:glow>
              <a:reflection endPos="0" dist="50800" dir="5400000" sy="-100000" algn="bl" rotWithShape="0"/>
            </a:effectLst>
          </p:spPr>
        </p:pic>
        <p:sp>
          <p:nvSpPr>
            <p:cNvPr id="5" name="YENİ NESİL İHRACAT DESTEKLERİ  VE…">
              <a:extLst>
                <a:ext uri="{FF2B5EF4-FFF2-40B4-BE49-F238E27FC236}">
                  <a16:creationId xmlns:a16="http://schemas.microsoft.com/office/drawing/2014/main" id="{6DB62FDC-5D3A-4AA5-993D-6AA3D43CAF4B}"/>
                </a:ext>
              </a:extLst>
            </p:cNvPr>
            <p:cNvSpPr txBox="1"/>
            <p:nvPr/>
          </p:nvSpPr>
          <p:spPr>
            <a:xfrm>
              <a:off x="3556257" y="2946011"/>
              <a:ext cx="4674365" cy="1673810"/>
            </a:xfrm>
            <a:prstGeom prst="rect">
              <a:avLst/>
            </a:prstGeom>
            <a:ln w="3175">
              <a:no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7560" tIns="17560" rIns="17560" bIns="17560" anchor="ctr"/>
            <a:lstStyle/>
            <a:p>
              <a:pPr algn="ctr">
                <a:defRPr sz="4400" b="1">
                  <a:solidFill>
                    <a:srgbClr val="D8AD65"/>
                  </a:solidFill>
                  <a:latin typeface="Myriad Pro Cond"/>
                  <a:ea typeface="Myriad Pro Cond"/>
                  <a:cs typeface="Myriad Pro Cond"/>
                  <a:sym typeface="Myriad Pro Condensed"/>
                </a:defRPr>
              </a:pPr>
              <a:r>
                <a:rPr lang="tr-TR" sz="2400" b="1" dirty="0">
                  <a:solidFill>
                    <a:prstClr val="white"/>
                  </a:solidFill>
                  <a:latin typeface="Myriad Pro Cond"/>
                </a:rPr>
                <a:t>EXIMBANK’IN UYGULADIĞI FAİZ ORANI İLE CIRR ARASINDAKİ FARKIN DESTEKLENMESİ VE EXIMBANK İHRACAT KREDİ SİGORTASI TAZMİN DESTEĞİ</a:t>
              </a:r>
            </a:p>
          </p:txBody>
        </p:sp>
      </p:grpSp>
    </p:spTree>
    <p:extLst>
      <p:ext uri="{BB962C8B-B14F-4D97-AF65-F5344CB8AC3E}">
        <p14:creationId xmlns:p14="http://schemas.microsoft.com/office/powerpoint/2010/main" val="29646485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9760E742-E687-4573-BFB0-A5ED521E2049}"/>
              </a:ext>
            </a:extLst>
          </p:cNvPr>
          <p:cNvSpPr txBox="1">
            <a:spLocks/>
          </p:cNvSpPr>
          <p:nvPr/>
        </p:nvSpPr>
        <p:spPr>
          <a:xfrm>
            <a:off x="699952" y="258548"/>
            <a:ext cx="6519454" cy="4339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rmAutofit fontScale="92500" lnSpcReduction="10000"/>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3000" b="1" dirty="0">
                <a:solidFill>
                  <a:srgbClr val="A00000"/>
                </a:solidFill>
                <a:latin typeface="Myriad Pro Cond"/>
                <a:sym typeface="Myriad Pro Condensed"/>
              </a:rPr>
              <a:t>Eximbank Destekleri</a:t>
            </a:r>
            <a:endParaRPr lang="tr-TR" sz="2700" b="1" dirty="0">
              <a:solidFill>
                <a:srgbClr val="A00000"/>
              </a:solidFill>
              <a:latin typeface="Myriad Pro Cond"/>
              <a:sym typeface="Myriad Pro Condensed"/>
            </a:endParaRPr>
          </a:p>
        </p:txBody>
      </p:sp>
      <p:sp>
        <p:nvSpPr>
          <p:cNvPr id="3" name="Unvan 1">
            <a:extLst>
              <a:ext uri="{FF2B5EF4-FFF2-40B4-BE49-F238E27FC236}">
                <a16:creationId xmlns:a16="http://schemas.microsoft.com/office/drawing/2014/main" id="{1469E113-1CB9-444C-BC00-FE78609AD07D}"/>
              </a:ext>
            </a:extLst>
          </p:cNvPr>
          <p:cNvSpPr txBox="1">
            <a:spLocks/>
          </p:cNvSpPr>
          <p:nvPr/>
        </p:nvSpPr>
        <p:spPr>
          <a:xfrm>
            <a:off x="941640" y="2137996"/>
            <a:ext cx="7062877" cy="30526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marL="457200" marR="0" lvl="0" indent="-45720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endParaRPr kumimoji="0" lang="tr-TR" sz="2800" b="1" i="0" u="none" strike="noStrike" kern="1200" cap="none" spc="0" normalizeH="0" baseline="0" noProof="0" dirty="0">
              <a:ln>
                <a:noFill/>
              </a:ln>
              <a:solidFill>
                <a:srgbClr val="A00000"/>
              </a:solidFill>
              <a:effectLst/>
              <a:uLnTx/>
              <a:uFillTx/>
              <a:latin typeface="Myriad Pro" panose="020B0503030403020204" pitchFamily="34" charset="0"/>
              <a:sym typeface="Montserrat Regular"/>
            </a:endParaRPr>
          </a:p>
        </p:txBody>
      </p:sp>
      <p:sp>
        <p:nvSpPr>
          <p:cNvPr id="4" name="Metin kutusu 3">
            <a:extLst>
              <a:ext uri="{FF2B5EF4-FFF2-40B4-BE49-F238E27FC236}">
                <a16:creationId xmlns:a16="http://schemas.microsoft.com/office/drawing/2014/main" id="{E7977D93-F768-4925-B22E-37A622E91A83}"/>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sz="1800" b="1" i="0" u="none" strike="noStrike" kern="0" cap="none" spc="0" normalizeH="0" baseline="0" noProof="0" dirty="0">
              <a:ln>
                <a:noFill/>
              </a:ln>
              <a:solidFill>
                <a:srgbClr val="FFFFFF"/>
              </a:solidFill>
              <a:effectLst/>
              <a:uLnTx/>
              <a:uFillTx/>
              <a:ea typeface="+mn-ea"/>
              <a:cs typeface="+mn-cs"/>
            </a:endParaRPr>
          </a:p>
        </p:txBody>
      </p:sp>
      <p:sp>
        <p:nvSpPr>
          <p:cNvPr id="6" name="Dikdörtgen 5">
            <a:extLst>
              <a:ext uri="{FF2B5EF4-FFF2-40B4-BE49-F238E27FC236}">
                <a16:creationId xmlns:a16="http://schemas.microsoft.com/office/drawing/2014/main" id="{F4D7FBCF-7952-4794-80FB-D0F6E4641FD0}"/>
              </a:ext>
            </a:extLst>
          </p:cNvPr>
          <p:cNvSpPr/>
          <p:nvPr/>
        </p:nvSpPr>
        <p:spPr>
          <a:xfrm>
            <a:off x="10454756" y="3165152"/>
            <a:ext cx="1628245" cy="492443"/>
          </a:xfrm>
          <a:prstGeom prst="rect">
            <a:avLst/>
          </a:prstGeom>
        </p:spPr>
        <p:txBody>
          <a:bodyPr wrap="square">
            <a:spAutoFit/>
          </a:bodyPr>
          <a:lstStyle/>
          <a:p>
            <a:pPr algn="ctr"/>
            <a:r>
              <a:rPr lang="tr-TR" sz="1300" b="1" dirty="0">
                <a:solidFill>
                  <a:srgbClr val="FFFFFF"/>
                </a:solidFill>
                <a:latin typeface="Myriad Pro Cond"/>
                <a:sym typeface="Myriad Pro Condensed"/>
              </a:rPr>
              <a:t>YENİ</a:t>
            </a:r>
          </a:p>
          <a:p>
            <a:pPr algn="ctr"/>
            <a:r>
              <a:rPr lang="tr-TR" sz="1300" b="1" dirty="0">
                <a:solidFill>
                  <a:srgbClr val="FFFFFF"/>
                </a:solidFill>
                <a:latin typeface="Myriad Pro Cond"/>
                <a:sym typeface="Myriad Pro Condensed"/>
              </a:rPr>
              <a:t>DESTEK</a:t>
            </a:r>
          </a:p>
        </p:txBody>
      </p:sp>
      <p:sp>
        <p:nvSpPr>
          <p:cNvPr id="7" name="Metin kutusu 6">
            <a:extLst>
              <a:ext uri="{FF2B5EF4-FFF2-40B4-BE49-F238E27FC236}">
                <a16:creationId xmlns:a16="http://schemas.microsoft.com/office/drawing/2014/main" id="{54A2C12F-19AF-4F18-8615-E0D79D7BCC71}"/>
              </a:ext>
            </a:extLst>
          </p:cNvPr>
          <p:cNvSpPr txBox="1"/>
          <p:nvPr/>
        </p:nvSpPr>
        <p:spPr>
          <a:xfrm>
            <a:off x="699952" y="1628844"/>
            <a:ext cx="4766435" cy="5010740"/>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algn="just" defTabSz="342900"/>
            <a:r>
              <a:rPr lang="tr-TR" b="1" i="1" dirty="0">
                <a:solidFill>
                  <a:schemeClr val="accent1"/>
                </a:solidFill>
                <a:latin typeface="Myriad Pro Cond"/>
              </a:rPr>
              <a:t>Eximbank’ın Uyguladığı Faiz Oranı ile CIRR arasındaki farkın desteklenmesi</a:t>
            </a:r>
          </a:p>
          <a:p>
            <a:pPr algn="just" defTabSz="342900"/>
            <a:endParaRPr lang="tr-TR" b="1" i="1" dirty="0">
              <a:solidFill>
                <a:schemeClr val="accent1"/>
              </a:solidFill>
              <a:latin typeface="Myriad Pro Cond"/>
            </a:endParaRPr>
          </a:p>
          <a:p>
            <a:pPr algn="just" defTabSz="342900"/>
            <a:r>
              <a:rPr lang="tr-TR" sz="1500" b="1" i="1" dirty="0">
                <a:solidFill>
                  <a:schemeClr val="tx2"/>
                </a:solidFill>
                <a:latin typeface="Myriad Pro Cond"/>
              </a:rPr>
              <a:t>-Yurt dışı alıcılara Türkiye’den yatırım/sermaye malı ithalatlarında Türk Eximbank kanalıyla CIRR (Referans Ticari Faiz Oranları) üzerinden kredi verme olanağı sağlanmaktadır.</a:t>
            </a:r>
          </a:p>
          <a:p>
            <a:pPr algn="just" defTabSz="342900"/>
            <a:endParaRPr lang="tr-TR" sz="1500" b="1" i="1" dirty="0">
              <a:solidFill>
                <a:schemeClr val="tx2"/>
              </a:solidFill>
              <a:latin typeface="Myriad Pro Cond"/>
            </a:endParaRPr>
          </a:p>
          <a:p>
            <a:pPr algn="just" defTabSz="342900"/>
            <a:r>
              <a:rPr lang="tr-TR" b="1" i="1" dirty="0">
                <a:solidFill>
                  <a:schemeClr val="accent1"/>
                </a:solidFill>
                <a:latin typeface="Myriad Pro Cond"/>
              </a:rPr>
              <a:t>Eximbank İhracat Kredi Sigortası Tazmin Desteği</a:t>
            </a:r>
          </a:p>
          <a:p>
            <a:pPr algn="just" defTabSz="342900"/>
            <a:endParaRPr lang="tr-TR" b="1" i="1" dirty="0">
              <a:solidFill>
                <a:schemeClr val="accent1"/>
              </a:solidFill>
              <a:latin typeface="Myriad Pro Cond"/>
            </a:endParaRPr>
          </a:p>
          <a:p>
            <a:pPr algn="just" defTabSz="342900"/>
            <a:r>
              <a:rPr lang="tr-TR" sz="1500" b="1" i="1" dirty="0">
                <a:solidFill>
                  <a:schemeClr val="tx2"/>
                </a:solidFill>
                <a:latin typeface="Myriad Pro Cond"/>
              </a:rPr>
              <a:t>-İhracatçılarımızın yeni pazarlara ve yeni müşterilere ihracat yaparken üstlendikleri risklerin Eximbank tarafından daha rahat ve kolayca sigortalanmasının sağlanması için Türk Eximbank’a sigorta tazmin desteği verilmektedir.</a:t>
            </a:r>
          </a:p>
          <a:p>
            <a:pPr algn="just" defTabSz="342900"/>
            <a:endParaRPr lang="tr-TR" b="1" i="1" dirty="0">
              <a:solidFill>
                <a:schemeClr val="accent1"/>
              </a:solidFill>
              <a:latin typeface="Myriad Pro Cond"/>
            </a:endParaRPr>
          </a:p>
          <a:p>
            <a:pPr algn="just" defTabSz="342900"/>
            <a:endParaRPr lang="tr-TR" sz="1500" b="1" dirty="0">
              <a:latin typeface="Myriad Pro Cond"/>
              <a:cs typeface="Arial" pitchFamily="34" charset="0"/>
            </a:endParaRPr>
          </a:p>
          <a:p>
            <a:pPr algn="ctr"/>
            <a:endParaRPr lang="tr-TR" sz="1500" b="1" i="1" dirty="0">
              <a:solidFill>
                <a:srgbClr val="D8AD65"/>
              </a:solidFill>
              <a:latin typeface="Myriad Pro Cond"/>
            </a:endParaRPr>
          </a:p>
          <a:p>
            <a:pPr algn="ctr"/>
            <a:endParaRPr lang="tr-TR" sz="1500" b="1" i="1" dirty="0">
              <a:solidFill>
                <a:srgbClr val="A00000"/>
              </a:solidFill>
              <a:latin typeface="Myriad Pro Cond"/>
            </a:endParaRPr>
          </a:p>
        </p:txBody>
      </p:sp>
      <p:sp>
        <p:nvSpPr>
          <p:cNvPr id="14" name="Metin kutusu 13">
            <a:extLst>
              <a:ext uri="{FF2B5EF4-FFF2-40B4-BE49-F238E27FC236}">
                <a16:creationId xmlns:a16="http://schemas.microsoft.com/office/drawing/2014/main" id="{65A7A402-64AF-4F25-BC88-5685A6715225}"/>
              </a:ext>
            </a:extLst>
          </p:cNvPr>
          <p:cNvSpPr txBox="1"/>
          <p:nvPr/>
        </p:nvSpPr>
        <p:spPr>
          <a:xfrm>
            <a:off x="6502443" y="1400984"/>
            <a:ext cx="4766435" cy="5457016"/>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algn="just" defTabSz="342900"/>
            <a:r>
              <a:rPr lang="tr-TR" sz="1400" b="1" dirty="0">
                <a:solidFill>
                  <a:srgbClr val="A00000"/>
                </a:solidFill>
                <a:latin typeface="Myriad Pro Cond"/>
                <a:ea typeface="Myriad Pro Cond"/>
                <a:cs typeface="Times New Roman" panose="02020603050405020304" pitchFamily="18" charset="0"/>
              </a:rPr>
              <a:t>Eximbank ihracat kredi sigortası programları dahilinde sigorta kapsamına alınan ve yıllık olarak düzenlenen reasürans anlaşması çerçevesinde </a:t>
            </a:r>
            <a:r>
              <a:rPr lang="tr-TR" sz="1400" b="1" dirty="0" err="1">
                <a:solidFill>
                  <a:srgbClr val="A00000"/>
                </a:solidFill>
                <a:latin typeface="Myriad Pro Cond"/>
                <a:ea typeface="Myriad Pro Cond"/>
                <a:cs typeface="Times New Roman" panose="02020603050405020304" pitchFamily="18" charset="0"/>
              </a:rPr>
              <a:t>reasüre</a:t>
            </a:r>
            <a:r>
              <a:rPr lang="tr-TR" sz="1400" b="1" dirty="0">
                <a:solidFill>
                  <a:srgbClr val="A00000"/>
                </a:solidFill>
                <a:latin typeface="Myriad Pro Cond"/>
                <a:ea typeface="Myriad Pro Cond"/>
                <a:cs typeface="Times New Roman" panose="02020603050405020304" pitchFamily="18" charset="0"/>
              </a:rPr>
              <a:t> edilen risklerden doğan tazminat ödemeleri neticesinde oluşan zarar </a:t>
            </a:r>
            <a:r>
              <a:rPr lang="tr-TR" sz="1400" b="1" dirty="0" err="1">
                <a:solidFill>
                  <a:srgbClr val="A00000"/>
                </a:solidFill>
                <a:latin typeface="Myriad Pro Cond"/>
                <a:ea typeface="Myriad Pro Cond"/>
                <a:cs typeface="Times New Roman" panose="02020603050405020304" pitchFamily="18" charset="0"/>
              </a:rPr>
              <a:t>rasyosunun</a:t>
            </a:r>
            <a:r>
              <a:rPr lang="tr-TR" sz="1400" b="1" dirty="0">
                <a:solidFill>
                  <a:srgbClr val="A00000"/>
                </a:solidFill>
                <a:latin typeface="Myriad Pro Cond"/>
                <a:ea typeface="Myriad Pro Cond"/>
                <a:cs typeface="Times New Roman" panose="02020603050405020304" pitchFamily="18" charset="0"/>
              </a:rPr>
              <a:t> takvim yılı bazında %60’ın üzerine çıkması durumunda, bu oranın üzerinde kalan tazminat tutarlarının reasürans anlaşmasında belirlenen Eximbank payına düşen giderleri yıllık </a:t>
            </a:r>
            <a:r>
              <a:rPr lang="tr-TR" sz="1400" b="1" i="1" dirty="0">
                <a:solidFill>
                  <a:srgbClr val="A00000"/>
                </a:solidFill>
                <a:latin typeface="Myriad Pro Cond"/>
                <a:ea typeface="Myriad Pro Cond"/>
                <a:cs typeface="Times New Roman" panose="02020603050405020304" pitchFamily="18" charset="0"/>
              </a:rPr>
              <a:t>76.310.342 TL</a:t>
            </a:r>
            <a:r>
              <a:rPr lang="tr-TR" sz="1400" b="1" dirty="0">
                <a:solidFill>
                  <a:srgbClr val="A00000"/>
                </a:solidFill>
                <a:latin typeface="Myriad Pro Cond"/>
                <a:ea typeface="Myriad Pro Cond"/>
                <a:cs typeface="Times New Roman" panose="02020603050405020304" pitchFamily="18" charset="0"/>
              </a:rPr>
              <a:t>’ye kadar desteklenmektedir.</a:t>
            </a:r>
          </a:p>
          <a:p>
            <a:pPr algn="ctr" defTabSz="342900"/>
            <a:endParaRPr lang="tr-TR" sz="1400" b="1" i="1" dirty="0">
              <a:solidFill>
                <a:srgbClr val="D8AD65"/>
              </a:solidFill>
              <a:latin typeface="Myriad Pro Cond"/>
            </a:endParaRPr>
          </a:p>
          <a:p>
            <a:pPr algn="just" defTabSz="342900"/>
            <a:endParaRPr lang="tr-TR" sz="1500" b="1" dirty="0">
              <a:latin typeface="Myriad Pro Cond"/>
              <a:cs typeface="Arial" pitchFamily="34" charset="0"/>
            </a:endParaRPr>
          </a:p>
          <a:p>
            <a:pPr algn="just"/>
            <a:r>
              <a:rPr lang="tr-TR" sz="1500" b="1" dirty="0">
                <a:solidFill>
                  <a:srgbClr val="A00000"/>
                </a:solidFill>
                <a:latin typeface="Myriad Pro Cond"/>
                <a:ea typeface="Myriad Pro Cond"/>
                <a:cs typeface="Times New Roman" panose="02020603050405020304" pitchFamily="18" charset="0"/>
              </a:rPr>
              <a:t>Eximbank ihracat kredi sigortası programları dahilinde özellikle yatırım malı, makine ve teçhizat gibi orta ve uzun vadeli sigortaya konu spesifik nitelikteki mal ihracatının sigortalanmasına yönelik işlemlerde, Eximbank tarafından herhangi bir </a:t>
            </a:r>
            <a:r>
              <a:rPr lang="tr-TR" sz="1500" b="1" dirty="0" err="1">
                <a:solidFill>
                  <a:srgbClr val="A00000"/>
                </a:solidFill>
                <a:latin typeface="Myriad Pro Cond"/>
                <a:ea typeface="Myriad Pro Cond"/>
                <a:cs typeface="Times New Roman" panose="02020603050405020304" pitchFamily="18" charset="0"/>
              </a:rPr>
              <a:t>reasürör</a:t>
            </a:r>
            <a:r>
              <a:rPr lang="tr-TR" sz="1500" b="1" dirty="0">
                <a:solidFill>
                  <a:srgbClr val="A00000"/>
                </a:solidFill>
                <a:latin typeface="Myriad Pro Cond"/>
                <a:ea typeface="Myriad Pro Cond"/>
                <a:cs typeface="Times New Roman" panose="02020603050405020304" pitchFamily="18" charset="0"/>
              </a:rPr>
              <a:t> bulunamaması ve/veya reasürans tutarının yetersiz olması durumunda, Eximbank tarafından yapılan tazminat ödemelerinin </a:t>
            </a:r>
            <a:r>
              <a:rPr lang="tr-TR" sz="1500" b="1" dirty="0" err="1">
                <a:solidFill>
                  <a:srgbClr val="A00000"/>
                </a:solidFill>
                <a:latin typeface="Myriad Pro Cond"/>
                <a:ea typeface="Myriad Pro Cond"/>
                <a:cs typeface="Times New Roman" panose="02020603050405020304" pitchFamily="18" charset="0"/>
              </a:rPr>
              <a:t>reasüre</a:t>
            </a:r>
            <a:r>
              <a:rPr lang="tr-TR" sz="1500" b="1" dirty="0">
                <a:solidFill>
                  <a:srgbClr val="A00000"/>
                </a:solidFill>
                <a:latin typeface="Myriad Pro Cond"/>
                <a:ea typeface="Myriad Pro Cond"/>
                <a:cs typeface="Times New Roman" panose="02020603050405020304" pitchFamily="18" charset="0"/>
              </a:rPr>
              <a:t> edilemeyen kısmı %50 oranında ve yıllık </a:t>
            </a:r>
            <a:r>
              <a:rPr lang="tr-TR" sz="1500" b="1" i="1" dirty="0">
                <a:solidFill>
                  <a:srgbClr val="A00000"/>
                </a:solidFill>
                <a:latin typeface="Myriad Pro Cond"/>
                <a:ea typeface="Myriad Pro Cond"/>
                <a:cs typeface="Times New Roman" panose="02020603050405020304" pitchFamily="18" charset="0"/>
              </a:rPr>
              <a:t>381.552.713 TL</a:t>
            </a:r>
            <a:r>
              <a:rPr lang="tr-TR" sz="1500" b="1" dirty="0">
                <a:solidFill>
                  <a:srgbClr val="A00000"/>
                </a:solidFill>
                <a:latin typeface="Myriad Pro Cond"/>
                <a:ea typeface="Myriad Pro Cond"/>
                <a:cs typeface="Times New Roman" panose="02020603050405020304" pitchFamily="18" charset="0"/>
              </a:rPr>
              <a:t>’ye kadar desteklenir.</a:t>
            </a:r>
          </a:p>
          <a:p>
            <a:pPr algn="ctr" defTabSz="342900"/>
            <a:endParaRPr lang="tr-TR" sz="1500" b="1" i="1" dirty="0">
              <a:solidFill>
                <a:srgbClr val="D8AD65"/>
              </a:solidFill>
              <a:latin typeface="Myriad Pro Cond"/>
            </a:endParaRPr>
          </a:p>
          <a:p>
            <a:pPr algn="ctr"/>
            <a:endParaRPr lang="tr-TR" sz="1500" b="1" i="1" dirty="0">
              <a:solidFill>
                <a:srgbClr val="D8AD65"/>
              </a:solidFill>
              <a:latin typeface="Myriad Pro Cond"/>
            </a:endParaRPr>
          </a:p>
          <a:p>
            <a:pPr algn="ctr"/>
            <a:endParaRPr lang="tr-TR" sz="1500" b="1" i="1" dirty="0">
              <a:solidFill>
                <a:srgbClr val="A00000"/>
              </a:solidFill>
              <a:latin typeface="Myriad Pro Cond"/>
            </a:endParaRPr>
          </a:p>
        </p:txBody>
      </p:sp>
    </p:spTree>
    <p:extLst>
      <p:ext uri="{BB962C8B-B14F-4D97-AF65-F5344CB8AC3E}">
        <p14:creationId xmlns:p14="http://schemas.microsoft.com/office/powerpoint/2010/main" val="5878916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 2">
            <a:extLst>
              <a:ext uri="{FF2B5EF4-FFF2-40B4-BE49-F238E27FC236}">
                <a16:creationId xmlns:a16="http://schemas.microsoft.com/office/drawing/2014/main" id="{05511038-E761-4ED5-BCC7-51D23421BAC0}"/>
              </a:ext>
            </a:extLst>
          </p:cNvPr>
          <p:cNvGrpSpPr/>
          <p:nvPr/>
        </p:nvGrpSpPr>
        <p:grpSpPr>
          <a:xfrm>
            <a:off x="3318961" y="2718669"/>
            <a:ext cx="5554078" cy="1940417"/>
            <a:chOff x="3139549" y="2777392"/>
            <a:chExt cx="5046989" cy="2011049"/>
          </a:xfrm>
        </p:grpSpPr>
        <p:pic>
          <p:nvPicPr>
            <p:cNvPr id="4" name="Shape Shape" descr="Shape Shape">
              <a:extLst>
                <a:ext uri="{FF2B5EF4-FFF2-40B4-BE49-F238E27FC236}">
                  <a16:creationId xmlns:a16="http://schemas.microsoft.com/office/drawing/2014/main" id="{CA5061C6-A2AC-43E3-9774-18E7F1E12D38}"/>
                </a:ext>
              </a:extLst>
            </p:cNvPr>
            <p:cNvPicPr>
              <a:picLocks/>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colorTemperature colorTemp="1500"/>
                      </a14:imgEffect>
                      <a14:imgEffect>
                        <a14:saturation sat="2000"/>
                      </a14:imgEffect>
                    </a14:imgLayer>
                  </a14:imgProps>
                </a:ext>
              </a:extLst>
            </a:blip>
            <a:stretch>
              <a:fillRect/>
            </a:stretch>
          </p:blipFill>
          <p:spPr>
            <a:xfrm>
              <a:off x="3139549" y="2777392"/>
              <a:ext cx="5046989" cy="2011049"/>
            </a:xfrm>
            <a:prstGeom prst="rect">
              <a:avLst/>
            </a:prstGeom>
            <a:noFill/>
            <a:ln>
              <a:noFill/>
            </a:ln>
            <a:effectLst>
              <a:glow>
                <a:schemeClr val="bg1"/>
              </a:glow>
              <a:reflection endPos="0" dist="50800" dir="5400000" sy="-100000" algn="bl" rotWithShape="0"/>
            </a:effectLst>
          </p:spPr>
        </p:pic>
        <p:sp>
          <p:nvSpPr>
            <p:cNvPr id="5" name="YENİ NESİL İHRACAT DESTEKLERİ  VE…">
              <a:extLst>
                <a:ext uri="{FF2B5EF4-FFF2-40B4-BE49-F238E27FC236}">
                  <a16:creationId xmlns:a16="http://schemas.microsoft.com/office/drawing/2014/main" id="{482A41AE-730D-407C-BB48-A9F3DE9C4734}"/>
                </a:ext>
              </a:extLst>
            </p:cNvPr>
            <p:cNvSpPr txBox="1"/>
            <p:nvPr/>
          </p:nvSpPr>
          <p:spPr>
            <a:xfrm>
              <a:off x="3325862" y="2946011"/>
              <a:ext cx="4674365" cy="1673809"/>
            </a:xfrm>
            <a:prstGeom prst="rect">
              <a:avLst/>
            </a:prstGeom>
            <a:ln w="3175">
              <a:no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7560" tIns="17560" rIns="17560" bIns="17560" anchor="ctr"/>
            <a:lstStyle/>
            <a:p>
              <a:pPr algn="ctr">
                <a:defRPr sz="4400" b="1">
                  <a:solidFill>
                    <a:srgbClr val="D8AD65"/>
                  </a:solidFill>
                  <a:latin typeface="Myriad Pro Cond"/>
                  <a:ea typeface="Myriad Pro Cond"/>
                  <a:cs typeface="Myriad Pro Cond"/>
                  <a:sym typeface="Myriad Pro Condensed"/>
                </a:defRPr>
              </a:pPr>
              <a:r>
                <a:rPr lang="tr-TR" sz="2400" b="1" dirty="0">
                  <a:solidFill>
                    <a:prstClr val="white"/>
                  </a:solidFill>
                  <a:latin typeface="Myriad Pro Cond"/>
                </a:rPr>
                <a:t>ULUSLARARASI REKABETÇİLİĞİN GELİŞTİRİLMESİ (</a:t>
              </a:r>
              <a:r>
                <a:rPr lang="tr-TR" altLang="tr-TR" sz="2400" b="1" dirty="0">
                  <a:solidFill>
                    <a:prstClr val="white"/>
                  </a:solidFill>
                  <a:latin typeface="Myriad Pro Cond"/>
                </a:rPr>
                <a:t>UR-GE) </a:t>
              </a:r>
            </a:p>
            <a:p>
              <a:pPr algn="ctr">
                <a:defRPr sz="4400" b="1">
                  <a:solidFill>
                    <a:srgbClr val="D8AD65"/>
                  </a:solidFill>
                  <a:latin typeface="Myriad Pro Cond"/>
                  <a:ea typeface="Myriad Pro Cond"/>
                  <a:cs typeface="Myriad Pro Cond"/>
                  <a:sym typeface="Myriad Pro Condensed"/>
                </a:defRPr>
              </a:pPr>
              <a:r>
                <a:rPr lang="tr-TR" altLang="tr-TR" sz="2400" b="1" dirty="0">
                  <a:solidFill>
                    <a:prstClr val="white"/>
                  </a:solidFill>
                  <a:latin typeface="Myriad Pro Cond"/>
                </a:rPr>
                <a:t>PROJE DESTEĞİ</a:t>
              </a:r>
              <a:endParaRPr lang="tr-TR" sz="2400" b="1" dirty="0">
                <a:solidFill>
                  <a:prstClr val="white"/>
                </a:solidFill>
                <a:latin typeface="Myriad Pro Cond"/>
              </a:endParaRPr>
            </a:p>
          </p:txBody>
        </p:sp>
      </p:grpSp>
    </p:spTree>
    <p:extLst>
      <p:ext uri="{BB962C8B-B14F-4D97-AF65-F5344CB8AC3E}">
        <p14:creationId xmlns:p14="http://schemas.microsoft.com/office/powerpoint/2010/main" val="29972085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974E83BC-E3B4-44E3-8FEC-26562078C48C}"/>
              </a:ext>
            </a:extLst>
          </p:cNvPr>
          <p:cNvSpPr txBox="1">
            <a:spLocks/>
          </p:cNvSpPr>
          <p:nvPr/>
        </p:nvSpPr>
        <p:spPr>
          <a:xfrm>
            <a:off x="760912" y="402712"/>
            <a:ext cx="6519454" cy="3693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2800" b="1" dirty="0">
                <a:solidFill>
                  <a:srgbClr val="A00000"/>
                </a:solidFill>
                <a:latin typeface="Myriad Pro Cond"/>
              </a:rPr>
              <a:t>UR-GE Proje Desteği</a:t>
            </a:r>
          </a:p>
        </p:txBody>
      </p:sp>
      <p:sp>
        <p:nvSpPr>
          <p:cNvPr id="3" name="Unvan 1">
            <a:extLst>
              <a:ext uri="{FF2B5EF4-FFF2-40B4-BE49-F238E27FC236}">
                <a16:creationId xmlns:a16="http://schemas.microsoft.com/office/drawing/2014/main" id="{97312BE4-67AA-4816-A498-7FD65D4C22D8}"/>
              </a:ext>
            </a:extLst>
          </p:cNvPr>
          <p:cNvSpPr txBox="1">
            <a:spLocks/>
          </p:cNvSpPr>
          <p:nvPr/>
        </p:nvSpPr>
        <p:spPr>
          <a:xfrm>
            <a:off x="941640" y="2137996"/>
            <a:ext cx="7062877" cy="30526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marL="457200" marR="0" lvl="0" indent="-45720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endParaRPr kumimoji="0" lang="tr-TR" sz="2800" b="1" i="0" u="none" strike="noStrike" kern="1200" cap="none" spc="0" normalizeH="0" baseline="0" noProof="0" dirty="0">
              <a:ln>
                <a:noFill/>
              </a:ln>
              <a:solidFill>
                <a:srgbClr val="A00000"/>
              </a:solidFill>
              <a:effectLst/>
              <a:uLnTx/>
              <a:uFillTx/>
              <a:latin typeface="Myriad Pro" panose="020B0503030403020204" pitchFamily="34" charset="0"/>
              <a:sym typeface="Montserrat Regular"/>
            </a:endParaRPr>
          </a:p>
        </p:txBody>
      </p:sp>
      <p:sp>
        <p:nvSpPr>
          <p:cNvPr id="4" name="Metin kutusu 3">
            <a:extLst>
              <a:ext uri="{FF2B5EF4-FFF2-40B4-BE49-F238E27FC236}">
                <a16:creationId xmlns:a16="http://schemas.microsoft.com/office/drawing/2014/main" id="{61844BDF-2CDF-4E96-BA11-0CA0DE775973}"/>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b="1" i="0" u="none" strike="noStrike" kern="0" cap="none" spc="0" normalizeH="0" baseline="0" noProof="0" dirty="0">
              <a:ln>
                <a:noFill/>
              </a:ln>
              <a:solidFill>
                <a:srgbClr val="FFFFFF"/>
              </a:solidFill>
              <a:effectLst/>
              <a:uLnTx/>
              <a:uFillTx/>
              <a:ea typeface="+mn-ea"/>
              <a:cs typeface="+mn-cs"/>
            </a:endParaRPr>
          </a:p>
        </p:txBody>
      </p:sp>
      <p:sp>
        <p:nvSpPr>
          <p:cNvPr id="5" name="Dikdörtgen 4">
            <a:extLst>
              <a:ext uri="{FF2B5EF4-FFF2-40B4-BE49-F238E27FC236}">
                <a16:creationId xmlns:a16="http://schemas.microsoft.com/office/drawing/2014/main" id="{B936EBB1-DF6D-45EB-A0C1-4BEEDC2F53D6}"/>
              </a:ext>
            </a:extLst>
          </p:cNvPr>
          <p:cNvSpPr/>
          <p:nvPr/>
        </p:nvSpPr>
        <p:spPr>
          <a:xfrm>
            <a:off x="10454756" y="3165152"/>
            <a:ext cx="1628245" cy="492443"/>
          </a:xfrm>
          <a:prstGeom prst="rect">
            <a:avLst/>
          </a:prstGeom>
        </p:spPr>
        <p:txBody>
          <a:bodyPr wrap="square">
            <a:spAutoFit/>
          </a:bodyPr>
          <a:lstStyle/>
          <a:p>
            <a:pPr algn="ctr"/>
            <a:r>
              <a:rPr lang="tr-TR" sz="1300" b="1" dirty="0">
                <a:solidFill>
                  <a:srgbClr val="FFFFFF"/>
                </a:solidFill>
                <a:latin typeface="Myriad Pro Cond"/>
                <a:sym typeface="Myriad Pro Condensed"/>
              </a:rPr>
              <a:t>YENİ</a:t>
            </a:r>
          </a:p>
          <a:p>
            <a:pPr algn="ctr"/>
            <a:r>
              <a:rPr lang="tr-TR" sz="1300" b="1" dirty="0">
                <a:solidFill>
                  <a:srgbClr val="FFFFFF"/>
                </a:solidFill>
                <a:latin typeface="Myriad Pro Cond"/>
                <a:sym typeface="Myriad Pro Condensed"/>
              </a:rPr>
              <a:t>DESTEK</a:t>
            </a:r>
          </a:p>
        </p:txBody>
      </p:sp>
      <p:sp>
        <p:nvSpPr>
          <p:cNvPr id="7" name="Metin kutusu 6">
            <a:extLst>
              <a:ext uri="{FF2B5EF4-FFF2-40B4-BE49-F238E27FC236}">
                <a16:creationId xmlns:a16="http://schemas.microsoft.com/office/drawing/2014/main" id="{E936BEF4-6A15-4D59-B9E6-71D16F39D872}"/>
              </a:ext>
            </a:extLst>
          </p:cNvPr>
          <p:cNvSpPr txBox="1"/>
          <p:nvPr/>
        </p:nvSpPr>
        <p:spPr>
          <a:xfrm>
            <a:off x="5419070" y="5606705"/>
            <a:ext cx="1516566" cy="301758"/>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marR="0" indent="0" algn="ctr" defTabSz="2438338" rtl="0" fontAlgn="auto" latinLnBrk="0" hangingPunct="0">
              <a:lnSpc>
                <a:spcPct val="100000"/>
              </a:lnSpc>
              <a:spcBef>
                <a:spcPts val="0"/>
              </a:spcBef>
              <a:spcAft>
                <a:spcPts val="0"/>
              </a:spcAft>
              <a:buClrTx/>
              <a:buSzTx/>
              <a:buFontTx/>
              <a:buNone/>
              <a:tabLst/>
            </a:pPr>
            <a:r>
              <a:rPr kumimoji="0" lang="tr-TR" sz="1500" b="1" i="0" u="none" strike="noStrike" cap="none" spc="0" normalizeH="0" baseline="0" dirty="0">
                <a:ln>
                  <a:noFill/>
                </a:ln>
                <a:solidFill>
                  <a:schemeClr val="bg1"/>
                </a:solidFill>
                <a:effectLst/>
                <a:uFillTx/>
                <a:latin typeface="Myriad Pro Cond"/>
                <a:sym typeface="Helvetica Neue"/>
              </a:rPr>
              <a:t>YENİ</a:t>
            </a:r>
          </a:p>
        </p:txBody>
      </p:sp>
      <p:sp>
        <p:nvSpPr>
          <p:cNvPr id="8" name="Rectangle">
            <a:extLst>
              <a:ext uri="{FF2B5EF4-FFF2-40B4-BE49-F238E27FC236}">
                <a16:creationId xmlns:a16="http://schemas.microsoft.com/office/drawing/2014/main" id="{0A091943-3621-48D5-BD4D-04FA638684D4}"/>
              </a:ext>
            </a:extLst>
          </p:cNvPr>
          <p:cNvSpPr/>
          <p:nvPr/>
        </p:nvSpPr>
        <p:spPr>
          <a:xfrm>
            <a:off x="1052359" y="1466434"/>
            <a:ext cx="5557447" cy="511084"/>
          </a:xfrm>
          <a:prstGeom prst="rect">
            <a:avLst/>
          </a:prstGeom>
          <a:solidFill>
            <a:srgbClr val="A00000"/>
          </a:solidFill>
          <a:ln>
            <a:noFill/>
          </a:ln>
          <a:effectLst/>
        </p:spPr>
        <p:txBody>
          <a:bodyPr wrap="square" lIns="35120" tIns="35120" rIns="35120" bIns="35120" numCol="1" anchor="ctr">
            <a:noAutofit/>
          </a:bodyPr>
          <a:lstStyle/>
          <a:p>
            <a:pPr algn="ctr"/>
            <a:r>
              <a:rPr lang="tr-TR" sz="1600" b="1" i="1" dirty="0">
                <a:solidFill>
                  <a:schemeClr val="bg1"/>
                </a:solidFill>
                <a:latin typeface="Myriad Pro Cond"/>
                <a:sym typeface="Helvetica Neue"/>
              </a:rPr>
              <a:t>İŞBİRLİĞİ KURULUŞU PROJE SUNUMU</a:t>
            </a:r>
            <a:endParaRPr lang="tr-TR" sz="1700" b="1" i="1" dirty="0">
              <a:solidFill>
                <a:schemeClr val="bg1"/>
              </a:solidFill>
              <a:latin typeface="Myriad Pro Cond"/>
            </a:endParaRPr>
          </a:p>
        </p:txBody>
      </p:sp>
      <p:sp>
        <p:nvSpPr>
          <p:cNvPr id="10" name="Rectangle">
            <a:extLst>
              <a:ext uri="{FF2B5EF4-FFF2-40B4-BE49-F238E27FC236}">
                <a16:creationId xmlns:a16="http://schemas.microsoft.com/office/drawing/2014/main" id="{E29B1D61-FFE8-41C5-9B66-B88D0BD6DE4A}"/>
              </a:ext>
            </a:extLst>
          </p:cNvPr>
          <p:cNvSpPr/>
          <p:nvPr/>
        </p:nvSpPr>
        <p:spPr>
          <a:xfrm>
            <a:off x="1052358" y="2230435"/>
            <a:ext cx="5557447" cy="511084"/>
          </a:xfrm>
          <a:prstGeom prst="rect">
            <a:avLst/>
          </a:prstGeom>
          <a:solidFill>
            <a:srgbClr val="A00000"/>
          </a:solidFill>
          <a:ln>
            <a:noFill/>
          </a:ln>
          <a:effectLst/>
        </p:spPr>
        <p:txBody>
          <a:bodyPr wrap="square" lIns="35120" tIns="35120" rIns="35120" bIns="35120" numCol="1" anchor="ctr">
            <a:noAutofit/>
          </a:bodyPr>
          <a:lstStyle/>
          <a:p>
            <a:pPr algn="ctr"/>
            <a:r>
              <a:rPr lang="tr-TR" sz="1600" b="1" i="1" dirty="0">
                <a:solidFill>
                  <a:schemeClr val="bg1"/>
                </a:solidFill>
                <a:latin typeface="Myriad Pro Cond"/>
              </a:rPr>
              <a:t>İHTİYAÇ ANALİZİ VE İSTİHDAM</a:t>
            </a:r>
          </a:p>
        </p:txBody>
      </p:sp>
      <p:sp>
        <p:nvSpPr>
          <p:cNvPr id="11" name="Rectangle">
            <a:extLst>
              <a:ext uri="{FF2B5EF4-FFF2-40B4-BE49-F238E27FC236}">
                <a16:creationId xmlns:a16="http://schemas.microsoft.com/office/drawing/2014/main" id="{69F59A37-DCB7-44C9-8933-E00866BEE90C}"/>
              </a:ext>
            </a:extLst>
          </p:cNvPr>
          <p:cNvSpPr/>
          <p:nvPr/>
        </p:nvSpPr>
        <p:spPr>
          <a:xfrm>
            <a:off x="1052358" y="3038331"/>
            <a:ext cx="5557447" cy="511084"/>
          </a:xfrm>
          <a:prstGeom prst="rect">
            <a:avLst/>
          </a:prstGeom>
          <a:solidFill>
            <a:srgbClr val="A00000"/>
          </a:solidFill>
          <a:ln>
            <a:noFill/>
          </a:ln>
          <a:effectLst/>
        </p:spPr>
        <p:txBody>
          <a:bodyPr wrap="square" lIns="35120" tIns="35120" rIns="35120" bIns="35120" numCol="1" anchor="ctr">
            <a:noAutofit/>
          </a:bodyPr>
          <a:lstStyle/>
          <a:p>
            <a:pPr algn="ctr"/>
            <a:r>
              <a:rPr lang="tr-TR" sz="1600" b="1" i="1" dirty="0">
                <a:solidFill>
                  <a:schemeClr val="bg1"/>
                </a:solidFill>
                <a:latin typeface="Myriad Pro Cond"/>
              </a:rPr>
              <a:t>EĞİTİM/DANIŞMANLIK/KÜME TANITIM</a:t>
            </a:r>
            <a:endParaRPr lang="tr-TR" sz="1700" b="1" i="1" dirty="0">
              <a:solidFill>
                <a:schemeClr val="bg1"/>
              </a:solidFill>
              <a:latin typeface="Myriad Pro Cond"/>
            </a:endParaRPr>
          </a:p>
        </p:txBody>
      </p:sp>
      <p:sp>
        <p:nvSpPr>
          <p:cNvPr id="12" name="Rectangle">
            <a:extLst>
              <a:ext uri="{FF2B5EF4-FFF2-40B4-BE49-F238E27FC236}">
                <a16:creationId xmlns:a16="http://schemas.microsoft.com/office/drawing/2014/main" id="{B90C7B42-5F89-4063-AAB5-34E727331545}"/>
              </a:ext>
            </a:extLst>
          </p:cNvPr>
          <p:cNvSpPr/>
          <p:nvPr/>
        </p:nvSpPr>
        <p:spPr>
          <a:xfrm>
            <a:off x="1052358" y="3965435"/>
            <a:ext cx="5557447" cy="676234"/>
          </a:xfrm>
          <a:prstGeom prst="rect">
            <a:avLst/>
          </a:prstGeom>
          <a:solidFill>
            <a:srgbClr val="A00000"/>
          </a:solidFill>
          <a:ln>
            <a:noFill/>
          </a:ln>
          <a:effectLst/>
        </p:spPr>
        <p:txBody>
          <a:bodyPr wrap="square" lIns="35120" tIns="35120" rIns="35120" bIns="35120" numCol="1" anchor="ctr">
            <a:noAutofit/>
          </a:bodyPr>
          <a:lstStyle/>
          <a:p>
            <a:pPr algn="ctr"/>
            <a:r>
              <a:rPr lang="tr-TR" sz="1600" b="1" i="1" dirty="0">
                <a:solidFill>
                  <a:schemeClr val="bg1"/>
                </a:solidFill>
                <a:latin typeface="Myriad Pro Cond"/>
              </a:rPr>
              <a:t>YURT DIŞI PAZARLAMA</a:t>
            </a:r>
          </a:p>
          <a:p>
            <a:pPr algn="ctr"/>
            <a:r>
              <a:rPr lang="tr-TR" sz="1600" b="1" i="1" dirty="0">
                <a:solidFill>
                  <a:schemeClr val="bg1"/>
                </a:solidFill>
                <a:latin typeface="Myriad Pro Cond"/>
              </a:rPr>
              <a:t>SANAL YURT DIŞI PAZARLAMA</a:t>
            </a:r>
            <a:endParaRPr lang="tr-TR" sz="1700" b="1" i="1" dirty="0">
              <a:solidFill>
                <a:schemeClr val="bg1"/>
              </a:solidFill>
              <a:latin typeface="Myriad Pro Cond"/>
            </a:endParaRPr>
          </a:p>
        </p:txBody>
      </p:sp>
      <p:sp>
        <p:nvSpPr>
          <p:cNvPr id="13" name="Rectangle">
            <a:extLst>
              <a:ext uri="{FF2B5EF4-FFF2-40B4-BE49-F238E27FC236}">
                <a16:creationId xmlns:a16="http://schemas.microsoft.com/office/drawing/2014/main" id="{C3E48612-751D-4CAF-8832-F41C58EC8D93}"/>
              </a:ext>
            </a:extLst>
          </p:cNvPr>
          <p:cNvSpPr/>
          <p:nvPr/>
        </p:nvSpPr>
        <p:spPr>
          <a:xfrm>
            <a:off x="1052358" y="4983557"/>
            <a:ext cx="5557447" cy="503940"/>
          </a:xfrm>
          <a:prstGeom prst="rect">
            <a:avLst/>
          </a:prstGeom>
          <a:solidFill>
            <a:srgbClr val="A00000"/>
          </a:solidFill>
          <a:ln>
            <a:noFill/>
          </a:ln>
          <a:effectLst/>
        </p:spPr>
        <p:txBody>
          <a:bodyPr wrap="square" lIns="35120" tIns="35120" rIns="35120" bIns="35120" numCol="1" anchor="ctr">
            <a:noAutofit/>
          </a:bodyPr>
          <a:lstStyle/>
          <a:p>
            <a:pPr algn="ctr"/>
            <a:r>
              <a:rPr lang="tr-TR" sz="1600" b="1" i="1" dirty="0">
                <a:solidFill>
                  <a:schemeClr val="bg1"/>
                </a:solidFill>
                <a:latin typeface="Myriad Pro Cond"/>
              </a:rPr>
              <a:t>ALIM HEYETİ</a:t>
            </a:r>
            <a:endParaRPr lang="tr-TR" sz="1700" b="1" i="1" dirty="0">
              <a:solidFill>
                <a:schemeClr val="bg1"/>
              </a:solidFill>
              <a:latin typeface="Myriad Pro Cond"/>
            </a:endParaRPr>
          </a:p>
        </p:txBody>
      </p:sp>
      <p:sp>
        <p:nvSpPr>
          <p:cNvPr id="14" name="Dikdörtgen 13">
            <a:extLst>
              <a:ext uri="{FF2B5EF4-FFF2-40B4-BE49-F238E27FC236}">
                <a16:creationId xmlns:a16="http://schemas.microsoft.com/office/drawing/2014/main" id="{D27A5D9A-B974-417A-BACA-45FF237AA334}"/>
              </a:ext>
            </a:extLst>
          </p:cNvPr>
          <p:cNvSpPr/>
          <p:nvPr/>
        </p:nvSpPr>
        <p:spPr>
          <a:xfrm>
            <a:off x="7369311" y="1667315"/>
            <a:ext cx="4066422" cy="1384995"/>
          </a:xfrm>
          <a:prstGeom prst="rect">
            <a:avLst/>
          </a:prstGeom>
        </p:spPr>
        <p:txBody>
          <a:bodyPr wrap="square">
            <a:spAutoFit/>
          </a:bodyPr>
          <a:lstStyle/>
          <a:p>
            <a:pPr marL="0" lvl="2" indent="0" algn="ctr" defTabSz="685800" hangingPunct="1">
              <a:defRPr/>
            </a:pPr>
            <a:r>
              <a:rPr lang="tr-TR" sz="1500" b="1" dirty="0">
                <a:solidFill>
                  <a:srgbClr val="A00000"/>
                </a:solidFill>
                <a:latin typeface="Myriad Pro Cond"/>
              </a:rPr>
              <a:t>UR-GE PROJELERİNİN SÜRESİ 3 YILDIR </a:t>
            </a:r>
          </a:p>
          <a:p>
            <a:pPr marL="0" lvl="2" indent="0" algn="ctr" defTabSz="685800" hangingPunct="1">
              <a:defRPr/>
            </a:pPr>
            <a:r>
              <a:rPr lang="tr-TR" sz="1200" b="1" dirty="0">
                <a:solidFill>
                  <a:srgbClr val="A00000"/>
                </a:solidFill>
                <a:latin typeface="Myriad Pro Cond"/>
              </a:rPr>
              <a:t>Proje süresine projenin performansına göre 2 yıla</a:t>
            </a:r>
          </a:p>
          <a:p>
            <a:pPr marL="0" lvl="2" indent="0" algn="ctr" defTabSz="685800" hangingPunct="1">
              <a:defRPr/>
            </a:pPr>
            <a:r>
              <a:rPr lang="tr-TR" sz="1200" b="1" dirty="0">
                <a:solidFill>
                  <a:srgbClr val="A00000"/>
                </a:solidFill>
                <a:latin typeface="Myriad Pro Cond"/>
              </a:rPr>
              <a:t>kadar ilave süre verilebilir.</a:t>
            </a:r>
          </a:p>
          <a:p>
            <a:pPr marL="0" lvl="2" indent="0" algn="ctr" defTabSz="685800" hangingPunct="1">
              <a:defRPr/>
            </a:pPr>
            <a:endParaRPr lang="tr-TR" sz="1500" b="1" dirty="0">
              <a:solidFill>
                <a:srgbClr val="A00000"/>
              </a:solidFill>
              <a:latin typeface="Myriad Pro Cond"/>
            </a:endParaRPr>
          </a:p>
          <a:p>
            <a:pPr marL="0" lvl="2" indent="0" algn="ctr" defTabSz="685800" hangingPunct="1">
              <a:defRPr/>
            </a:pPr>
            <a:r>
              <a:rPr lang="tr-TR" sz="1500" b="1" dirty="0">
                <a:solidFill>
                  <a:srgbClr val="A00000"/>
                </a:solidFill>
                <a:latin typeface="Myriad Pro Cond"/>
              </a:rPr>
              <a:t>1 ŞİRKET EN FAZLA 3 UR-GE PROJESİNDE KATILIMCI OLABİLİR.</a:t>
            </a:r>
          </a:p>
        </p:txBody>
      </p:sp>
      <p:pic>
        <p:nvPicPr>
          <p:cNvPr id="15" name="Image" descr="Image">
            <a:extLst>
              <a:ext uri="{FF2B5EF4-FFF2-40B4-BE49-F238E27FC236}">
                <a16:creationId xmlns:a16="http://schemas.microsoft.com/office/drawing/2014/main" id="{6A11833E-3BB8-450B-BE09-754B0CE50039}"/>
              </a:ext>
            </a:extLst>
          </p:cNvPr>
          <p:cNvPicPr>
            <a:picLocks noChangeAspect="1"/>
          </p:cNvPicPr>
          <p:nvPr/>
        </p:nvPicPr>
        <p:blipFill>
          <a:blip r:embed="rId2"/>
          <a:stretch>
            <a:fillRect/>
          </a:stretch>
        </p:blipFill>
        <p:spPr>
          <a:xfrm>
            <a:off x="11408900" y="3274898"/>
            <a:ext cx="543853" cy="543873"/>
          </a:xfrm>
          <a:prstGeom prst="rect">
            <a:avLst/>
          </a:prstGeom>
          <a:ln w="3175" cap="flat">
            <a:noFill/>
            <a:miter lim="400000"/>
          </a:ln>
          <a:effectLst/>
        </p:spPr>
      </p:pic>
      <p:sp>
        <p:nvSpPr>
          <p:cNvPr id="9" name="Ok: Köşeli Çift Ayraç 8">
            <a:extLst>
              <a:ext uri="{FF2B5EF4-FFF2-40B4-BE49-F238E27FC236}">
                <a16:creationId xmlns:a16="http://schemas.microsoft.com/office/drawing/2014/main" id="{FB253966-1FF9-4F12-B98D-C45A34229E97}"/>
              </a:ext>
            </a:extLst>
          </p:cNvPr>
          <p:cNvSpPr/>
          <p:nvPr/>
        </p:nvSpPr>
        <p:spPr>
          <a:xfrm>
            <a:off x="7635778" y="4944656"/>
            <a:ext cx="1516566" cy="665942"/>
          </a:xfrm>
          <a:prstGeom prst="chevron">
            <a:avLst/>
          </a:prstGeom>
          <a:solidFill>
            <a:srgbClr val="A00000"/>
          </a:solidFill>
          <a:ln>
            <a:solidFill>
              <a:srgbClr val="D8AD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sp>
        <p:nvSpPr>
          <p:cNvPr id="25" name="Rectangle 113">
            <a:extLst>
              <a:ext uri="{FF2B5EF4-FFF2-40B4-BE49-F238E27FC236}">
                <a16:creationId xmlns:a16="http://schemas.microsoft.com/office/drawing/2014/main" id="{D26594D7-9980-4830-AB1E-C5BC8306BEE3}"/>
              </a:ext>
            </a:extLst>
          </p:cNvPr>
          <p:cNvSpPr/>
          <p:nvPr/>
        </p:nvSpPr>
        <p:spPr>
          <a:xfrm>
            <a:off x="8050585" y="5190685"/>
            <a:ext cx="821995" cy="449379"/>
          </a:xfrm>
          <a:prstGeom prst="rect">
            <a:avLst/>
          </a:prstGeom>
          <a:ln>
            <a:noFill/>
          </a:ln>
        </p:spPr>
        <p:txBody>
          <a:bodyPr vert="horz" lIns="0" tIns="0" rIns="0" bIns="0" rtlCol="0">
            <a:noAutofit/>
          </a:bodyPr>
          <a:lstStyle/>
          <a:p>
            <a:pPr>
              <a:lnSpc>
                <a:spcPct val="107000"/>
              </a:lnSpc>
              <a:spcAft>
                <a:spcPts val="800"/>
              </a:spcAft>
            </a:pPr>
            <a:r>
              <a:rPr lang="tr-TR" sz="1000" b="1" dirty="0">
                <a:solidFill>
                  <a:srgbClr val="D8AD65"/>
                </a:solidFill>
                <a:latin typeface="Calibri" panose="020F0502020204030204" pitchFamily="34" charset="0"/>
                <a:cs typeface="Calibri" panose="020F0502020204030204" pitchFamily="34" charset="0"/>
              </a:rPr>
              <a:t>ŞİRKETLER</a:t>
            </a:r>
          </a:p>
        </p:txBody>
      </p:sp>
      <p:pic>
        <p:nvPicPr>
          <p:cNvPr id="31" name="Resim 30">
            <a:extLst>
              <a:ext uri="{FF2B5EF4-FFF2-40B4-BE49-F238E27FC236}">
                <a16:creationId xmlns:a16="http://schemas.microsoft.com/office/drawing/2014/main" id="{67469240-571B-4AC7-92BF-67B14E7B06D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18385" y="5774517"/>
            <a:ext cx="1155230" cy="506308"/>
          </a:xfrm>
          <a:prstGeom prst="rect">
            <a:avLst/>
          </a:prstGeom>
        </p:spPr>
      </p:pic>
      <p:sp>
        <p:nvSpPr>
          <p:cNvPr id="32" name="Ok: Köşeli Çift Ayraç 31">
            <a:extLst>
              <a:ext uri="{FF2B5EF4-FFF2-40B4-BE49-F238E27FC236}">
                <a16:creationId xmlns:a16="http://schemas.microsoft.com/office/drawing/2014/main" id="{7EFADAD4-4220-4E03-96F9-193C7188F5B4}"/>
              </a:ext>
            </a:extLst>
          </p:cNvPr>
          <p:cNvSpPr/>
          <p:nvPr/>
        </p:nvSpPr>
        <p:spPr>
          <a:xfrm>
            <a:off x="9030490" y="4954093"/>
            <a:ext cx="1400573" cy="647068"/>
          </a:xfrm>
          <a:prstGeom prst="chevron">
            <a:avLst/>
          </a:prstGeom>
          <a:solidFill>
            <a:srgbClr val="A00000"/>
          </a:solidFill>
          <a:ln>
            <a:solidFill>
              <a:srgbClr val="D8AD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sp>
        <p:nvSpPr>
          <p:cNvPr id="33" name="Rectangle 113">
            <a:extLst>
              <a:ext uri="{FF2B5EF4-FFF2-40B4-BE49-F238E27FC236}">
                <a16:creationId xmlns:a16="http://schemas.microsoft.com/office/drawing/2014/main" id="{71E0BB16-62D0-4006-B937-A73F2BD93E0A}"/>
              </a:ext>
            </a:extLst>
          </p:cNvPr>
          <p:cNvSpPr/>
          <p:nvPr/>
        </p:nvSpPr>
        <p:spPr>
          <a:xfrm>
            <a:off x="9475349" y="5158202"/>
            <a:ext cx="675951" cy="404220"/>
          </a:xfrm>
          <a:prstGeom prst="rect">
            <a:avLst/>
          </a:prstGeom>
          <a:ln>
            <a:noFill/>
          </a:ln>
        </p:spPr>
        <p:txBody>
          <a:bodyPr vert="horz" lIns="0" tIns="0" rIns="0" bIns="0" rtlCol="0">
            <a:noAutofit/>
          </a:bodyPr>
          <a:lstStyle/>
          <a:p>
            <a:pPr>
              <a:lnSpc>
                <a:spcPct val="107000"/>
              </a:lnSpc>
              <a:spcAft>
                <a:spcPts val="800"/>
              </a:spcAft>
            </a:pPr>
            <a:r>
              <a:rPr lang="tr-TR" sz="1000" b="1" dirty="0">
                <a:solidFill>
                  <a:srgbClr val="D8AD65"/>
                </a:solidFill>
                <a:latin typeface="Calibri" panose="020F0502020204030204" pitchFamily="34" charset="0"/>
                <a:cs typeface="Calibri" panose="020F0502020204030204" pitchFamily="34" charset="0"/>
              </a:rPr>
              <a:t>İŞBİRLİĞİ KURULUŞU</a:t>
            </a:r>
          </a:p>
        </p:txBody>
      </p:sp>
      <p:sp>
        <p:nvSpPr>
          <p:cNvPr id="34" name="Ok: Köşeli Çift Ayraç 33">
            <a:extLst>
              <a:ext uri="{FF2B5EF4-FFF2-40B4-BE49-F238E27FC236}">
                <a16:creationId xmlns:a16="http://schemas.microsoft.com/office/drawing/2014/main" id="{C5BFD57B-0DBA-4EF3-94F2-5671217DB431}"/>
              </a:ext>
            </a:extLst>
          </p:cNvPr>
          <p:cNvSpPr/>
          <p:nvPr/>
        </p:nvSpPr>
        <p:spPr>
          <a:xfrm>
            <a:off x="10267293" y="4944656"/>
            <a:ext cx="1413534" cy="656503"/>
          </a:xfrm>
          <a:prstGeom prst="chevron">
            <a:avLst/>
          </a:prstGeom>
          <a:solidFill>
            <a:srgbClr val="A00000"/>
          </a:solidFill>
          <a:ln>
            <a:solidFill>
              <a:srgbClr val="D8AD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sp>
        <p:nvSpPr>
          <p:cNvPr id="35" name="Rectangle 113">
            <a:extLst>
              <a:ext uri="{FF2B5EF4-FFF2-40B4-BE49-F238E27FC236}">
                <a16:creationId xmlns:a16="http://schemas.microsoft.com/office/drawing/2014/main" id="{1EFC6C48-1829-4C9D-88D1-DD40940C062B}"/>
              </a:ext>
            </a:extLst>
          </p:cNvPr>
          <p:cNvSpPr/>
          <p:nvPr/>
        </p:nvSpPr>
        <p:spPr>
          <a:xfrm>
            <a:off x="10701103" y="5143227"/>
            <a:ext cx="675951" cy="381338"/>
          </a:xfrm>
          <a:prstGeom prst="rect">
            <a:avLst/>
          </a:prstGeom>
          <a:ln>
            <a:noFill/>
          </a:ln>
        </p:spPr>
        <p:txBody>
          <a:bodyPr vert="horz" lIns="0" tIns="0" rIns="0" bIns="0" rtlCol="0">
            <a:noAutofit/>
          </a:bodyPr>
          <a:lstStyle/>
          <a:p>
            <a:pPr>
              <a:lnSpc>
                <a:spcPct val="107000"/>
              </a:lnSpc>
              <a:spcAft>
                <a:spcPts val="800"/>
              </a:spcAft>
            </a:pPr>
            <a:r>
              <a:rPr lang="tr-TR" sz="1000" b="1" dirty="0">
                <a:solidFill>
                  <a:srgbClr val="D8AD65"/>
                </a:solidFill>
                <a:latin typeface="Calibri" panose="020F0502020204030204" pitchFamily="34" charset="0"/>
                <a:cs typeface="Calibri" panose="020F0502020204030204" pitchFamily="34" charset="0"/>
              </a:rPr>
              <a:t>TİCARET BAKANLIĞI</a:t>
            </a:r>
          </a:p>
        </p:txBody>
      </p:sp>
      <p:sp>
        <p:nvSpPr>
          <p:cNvPr id="22" name="Metin kutusu 21">
            <a:extLst>
              <a:ext uri="{FF2B5EF4-FFF2-40B4-BE49-F238E27FC236}">
                <a16:creationId xmlns:a16="http://schemas.microsoft.com/office/drawing/2014/main" id="{70619351-E0B8-4EA2-9975-8D66BF00DA71}"/>
              </a:ext>
            </a:extLst>
          </p:cNvPr>
          <p:cNvSpPr txBox="1"/>
          <p:nvPr/>
        </p:nvSpPr>
        <p:spPr>
          <a:xfrm>
            <a:off x="7324838" y="3477673"/>
            <a:ext cx="4155367" cy="1246495"/>
          </a:xfrm>
          <a:prstGeom prst="rect">
            <a:avLst/>
          </a:prstGeom>
          <a:noFill/>
        </p:spPr>
        <p:txBody>
          <a:bodyPr wrap="square">
            <a:spAutoFit/>
          </a:bodyPr>
          <a:lstStyle/>
          <a:p>
            <a:pPr marL="0" marR="0" lvl="2" indent="0" algn="ctr" defTabSz="685800" rtl="0" eaLnBrk="1" fontAlgn="auto" latinLnBrk="0" hangingPunct="1">
              <a:lnSpc>
                <a:spcPct val="100000"/>
              </a:lnSpc>
              <a:spcBef>
                <a:spcPts val="0"/>
              </a:spcBef>
              <a:spcAft>
                <a:spcPts val="0"/>
              </a:spcAft>
              <a:buClrTx/>
              <a:buSzTx/>
              <a:buFontTx/>
              <a:buNone/>
              <a:tabLst/>
              <a:defRPr/>
            </a:pPr>
            <a:r>
              <a:rPr kumimoji="0" lang="tr-TR" sz="1500" b="1" i="0" u="none" strike="noStrike" kern="1200" cap="none" spc="0" normalizeH="0" baseline="0" noProof="0" dirty="0">
                <a:ln>
                  <a:noFill/>
                </a:ln>
                <a:solidFill>
                  <a:srgbClr val="A00000"/>
                </a:solidFill>
                <a:effectLst/>
                <a:uLnTx/>
                <a:uFillTx/>
                <a:latin typeface="Myriad Pro Cond"/>
                <a:ea typeface="+mn-ea"/>
                <a:cs typeface="+mn-cs"/>
              </a:rPr>
              <a:t>5 DEFA STANTLI FUAR KATILIMI - UZAK ÜLKELER STRATEJİSİ KAPSAMINDA YER ALAN ÜLKELERDEKİ FUARLAR+(</a:t>
            </a:r>
            <a:r>
              <a:rPr lang="tr-TR" sz="1500" b="1" dirty="0">
                <a:solidFill>
                  <a:srgbClr val="A00000"/>
                </a:solidFill>
                <a:latin typeface="Myriad Pro Cond"/>
              </a:rPr>
              <a:t>DİĞER ÜLKELER İÇİN </a:t>
            </a:r>
            <a:r>
              <a:rPr kumimoji="0" lang="tr-TR" sz="1500" b="1" i="0" u="none" strike="noStrike" kern="1200" cap="none" spc="0" normalizeH="0" baseline="0" noProof="0" dirty="0">
                <a:ln>
                  <a:noFill/>
                </a:ln>
                <a:solidFill>
                  <a:srgbClr val="A00000"/>
                </a:solidFill>
                <a:effectLst/>
                <a:uLnTx/>
                <a:uFillTx/>
                <a:latin typeface="Myriad Pro Cond"/>
                <a:ea typeface="+mn-ea"/>
                <a:cs typeface="+mn-cs"/>
              </a:rPr>
              <a:t>PRESTİJLİ FUARLAR DIŞINDA KALAN FUARLAR)</a:t>
            </a:r>
          </a:p>
        </p:txBody>
      </p:sp>
      <p:sp>
        <p:nvSpPr>
          <p:cNvPr id="16" name="Dikdörtgen 15">
            <a:extLst>
              <a:ext uri="{FF2B5EF4-FFF2-40B4-BE49-F238E27FC236}">
                <a16:creationId xmlns:a16="http://schemas.microsoft.com/office/drawing/2014/main" id="{C9D9FDE9-3DA4-41B3-8C27-014CD7A062C2}"/>
              </a:ext>
            </a:extLst>
          </p:cNvPr>
          <p:cNvSpPr/>
          <p:nvPr/>
        </p:nvSpPr>
        <p:spPr>
          <a:xfrm>
            <a:off x="11444552" y="3477671"/>
            <a:ext cx="508201" cy="17992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tr-TR" sz="1000" dirty="0"/>
              <a:t>YENİ</a:t>
            </a:r>
          </a:p>
        </p:txBody>
      </p:sp>
    </p:spTree>
    <p:extLst>
      <p:ext uri="{BB962C8B-B14F-4D97-AF65-F5344CB8AC3E}">
        <p14:creationId xmlns:p14="http://schemas.microsoft.com/office/powerpoint/2010/main" val="27613024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EB3B81A6-6F34-47C3-8107-ABC299F88170}"/>
              </a:ext>
            </a:extLst>
          </p:cNvPr>
          <p:cNvSpPr txBox="1">
            <a:spLocks/>
          </p:cNvSpPr>
          <p:nvPr/>
        </p:nvSpPr>
        <p:spPr>
          <a:xfrm>
            <a:off x="760912" y="402712"/>
            <a:ext cx="6519454" cy="3693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2800" b="1" dirty="0">
                <a:solidFill>
                  <a:srgbClr val="A00000"/>
                </a:solidFill>
                <a:latin typeface="Myriad Pro Cond"/>
              </a:rPr>
              <a:t>UR-GE Proje Desteği</a:t>
            </a:r>
          </a:p>
        </p:txBody>
      </p:sp>
      <p:sp>
        <p:nvSpPr>
          <p:cNvPr id="3" name="Unvan 1">
            <a:extLst>
              <a:ext uri="{FF2B5EF4-FFF2-40B4-BE49-F238E27FC236}">
                <a16:creationId xmlns:a16="http://schemas.microsoft.com/office/drawing/2014/main" id="{504B20E6-7FF4-4313-A0D1-C5D4795DF991}"/>
              </a:ext>
            </a:extLst>
          </p:cNvPr>
          <p:cNvSpPr txBox="1">
            <a:spLocks/>
          </p:cNvSpPr>
          <p:nvPr/>
        </p:nvSpPr>
        <p:spPr>
          <a:xfrm>
            <a:off x="941640" y="2137996"/>
            <a:ext cx="7062877" cy="30526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marL="457200" marR="0" lvl="0" indent="-45720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endParaRPr kumimoji="0" lang="tr-TR" sz="2800" b="1" i="1" u="none" strike="noStrike" kern="1200" cap="none" spc="0" normalizeH="0" baseline="0" noProof="0" dirty="0">
              <a:ln>
                <a:noFill/>
              </a:ln>
              <a:solidFill>
                <a:srgbClr val="A00000"/>
              </a:solidFill>
              <a:effectLst/>
              <a:uLnTx/>
              <a:uFillTx/>
              <a:latin typeface="Myriad Pro" panose="020B0503030403020204" pitchFamily="34" charset="0"/>
              <a:sym typeface="Montserrat Regular"/>
            </a:endParaRPr>
          </a:p>
        </p:txBody>
      </p:sp>
      <p:sp>
        <p:nvSpPr>
          <p:cNvPr id="4" name="Metin kutusu 3">
            <a:extLst>
              <a:ext uri="{FF2B5EF4-FFF2-40B4-BE49-F238E27FC236}">
                <a16:creationId xmlns:a16="http://schemas.microsoft.com/office/drawing/2014/main" id="{5A6E56CA-CDB4-4956-B1F8-619E3A55A896}"/>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b="1" i="1" u="none" strike="noStrike" kern="0" cap="none" spc="0" normalizeH="0" baseline="0" noProof="0" dirty="0">
              <a:ln>
                <a:noFill/>
              </a:ln>
              <a:solidFill>
                <a:srgbClr val="FFFFFF"/>
              </a:solidFill>
              <a:effectLst/>
              <a:uLnTx/>
              <a:uFillTx/>
              <a:ea typeface="+mn-ea"/>
              <a:cs typeface="+mn-cs"/>
            </a:endParaRPr>
          </a:p>
        </p:txBody>
      </p:sp>
      <p:sp>
        <p:nvSpPr>
          <p:cNvPr id="5" name="Dikdörtgen 4">
            <a:extLst>
              <a:ext uri="{FF2B5EF4-FFF2-40B4-BE49-F238E27FC236}">
                <a16:creationId xmlns:a16="http://schemas.microsoft.com/office/drawing/2014/main" id="{A5356472-7CE1-4C52-B018-3B34AE5D2F84}"/>
              </a:ext>
            </a:extLst>
          </p:cNvPr>
          <p:cNvSpPr/>
          <p:nvPr/>
        </p:nvSpPr>
        <p:spPr>
          <a:xfrm>
            <a:off x="10454756" y="3165152"/>
            <a:ext cx="1628245" cy="492443"/>
          </a:xfrm>
          <a:prstGeom prst="rect">
            <a:avLst/>
          </a:prstGeom>
        </p:spPr>
        <p:txBody>
          <a:bodyPr wrap="square">
            <a:spAutoFit/>
          </a:bodyPr>
          <a:lstStyle/>
          <a:p>
            <a:pPr algn="ctr"/>
            <a:r>
              <a:rPr lang="tr-TR" sz="1300" b="1" i="1" dirty="0">
                <a:solidFill>
                  <a:srgbClr val="FFFFFF"/>
                </a:solidFill>
                <a:latin typeface="Myriad Pro Cond"/>
                <a:sym typeface="Myriad Pro Condensed"/>
              </a:rPr>
              <a:t>YENİ</a:t>
            </a:r>
          </a:p>
          <a:p>
            <a:pPr algn="ctr"/>
            <a:r>
              <a:rPr lang="tr-TR" sz="1300" b="1" i="1" dirty="0">
                <a:solidFill>
                  <a:srgbClr val="FFFFFF"/>
                </a:solidFill>
                <a:latin typeface="Myriad Pro Cond"/>
                <a:sym typeface="Myriad Pro Condensed"/>
              </a:rPr>
              <a:t>DESTEK</a:t>
            </a:r>
          </a:p>
        </p:txBody>
      </p:sp>
      <p:sp>
        <p:nvSpPr>
          <p:cNvPr id="6" name="Metin kutusu 5">
            <a:extLst>
              <a:ext uri="{FF2B5EF4-FFF2-40B4-BE49-F238E27FC236}">
                <a16:creationId xmlns:a16="http://schemas.microsoft.com/office/drawing/2014/main" id="{893C17A1-A098-486B-98C3-92807188FDE9}"/>
              </a:ext>
            </a:extLst>
          </p:cNvPr>
          <p:cNvSpPr txBox="1"/>
          <p:nvPr/>
        </p:nvSpPr>
        <p:spPr>
          <a:xfrm>
            <a:off x="5419070" y="5606705"/>
            <a:ext cx="1516566" cy="301758"/>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marR="0" indent="0" algn="ctr" defTabSz="2438338" rtl="0" fontAlgn="auto" latinLnBrk="0" hangingPunct="0">
              <a:lnSpc>
                <a:spcPct val="100000"/>
              </a:lnSpc>
              <a:spcBef>
                <a:spcPts val="0"/>
              </a:spcBef>
              <a:spcAft>
                <a:spcPts val="0"/>
              </a:spcAft>
              <a:buClrTx/>
              <a:buSzTx/>
              <a:buFontTx/>
              <a:buNone/>
              <a:tabLst/>
            </a:pPr>
            <a:r>
              <a:rPr kumimoji="0" lang="tr-TR" sz="1500" b="1" i="1" u="none" strike="noStrike" cap="none" spc="0" normalizeH="0" baseline="0" dirty="0">
                <a:ln>
                  <a:noFill/>
                </a:ln>
                <a:solidFill>
                  <a:schemeClr val="bg1"/>
                </a:solidFill>
                <a:effectLst/>
                <a:uFillTx/>
                <a:latin typeface="Myriad Pro Cond"/>
                <a:sym typeface="Helvetica Neue"/>
              </a:rPr>
              <a:t>YENİ</a:t>
            </a:r>
          </a:p>
        </p:txBody>
      </p:sp>
      <p:sp>
        <p:nvSpPr>
          <p:cNvPr id="7" name="Rectangle">
            <a:extLst>
              <a:ext uri="{FF2B5EF4-FFF2-40B4-BE49-F238E27FC236}">
                <a16:creationId xmlns:a16="http://schemas.microsoft.com/office/drawing/2014/main" id="{5D036022-0D82-4F5F-9946-CDF1D75FAC13}"/>
              </a:ext>
            </a:extLst>
          </p:cNvPr>
          <p:cNvSpPr/>
          <p:nvPr/>
        </p:nvSpPr>
        <p:spPr>
          <a:xfrm>
            <a:off x="1291848" y="1721976"/>
            <a:ext cx="1830177" cy="1017085"/>
          </a:xfrm>
          <a:prstGeom prst="rect">
            <a:avLst/>
          </a:prstGeom>
          <a:solidFill>
            <a:srgbClr val="A00000"/>
          </a:solidFill>
          <a:ln>
            <a:noFill/>
          </a:ln>
          <a:effectLst/>
        </p:spPr>
        <p:txBody>
          <a:bodyPr wrap="square" lIns="35120" tIns="35120" rIns="35120" bIns="35120" numCol="1" anchor="ctr">
            <a:noAutofit/>
          </a:bodyPr>
          <a:lstStyle/>
          <a:p>
            <a:pPr algn="ctr" defTabSz="2438338" hangingPunct="0"/>
            <a:r>
              <a:rPr lang="tr-TR" sz="1600" b="1" i="1" dirty="0">
                <a:solidFill>
                  <a:srgbClr val="D8AD65"/>
                </a:solidFill>
                <a:latin typeface="Myriad Pro Cond"/>
                <a:sym typeface="Helvetica Neue"/>
              </a:rPr>
              <a:t>İSTİHDAM</a:t>
            </a:r>
          </a:p>
          <a:p>
            <a:pPr algn="ctr" defTabSz="2438338" hangingPunct="0"/>
            <a:endParaRPr lang="tr-TR" sz="1600" b="1" i="1" dirty="0">
              <a:solidFill>
                <a:srgbClr val="D8AD65"/>
              </a:solidFill>
              <a:latin typeface="Myriad Pro Cond"/>
              <a:sym typeface="Helvetica Neue"/>
            </a:endParaRPr>
          </a:p>
          <a:p>
            <a:pPr algn="ctr" defTabSz="2438338" hangingPunct="0"/>
            <a:r>
              <a:rPr lang="tr-TR" sz="1600" b="1" i="1" dirty="0">
                <a:solidFill>
                  <a:schemeClr val="bg1"/>
                </a:solidFill>
                <a:latin typeface="Myriad Pro Cond"/>
              </a:rPr>
              <a:t>2 kişi</a:t>
            </a:r>
          </a:p>
        </p:txBody>
      </p:sp>
      <p:sp>
        <p:nvSpPr>
          <p:cNvPr id="14" name="Metin kutusu 13">
            <a:extLst>
              <a:ext uri="{FF2B5EF4-FFF2-40B4-BE49-F238E27FC236}">
                <a16:creationId xmlns:a16="http://schemas.microsoft.com/office/drawing/2014/main" id="{E6E64A5C-B8D7-4013-8967-9480757EDF64}"/>
              </a:ext>
            </a:extLst>
          </p:cNvPr>
          <p:cNvSpPr txBox="1"/>
          <p:nvPr/>
        </p:nvSpPr>
        <p:spPr>
          <a:xfrm>
            <a:off x="8644239" y="4022275"/>
            <a:ext cx="1516566" cy="301758"/>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marR="0" indent="0" algn="ctr" defTabSz="2438338" rtl="0" fontAlgn="auto" latinLnBrk="0" hangingPunct="0">
              <a:lnSpc>
                <a:spcPct val="100000"/>
              </a:lnSpc>
              <a:spcBef>
                <a:spcPts val="0"/>
              </a:spcBef>
              <a:spcAft>
                <a:spcPts val="0"/>
              </a:spcAft>
              <a:buClrTx/>
              <a:buSzTx/>
              <a:buFontTx/>
              <a:buNone/>
              <a:tabLst/>
            </a:pPr>
            <a:r>
              <a:rPr kumimoji="0" lang="tr-TR" sz="1500" b="1" i="1" u="none" strike="noStrike" cap="none" spc="0" normalizeH="0" baseline="0" dirty="0">
                <a:ln>
                  <a:noFill/>
                </a:ln>
                <a:solidFill>
                  <a:schemeClr val="bg1"/>
                </a:solidFill>
                <a:effectLst/>
                <a:uFillTx/>
                <a:latin typeface="Myriad Pro Cond"/>
                <a:sym typeface="Helvetica Neue"/>
              </a:rPr>
              <a:t>YENİ</a:t>
            </a:r>
          </a:p>
        </p:txBody>
      </p:sp>
      <p:sp>
        <p:nvSpPr>
          <p:cNvPr id="15" name="Rectangle">
            <a:extLst>
              <a:ext uri="{FF2B5EF4-FFF2-40B4-BE49-F238E27FC236}">
                <a16:creationId xmlns:a16="http://schemas.microsoft.com/office/drawing/2014/main" id="{30D5A15F-6E3A-4BE4-94D9-29F364550FAA}"/>
              </a:ext>
            </a:extLst>
          </p:cNvPr>
          <p:cNvSpPr/>
          <p:nvPr/>
        </p:nvSpPr>
        <p:spPr>
          <a:xfrm>
            <a:off x="8969973" y="1338839"/>
            <a:ext cx="2535151" cy="2214463"/>
          </a:xfrm>
          <a:prstGeom prst="rect">
            <a:avLst/>
          </a:prstGeom>
          <a:solidFill>
            <a:srgbClr val="A00000"/>
          </a:solidFill>
          <a:ln>
            <a:noFill/>
          </a:ln>
          <a:effectLst/>
        </p:spPr>
        <p:txBody>
          <a:bodyPr wrap="square" lIns="35120" tIns="35120" rIns="35120" bIns="35120" numCol="1" anchor="ctr">
            <a:noAutofit/>
          </a:bodyPr>
          <a:lstStyle/>
          <a:p>
            <a:pPr algn="ctr" defTabSz="2438338" hangingPunct="0"/>
            <a:r>
              <a:rPr lang="tr-TR" sz="1600" b="1" i="1" dirty="0">
                <a:solidFill>
                  <a:srgbClr val="D8AD65"/>
                </a:solidFill>
                <a:latin typeface="Myriad Pro Cond"/>
                <a:sym typeface="Helvetica Neue"/>
              </a:rPr>
              <a:t>KÜME TANITIMI</a:t>
            </a:r>
          </a:p>
          <a:p>
            <a:pPr algn="ctr" defTabSz="2438338" hangingPunct="0"/>
            <a:endParaRPr lang="tr-TR" sz="1600" b="1" i="1" dirty="0">
              <a:solidFill>
                <a:srgbClr val="D8AD65"/>
              </a:solidFill>
              <a:latin typeface="Myriad Pro Cond"/>
              <a:sym typeface="Helvetica Neue"/>
            </a:endParaRPr>
          </a:p>
          <a:p>
            <a:pPr algn="ctr" defTabSz="2438338" hangingPunct="0"/>
            <a:r>
              <a:rPr lang="tr-TR" sz="1600" b="1" i="1" dirty="0">
                <a:solidFill>
                  <a:schemeClr val="bg1"/>
                </a:solidFill>
                <a:latin typeface="Myriad Pro Cond"/>
              </a:rPr>
              <a:t>İnternet Sitesi</a:t>
            </a:r>
          </a:p>
          <a:p>
            <a:pPr algn="ctr" defTabSz="2438338" hangingPunct="0"/>
            <a:r>
              <a:rPr lang="tr-TR" sz="1600" b="1" i="1" dirty="0">
                <a:solidFill>
                  <a:schemeClr val="bg1"/>
                </a:solidFill>
                <a:latin typeface="Myriad Pro Cond"/>
              </a:rPr>
              <a:t>Broşür</a:t>
            </a:r>
          </a:p>
          <a:p>
            <a:pPr algn="ctr" defTabSz="2438338" hangingPunct="0"/>
            <a:r>
              <a:rPr lang="tr-TR" sz="1600" b="1" i="1" dirty="0">
                <a:solidFill>
                  <a:schemeClr val="bg1"/>
                </a:solidFill>
                <a:latin typeface="Myriad Pro Cond"/>
              </a:rPr>
              <a:t>Logo</a:t>
            </a:r>
          </a:p>
          <a:p>
            <a:pPr algn="ctr" defTabSz="2438338" hangingPunct="0"/>
            <a:r>
              <a:rPr lang="tr-TR" sz="1600" b="1" i="1" dirty="0">
                <a:solidFill>
                  <a:schemeClr val="bg1"/>
                </a:solidFill>
                <a:latin typeface="Myriad Pro Cond"/>
              </a:rPr>
              <a:t>Tanıtım filmi</a:t>
            </a:r>
          </a:p>
          <a:p>
            <a:pPr algn="ctr" defTabSz="2438338" hangingPunct="0"/>
            <a:r>
              <a:rPr lang="tr-TR" sz="1600" b="1" i="1" dirty="0">
                <a:solidFill>
                  <a:schemeClr val="bg1"/>
                </a:solidFill>
                <a:latin typeface="Myriad Pro Cond"/>
              </a:rPr>
              <a:t>Sosyal medya tanıtım</a:t>
            </a:r>
          </a:p>
          <a:p>
            <a:pPr algn="ctr" defTabSz="2438338" hangingPunct="0"/>
            <a:endParaRPr lang="tr-TR" sz="1600" b="1" i="1" dirty="0">
              <a:solidFill>
                <a:srgbClr val="D8AD65"/>
              </a:solidFill>
              <a:sym typeface="Helvetica Neue"/>
            </a:endParaRPr>
          </a:p>
        </p:txBody>
      </p:sp>
      <p:sp>
        <p:nvSpPr>
          <p:cNvPr id="16" name="Rectangle">
            <a:extLst>
              <a:ext uri="{FF2B5EF4-FFF2-40B4-BE49-F238E27FC236}">
                <a16:creationId xmlns:a16="http://schemas.microsoft.com/office/drawing/2014/main" id="{99E140B7-5F3D-40DA-BF14-7FC6872BEF42}"/>
              </a:ext>
            </a:extLst>
          </p:cNvPr>
          <p:cNvSpPr/>
          <p:nvPr/>
        </p:nvSpPr>
        <p:spPr>
          <a:xfrm>
            <a:off x="5890427" y="1305846"/>
            <a:ext cx="2750640" cy="2224066"/>
          </a:xfrm>
          <a:prstGeom prst="rect">
            <a:avLst/>
          </a:prstGeom>
          <a:solidFill>
            <a:srgbClr val="A00000"/>
          </a:solidFill>
          <a:ln>
            <a:noFill/>
          </a:ln>
          <a:effectLst/>
        </p:spPr>
        <p:txBody>
          <a:bodyPr wrap="square" lIns="35120" tIns="35120" rIns="35120" bIns="35120" numCol="1" anchor="ctr">
            <a:noAutofit/>
          </a:bodyPr>
          <a:lstStyle/>
          <a:p>
            <a:pPr algn="ctr" defTabSz="2438338" hangingPunct="0"/>
            <a:r>
              <a:rPr lang="tr-TR" sz="1600" b="1" i="1" dirty="0">
                <a:solidFill>
                  <a:srgbClr val="D8AD65"/>
                </a:solidFill>
                <a:latin typeface="Myriad Pro Cond"/>
                <a:sym typeface="Helvetica Neue"/>
              </a:rPr>
              <a:t>EĞİTİM/DANIŞMANLIK</a:t>
            </a:r>
          </a:p>
          <a:p>
            <a:pPr algn="ctr" defTabSz="2438338" hangingPunct="0"/>
            <a:endParaRPr lang="tr-TR" sz="1600" b="1" i="1" dirty="0">
              <a:solidFill>
                <a:schemeClr val="bg1"/>
              </a:solidFill>
              <a:latin typeface="Myriad Pro Cond"/>
            </a:endParaRPr>
          </a:p>
          <a:p>
            <a:pPr algn="ctr" defTabSz="2438338" hangingPunct="0"/>
            <a:r>
              <a:rPr lang="tr-TR" sz="1600" b="1" i="1" dirty="0">
                <a:solidFill>
                  <a:schemeClr val="bg1"/>
                </a:solidFill>
                <a:latin typeface="Myriad Pro Cond"/>
              </a:rPr>
              <a:t>Dış ticaret yönetimi</a:t>
            </a:r>
          </a:p>
          <a:p>
            <a:pPr algn="ctr" defTabSz="2438338" hangingPunct="0"/>
            <a:r>
              <a:rPr lang="tr-TR" sz="1600" b="1" i="1" dirty="0">
                <a:solidFill>
                  <a:schemeClr val="bg1"/>
                </a:solidFill>
                <a:latin typeface="Myriad Pro Cond"/>
                <a:sym typeface="Helvetica Neue"/>
              </a:rPr>
              <a:t>Pazarlama</a:t>
            </a:r>
          </a:p>
          <a:p>
            <a:pPr algn="ctr" defTabSz="2438338" hangingPunct="0"/>
            <a:r>
              <a:rPr lang="tr-TR" sz="1600" b="1" i="1" dirty="0">
                <a:solidFill>
                  <a:schemeClr val="bg1"/>
                </a:solidFill>
                <a:latin typeface="Myriad Pro Cond"/>
                <a:sym typeface="Helvetica Neue"/>
              </a:rPr>
              <a:t>İnsan Kaynakları</a:t>
            </a:r>
          </a:p>
          <a:p>
            <a:pPr algn="ctr" defTabSz="2438338" hangingPunct="0"/>
            <a:r>
              <a:rPr lang="tr-TR" sz="1600" b="1" i="1" dirty="0">
                <a:solidFill>
                  <a:schemeClr val="bg1"/>
                </a:solidFill>
                <a:latin typeface="Myriad Pro Cond"/>
              </a:rPr>
              <a:t>Risk Yönetimi</a:t>
            </a:r>
          </a:p>
          <a:p>
            <a:pPr algn="ctr" defTabSz="2438338" hangingPunct="0"/>
            <a:r>
              <a:rPr lang="tr-TR" sz="1600" b="1" i="1" dirty="0">
                <a:solidFill>
                  <a:schemeClr val="bg1"/>
                </a:solidFill>
                <a:latin typeface="Myriad Pro Cond"/>
                <a:sym typeface="Helvetica Neue"/>
              </a:rPr>
              <a:t>Bakanlıkça uygun görülen sektöre yönelik</a:t>
            </a:r>
          </a:p>
        </p:txBody>
      </p:sp>
      <p:sp>
        <p:nvSpPr>
          <p:cNvPr id="17" name="Rectangle">
            <a:extLst>
              <a:ext uri="{FF2B5EF4-FFF2-40B4-BE49-F238E27FC236}">
                <a16:creationId xmlns:a16="http://schemas.microsoft.com/office/drawing/2014/main" id="{8A86CBC8-B0B5-4A88-9673-16AFAEF4E7B4}"/>
              </a:ext>
            </a:extLst>
          </p:cNvPr>
          <p:cNvSpPr/>
          <p:nvPr/>
        </p:nvSpPr>
        <p:spPr>
          <a:xfrm>
            <a:off x="3480689" y="1305846"/>
            <a:ext cx="2080832" cy="2105527"/>
          </a:xfrm>
          <a:prstGeom prst="rect">
            <a:avLst/>
          </a:prstGeom>
          <a:solidFill>
            <a:srgbClr val="A00000"/>
          </a:solidFill>
          <a:ln>
            <a:noFill/>
          </a:ln>
          <a:effectLst/>
        </p:spPr>
        <p:txBody>
          <a:bodyPr wrap="square" lIns="35120" tIns="35120" rIns="35120" bIns="35120" numCol="1" anchor="ctr">
            <a:noAutofit/>
          </a:bodyPr>
          <a:lstStyle/>
          <a:p>
            <a:pPr algn="ctr" defTabSz="2438338" hangingPunct="0"/>
            <a:r>
              <a:rPr lang="tr-TR" sz="1600" b="1" i="1" dirty="0">
                <a:solidFill>
                  <a:srgbClr val="D8AD65"/>
                </a:solidFill>
                <a:latin typeface="Myriad Pro Cond"/>
                <a:sym typeface="Helvetica Neue"/>
              </a:rPr>
              <a:t>İHTİYAÇ ANALİZİ</a:t>
            </a:r>
          </a:p>
          <a:p>
            <a:pPr algn="ctr" defTabSz="2438338" hangingPunct="0"/>
            <a:endParaRPr lang="tr-TR" sz="300" b="1" i="1" dirty="0">
              <a:solidFill>
                <a:srgbClr val="D8AD65"/>
              </a:solidFill>
              <a:latin typeface="Myriad Pro Cond"/>
              <a:sym typeface="Helvetica Neue"/>
            </a:endParaRPr>
          </a:p>
          <a:p>
            <a:pPr algn="ctr" defTabSz="2438338" hangingPunct="0"/>
            <a:r>
              <a:rPr lang="tr-TR" sz="1600" b="1" i="1" dirty="0">
                <a:solidFill>
                  <a:schemeClr val="bg1"/>
                </a:solidFill>
                <a:latin typeface="Myriad Pro Cond"/>
                <a:sym typeface="Helvetica Neue"/>
              </a:rPr>
              <a:t>Hazırlık </a:t>
            </a:r>
          </a:p>
          <a:p>
            <a:pPr algn="ctr" defTabSz="2438338" hangingPunct="0"/>
            <a:r>
              <a:rPr lang="tr-TR" sz="1600" b="1" i="1" dirty="0">
                <a:solidFill>
                  <a:schemeClr val="bg1"/>
                </a:solidFill>
                <a:latin typeface="Myriad Pro Cond"/>
              </a:rPr>
              <a:t>Ortak vizyon</a:t>
            </a:r>
          </a:p>
          <a:p>
            <a:pPr algn="ctr" defTabSz="2438338" hangingPunct="0"/>
            <a:r>
              <a:rPr lang="tr-TR" sz="1600" b="1" i="1" dirty="0">
                <a:solidFill>
                  <a:schemeClr val="bg1"/>
                </a:solidFill>
                <a:latin typeface="Myriad Pro Cond"/>
                <a:sym typeface="Helvetica Neue"/>
              </a:rPr>
              <a:t>Trendler</a:t>
            </a:r>
          </a:p>
          <a:p>
            <a:pPr algn="ctr" defTabSz="2438338" hangingPunct="0"/>
            <a:r>
              <a:rPr lang="tr-TR" sz="1600" b="1" i="1" dirty="0">
                <a:solidFill>
                  <a:schemeClr val="bg1"/>
                </a:solidFill>
                <a:latin typeface="Myriad Pro Cond"/>
              </a:rPr>
              <a:t>Firma analizi</a:t>
            </a:r>
          </a:p>
          <a:p>
            <a:pPr algn="ctr" defTabSz="2438338" hangingPunct="0"/>
            <a:r>
              <a:rPr lang="tr-TR" sz="1600" b="1" i="1" dirty="0">
                <a:solidFill>
                  <a:schemeClr val="bg1"/>
                </a:solidFill>
                <a:latin typeface="Myriad Pro Cond"/>
                <a:sym typeface="Helvetica Neue"/>
              </a:rPr>
              <a:t>Yol haritası</a:t>
            </a:r>
          </a:p>
        </p:txBody>
      </p:sp>
      <p:sp>
        <p:nvSpPr>
          <p:cNvPr id="18" name="Rectangle">
            <a:extLst>
              <a:ext uri="{FF2B5EF4-FFF2-40B4-BE49-F238E27FC236}">
                <a16:creationId xmlns:a16="http://schemas.microsoft.com/office/drawing/2014/main" id="{F00CC272-139D-4A6B-BEC6-C6CC3A6295D7}"/>
              </a:ext>
            </a:extLst>
          </p:cNvPr>
          <p:cNvSpPr/>
          <p:nvPr/>
        </p:nvSpPr>
        <p:spPr>
          <a:xfrm>
            <a:off x="1037062" y="3529156"/>
            <a:ext cx="3552355" cy="2611462"/>
          </a:xfrm>
          <a:prstGeom prst="rect">
            <a:avLst/>
          </a:prstGeom>
          <a:solidFill>
            <a:srgbClr val="A00000"/>
          </a:solidFill>
          <a:ln>
            <a:noFill/>
          </a:ln>
          <a:effectLst/>
        </p:spPr>
        <p:txBody>
          <a:bodyPr wrap="square" lIns="35120" tIns="35120" rIns="35120" bIns="35120" numCol="1" anchor="ctr">
            <a:noAutofit/>
          </a:bodyPr>
          <a:lstStyle/>
          <a:p>
            <a:pPr algn="ctr" defTabSz="2438338" hangingPunct="0"/>
            <a:endParaRPr lang="tr-TR" b="1" i="1" dirty="0">
              <a:solidFill>
                <a:srgbClr val="D8AD65"/>
              </a:solidFill>
              <a:sym typeface="Helvetica Neue"/>
            </a:endParaRPr>
          </a:p>
          <a:p>
            <a:pPr algn="ctr" defTabSz="2438338" hangingPunct="0"/>
            <a:r>
              <a:rPr lang="tr-TR" b="1" i="1" dirty="0">
                <a:solidFill>
                  <a:srgbClr val="D8AD65"/>
                </a:solidFill>
                <a:sym typeface="Helvetica Neue"/>
              </a:rPr>
              <a:t>YURT DIŞI PAZARLAMA FAALİYETİ</a:t>
            </a:r>
          </a:p>
          <a:p>
            <a:pPr algn="ctr" defTabSz="2438338" hangingPunct="0"/>
            <a:r>
              <a:rPr lang="tr-TR" sz="1800" b="1" i="1" dirty="0">
                <a:solidFill>
                  <a:schemeClr val="bg1"/>
                </a:solidFill>
                <a:latin typeface="Myriad Pro Cond"/>
              </a:rPr>
              <a:t>10 Program</a:t>
            </a:r>
            <a:endParaRPr lang="tr-TR" b="1" i="1" dirty="0">
              <a:solidFill>
                <a:srgbClr val="D8AD65"/>
              </a:solidFill>
            </a:endParaRPr>
          </a:p>
          <a:p>
            <a:pPr marL="285750" indent="-285750">
              <a:buFontTx/>
              <a:buChar char="-"/>
            </a:pPr>
            <a:r>
              <a:rPr lang="tr-TR" sz="1600" b="1" i="1" dirty="0">
                <a:solidFill>
                  <a:schemeClr val="bg1"/>
                </a:solidFill>
                <a:latin typeface="Myriad Pro Cond"/>
              </a:rPr>
              <a:t>1defa fuar ziyareti</a:t>
            </a:r>
          </a:p>
          <a:p>
            <a:pPr marL="285750" indent="-285750">
              <a:buFontTx/>
              <a:buChar char="-"/>
            </a:pPr>
            <a:r>
              <a:rPr lang="tr-TR" sz="1600" b="1" i="1" dirty="0">
                <a:solidFill>
                  <a:schemeClr val="bg1"/>
                </a:solidFill>
                <a:latin typeface="Myriad Pro Cond"/>
              </a:rPr>
              <a:t>5 defa </a:t>
            </a:r>
            <a:r>
              <a:rPr lang="tr-TR" sz="1600" b="1" i="1" dirty="0" err="1">
                <a:solidFill>
                  <a:schemeClr val="bg1"/>
                </a:solidFill>
                <a:latin typeface="Myriad Pro Cond"/>
              </a:rPr>
              <a:t>standlı</a:t>
            </a:r>
            <a:r>
              <a:rPr lang="tr-TR" sz="1600" b="1" i="1" dirty="0">
                <a:solidFill>
                  <a:schemeClr val="bg1"/>
                </a:solidFill>
                <a:latin typeface="Myriad Pro Cond"/>
              </a:rPr>
              <a:t> fuar katılımı</a:t>
            </a:r>
          </a:p>
          <a:p>
            <a:pPr marL="285750" indent="-285750">
              <a:buFontTx/>
              <a:buChar char="-"/>
            </a:pPr>
            <a:r>
              <a:rPr lang="tr-TR" sz="1600" b="1" i="1" dirty="0">
                <a:solidFill>
                  <a:schemeClr val="bg1"/>
                </a:solidFill>
                <a:latin typeface="Myriad Pro Cond"/>
              </a:rPr>
              <a:t>1 defa iyi uygulama örneklerini yerinde incelenmesi</a:t>
            </a:r>
          </a:p>
          <a:p>
            <a:r>
              <a:rPr lang="tr-TR" sz="1600" b="1" i="1" dirty="0">
                <a:solidFill>
                  <a:schemeClr val="bg1"/>
                </a:solidFill>
                <a:latin typeface="Myriad Pro Cond"/>
              </a:rPr>
              <a:t>-    İkili iş görüşmelerinin (B2B) olduğu faaliyetler</a:t>
            </a:r>
          </a:p>
          <a:p>
            <a:pPr algn="ctr"/>
            <a:endParaRPr lang="tr-TR" sz="1400" b="1" i="1" dirty="0">
              <a:solidFill>
                <a:schemeClr val="bg1"/>
              </a:solidFill>
              <a:latin typeface="Myriad Pro Cond"/>
            </a:endParaRPr>
          </a:p>
        </p:txBody>
      </p:sp>
      <p:sp>
        <p:nvSpPr>
          <p:cNvPr id="19" name="Rectangle">
            <a:extLst>
              <a:ext uri="{FF2B5EF4-FFF2-40B4-BE49-F238E27FC236}">
                <a16:creationId xmlns:a16="http://schemas.microsoft.com/office/drawing/2014/main" id="{7F110715-8E80-4119-8819-F4BD6F0E419C}"/>
              </a:ext>
            </a:extLst>
          </p:cNvPr>
          <p:cNvSpPr/>
          <p:nvPr/>
        </p:nvSpPr>
        <p:spPr>
          <a:xfrm>
            <a:off x="5090503" y="3750773"/>
            <a:ext cx="2535151" cy="1971848"/>
          </a:xfrm>
          <a:prstGeom prst="rect">
            <a:avLst/>
          </a:prstGeom>
          <a:solidFill>
            <a:srgbClr val="A00000"/>
          </a:solidFill>
          <a:ln>
            <a:noFill/>
          </a:ln>
          <a:effectLst/>
        </p:spPr>
        <p:txBody>
          <a:bodyPr wrap="square" lIns="35120" tIns="35120" rIns="35120" bIns="35120" numCol="1" anchor="ctr">
            <a:noAutofit/>
          </a:bodyPr>
          <a:lstStyle/>
          <a:p>
            <a:pPr algn="ctr"/>
            <a:r>
              <a:rPr lang="tr-TR" sz="1600" b="1" i="1" dirty="0">
                <a:solidFill>
                  <a:srgbClr val="D8AD65"/>
                </a:solidFill>
                <a:latin typeface="Myriad Pro Cond"/>
              </a:rPr>
              <a:t>ALIM HEYETİ</a:t>
            </a:r>
          </a:p>
          <a:p>
            <a:pPr algn="ctr"/>
            <a:endParaRPr lang="tr-TR" sz="1600" b="1" i="1" dirty="0">
              <a:solidFill>
                <a:srgbClr val="D8AD65"/>
              </a:solidFill>
              <a:latin typeface="Myriad Pro Cond"/>
            </a:endParaRPr>
          </a:p>
          <a:p>
            <a:pPr algn="ctr"/>
            <a:r>
              <a:rPr lang="tr-TR" sz="1600" b="1" i="1" dirty="0">
                <a:solidFill>
                  <a:schemeClr val="bg1"/>
                </a:solidFill>
                <a:latin typeface="Myriad Pro Cond"/>
              </a:rPr>
              <a:t>Ulaşım</a:t>
            </a:r>
          </a:p>
          <a:p>
            <a:pPr algn="ctr"/>
            <a:r>
              <a:rPr lang="tr-TR" sz="1600" b="1" i="1" dirty="0">
                <a:solidFill>
                  <a:schemeClr val="bg1"/>
                </a:solidFill>
                <a:latin typeface="Myriad Pro Cond"/>
              </a:rPr>
              <a:t>Konaklama</a:t>
            </a:r>
          </a:p>
          <a:p>
            <a:pPr algn="ctr"/>
            <a:r>
              <a:rPr lang="tr-TR" sz="1600" b="1" i="1" dirty="0">
                <a:solidFill>
                  <a:schemeClr val="bg1"/>
                </a:solidFill>
                <a:latin typeface="Myriad Pro Cond"/>
              </a:rPr>
              <a:t>Tanıtım-Organizasyon</a:t>
            </a:r>
          </a:p>
          <a:p>
            <a:pPr algn="ctr"/>
            <a:r>
              <a:rPr lang="tr-TR" sz="1600" b="1" i="1" dirty="0">
                <a:solidFill>
                  <a:schemeClr val="bg1"/>
                </a:solidFill>
                <a:latin typeface="Myriad Pro Cond"/>
              </a:rPr>
              <a:t>10 Program</a:t>
            </a:r>
          </a:p>
          <a:p>
            <a:pPr algn="ctr" defTabSz="2438338" hangingPunct="0"/>
            <a:endParaRPr lang="tr-TR" sz="1200" i="1" dirty="0">
              <a:solidFill>
                <a:srgbClr val="5E5E5E"/>
              </a:solidFill>
              <a:sym typeface="Helvetica Neue"/>
            </a:endParaRPr>
          </a:p>
        </p:txBody>
      </p:sp>
      <p:sp>
        <p:nvSpPr>
          <p:cNvPr id="20" name="Rectangle">
            <a:extLst>
              <a:ext uri="{FF2B5EF4-FFF2-40B4-BE49-F238E27FC236}">
                <a16:creationId xmlns:a16="http://schemas.microsoft.com/office/drawing/2014/main" id="{83A594C4-0883-4304-B0C6-AEDE8BEE3E3D}"/>
              </a:ext>
            </a:extLst>
          </p:cNvPr>
          <p:cNvSpPr/>
          <p:nvPr/>
        </p:nvSpPr>
        <p:spPr>
          <a:xfrm>
            <a:off x="8343369" y="3772930"/>
            <a:ext cx="2535151" cy="1949691"/>
          </a:xfrm>
          <a:prstGeom prst="rect">
            <a:avLst/>
          </a:prstGeom>
          <a:solidFill>
            <a:srgbClr val="A00000"/>
          </a:solidFill>
          <a:ln>
            <a:noFill/>
          </a:ln>
          <a:effectLst/>
        </p:spPr>
        <p:txBody>
          <a:bodyPr wrap="square" lIns="35120" tIns="35120" rIns="35120" bIns="35120" numCol="1" anchor="ctr">
            <a:noAutofit/>
          </a:bodyPr>
          <a:lstStyle/>
          <a:p>
            <a:pPr algn="ctr"/>
            <a:r>
              <a:rPr lang="tr-TR" sz="1600" b="1" i="1" dirty="0">
                <a:solidFill>
                  <a:srgbClr val="D8AD65"/>
                </a:solidFill>
                <a:latin typeface="Myriad Pro Cond"/>
              </a:rPr>
              <a:t>SANAL YURT DIŞI PAZARLAMA FAALİYETİ</a:t>
            </a:r>
          </a:p>
          <a:p>
            <a:pPr algn="ctr"/>
            <a:endParaRPr lang="tr-TR" sz="300" b="1" i="1" dirty="0">
              <a:solidFill>
                <a:srgbClr val="D8AD65"/>
              </a:solidFill>
              <a:latin typeface="Myriad Pro Cond"/>
            </a:endParaRPr>
          </a:p>
          <a:p>
            <a:pPr algn="ctr"/>
            <a:r>
              <a:rPr lang="tr-TR" sz="1600" b="1" i="1" dirty="0">
                <a:solidFill>
                  <a:schemeClr val="bg1"/>
                </a:solidFill>
                <a:latin typeface="Myriad Pro Cond"/>
              </a:rPr>
              <a:t>Platform</a:t>
            </a:r>
          </a:p>
          <a:p>
            <a:pPr algn="ctr"/>
            <a:r>
              <a:rPr lang="tr-TR" sz="1600" b="1" i="1" dirty="0">
                <a:solidFill>
                  <a:schemeClr val="bg1"/>
                </a:solidFill>
                <a:latin typeface="Myriad Pro Cond"/>
              </a:rPr>
              <a:t>Tanıtım</a:t>
            </a:r>
          </a:p>
          <a:p>
            <a:pPr algn="ctr"/>
            <a:r>
              <a:rPr lang="tr-TR" sz="1600" b="1" i="1" dirty="0">
                <a:solidFill>
                  <a:schemeClr val="bg1"/>
                </a:solidFill>
                <a:latin typeface="Myriad Pro Cond"/>
              </a:rPr>
              <a:t>Eşleştirme,B2B</a:t>
            </a:r>
          </a:p>
          <a:p>
            <a:pPr algn="ctr"/>
            <a:r>
              <a:rPr lang="tr-TR" sz="1600" b="1" i="1" dirty="0">
                <a:solidFill>
                  <a:schemeClr val="bg1"/>
                </a:solidFill>
                <a:latin typeface="Myriad Pro Cond"/>
              </a:rPr>
              <a:t>10 Program</a:t>
            </a:r>
          </a:p>
          <a:p>
            <a:pPr algn="ctr" defTabSz="2438338" hangingPunct="0"/>
            <a:endParaRPr lang="tr-TR" sz="1200" i="1" dirty="0">
              <a:solidFill>
                <a:srgbClr val="5E5E5E"/>
              </a:solidFill>
              <a:sym typeface="Helvetica Neue"/>
            </a:endParaRPr>
          </a:p>
        </p:txBody>
      </p:sp>
      <p:pic>
        <p:nvPicPr>
          <p:cNvPr id="22" name="Resim 21">
            <a:extLst>
              <a:ext uri="{FF2B5EF4-FFF2-40B4-BE49-F238E27FC236}">
                <a16:creationId xmlns:a16="http://schemas.microsoft.com/office/drawing/2014/main" id="{C4396A93-5B88-4FDC-B4B2-924D0377973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7121" y="5848469"/>
            <a:ext cx="986493" cy="432355"/>
          </a:xfrm>
          <a:prstGeom prst="rect">
            <a:avLst/>
          </a:prstGeom>
        </p:spPr>
      </p:pic>
    </p:spTree>
    <p:extLst>
      <p:ext uri="{BB962C8B-B14F-4D97-AF65-F5344CB8AC3E}">
        <p14:creationId xmlns:p14="http://schemas.microsoft.com/office/powerpoint/2010/main" val="33626071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a:extLst>
              <a:ext uri="{FF2B5EF4-FFF2-40B4-BE49-F238E27FC236}">
                <a16:creationId xmlns:a16="http://schemas.microsoft.com/office/drawing/2014/main" id="{08E42509-5DE9-4641-BA56-D298469EBF9D}"/>
              </a:ext>
            </a:extLst>
          </p:cNvPr>
          <p:cNvSpPr txBox="1"/>
          <p:nvPr/>
        </p:nvSpPr>
        <p:spPr>
          <a:xfrm>
            <a:off x="2229394" y="1816182"/>
            <a:ext cx="7221606" cy="3225636"/>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algn="l"/>
            <a:r>
              <a:rPr lang="tr-TR" sz="1500" b="1" dirty="0">
                <a:solidFill>
                  <a:srgbClr val="A00000"/>
                </a:solidFill>
                <a:latin typeface="Myriad Pro Cond"/>
                <a:cs typeface="Times New Roman" panose="02020603050405020304" pitchFamily="18" charset="0"/>
              </a:rPr>
              <a:t>Bulunduğunuz proje için Almanya’ya yurt dışı pazarlama faaliyeti düzenleniyor.</a:t>
            </a:r>
            <a:br>
              <a:rPr lang="tr-TR" sz="1500" b="1" dirty="0">
                <a:solidFill>
                  <a:srgbClr val="A00000"/>
                </a:solidFill>
                <a:latin typeface="Myriad Pro Cond"/>
                <a:cs typeface="Times New Roman" panose="02020603050405020304" pitchFamily="18" charset="0"/>
              </a:rPr>
            </a:br>
            <a:endParaRPr lang="tr-TR" sz="1500" b="1" dirty="0">
              <a:solidFill>
                <a:srgbClr val="A00000"/>
              </a:solidFill>
              <a:latin typeface="Myriad Pro Cond"/>
              <a:cs typeface="Times New Roman" panose="02020603050405020304" pitchFamily="18" charset="0"/>
            </a:endParaRPr>
          </a:p>
          <a:p>
            <a:r>
              <a:rPr lang="tr-TR" sz="1500" b="1" dirty="0">
                <a:solidFill>
                  <a:srgbClr val="A00000"/>
                </a:solidFill>
                <a:latin typeface="Myriad Pro Cond"/>
                <a:cs typeface="Times New Roman" panose="02020603050405020304" pitchFamily="18" charset="0"/>
              </a:rPr>
              <a:t>Heyette siz ve sizinle birlikte 9 firma var. </a:t>
            </a:r>
          </a:p>
          <a:p>
            <a:endParaRPr lang="tr-TR" sz="1500" b="1" dirty="0">
              <a:solidFill>
                <a:srgbClr val="A00000"/>
              </a:solidFill>
              <a:latin typeface="Myriad Pro Cond"/>
              <a:cs typeface="Times New Roman" panose="02020603050405020304" pitchFamily="18" charset="0"/>
            </a:endParaRPr>
          </a:p>
          <a:p>
            <a:pPr algn="l"/>
            <a:r>
              <a:rPr lang="tr-TR" sz="1500" b="1" dirty="0">
                <a:solidFill>
                  <a:srgbClr val="A00000"/>
                </a:solidFill>
                <a:latin typeface="Myriad Pro Cond"/>
                <a:cs typeface="Times New Roman" panose="02020603050405020304" pitchFamily="18" charset="0"/>
              </a:rPr>
              <a:t>Heyet sırasında yapılacak ulaşım masrafları,   konaklama masrafları, danışmanlık hizmeti bedeli, ikili görüşmelerin yapılacağı yerin kirası, heyet gitmeden önce o ülkede heyetin tanıtımı için yapılacak masraflar, tercüman masrafları, vs. toplam 500.000 TL tutuyor.</a:t>
            </a:r>
          </a:p>
          <a:p>
            <a:pPr algn="l"/>
            <a:r>
              <a:rPr lang="tr-TR" sz="1500" b="1" dirty="0">
                <a:solidFill>
                  <a:srgbClr val="A00000"/>
                </a:solidFill>
                <a:latin typeface="Myriad Pro Cond"/>
                <a:cs typeface="Times New Roman" panose="02020603050405020304" pitchFamily="18" charset="0"/>
              </a:rPr>
              <a:t> </a:t>
            </a:r>
          </a:p>
          <a:p>
            <a:pPr algn="l"/>
            <a:r>
              <a:rPr lang="tr-TR" sz="1500" b="1" dirty="0">
                <a:solidFill>
                  <a:srgbClr val="A00000"/>
                </a:solidFill>
                <a:latin typeface="Myriad Pro Cond"/>
                <a:cs typeface="Times New Roman" panose="02020603050405020304" pitchFamily="18" charset="0"/>
              </a:rPr>
              <a:t>Biz bunun 375.000 TL tutarını heyeti düzenleyen kuruluşa ödüyoruz. Geri kalan 125.000 TL tutarı ise heyete katılan 10 firma arasında paylaştırılıyor.</a:t>
            </a:r>
            <a:br>
              <a:rPr lang="tr-TR" sz="1500" b="1" dirty="0">
                <a:solidFill>
                  <a:srgbClr val="A00000"/>
                </a:solidFill>
                <a:latin typeface="Myriad Pro Cond"/>
                <a:cs typeface="Times New Roman" panose="02020603050405020304" pitchFamily="18" charset="0"/>
              </a:rPr>
            </a:br>
            <a:endParaRPr lang="tr-TR" sz="1500" b="1" dirty="0">
              <a:solidFill>
                <a:srgbClr val="A00000"/>
              </a:solidFill>
              <a:latin typeface="Myriad Pro Cond"/>
              <a:cs typeface="Times New Roman" panose="02020603050405020304" pitchFamily="18" charset="0"/>
            </a:endParaRPr>
          </a:p>
          <a:p>
            <a:r>
              <a:rPr lang="tr-TR" sz="1500" b="1" dirty="0">
                <a:solidFill>
                  <a:srgbClr val="A00000"/>
                </a:solidFill>
                <a:latin typeface="Myriad Pro Cond"/>
                <a:cs typeface="Times New Roman" panose="02020603050405020304" pitchFamily="18" charset="0"/>
              </a:rPr>
              <a:t>Yani bu heyet için sizin ödeyeceğin tutar yalnızca 12.500 TL.</a:t>
            </a:r>
          </a:p>
          <a:p>
            <a:pPr marL="0" marR="0" indent="0" algn="ctr" defTabSz="2438338" rtl="0" fontAlgn="auto" latinLnBrk="0" hangingPunct="0">
              <a:lnSpc>
                <a:spcPct val="100000"/>
              </a:lnSpc>
              <a:spcBef>
                <a:spcPts val="0"/>
              </a:spcBef>
              <a:spcAft>
                <a:spcPts val="0"/>
              </a:spcAft>
              <a:buClrTx/>
              <a:buSzTx/>
              <a:buFontTx/>
              <a:buNone/>
              <a:tabLst/>
            </a:pPr>
            <a:endParaRPr kumimoji="0" lang="tr-TR" sz="1000" b="0" i="0" u="none" strike="noStrike" cap="none" spc="0" normalizeH="0" baseline="0" dirty="0">
              <a:ln>
                <a:noFill/>
              </a:ln>
              <a:effectLst/>
              <a:uFillTx/>
              <a:latin typeface="+mn-lt"/>
              <a:ea typeface="+mn-ea"/>
              <a:cs typeface="+mn-cs"/>
              <a:sym typeface="Helvetica Neue"/>
            </a:endParaRPr>
          </a:p>
        </p:txBody>
      </p:sp>
      <p:sp>
        <p:nvSpPr>
          <p:cNvPr id="3" name="Unvan 1">
            <a:extLst>
              <a:ext uri="{FF2B5EF4-FFF2-40B4-BE49-F238E27FC236}">
                <a16:creationId xmlns:a16="http://schemas.microsoft.com/office/drawing/2014/main" id="{CF0DB0A4-428E-4BC3-81B4-DDF56EAC4D4A}"/>
              </a:ext>
            </a:extLst>
          </p:cNvPr>
          <p:cNvSpPr txBox="1">
            <a:spLocks/>
          </p:cNvSpPr>
          <p:nvPr/>
        </p:nvSpPr>
        <p:spPr>
          <a:xfrm>
            <a:off x="760912" y="402712"/>
            <a:ext cx="6519454" cy="3693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2800" b="1" dirty="0">
                <a:solidFill>
                  <a:srgbClr val="A00000"/>
                </a:solidFill>
                <a:latin typeface="Myriad Pro Cond"/>
              </a:rPr>
              <a:t>UR-GE Proje Desteği</a:t>
            </a:r>
          </a:p>
        </p:txBody>
      </p:sp>
      <p:sp>
        <p:nvSpPr>
          <p:cNvPr id="4" name="Metin kutusu 3">
            <a:extLst>
              <a:ext uri="{FF2B5EF4-FFF2-40B4-BE49-F238E27FC236}">
                <a16:creationId xmlns:a16="http://schemas.microsoft.com/office/drawing/2014/main" id="{2DCF4D15-FB23-461B-A8E4-CAEFD5CA35A0}"/>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lvl="0">
              <a:defRPr/>
            </a:pPr>
            <a:r>
              <a:rPr lang="tr-TR" i="1" dirty="0">
                <a:latin typeface="Myriad Pro Cond"/>
              </a:rPr>
              <a:t>Örnek</a:t>
            </a:r>
            <a:endParaRPr kumimoji="0" lang="tr-TR" b="1" i="1" u="none" strike="noStrike" kern="0" cap="none" spc="0" normalizeH="0" baseline="0" noProof="0" dirty="0">
              <a:ln>
                <a:noFill/>
              </a:ln>
              <a:solidFill>
                <a:srgbClr val="FFFFFF"/>
              </a:solidFill>
              <a:effectLst/>
              <a:uLnTx/>
              <a:uFillTx/>
              <a:ea typeface="+mn-ea"/>
              <a:cs typeface="+mn-cs"/>
            </a:endParaRPr>
          </a:p>
        </p:txBody>
      </p:sp>
    </p:spTree>
    <p:extLst>
      <p:ext uri="{BB962C8B-B14F-4D97-AF65-F5344CB8AC3E}">
        <p14:creationId xmlns:p14="http://schemas.microsoft.com/office/powerpoint/2010/main" val="24660592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Unvan 1">
            <a:extLst>
              <a:ext uri="{FF2B5EF4-FFF2-40B4-BE49-F238E27FC236}">
                <a16:creationId xmlns:a16="http://schemas.microsoft.com/office/drawing/2014/main" id="{D6940FB9-804E-4BF1-919D-80905E019FF0}"/>
              </a:ext>
            </a:extLst>
          </p:cNvPr>
          <p:cNvSpPr txBox="1">
            <a:spLocks/>
          </p:cNvSpPr>
          <p:nvPr/>
        </p:nvSpPr>
        <p:spPr>
          <a:xfrm>
            <a:off x="760912" y="402712"/>
            <a:ext cx="6519454" cy="3693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2800" b="1" dirty="0">
                <a:solidFill>
                  <a:srgbClr val="A00000"/>
                </a:solidFill>
                <a:latin typeface="Myriad Pro Cond"/>
              </a:rPr>
              <a:t>UR-GE Proje Desteği</a:t>
            </a:r>
          </a:p>
        </p:txBody>
      </p:sp>
      <p:sp>
        <p:nvSpPr>
          <p:cNvPr id="19" name="Metin kutusu 18">
            <a:extLst>
              <a:ext uri="{FF2B5EF4-FFF2-40B4-BE49-F238E27FC236}">
                <a16:creationId xmlns:a16="http://schemas.microsoft.com/office/drawing/2014/main" id="{69F03FA0-9546-4AC5-8B5E-BF1E18C9140E}"/>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b="1" i="1" u="none" strike="noStrike" kern="0" cap="none" spc="0" normalizeH="0" baseline="0" noProof="0" dirty="0">
              <a:ln>
                <a:noFill/>
              </a:ln>
              <a:solidFill>
                <a:srgbClr val="FFFFFF"/>
              </a:solidFill>
              <a:effectLst/>
              <a:uLnTx/>
              <a:uFillTx/>
              <a:ea typeface="+mn-ea"/>
              <a:cs typeface="+mn-cs"/>
            </a:endParaRPr>
          </a:p>
        </p:txBody>
      </p:sp>
      <p:sp>
        <p:nvSpPr>
          <p:cNvPr id="20" name="Dikdörtgen 19">
            <a:extLst>
              <a:ext uri="{FF2B5EF4-FFF2-40B4-BE49-F238E27FC236}">
                <a16:creationId xmlns:a16="http://schemas.microsoft.com/office/drawing/2014/main" id="{4B8EECC9-75F4-4B0A-B84D-9836ECCB02AC}"/>
              </a:ext>
            </a:extLst>
          </p:cNvPr>
          <p:cNvSpPr/>
          <p:nvPr/>
        </p:nvSpPr>
        <p:spPr>
          <a:xfrm>
            <a:off x="10454756" y="3165152"/>
            <a:ext cx="1628245" cy="492443"/>
          </a:xfrm>
          <a:prstGeom prst="rect">
            <a:avLst/>
          </a:prstGeom>
        </p:spPr>
        <p:txBody>
          <a:bodyPr wrap="square">
            <a:spAutoFit/>
          </a:bodyPr>
          <a:lstStyle/>
          <a:p>
            <a:pPr algn="ctr"/>
            <a:r>
              <a:rPr lang="tr-TR" sz="1300" b="1" i="1" dirty="0">
                <a:solidFill>
                  <a:srgbClr val="FFFFFF"/>
                </a:solidFill>
                <a:latin typeface="Myriad Pro Cond"/>
                <a:sym typeface="Myriad Pro Condensed"/>
              </a:rPr>
              <a:t>YENİ</a:t>
            </a:r>
          </a:p>
          <a:p>
            <a:pPr algn="ctr"/>
            <a:r>
              <a:rPr lang="tr-TR" sz="1300" b="1" i="1" dirty="0">
                <a:solidFill>
                  <a:srgbClr val="FFFFFF"/>
                </a:solidFill>
                <a:latin typeface="Myriad Pro Cond"/>
                <a:sym typeface="Myriad Pro Condensed"/>
              </a:rPr>
              <a:t>DESTEK</a:t>
            </a:r>
          </a:p>
        </p:txBody>
      </p:sp>
      <p:graphicFrame>
        <p:nvGraphicFramePr>
          <p:cNvPr id="31" name="Tablo 30">
            <a:extLst>
              <a:ext uri="{FF2B5EF4-FFF2-40B4-BE49-F238E27FC236}">
                <a16:creationId xmlns:a16="http://schemas.microsoft.com/office/drawing/2014/main" id="{C7FEC144-2553-469E-91D0-48E1DA24E4CD}"/>
              </a:ext>
            </a:extLst>
          </p:cNvPr>
          <p:cNvGraphicFramePr>
            <a:graphicFrameLocks noGrp="1"/>
          </p:cNvGraphicFramePr>
          <p:nvPr>
            <p:extLst>
              <p:ext uri="{D42A27DB-BD31-4B8C-83A1-F6EECF244321}">
                <p14:modId xmlns:p14="http://schemas.microsoft.com/office/powerpoint/2010/main" val="1970105173"/>
              </p:ext>
            </p:extLst>
          </p:nvPr>
        </p:nvGraphicFramePr>
        <p:xfrm>
          <a:off x="760912" y="1589102"/>
          <a:ext cx="10952701" cy="3862462"/>
        </p:xfrm>
        <a:graphic>
          <a:graphicData uri="http://schemas.openxmlformats.org/drawingml/2006/table">
            <a:tbl>
              <a:tblPr>
                <a:effectLst>
                  <a:outerShdw blurRad="50800" dist="50800" dir="5400000" algn="ctr" rotWithShape="0">
                    <a:srgbClr val="FFFFFF"/>
                  </a:outerShdw>
                </a:effectLst>
              </a:tblPr>
              <a:tblGrid>
                <a:gridCol w="2859217">
                  <a:extLst>
                    <a:ext uri="{9D8B030D-6E8A-4147-A177-3AD203B41FA5}">
                      <a16:colId xmlns:a16="http://schemas.microsoft.com/office/drawing/2014/main" val="20000"/>
                    </a:ext>
                  </a:extLst>
                </a:gridCol>
                <a:gridCol w="1058926">
                  <a:extLst>
                    <a:ext uri="{9D8B030D-6E8A-4147-A177-3AD203B41FA5}">
                      <a16:colId xmlns:a16="http://schemas.microsoft.com/office/drawing/2014/main" val="20001"/>
                    </a:ext>
                  </a:extLst>
                </a:gridCol>
                <a:gridCol w="2179316">
                  <a:extLst>
                    <a:ext uri="{9D8B030D-6E8A-4147-A177-3AD203B41FA5}">
                      <a16:colId xmlns:a16="http://schemas.microsoft.com/office/drawing/2014/main" val="20002"/>
                    </a:ext>
                  </a:extLst>
                </a:gridCol>
                <a:gridCol w="2912096">
                  <a:extLst>
                    <a:ext uri="{9D8B030D-6E8A-4147-A177-3AD203B41FA5}">
                      <a16:colId xmlns:a16="http://schemas.microsoft.com/office/drawing/2014/main" val="20003"/>
                    </a:ext>
                  </a:extLst>
                </a:gridCol>
                <a:gridCol w="1943146">
                  <a:extLst>
                    <a:ext uri="{9D8B030D-6E8A-4147-A177-3AD203B41FA5}">
                      <a16:colId xmlns:a16="http://schemas.microsoft.com/office/drawing/2014/main" val="20004"/>
                    </a:ext>
                  </a:extLst>
                </a:gridCol>
              </a:tblGrid>
              <a:tr h="978276">
                <a:tc>
                  <a:txBody>
                    <a:bodyPr/>
                    <a:lstStyle>
                      <a:lvl1pPr marL="0" algn="l" defTabSz="342900" rtl="0" eaLnBrk="1" latinLnBrk="0" hangingPunct="1">
                        <a:defRPr sz="1350" kern="1200">
                          <a:solidFill>
                            <a:schemeClr val="tx1"/>
                          </a:solidFill>
                          <a:latin typeface="Calibri"/>
                          <a:ea typeface="Helvetica Neue"/>
                          <a:cs typeface="Helvetica Neue"/>
                        </a:defRPr>
                      </a:lvl1pPr>
                      <a:lvl2pPr marL="342900" algn="l" defTabSz="342900" rtl="0" eaLnBrk="1" latinLnBrk="0" hangingPunct="1">
                        <a:defRPr sz="1350" kern="1200">
                          <a:solidFill>
                            <a:schemeClr val="tx1"/>
                          </a:solidFill>
                          <a:latin typeface="Calibri"/>
                          <a:ea typeface="Helvetica Neue"/>
                          <a:cs typeface="Helvetica Neue"/>
                        </a:defRPr>
                      </a:lvl2pPr>
                      <a:lvl3pPr marL="685800" algn="l" defTabSz="342900" rtl="0" eaLnBrk="1" latinLnBrk="0" hangingPunct="1">
                        <a:defRPr sz="1350" kern="1200">
                          <a:solidFill>
                            <a:schemeClr val="tx1"/>
                          </a:solidFill>
                          <a:latin typeface="Calibri"/>
                          <a:ea typeface="Helvetica Neue"/>
                          <a:cs typeface="Helvetica Neue"/>
                        </a:defRPr>
                      </a:lvl3pPr>
                      <a:lvl4pPr marL="1028700" algn="l" defTabSz="342900" rtl="0" eaLnBrk="1" latinLnBrk="0" hangingPunct="1">
                        <a:defRPr sz="1350" kern="1200">
                          <a:solidFill>
                            <a:schemeClr val="tx1"/>
                          </a:solidFill>
                          <a:latin typeface="Calibri"/>
                          <a:ea typeface="Helvetica Neue"/>
                          <a:cs typeface="Helvetica Neue"/>
                        </a:defRPr>
                      </a:lvl4pPr>
                      <a:lvl5pPr marL="1371600" algn="l" defTabSz="342900" rtl="0" eaLnBrk="1" latinLnBrk="0" hangingPunct="1">
                        <a:defRPr sz="1350" kern="1200">
                          <a:solidFill>
                            <a:schemeClr val="tx1"/>
                          </a:solidFill>
                          <a:latin typeface="Calibri"/>
                          <a:ea typeface="Helvetica Neue"/>
                          <a:cs typeface="Helvetica Neue"/>
                        </a:defRPr>
                      </a:lvl5pPr>
                      <a:lvl6pPr marL="1714500" algn="l" defTabSz="342900" rtl="0" eaLnBrk="1" latinLnBrk="0" hangingPunct="1">
                        <a:defRPr sz="1350" kern="1200">
                          <a:solidFill>
                            <a:schemeClr val="tx1"/>
                          </a:solidFill>
                          <a:latin typeface="Calibri"/>
                          <a:ea typeface="Helvetica Neue"/>
                          <a:cs typeface="Helvetica Neue"/>
                        </a:defRPr>
                      </a:lvl6pPr>
                      <a:lvl7pPr marL="2057400" algn="l" defTabSz="342900" rtl="0" eaLnBrk="1" latinLnBrk="0" hangingPunct="1">
                        <a:defRPr sz="1350" kern="1200">
                          <a:solidFill>
                            <a:schemeClr val="tx1"/>
                          </a:solidFill>
                          <a:latin typeface="Calibri"/>
                          <a:ea typeface="Helvetica Neue"/>
                          <a:cs typeface="Helvetica Neue"/>
                        </a:defRPr>
                      </a:lvl7pPr>
                      <a:lvl8pPr marL="2400300" algn="l" defTabSz="342900" rtl="0" eaLnBrk="1" latinLnBrk="0" hangingPunct="1">
                        <a:defRPr sz="1350" kern="1200">
                          <a:solidFill>
                            <a:schemeClr val="tx1"/>
                          </a:solidFill>
                          <a:latin typeface="Calibri"/>
                          <a:ea typeface="Helvetica Neue"/>
                          <a:cs typeface="Helvetica Neue"/>
                        </a:defRPr>
                      </a:lvl8pPr>
                      <a:lvl9pPr marL="2743200" algn="l" defTabSz="342900" rtl="0" eaLnBrk="1" latinLnBrk="0" hangingPunct="1">
                        <a:defRPr sz="1350" kern="1200">
                          <a:solidFill>
                            <a:schemeClr val="tx1"/>
                          </a:solidFill>
                          <a:latin typeface="Calibri"/>
                          <a:ea typeface="Helvetica Neue"/>
                          <a:cs typeface="Helvetica Neue"/>
                        </a:defRPr>
                      </a:lvl9pPr>
                    </a:lstStyle>
                    <a:p>
                      <a:pPr marL="0" marR="0" indent="0" algn="ctr" defTabSz="2438338" rtl="0" eaLnBrk="1" fontAlgn="auto" latinLnBrk="0" hangingPunct="0">
                        <a:lnSpc>
                          <a:spcPct val="100000"/>
                        </a:lnSpc>
                        <a:spcBef>
                          <a:spcPts val="0"/>
                        </a:spcBef>
                        <a:spcAft>
                          <a:spcPts val="0"/>
                        </a:spcAft>
                        <a:buClrTx/>
                        <a:buSzTx/>
                        <a:buFontTx/>
                        <a:buNone/>
                        <a:tabLst/>
                      </a:pPr>
                      <a:r>
                        <a:rPr lang="tr-TR" sz="1500" b="1" i="1" kern="1200" dirty="0">
                          <a:solidFill>
                            <a:srgbClr val="A00000"/>
                          </a:solidFill>
                          <a:latin typeface="Myriad Pro Cond"/>
                          <a:ea typeface="+mn-ea"/>
                          <a:cs typeface="Arial" pitchFamily="34" charset="0"/>
                          <a:sym typeface="Helvetica Neue"/>
                        </a:rPr>
                        <a:t>Destek </a:t>
                      </a:r>
                    </a:p>
                    <a:p>
                      <a:pPr marL="0" marR="0" indent="0" algn="ctr" defTabSz="2438338" rtl="0" eaLnBrk="1" fontAlgn="auto" latinLnBrk="0" hangingPunct="0">
                        <a:lnSpc>
                          <a:spcPct val="100000"/>
                        </a:lnSpc>
                        <a:spcBef>
                          <a:spcPts val="0"/>
                        </a:spcBef>
                        <a:spcAft>
                          <a:spcPts val="0"/>
                        </a:spcAft>
                        <a:buClrTx/>
                        <a:buSzTx/>
                        <a:buFontTx/>
                        <a:buNone/>
                        <a:tabLst/>
                      </a:pPr>
                      <a:r>
                        <a:rPr lang="tr-TR" sz="1500" b="1" i="1" kern="1200" dirty="0">
                          <a:solidFill>
                            <a:srgbClr val="A00000"/>
                          </a:solidFill>
                          <a:latin typeface="Myriad Pro Cond"/>
                          <a:ea typeface="+mn-ea"/>
                          <a:cs typeface="Arial" pitchFamily="34" charset="0"/>
                          <a:sym typeface="Helvetica Neue"/>
                        </a:rPr>
                        <a:t>Kalemi</a:t>
                      </a: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342900" rtl="0" eaLnBrk="1" latinLnBrk="0" hangingPunct="1">
                        <a:defRPr sz="1350" kern="1200">
                          <a:solidFill>
                            <a:schemeClr val="tx1"/>
                          </a:solidFill>
                          <a:latin typeface="Calibri"/>
                          <a:ea typeface="Helvetica Neue"/>
                          <a:cs typeface="Helvetica Neue"/>
                        </a:defRPr>
                      </a:lvl1pPr>
                      <a:lvl2pPr marL="342900" algn="l" defTabSz="342900" rtl="0" eaLnBrk="1" latinLnBrk="0" hangingPunct="1">
                        <a:defRPr sz="1350" kern="1200">
                          <a:solidFill>
                            <a:schemeClr val="tx1"/>
                          </a:solidFill>
                          <a:latin typeface="Calibri"/>
                          <a:ea typeface="Helvetica Neue"/>
                          <a:cs typeface="Helvetica Neue"/>
                        </a:defRPr>
                      </a:lvl2pPr>
                      <a:lvl3pPr marL="685800" algn="l" defTabSz="342900" rtl="0" eaLnBrk="1" latinLnBrk="0" hangingPunct="1">
                        <a:defRPr sz="1350" kern="1200">
                          <a:solidFill>
                            <a:schemeClr val="tx1"/>
                          </a:solidFill>
                          <a:latin typeface="Calibri"/>
                          <a:ea typeface="Helvetica Neue"/>
                          <a:cs typeface="Helvetica Neue"/>
                        </a:defRPr>
                      </a:lvl3pPr>
                      <a:lvl4pPr marL="1028700" algn="l" defTabSz="342900" rtl="0" eaLnBrk="1" latinLnBrk="0" hangingPunct="1">
                        <a:defRPr sz="1350" kern="1200">
                          <a:solidFill>
                            <a:schemeClr val="tx1"/>
                          </a:solidFill>
                          <a:latin typeface="Calibri"/>
                          <a:ea typeface="Helvetica Neue"/>
                          <a:cs typeface="Helvetica Neue"/>
                        </a:defRPr>
                      </a:lvl4pPr>
                      <a:lvl5pPr marL="1371600" algn="l" defTabSz="342900" rtl="0" eaLnBrk="1" latinLnBrk="0" hangingPunct="1">
                        <a:defRPr sz="1350" kern="1200">
                          <a:solidFill>
                            <a:schemeClr val="tx1"/>
                          </a:solidFill>
                          <a:latin typeface="Calibri"/>
                          <a:ea typeface="Helvetica Neue"/>
                          <a:cs typeface="Helvetica Neue"/>
                        </a:defRPr>
                      </a:lvl5pPr>
                      <a:lvl6pPr marL="1714500" algn="l" defTabSz="342900" rtl="0" eaLnBrk="1" latinLnBrk="0" hangingPunct="1">
                        <a:defRPr sz="1350" kern="1200">
                          <a:solidFill>
                            <a:schemeClr val="tx1"/>
                          </a:solidFill>
                          <a:latin typeface="Calibri"/>
                          <a:ea typeface="Helvetica Neue"/>
                          <a:cs typeface="Helvetica Neue"/>
                        </a:defRPr>
                      </a:lvl6pPr>
                      <a:lvl7pPr marL="2057400" algn="l" defTabSz="342900" rtl="0" eaLnBrk="1" latinLnBrk="0" hangingPunct="1">
                        <a:defRPr sz="1350" kern="1200">
                          <a:solidFill>
                            <a:schemeClr val="tx1"/>
                          </a:solidFill>
                          <a:latin typeface="Calibri"/>
                          <a:ea typeface="Helvetica Neue"/>
                          <a:cs typeface="Helvetica Neue"/>
                        </a:defRPr>
                      </a:lvl7pPr>
                      <a:lvl8pPr marL="2400300" algn="l" defTabSz="342900" rtl="0" eaLnBrk="1" latinLnBrk="0" hangingPunct="1">
                        <a:defRPr sz="1350" kern="1200">
                          <a:solidFill>
                            <a:schemeClr val="tx1"/>
                          </a:solidFill>
                          <a:latin typeface="Calibri"/>
                          <a:ea typeface="Helvetica Neue"/>
                          <a:cs typeface="Helvetica Neue"/>
                        </a:defRPr>
                      </a:lvl8pPr>
                      <a:lvl9pPr marL="2743200" algn="l" defTabSz="342900" rtl="0" eaLnBrk="1" latinLnBrk="0" hangingPunct="1">
                        <a:defRPr sz="1350" kern="1200">
                          <a:solidFill>
                            <a:schemeClr val="tx1"/>
                          </a:solidFill>
                          <a:latin typeface="Calibri"/>
                          <a:ea typeface="Helvetica Neue"/>
                          <a:cs typeface="Helvetica Neue"/>
                        </a:defRPr>
                      </a:lvl9pPr>
                    </a:lstStyle>
                    <a:p>
                      <a:pPr marL="0" marR="0" indent="0" algn="ctr" defTabSz="2438338" rtl="0" eaLnBrk="1" fontAlgn="auto" latinLnBrk="0" hangingPunct="0">
                        <a:lnSpc>
                          <a:spcPct val="100000"/>
                        </a:lnSpc>
                        <a:spcBef>
                          <a:spcPts val="0"/>
                        </a:spcBef>
                        <a:spcAft>
                          <a:spcPts val="0"/>
                        </a:spcAft>
                        <a:buClrTx/>
                        <a:buSzTx/>
                        <a:buFontTx/>
                        <a:buNone/>
                        <a:tabLst/>
                      </a:pPr>
                      <a:r>
                        <a:rPr lang="tr-TR" sz="1500" b="1" i="1" kern="1200" dirty="0">
                          <a:solidFill>
                            <a:srgbClr val="A00000"/>
                          </a:solidFill>
                          <a:latin typeface="Myriad Pro Cond"/>
                          <a:ea typeface="+mn-ea"/>
                          <a:cs typeface="Arial" pitchFamily="34" charset="0"/>
                          <a:sym typeface="Helvetica Neue"/>
                        </a:rPr>
                        <a:t>Destek Oranı </a:t>
                      </a:r>
                    </a:p>
                    <a:p>
                      <a:pPr marL="0" marR="0" indent="0" algn="ctr" defTabSz="2438338" rtl="0" eaLnBrk="1" fontAlgn="auto" latinLnBrk="0" hangingPunct="0">
                        <a:lnSpc>
                          <a:spcPct val="100000"/>
                        </a:lnSpc>
                        <a:spcBef>
                          <a:spcPts val="0"/>
                        </a:spcBef>
                        <a:spcAft>
                          <a:spcPts val="0"/>
                        </a:spcAft>
                        <a:buClrTx/>
                        <a:buSzTx/>
                        <a:buFontTx/>
                        <a:buNone/>
                        <a:tabLst/>
                      </a:pPr>
                      <a:r>
                        <a:rPr lang="tr-TR" sz="1500" b="1" i="1" kern="1200" dirty="0">
                          <a:solidFill>
                            <a:srgbClr val="A00000"/>
                          </a:solidFill>
                          <a:latin typeface="Myriad Pro Cond"/>
                          <a:ea typeface="+mn-ea"/>
                          <a:cs typeface="Arial" pitchFamily="34" charset="0"/>
                          <a:sym typeface="Helvetica Neue"/>
                        </a:rPr>
                        <a:t>% </a:t>
                      </a: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342900" rtl="0" eaLnBrk="1" latinLnBrk="0" hangingPunct="1">
                        <a:defRPr sz="1350" kern="1200">
                          <a:solidFill>
                            <a:schemeClr val="tx1"/>
                          </a:solidFill>
                          <a:latin typeface="Calibri"/>
                          <a:ea typeface="Helvetica Neue"/>
                          <a:cs typeface="Helvetica Neue"/>
                        </a:defRPr>
                      </a:lvl1pPr>
                      <a:lvl2pPr marL="342900" algn="l" defTabSz="342900" rtl="0" eaLnBrk="1" latinLnBrk="0" hangingPunct="1">
                        <a:defRPr sz="1350" kern="1200">
                          <a:solidFill>
                            <a:schemeClr val="tx1"/>
                          </a:solidFill>
                          <a:latin typeface="Calibri"/>
                          <a:ea typeface="Helvetica Neue"/>
                          <a:cs typeface="Helvetica Neue"/>
                        </a:defRPr>
                      </a:lvl2pPr>
                      <a:lvl3pPr marL="685800" algn="l" defTabSz="342900" rtl="0" eaLnBrk="1" latinLnBrk="0" hangingPunct="1">
                        <a:defRPr sz="1350" kern="1200">
                          <a:solidFill>
                            <a:schemeClr val="tx1"/>
                          </a:solidFill>
                          <a:latin typeface="Calibri"/>
                          <a:ea typeface="Helvetica Neue"/>
                          <a:cs typeface="Helvetica Neue"/>
                        </a:defRPr>
                      </a:lvl3pPr>
                      <a:lvl4pPr marL="1028700" algn="l" defTabSz="342900" rtl="0" eaLnBrk="1" latinLnBrk="0" hangingPunct="1">
                        <a:defRPr sz="1350" kern="1200">
                          <a:solidFill>
                            <a:schemeClr val="tx1"/>
                          </a:solidFill>
                          <a:latin typeface="Calibri"/>
                          <a:ea typeface="Helvetica Neue"/>
                          <a:cs typeface="Helvetica Neue"/>
                        </a:defRPr>
                      </a:lvl4pPr>
                      <a:lvl5pPr marL="1371600" algn="l" defTabSz="342900" rtl="0" eaLnBrk="1" latinLnBrk="0" hangingPunct="1">
                        <a:defRPr sz="1350" kern="1200">
                          <a:solidFill>
                            <a:schemeClr val="tx1"/>
                          </a:solidFill>
                          <a:latin typeface="Calibri"/>
                          <a:ea typeface="Helvetica Neue"/>
                          <a:cs typeface="Helvetica Neue"/>
                        </a:defRPr>
                      </a:lvl5pPr>
                      <a:lvl6pPr marL="1714500" algn="l" defTabSz="342900" rtl="0" eaLnBrk="1" latinLnBrk="0" hangingPunct="1">
                        <a:defRPr sz="1350" kern="1200">
                          <a:solidFill>
                            <a:schemeClr val="tx1"/>
                          </a:solidFill>
                          <a:latin typeface="Calibri"/>
                          <a:ea typeface="Helvetica Neue"/>
                          <a:cs typeface="Helvetica Neue"/>
                        </a:defRPr>
                      </a:lvl6pPr>
                      <a:lvl7pPr marL="2057400" algn="l" defTabSz="342900" rtl="0" eaLnBrk="1" latinLnBrk="0" hangingPunct="1">
                        <a:defRPr sz="1350" kern="1200">
                          <a:solidFill>
                            <a:schemeClr val="tx1"/>
                          </a:solidFill>
                          <a:latin typeface="Calibri"/>
                          <a:ea typeface="Helvetica Neue"/>
                          <a:cs typeface="Helvetica Neue"/>
                        </a:defRPr>
                      </a:lvl7pPr>
                      <a:lvl8pPr marL="2400300" algn="l" defTabSz="342900" rtl="0" eaLnBrk="1" latinLnBrk="0" hangingPunct="1">
                        <a:defRPr sz="1350" kern="1200">
                          <a:solidFill>
                            <a:schemeClr val="tx1"/>
                          </a:solidFill>
                          <a:latin typeface="Calibri"/>
                          <a:ea typeface="Helvetica Neue"/>
                          <a:cs typeface="Helvetica Neue"/>
                        </a:defRPr>
                      </a:lvl8pPr>
                      <a:lvl9pPr marL="2743200" algn="l" defTabSz="342900" rtl="0" eaLnBrk="1" latinLnBrk="0" hangingPunct="1">
                        <a:defRPr sz="1350" kern="1200">
                          <a:solidFill>
                            <a:schemeClr val="tx1"/>
                          </a:solidFill>
                          <a:latin typeface="Calibri"/>
                          <a:ea typeface="Helvetica Neue"/>
                          <a:cs typeface="Helvetica Neue"/>
                        </a:defRPr>
                      </a:lvl9pPr>
                    </a:lstStyle>
                    <a:p>
                      <a:pPr marL="0" marR="0" indent="0" algn="ctr" defTabSz="2438338" rtl="0" eaLnBrk="1" fontAlgn="auto" latinLnBrk="0" hangingPunct="0">
                        <a:lnSpc>
                          <a:spcPct val="100000"/>
                        </a:lnSpc>
                        <a:spcBef>
                          <a:spcPts val="0"/>
                        </a:spcBef>
                        <a:spcAft>
                          <a:spcPts val="0"/>
                        </a:spcAft>
                        <a:buClrTx/>
                        <a:buSzTx/>
                        <a:buFontTx/>
                        <a:buNone/>
                        <a:tabLst/>
                      </a:pPr>
                      <a:r>
                        <a:rPr lang="tr-TR" sz="1500" b="1" i="1" kern="1200" dirty="0">
                          <a:solidFill>
                            <a:srgbClr val="A00000"/>
                          </a:solidFill>
                          <a:latin typeface="Myriad Pro Cond"/>
                          <a:ea typeface="+mn-ea"/>
                          <a:cs typeface="Arial" pitchFamily="34" charset="0"/>
                          <a:sym typeface="Helvetica Neue"/>
                        </a:rPr>
                        <a:t>Destek </a:t>
                      </a:r>
                    </a:p>
                    <a:p>
                      <a:pPr marL="0" marR="0" indent="0" algn="ctr" defTabSz="2438338" rtl="0" eaLnBrk="1" fontAlgn="auto" latinLnBrk="0" hangingPunct="0">
                        <a:lnSpc>
                          <a:spcPct val="100000"/>
                        </a:lnSpc>
                        <a:spcBef>
                          <a:spcPts val="0"/>
                        </a:spcBef>
                        <a:spcAft>
                          <a:spcPts val="0"/>
                        </a:spcAft>
                        <a:buClrTx/>
                        <a:buSzTx/>
                        <a:buFontTx/>
                        <a:buNone/>
                        <a:tabLst/>
                      </a:pPr>
                      <a:r>
                        <a:rPr lang="tr-TR" sz="1500" b="1" i="1" kern="1200" dirty="0">
                          <a:solidFill>
                            <a:srgbClr val="A00000"/>
                          </a:solidFill>
                          <a:latin typeface="Myriad Pro Cond"/>
                          <a:ea typeface="+mn-ea"/>
                          <a:cs typeface="Arial" pitchFamily="34" charset="0"/>
                          <a:sym typeface="Helvetica Neue"/>
                        </a:rPr>
                        <a:t>Limiti</a:t>
                      </a: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342900" rtl="0" eaLnBrk="1" latinLnBrk="0" hangingPunct="1">
                        <a:defRPr sz="1350" kern="1200">
                          <a:solidFill>
                            <a:schemeClr val="tx1"/>
                          </a:solidFill>
                          <a:latin typeface="Calibri"/>
                          <a:ea typeface="Helvetica Neue"/>
                          <a:cs typeface="Helvetica Neue"/>
                        </a:defRPr>
                      </a:lvl1pPr>
                      <a:lvl2pPr marL="342900" algn="l" defTabSz="342900" rtl="0" eaLnBrk="1" latinLnBrk="0" hangingPunct="1">
                        <a:defRPr sz="1350" kern="1200">
                          <a:solidFill>
                            <a:schemeClr val="tx1"/>
                          </a:solidFill>
                          <a:latin typeface="Calibri"/>
                          <a:ea typeface="Helvetica Neue"/>
                          <a:cs typeface="Helvetica Neue"/>
                        </a:defRPr>
                      </a:lvl2pPr>
                      <a:lvl3pPr marL="685800" algn="l" defTabSz="342900" rtl="0" eaLnBrk="1" latinLnBrk="0" hangingPunct="1">
                        <a:defRPr sz="1350" kern="1200">
                          <a:solidFill>
                            <a:schemeClr val="tx1"/>
                          </a:solidFill>
                          <a:latin typeface="Calibri"/>
                          <a:ea typeface="Helvetica Neue"/>
                          <a:cs typeface="Helvetica Neue"/>
                        </a:defRPr>
                      </a:lvl3pPr>
                      <a:lvl4pPr marL="1028700" algn="l" defTabSz="342900" rtl="0" eaLnBrk="1" latinLnBrk="0" hangingPunct="1">
                        <a:defRPr sz="1350" kern="1200">
                          <a:solidFill>
                            <a:schemeClr val="tx1"/>
                          </a:solidFill>
                          <a:latin typeface="Calibri"/>
                          <a:ea typeface="Helvetica Neue"/>
                          <a:cs typeface="Helvetica Neue"/>
                        </a:defRPr>
                      </a:lvl4pPr>
                      <a:lvl5pPr marL="1371600" algn="l" defTabSz="342900" rtl="0" eaLnBrk="1" latinLnBrk="0" hangingPunct="1">
                        <a:defRPr sz="1350" kern="1200">
                          <a:solidFill>
                            <a:schemeClr val="tx1"/>
                          </a:solidFill>
                          <a:latin typeface="Calibri"/>
                          <a:ea typeface="Helvetica Neue"/>
                          <a:cs typeface="Helvetica Neue"/>
                        </a:defRPr>
                      </a:lvl5pPr>
                      <a:lvl6pPr marL="1714500" algn="l" defTabSz="342900" rtl="0" eaLnBrk="1" latinLnBrk="0" hangingPunct="1">
                        <a:defRPr sz="1350" kern="1200">
                          <a:solidFill>
                            <a:schemeClr val="tx1"/>
                          </a:solidFill>
                          <a:latin typeface="Calibri"/>
                          <a:ea typeface="Helvetica Neue"/>
                          <a:cs typeface="Helvetica Neue"/>
                        </a:defRPr>
                      </a:lvl6pPr>
                      <a:lvl7pPr marL="2057400" algn="l" defTabSz="342900" rtl="0" eaLnBrk="1" latinLnBrk="0" hangingPunct="1">
                        <a:defRPr sz="1350" kern="1200">
                          <a:solidFill>
                            <a:schemeClr val="tx1"/>
                          </a:solidFill>
                          <a:latin typeface="Calibri"/>
                          <a:ea typeface="Helvetica Neue"/>
                          <a:cs typeface="Helvetica Neue"/>
                        </a:defRPr>
                      </a:lvl7pPr>
                      <a:lvl8pPr marL="2400300" algn="l" defTabSz="342900" rtl="0" eaLnBrk="1" latinLnBrk="0" hangingPunct="1">
                        <a:defRPr sz="1350" kern="1200">
                          <a:solidFill>
                            <a:schemeClr val="tx1"/>
                          </a:solidFill>
                          <a:latin typeface="Calibri"/>
                          <a:ea typeface="Helvetica Neue"/>
                          <a:cs typeface="Helvetica Neue"/>
                        </a:defRPr>
                      </a:lvl8pPr>
                      <a:lvl9pPr marL="2743200" algn="l" defTabSz="342900" rtl="0" eaLnBrk="1" latinLnBrk="0" hangingPunct="1">
                        <a:defRPr sz="1350" kern="1200">
                          <a:solidFill>
                            <a:schemeClr val="tx1"/>
                          </a:solidFill>
                          <a:latin typeface="Calibri"/>
                          <a:ea typeface="Helvetica Neue"/>
                          <a:cs typeface="Helvetica Neue"/>
                        </a:defRPr>
                      </a:lvl9pPr>
                    </a:lstStyle>
                    <a:p>
                      <a:pPr marL="0" marR="0" indent="0" algn="ctr" defTabSz="2438338" rtl="0" eaLnBrk="1" fontAlgn="auto" latinLnBrk="0" hangingPunct="0">
                        <a:lnSpc>
                          <a:spcPct val="100000"/>
                        </a:lnSpc>
                        <a:spcBef>
                          <a:spcPts val="0"/>
                        </a:spcBef>
                        <a:spcAft>
                          <a:spcPts val="0"/>
                        </a:spcAft>
                        <a:buClrTx/>
                        <a:buSzTx/>
                        <a:buFontTx/>
                        <a:buNone/>
                        <a:tabLst/>
                      </a:pPr>
                      <a:r>
                        <a:rPr lang="tr-TR" sz="1500" b="1" i="1" kern="1200" dirty="0">
                          <a:solidFill>
                            <a:srgbClr val="A00000"/>
                          </a:solidFill>
                          <a:latin typeface="Myriad Pro Cond"/>
                          <a:ea typeface="+mn-ea"/>
                          <a:cs typeface="Arial" pitchFamily="34" charset="0"/>
                          <a:sym typeface="Helvetica Neue"/>
                        </a:rPr>
                        <a:t>Süre/Adet</a:t>
                      </a: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342900" rtl="0" eaLnBrk="1" latinLnBrk="0" hangingPunct="1">
                        <a:defRPr sz="1350" kern="1200">
                          <a:solidFill>
                            <a:schemeClr val="tx1"/>
                          </a:solidFill>
                          <a:latin typeface="Calibri"/>
                          <a:ea typeface="Helvetica Neue"/>
                          <a:cs typeface="Helvetica Neue"/>
                        </a:defRPr>
                      </a:lvl1pPr>
                      <a:lvl2pPr marL="342900" algn="l" defTabSz="342900" rtl="0" eaLnBrk="1" latinLnBrk="0" hangingPunct="1">
                        <a:defRPr sz="1350" kern="1200">
                          <a:solidFill>
                            <a:schemeClr val="tx1"/>
                          </a:solidFill>
                          <a:latin typeface="Calibri"/>
                          <a:ea typeface="Helvetica Neue"/>
                          <a:cs typeface="Helvetica Neue"/>
                        </a:defRPr>
                      </a:lvl2pPr>
                      <a:lvl3pPr marL="685800" algn="l" defTabSz="342900" rtl="0" eaLnBrk="1" latinLnBrk="0" hangingPunct="1">
                        <a:defRPr sz="1350" kern="1200">
                          <a:solidFill>
                            <a:schemeClr val="tx1"/>
                          </a:solidFill>
                          <a:latin typeface="Calibri"/>
                          <a:ea typeface="Helvetica Neue"/>
                          <a:cs typeface="Helvetica Neue"/>
                        </a:defRPr>
                      </a:lvl3pPr>
                      <a:lvl4pPr marL="1028700" algn="l" defTabSz="342900" rtl="0" eaLnBrk="1" latinLnBrk="0" hangingPunct="1">
                        <a:defRPr sz="1350" kern="1200">
                          <a:solidFill>
                            <a:schemeClr val="tx1"/>
                          </a:solidFill>
                          <a:latin typeface="Calibri"/>
                          <a:ea typeface="Helvetica Neue"/>
                          <a:cs typeface="Helvetica Neue"/>
                        </a:defRPr>
                      </a:lvl4pPr>
                      <a:lvl5pPr marL="1371600" algn="l" defTabSz="342900" rtl="0" eaLnBrk="1" latinLnBrk="0" hangingPunct="1">
                        <a:defRPr sz="1350" kern="1200">
                          <a:solidFill>
                            <a:schemeClr val="tx1"/>
                          </a:solidFill>
                          <a:latin typeface="Calibri"/>
                          <a:ea typeface="Helvetica Neue"/>
                          <a:cs typeface="Helvetica Neue"/>
                        </a:defRPr>
                      </a:lvl5pPr>
                      <a:lvl6pPr marL="1714500" algn="l" defTabSz="342900" rtl="0" eaLnBrk="1" latinLnBrk="0" hangingPunct="1">
                        <a:defRPr sz="1350" kern="1200">
                          <a:solidFill>
                            <a:schemeClr val="tx1"/>
                          </a:solidFill>
                          <a:latin typeface="Calibri"/>
                          <a:ea typeface="Helvetica Neue"/>
                          <a:cs typeface="Helvetica Neue"/>
                        </a:defRPr>
                      </a:lvl6pPr>
                      <a:lvl7pPr marL="2057400" algn="l" defTabSz="342900" rtl="0" eaLnBrk="1" latinLnBrk="0" hangingPunct="1">
                        <a:defRPr sz="1350" kern="1200">
                          <a:solidFill>
                            <a:schemeClr val="tx1"/>
                          </a:solidFill>
                          <a:latin typeface="Calibri"/>
                          <a:ea typeface="Helvetica Neue"/>
                          <a:cs typeface="Helvetica Neue"/>
                        </a:defRPr>
                      </a:lvl7pPr>
                      <a:lvl8pPr marL="2400300" algn="l" defTabSz="342900" rtl="0" eaLnBrk="1" latinLnBrk="0" hangingPunct="1">
                        <a:defRPr sz="1350" kern="1200">
                          <a:solidFill>
                            <a:schemeClr val="tx1"/>
                          </a:solidFill>
                          <a:latin typeface="Calibri"/>
                          <a:ea typeface="Helvetica Neue"/>
                          <a:cs typeface="Helvetica Neue"/>
                        </a:defRPr>
                      </a:lvl8pPr>
                      <a:lvl9pPr marL="2743200" algn="l" defTabSz="342900" rtl="0" eaLnBrk="1" latinLnBrk="0" hangingPunct="1">
                        <a:defRPr sz="1350" kern="1200">
                          <a:solidFill>
                            <a:schemeClr val="tx1"/>
                          </a:solidFill>
                          <a:latin typeface="Calibri"/>
                          <a:ea typeface="Helvetica Neue"/>
                          <a:cs typeface="Helvetica Neue"/>
                        </a:defRPr>
                      </a:lvl9pPr>
                    </a:lstStyle>
                    <a:p>
                      <a:pPr marL="0" marR="0" indent="0" algn="ctr" defTabSz="2438338" rtl="0" eaLnBrk="1" fontAlgn="auto" latinLnBrk="0" hangingPunct="0">
                        <a:lnSpc>
                          <a:spcPct val="100000"/>
                        </a:lnSpc>
                        <a:spcBef>
                          <a:spcPts val="0"/>
                        </a:spcBef>
                        <a:spcAft>
                          <a:spcPts val="0"/>
                        </a:spcAft>
                        <a:buClrTx/>
                        <a:buSzTx/>
                        <a:buFontTx/>
                        <a:buNone/>
                        <a:tabLst/>
                      </a:pPr>
                      <a:r>
                        <a:rPr lang="tr-TR" sz="1500" b="1" i="1" kern="1200" dirty="0">
                          <a:solidFill>
                            <a:srgbClr val="A00000"/>
                          </a:solidFill>
                          <a:latin typeface="Myriad Pro Cond"/>
                          <a:ea typeface="+mn-ea"/>
                          <a:cs typeface="Arial" pitchFamily="34" charset="0"/>
                          <a:sym typeface="Helvetica Neue"/>
                        </a:rPr>
                        <a:t>Faydalanıcı</a:t>
                      </a: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86390">
                <a:tc rowSpan="2">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lang="tr-TR" altLang="tr-TR" sz="1500" b="1" i="1" kern="1200" dirty="0">
                          <a:solidFill>
                            <a:srgbClr val="A00000"/>
                          </a:solidFill>
                          <a:latin typeface="Myriad Pro Cond"/>
                          <a:ea typeface="+mn-ea"/>
                          <a:cs typeface="Arial" pitchFamily="34" charset="0"/>
                        </a:rPr>
                        <a:t>İHTİYAÇ ANALİZİ, EĞİTİM,</a:t>
                      </a:r>
                    </a:p>
                    <a:p>
                      <a:pPr marL="342900" marR="0" lvl="0" indent="-342900" algn="ctr" defTabSz="914400" rtl="0" eaLnBrk="1" fontAlgn="base" latinLnBrk="0" hangingPunct="1">
                        <a:lnSpc>
                          <a:spcPct val="100000"/>
                        </a:lnSpc>
                        <a:spcBef>
                          <a:spcPct val="0"/>
                        </a:spcBef>
                        <a:spcAft>
                          <a:spcPct val="0"/>
                        </a:spcAft>
                        <a:buClrTx/>
                        <a:buSzTx/>
                        <a:buFontTx/>
                        <a:buNone/>
                        <a:tabLst/>
                      </a:pPr>
                      <a:r>
                        <a:rPr lang="tr-TR" altLang="tr-TR" sz="1500" b="1" i="1" kern="1200" dirty="0">
                          <a:solidFill>
                            <a:srgbClr val="A00000"/>
                          </a:solidFill>
                          <a:latin typeface="Myriad Pro Cond"/>
                          <a:ea typeface="+mn-ea"/>
                          <a:cs typeface="Arial" pitchFamily="34" charset="0"/>
                        </a:rPr>
                        <a:t>DANIŞMANLIK, TANITIM</a:t>
                      </a: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7">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rtl="0" fontAlgn="ctr"/>
                      <a:r>
                        <a:rPr lang="tr-TR" sz="1500" b="1" i="1" kern="1200" dirty="0">
                          <a:solidFill>
                            <a:srgbClr val="A00000"/>
                          </a:solidFill>
                          <a:latin typeface="Myriad Pro Cond"/>
                          <a:ea typeface="+mn-ea"/>
                          <a:cs typeface="Arial" pitchFamily="34" charset="0"/>
                        </a:rPr>
                        <a:t>75%</a:t>
                      </a: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marL="0" marR="0" lvl="0" indent="0" algn="ctr" defTabSz="584200" rtl="0" eaLnBrk="1" fontAlgn="ctr" latinLnBrk="0" hangingPunct="1">
                        <a:lnSpc>
                          <a:spcPct val="100000"/>
                        </a:lnSpc>
                        <a:spcBef>
                          <a:spcPts val="0"/>
                        </a:spcBef>
                        <a:spcAft>
                          <a:spcPts val="0"/>
                        </a:spcAft>
                        <a:buClrTx/>
                        <a:buSzTx/>
                        <a:buFontTx/>
                        <a:buNone/>
                        <a:tabLst/>
                        <a:defRPr/>
                      </a:pPr>
                      <a:r>
                        <a:rPr lang="tr-TR" sz="1500" b="1" i="1" kern="1200" dirty="0">
                          <a:solidFill>
                            <a:srgbClr val="A00000"/>
                          </a:solidFill>
                          <a:latin typeface="Myriad Pro Cond"/>
                          <a:ea typeface="+mn-ea"/>
                          <a:cs typeface="Arial" pitchFamily="34" charset="0"/>
                        </a:rPr>
                        <a:t>22.891.687 TL / Proje</a:t>
                      </a: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rtl="0" fontAlgn="ctr"/>
                      <a:r>
                        <a:rPr lang="tr-TR" sz="1500" b="1" i="1" kern="1200" dirty="0">
                          <a:solidFill>
                            <a:srgbClr val="A00000"/>
                          </a:solidFill>
                          <a:latin typeface="Myriad Pro Cond"/>
                          <a:ea typeface="+mn-ea"/>
                          <a:cs typeface="Arial" pitchFamily="34" charset="0"/>
                        </a:rPr>
                        <a:t>Proje süresince (36 Ay)</a:t>
                      </a: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7">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rtl="0" fontAlgn="ctr"/>
                      <a:r>
                        <a:rPr lang="tr-TR" sz="1500" b="1" i="1" kern="1200" dirty="0">
                          <a:solidFill>
                            <a:srgbClr val="A00000"/>
                          </a:solidFill>
                          <a:latin typeface="Myriad Pro Cond"/>
                          <a:ea typeface="+mn-ea"/>
                          <a:cs typeface="Arial" pitchFamily="34" charset="0"/>
                        </a:rPr>
                        <a:t>İşbirliği </a:t>
                      </a:r>
                    </a:p>
                    <a:p>
                      <a:pPr algn="ctr" rtl="0" fontAlgn="ctr"/>
                      <a:r>
                        <a:rPr lang="tr-TR" sz="1500" b="1" i="1" kern="1200" dirty="0">
                          <a:solidFill>
                            <a:srgbClr val="A00000"/>
                          </a:solidFill>
                          <a:latin typeface="Myriad Pro Cond"/>
                          <a:ea typeface="+mn-ea"/>
                          <a:cs typeface="Arial" pitchFamily="34" charset="0"/>
                        </a:rPr>
                        <a:t>Kuruluşu</a:t>
                      </a: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96940124"/>
                  </a:ext>
                </a:extLst>
              </a:tr>
              <a:tr h="263414">
                <a:tc vMerge="1">
                  <a:txBody>
                    <a:bodyPr/>
                    <a:lstStyle>
                      <a:lvl1pPr marL="0" algn="l" defTabSz="342900" rtl="0" eaLnBrk="1" latinLnBrk="0" hangingPunct="1">
                        <a:defRPr sz="1350" kern="1200">
                          <a:solidFill>
                            <a:schemeClr val="tx1"/>
                          </a:solidFill>
                          <a:latin typeface="Calibri"/>
                        </a:defRPr>
                      </a:lvl1pPr>
                      <a:lvl2pPr marL="342900" algn="l" defTabSz="342900" rtl="0" eaLnBrk="1" latinLnBrk="0" hangingPunct="1">
                        <a:defRPr sz="1350" kern="1200">
                          <a:solidFill>
                            <a:schemeClr val="tx1"/>
                          </a:solidFill>
                          <a:latin typeface="Calibri"/>
                        </a:defRPr>
                      </a:lvl2pPr>
                      <a:lvl3pPr marL="685800" algn="l" defTabSz="342900" rtl="0" eaLnBrk="1" latinLnBrk="0" hangingPunct="1">
                        <a:defRPr sz="1350" kern="1200">
                          <a:solidFill>
                            <a:schemeClr val="tx1"/>
                          </a:solidFill>
                          <a:latin typeface="Calibri"/>
                        </a:defRPr>
                      </a:lvl3pPr>
                      <a:lvl4pPr marL="1028700" algn="l" defTabSz="342900" rtl="0" eaLnBrk="1" latinLnBrk="0" hangingPunct="1">
                        <a:defRPr sz="1350" kern="1200">
                          <a:solidFill>
                            <a:schemeClr val="tx1"/>
                          </a:solidFill>
                          <a:latin typeface="Calibri"/>
                        </a:defRPr>
                      </a:lvl4pPr>
                      <a:lvl5pPr marL="1371600" algn="l" defTabSz="342900" rtl="0" eaLnBrk="1" latinLnBrk="0" hangingPunct="1">
                        <a:defRPr sz="1350" kern="1200">
                          <a:solidFill>
                            <a:schemeClr val="tx1"/>
                          </a:solidFill>
                          <a:latin typeface="Calibri"/>
                        </a:defRPr>
                      </a:lvl5pPr>
                      <a:lvl6pPr marL="1714500" algn="l" defTabSz="342900" rtl="0" eaLnBrk="1" latinLnBrk="0" hangingPunct="1">
                        <a:defRPr sz="1350" kern="1200">
                          <a:solidFill>
                            <a:schemeClr val="tx1"/>
                          </a:solidFill>
                          <a:latin typeface="Calibri"/>
                        </a:defRPr>
                      </a:lvl6pPr>
                      <a:lvl7pPr marL="2057400" algn="l" defTabSz="342900" rtl="0" eaLnBrk="1" latinLnBrk="0" hangingPunct="1">
                        <a:defRPr sz="1350" kern="1200">
                          <a:solidFill>
                            <a:schemeClr val="tx1"/>
                          </a:solidFill>
                          <a:latin typeface="Calibri"/>
                        </a:defRPr>
                      </a:lvl7pPr>
                      <a:lvl8pPr marL="2400300" algn="l" defTabSz="342900" rtl="0" eaLnBrk="1" latinLnBrk="0" hangingPunct="1">
                        <a:defRPr sz="1350" kern="1200">
                          <a:solidFill>
                            <a:schemeClr val="tx1"/>
                          </a:solidFill>
                          <a:latin typeface="Calibri"/>
                        </a:defRPr>
                      </a:lvl8pPr>
                      <a:lvl9pPr marL="2743200" algn="l" defTabSz="342900" rtl="0" eaLnBrk="1" latinLnBrk="0" hangingPunct="1">
                        <a:defRPr sz="1350" kern="1200">
                          <a:solidFill>
                            <a:schemeClr val="tx1"/>
                          </a:solidFill>
                          <a:latin typeface="Calibri"/>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tr-TR" altLang="tr-TR" sz="3000" b="1" i="0" u="none" strike="noStrike" cap="none" normalizeH="0" baseline="0" dirty="0">
                          <a:ln>
                            <a:noFill/>
                          </a:ln>
                          <a:solidFill>
                            <a:schemeClr val="bg1"/>
                          </a:solidFill>
                          <a:effectLst/>
                          <a:latin typeface="Myriad Pro Cond"/>
                          <a:ea typeface="Calibri" pitchFamily="34" charset="0"/>
                          <a:cs typeface="Times New Roman" pitchFamily="18" charset="0"/>
                        </a:rPr>
                        <a:t>YURT DIŞI PAZARLAMA </a:t>
                      </a: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lvl1pPr marL="0" algn="l" defTabSz="342900" rtl="0" eaLnBrk="1" latinLnBrk="0" hangingPunct="1">
                        <a:defRPr sz="1350" kern="1200">
                          <a:solidFill>
                            <a:schemeClr val="tx1"/>
                          </a:solidFill>
                          <a:latin typeface="Calibri"/>
                        </a:defRPr>
                      </a:lvl1pPr>
                      <a:lvl2pPr marL="342900" algn="l" defTabSz="342900" rtl="0" eaLnBrk="1" latinLnBrk="0" hangingPunct="1">
                        <a:defRPr sz="1350" kern="1200">
                          <a:solidFill>
                            <a:schemeClr val="tx1"/>
                          </a:solidFill>
                          <a:latin typeface="Calibri"/>
                        </a:defRPr>
                      </a:lvl2pPr>
                      <a:lvl3pPr marL="685800" algn="l" defTabSz="342900" rtl="0" eaLnBrk="1" latinLnBrk="0" hangingPunct="1">
                        <a:defRPr sz="1350" kern="1200">
                          <a:solidFill>
                            <a:schemeClr val="tx1"/>
                          </a:solidFill>
                          <a:latin typeface="Calibri"/>
                        </a:defRPr>
                      </a:lvl3pPr>
                      <a:lvl4pPr marL="1028700" algn="l" defTabSz="342900" rtl="0" eaLnBrk="1" latinLnBrk="0" hangingPunct="1">
                        <a:defRPr sz="1350" kern="1200">
                          <a:solidFill>
                            <a:schemeClr val="tx1"/>
                          </a:solidFill>
                          <a:latin typeface="Calibri"/>
                        </a:defRPr>
                      </a:lvl4pPr>
                      <a:lvl5pPr marL="1371600" algn="l" defTabSz="342900" rtl="0" eaLnBrk="1" latinLnBrk="0" hangingPunct="1">
                        <a:defRPr sz="1350" kern="1200">
                          <a:solidFill>
                            <a:schemeClr val="tx1"/>
                          </a:solidFill>
                          <a:latin typeface="Calibri"/>
                        </a:defRPr>
                      </a:lvl5pPr>
                      <a:lvl6pPr marL="1714500" algn="l" defTabSz="342900" rtl="0" eaLnBrk="1" latinLnBrk="0" hangingPunct="1">
                        <a:defRPr sz="1350" kern="1200">
                          <a:solidFill>
                            <a:schemeClr val="tx1"/>
                          </a:solidFill>
                          <a:latin typeface="Calibri"/>
                        </a:defRPr>
                      </a:lvl6pPr>
                      <a:lvl7pPr marL="2057400" algn="l" defTabSz="342900" rtl="0" eaLnBrk="1" latinLnBrk="0" hangingPunct="1">
                        <a:defRPr sz="1350" kern="1200">
                          <a:solidFill>
                            <a:schemeClr val="tx1"/>
                          </a:solidFill>
                          <a:latin typeface="Calibri"/>
                        </a:defRPr>
                      </a:lvl7pPr>
                      <a:lvl8pPr marL="2400300" algn="l" defTabSz="342900" rtl="0" eaLnBrk="1" latinLnBrk="0" hangingPunct="1">
                        <a:defRPr sz="1350" kern="1200">
                          <a:solidFill>
                            <a:schemeClr val="tx1"/>
                          </a:solidFill>
                          <a:latin typeface="Calibri"/>
                        </a:defRPr>
                      </a:lvl8pPr>
                      <a:lvl9pPr marL="2743200" algn="l" defTabSz="342900" rtl="0" eaLnBrk="1" latinLnBrk="0" hangingPunct="1">
                        <a:defRPr sz="1350" kern="1200">
                          <a:solidFill>
                            <a:schemeClr val="tx1"/>
                          </a:solidFill>
                          <a:latin typeface="Calibri"/>
                        </a:defRPr>
                      </a:lvl9pPr>
                    </a:lstStyle>
                    <a:p>
                      <a:pPr algn="ctr" rtl="0" fontAlgn="ctr"/>
                      <a:endParaRPr lang="tr-TR" sz="1600" b="1" i="0" u="none" strike="noStrike" dirty="0">
                        <a:solidFill>
                          <a:srgbClr val="1B2C57"/>
                        </a:solidFill>
                        <a:effectLst/>
                        <a:latin typeface="Calibri" panose="020F0502020204030204" pitchFamily="34" charset="0"/>
                      </a:endParaRPr>
                    </a:p>
                  </a:txBody>
                  <a:tcPr marL="7573" marR="7573" marT="7573"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rowSpan="2">
                  <a:txBody>
                    <a:bodyPr/>
                    <a:lstStyle>
                      <a:lvl1pPr marL="0" algn="l" defTabSz="342900" rtl="0" eaLnBrk="1" latinLnBrk="0" hangingPunct="1">
                        <a:defRPr sz="1350" kern="1200">
                          <a:solidFill>
                            <a:schemeClr val="tx1"/>
                          </a:solidFill>
                          <a:latin typeface="Calibri"/>
                          <a:ea typeface="Helvetica Neue"/>
                          <a:cs typeface="Helvetica Neue"/>
                        </a:defRPr>
                      </a:lvl1pPr>
                      <a:lvl2pPr marL="342900" algn="l" defTabSz="342900" rtl="0" eaLnBrk="1" latinLnBrk="0" hangingPunct="1">
                        <a:defRPr sz="1350" kern="1200">
                          <a:solidFill>
                            <a:schemeClr val="tx1"/>
                          </a:solidFill>
                          <a:latin typeface="Calibri"/>
                          <a:ea typeface="Helvetica Neue"/>
                          <a:cs typeface="Helvetica Neue"/>
                        </a:defRPr>
                      </a:lvl2pPr>
                      <a:lvl3pPr marL="685800" algn="l" defTabSz="342900" rtl="0" eaLnBrk="1" latinLnBrk="0" hangingPunct="1">
                        <a:defRPr sz="1350" kern="1200">
                          <a:solidFill>
                            <a:schemeClr val="tx1"/>
                          </a:solidFill>
                          <a:latin typeface="Calibri"/>
                          <a:ea typeface="Helvetica Neue"/>
                          <a:cs typeface="Helvetica Neue"/>
                        </a:defRPr>
                      </a:lvl3pPr>
                      <a:lvl4pPr marL="1028700" algn="l" defTabSz="342900" rtl="0" eaLnBrk="1" latinLnBrk="0" hangingPunct="1">
                        <a:defRPr sz="1350" kern="1200">
                          <a:solidFill>
                            <a:schemeClr val="tx1"/>
                          </a:solidFill>
                          <a:latin typeface="Calibri"/>
                          <a:ea typeface="Helvetica Neue"/>
                          <a:cs typeface="Helvetica Neue"/>
                        </a:defRPr>
                      </a:lvl4pPr>
                      <a:lvl5pPr marL="1371600" algn="l" defTabSz="342900" rtl="0" eaLnBrk="1" latinLnBrk="0" hangingPunct="1">
                        <a:defRPr sz="1350" kern="1200">
                          <a:solidFill>
                            <a:schemeClr val="tx1"/>
                          </a:solidFill>
                          <a:latin typeface="Calibri"/>
                          <a:ea typeface="Helvetica Neue"/>
                          <a:cs typeface="Helvetica Neue"/>
                        </a:defRPr>
                      </a:lvl5pPr>
                      <a:lvl6pPr marL="1714500" algn="l" defTabSz="342900" rtl="0" eaLnBrk="1" latinLnBrk="0" hangingPunct="1">
                        <a:defRPr sz="1350" kern="1200">
                          <a:solidFill>
                            <a:schemeClr val="tx1"/>
                          </a:solidFill>
                          <a:latin typeface="Calibri"/>
                          <a:ea typeface="Helvetica Neue"/>
                          <a:cs typeface="Helvetica Neue"/>
                        </a:defRPr>
                      </a:lvl6pPr>
                      <a:lvl7pPr marL="2057400" algn="l" defTabSz="342900" rtl="0" eaLnBrk="1" latinLnBrk="0" hangingPunct="1">
                        <a:defRPr sz="1350" kern="1200">
                          <a:solidFill>
                            <a:schemeClr val="tx1"/>
                          </a:solidFill>
                          <a:latin typeface="Calibri"/>
                          <a:ea typeface="Helvetica Neue"/>
                          <a:cs typeface="Helvetica Neue"/>
                        </a:defRPr>
                      </a:lvl7pPr>
                      <a:lvl8pPr marL="2400300" algn="l" defTabSz="342900" rtl="0" eaLnBrk="1" latinLnBrk="0" hangingPunct="1">
                        <a:defRPr sz="1350" kern="1200">
                          <a:solidFill>
                            <a:schemeClr val="tx1"/>
                          </a:solidFill>
                          <a:latin typeface="Calibri"/>
                          <a:ea typeface="Helvetica Neue"/>
                          <a:cs typeface="Helvetica Neue"/>
                        </a:defRPr>
                      </a:lvl8pPr>
                      <a:lvl9pPr marL="2743200" algn="l" defTabSz="342900" rtl="0" eaLnBrk="1" latinLnBrk="0" hangingPunct="1">
                        <a:defRPr sz="1350" kern="1200">
                          <a:solidFill>
                            <a:schemeClr val="tx1"/>
                          </a:solidFill>
                          <a:latin typeface="Calibri"/>
                          <a:ea typeface="Helvetica Neue"/>
                          <a:cs typeface="Helvetica Neue"/>
                        </a:defRPr>
                      </a:lvl9pPr>
                    </a:lstStyle>
                    <a:p>
                      <a:pPr algn="ctr" rtl="0" fontAlgn="ctr"/>
                      <a:r>
                        <a:rPr lang="tr-TR" sz="1500" b="1" i="1" kern="1200" dirty="0">
                          <a:solidFill>
                            <a:srgbClr val="A00000"/>
                          </a:solidFill>
                          <a:latin typeface="Myriad Pro Cond"/>
                          <a:ea typeface="+mn-ea"/>
                          <a:cs typeface="Arial" pitchFamily="34" charset="0"/>
                        </a:rPr>
                        <a:t>9.536.972 TL / Program</a:t>
                      </a: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342900" rtl="0" eaLnBrk="1" latinLnBrk="0" hangingPunct="1">
                        <a:defRPr sz="1350" kern="1200">
                          <a:solidFill>
                            <a:schemeClr val="tx1"/>
                          </a:solidFill>
                          <a:latin typeface="Calibri"/>
                          <a:ea typeface="Helvetica Neue"/>
                          <a:cs typeface="Helvetica Neue"/>
                        </a:defRPr>
                      </a:lvl1pPr>
                      <a:lvl2pPr marL="342900" algn="l" defTabSz="342900" rtl="0" eaLnBrk="1" latinLnBrk="0" hangingPunct="1">
                        <a:defRPr sz="1350" kern="1200">
                          <a:solidFill>
                            <a:schemeClr val="tx1"/>
                          </a:solidFill>
                          <a:latin typeface="Calibri"/>
                          <a:ea typeface="Helvetica Neue"/>
                          <a:cs typeface="Helvetica Neue"/>
                        </a:defRPr>
                      </a:lvl2pPr>
                      <a:lvl3pPr marL="685800" algn="l" defTabSz="342900" rtl="0" eaLnBrk="1" latinLnBrk="0" hangingPunct="1">
                        <a:defRPr sz="1350" kern="1200">
                          <a:solidFill>
                            <a:schemeClr val="tx1"/>
                          </a:solidFill>
                          <a:latin typeface="Calibri"/>
                          <a:ea typeface="Helvetica Neue"/>
                          <a:cs typeface="Helvetica Neue"/>
                        </a:defRPr>
                      </a:lvl3pPr>
                      <a:lvl4pPr marL="1028700" algn="l" defTabSz="342900" rtl="0" eaLnBrk="1" latinLnBrk="0" hangingPunct="1">
                        <a:defRPr sz="1350" kern="1200">
                          <a:solidFill>
                            <a:schemeClr val="tx1"/>
                          </a:solidFill>
                          <a:latin typeface="Calibri"/>
                          <a:ea typeface="Helvetica Neue"/>
                          <a:cs typeface="Helvetica Neue"/>
                        </a:defRPr>
                      </a:lvl4pPr>
                      <a:lvl5pPr marL="1371600" algn="l" defTabSz="342900" rtl="0" eaLnBrk="1" latinLnBrk="0" hangingPunct="1">
                        <a:defRPr sz="1350" kern="1200">
                          <a:solidFill>
                            <a:schemeClr val="tx1"/>
                          </a:solidFill>
                          <a:latin typeface="Calibri"/>
                          <a:ea typeface="Helvetica Neue"/>
                          <a:cs typeface="Helvetica Neue"/>
                        </a:defRPr>
                      </a:lvl5pPr>
                      <a:lvl6pPr marL="1714500" algn="l" defTabSz="342900" rtl="0" eaLnBrk="1" latinLnBrk="0" hangingPunct="1">
                        <a:defRPr sz="1350" kern="1200">
                          <a:solidFill>
                            <a:schemeClr val="tx1"/>
                          </a:solidFill>
                          <a:latin typeface="Calibri"/>
                          <a:ea typeface="Helvetica Neue"/>
                          <a:cs typeface="Helvetica Neue"/>
                        </a:defRPr>
                      </a:lvl6pPr>
                      <a:lvl7pPr marL="2057400" algn="l" defTabSz="342900" rtl="0" eaLnBrk="1" latinLnBrk="0" hangingPunct="1">
                        <a:defRPr sz="1350" kern="1200">
                          <a:solidFill>
                            <a:schemeClr val="tx1"/>
                          </a:solidFill>
                          <a:latin typeface="Calibri"/>
                          <a:ea typeface="Helvetica Neue"/>
                          <a:cs typeface="Helvetica Neue"/>
                        </a:defRPr>
                      </a:lvl7pPr>
                      <a:lvl8pPr marL="2400300" algn="l" defTabSz="342900" rtl="0" eaLnBrk="1" latinLnBrk="0" hangingPunct="1">
                        <a:defRPr sz="1350" kern="1200">
                          <a:solidFill>
                            <a:schemeClr val="tx1"/>
                          </a:solidFill>
                          <a:latin typeface="Calibri"/>
                          <a:ea typeface="Helvetica Neue"/>
                          <a:cs typeface="Helvetica Neue"/>
                        </a:defRPr>
                      </a:lvl8pPr>
                      <a:lvl9pPr marL="2743200" algn="l" defTabSz="342900" rtl="0" eaLnBrk="1" latinLnBrk="0" hangingPunct="1">
                        <a:defRPr sz="1350" kern="1200">
                          <a:solidFill>
                            <a:schemeClr val="tx1"/>
                          </a:solidFill>
                          <a:latin typeface="Calibri"/>
                          <a:ea typeface="Helvetica Neue"/>
                          <a:cs typeface="Helvetica Neue"/>
                        </a:defRPr>
                      </a:lvl9pPr>
                    </a:lstStyle>
                    <a:p>
                      <a:pPr algn="ctr" rtl="0" fontAlgn="ctr"/>
                      <a:r>
                        <a:rPr lang="tr-TR" sz="1500" b="1" i="1" kern="1200" dirty="0">
                          <a:solidFill>
                            <a:srgbClr val="A00000"/>
                          </a:solidFill>
                          <a:latin typeface="Myriad Pro Cond"/>
                          <a:ea typeface="+mn-ea"/>
                          <a:cs typeface="Arial" pitchFamily="34" charset="0"/>
                        </a:rPr>
                        <a:t>10 Program</a:t>
                      </a: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lvl1pPr marL="0" algn="l" defTabSz="342900" rtl="0" eaLnBrk="1" latinLnBrk="0" hangingPunct="1">
                        <a:defRPr sz="1350" kern="1200">
                          <a:solidFill>
                            <a:schemeClr val="tx1"/>
                          </a:solidFill>
                          <a:latin typeface="Calibri"/>
                        </a:defRPr>
                      </a:lvl1pPr>
                      <a:lvl2pPr marL="342900" algn="l" defTabSz="342900" rtl="0" eaLnBrk="1" latinLnBrk="0" hangingPunct="1">
                        <a:defRPr sz="1350" kern="1200">
                          <a:solidFill>
                            <a:schemeClr val="tx1"/>
                          </a:solidFill>
                          <a:latin typeface="Calibri"/>
                        </a:defRPr>
                      </a:lvl2pPr>
                      <a:lvl3pPr marL="685800" algn="l" defTabSz="342900" rtl="0" eaLnBrk="1" latinLnBrk="0" hangingPunct="1">
                        <a:defRPr sz="1350" kern="1200">
                          <a:solidFill>
                            <a:schemeClr val="tx1"/>
                          </a:solidFill>
                          <a:latin typeface="Calibri"/>
                        </a:defRPr>
                      </a:lvl3pPr>
                      <a:lvl4pPr marL="1028700" algn="l" defTabSz="342900" rtl="0" eaLnBrk="1" latinLnBrk="0" hangingPunct="1">
                        <a:defRPr sz="1350" kern="1200">
                          <a:solidFill>
                            <a:schemeClr val="tx1"/>
                          </a:solidFill>
                          <a:latin typeface="Calibri"/>
                        </a:defRPr>
                      </a:lvl4pPr>
                      <a:lvl5pPr marL="1371600" algn="l" defTabSz="342900" rtl="0" eaLnBrk="1" latinLnBrk="0" hangingPunct="1">
                        <a:defRPr sz="1350" kern="1200">
                          <a:solidFill>
                            <a:schemeClr val="tx1"/>
                          </a:solidFill>
                          <a:latin typeface="Calibri"/>
                        </a:defRPr>
                      </a:lvl5pPr>
                      <a:lvl6pPr marL="1714500" algn="l" defTabSz="342900" rtl="0" eaLnBrk="1" latinLnBrk="0" hangingPunct="1">
                        <a:defRPr sz="1350" kern="1200">
                          <a:solidFill>
                            <a:schemeClr val="tx1"/>
                          </a:solidFill>
                          <a:latin typeface="Calibri"/>
                        </a:defRPr>
                      </a:lvl6pPr>
                      <a:lvl7pPr marL="2057400" algn="l" defTabSz="342900" rtl="0" eaLnBrk="1" latinLnBrk="0" hangingPunct="1">
                        <a:defRPr sz="1350" kern="1200">
                          <a:solidFill>
                            <a:schemeClr val="tx1"/>
                          </a:solidFill>
                          <a:latin typeface="Calibri"/>
                        </a:defRPr>
                      </a:lvl7pPr>
                      <a:lvl8pPr marL="2400300" algn="l" defTabSz="342900" rtl="0" eaLnBrk="1" latinLnBrk="0" hangingPunct="1">
                        <a:defRPr sz="1350" kern="1200">
                          <a:solidFill>
                            <a:schemeClr val="tx1"/>
                          </a:solidFill>
                          <a:latin typeface="Calibri"/>
                        </a:defRPr>
                      </a:lvl8pPr>
                      <a:lvl9pPr marL="2743200" algn="l" defTabSz="342900" rtl="0" eaLnBrk="1" latinLnBrk="0" hangingPunct="1">
                        <a:defRPr sz="1350" kern="1200">
                          <a:solidFill>
                            <a:schemeClr val="tx1"/>
                          </a:solidFill>
                          <a:latin typeface="Calibri"/>
                        </a:defRPr>
                      </a:lvl9pPr>
                    </a:lstStyle>
                    <a:p>
                      <a:pPr algn="ctr" rtl="0" fontAlgn="ctr"/>
                      <a:endParaRPr lang="tr-TR" sz="1600" b="1" i="0" u="none" strike="noStrike" dirty="0">
                        <a:solidFill>
                          <a:srgbClr val="1B2C57"/>
                        </a:solidFill>
                        <a:effectLst/>
                        <a:latin typeface="Calibri" panose="020F0502020204030204" pitchFamily="34" charset="0"/>
                      </a:endParaRPr>
                    </a:p>
                  </a:txBody>
                  <a:tcPr marL="7573" marR="7573" marT="7573"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2"/>
                  </a:ext>
                </a:extLst>
              </a:tr>
              <a:tr h="511708">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lang="tr-TR" altLang="tr-TR" sz="1500" b="1" i="1" kern="1200" dirty="0">
                          <a:solidFill>
                            <a:srgbClr val="A00000"/>
                          </a:solidFill>
                          <a:latin typeface="Myriad Pro Cond"/>
                          <a:ea typeface="+mn-ea"/>
                          <a:cs typeface="Arial" pitchFamily="34" charset="0"/>
                        </a:rPr>
                        <a:t>YURT DIŞI PAZARLAMA </a:t>
                      </a: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tr-TR"/>
                    </a:p>
                  </a:txBody>
                  <a:tcPr/>
                </a:tc>
                <a:tc vMerge="1">
                  <a:txBody>
                    <a:bodyPr/>
                    <a:lstStyle/>
                    <a:p>
                      <a:endParaRPr lang="tr-TR"/>
                    </a:p>
                  </a:txBody>
                  <a:tcPr/>
                </a:tc>
                <a:tc vMerge="1">
                  <a:txBody>
                    <a:bodyPr/>
                    <a:lstStyle/>
                    <a:p>
                      <a:endParaRPr lang="tr-TR"/>
                    </a:p>
                  </a:txBody>
                  <a:tcPr/>
                </a:tc>
                <a:tc vMerge="1">
                  <a:txBody>
                    <a:bodyPr/>
                    <a:lstStyle/>
                    <a:p>
                      <a:endParaRPr lang="tr-TR"/>
                    </a:p>
                  </a:txBody>
                  <a:tcPr/>
                </a:tc>
                <a:extLst>
                  <a:ext uri="{0D108BD9-81ED-4DB2-BD59-A6C34878D82A}">
                    <a16:rowId xmlns:a16="http://schemas.microsoft.com/office/drawing/2014/main" val="1019090372"/>
                  </a:ext>
                </a:extLst>
              </a:tr>
              <a:tr h="581600">
                <a:tc rowSpan="2">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marL="0" marR="0" indent="0" algn="ctr" defTabSz="2438338" rtl="0" eaLnBrk="1" fontAlgn="auto" latinLnBrk="0" hangingPunct="0">
                        <a:lnSpc>
                          <a:spcPct val="100000"/>
                        </a:lnSpc>
                        <a:spcBef>
                          <a:spcPts val="0"/>
                        </a:spcBef>
                        <a:spcAft>
                          <a:spcPts val="0"/>
                        </a:spcAft>
                        <a:buClrTx/>
                        <a:buSzTx/>
                        <a:buFontTx/>
                        <a:buNone/>
                        <a:tabLst/>
                      </a:pPr>
                      <a:r>
                        <a:rPr lang="tr-TR" altLang="tr-TR" sz="1500" b="1" i="1" kern="1200" dirty="0">
                          <a:solidFill>
                            <a:srgbClr val="A00000"/>
                          </a:solidFill>
                          <a:latin typeface="Myriad Pro Cond"/>
                          <a:ea typeface="+mn-ea"/>
                          <a:cs typeface="Arial" pitchFamily="34" charset="0"/>
                        </a:rPr>
                        <a:t>SANAL YURT DIŞI PAZARLAMA</a:t>
                      </a:r>
                      <a:endParaRPr lang="tr-TR" sz="1500" b="1" i="1" kern="1200" dirty="0">
                        <a:solidFill>
                          <a:srgbClr val="A00000"/>
                        </a:solidFill>
                        <a:latin typeface="Myriad Pro Cond"/>
                        <a:ea typeface="+mn-ea"/>
                        <a:cs typeface="Arial" pitchFamily="34" charset="0"/>
                      </a:endParaRP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tr-T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rtl="0" fontAlgn="ctr"/>
                      <a:r>
                        <a:rPr lang="tr-TR" sz="1500" b="1" i="1" kern="1200" dirty="0">
                          <a:solidFill>
                            <a:srgbClr val="A00000"/>
                          </a:solidFill>
                          <a:latin typeface="Myriad Pro Cond"/>
                          <a:ea typeface="+mn-ea"/>
                          <a:cs typeface="Arial" pitchFamily="34" charset="0"/>
                        </a:rPr>
                        <a:t>3.050.397 TL / Program</a:t>
                      </a: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rtl="0" fontAlgn="ctr"/>
                      <a:r>
                        <a:rPr lang="tr-TR" sz="1500" b="1" i="1" kern="1200" dirty="0">
                          <a:solidFill>
                            <a:srgbClr val="A00000"/>
                          </a:solidFill>
                          <a:latin typeface="Myriad Pro Cond"/>
                          <a:ea typeface="+mn-ea"/>
                          <a:cs typeface="Arial" pitchFamily="34" charset="0"/>
                        </a:rPr>
                        <a:t>10 Program</a:t>
                      </a: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tr-T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096538804"/>
                  </a:ext>
                </a:extLst>
              </a:tr>
              <a:tr h="54468">
                <a:tc vMerge="1">
                  <a:txBody>
                    <a:bodyPr/>
                    <a:lstStyle/>
                    <a:p>
                      <a:pPr marL="0" marR="0" lvl="0" indent="0" algn="ctr" defTabSz="2438338" rtl="0" eaLnBrk="1" fontAlgn="auto" latinLnBrk="0" hangingPunct="0">
                        <a:lnSpc>
                          <a:spcPct val="100000"/>
                        </a:lnSpc>
                        <a:spcBef>
                          <a:spcPts val="0"/>
                        </a:spcBef>
                        <a:spcAft>
                          <a:spcPts val="0"/>
                        </a:spcAft>
                        <a:buClrTx/>
                        <a:buSzTx/>
                        <a:buFontTx/>
                        <a:buNone/>
                        <a:tabLst/>
                        <a:defRPr/>
                      </a:pPr>
                      <a:r>
                        <a:rPr kumimoji="0" lang="tr-TR" sz="2000" b="1" i="0" u="none" strike="noStrike" kern="1200" cap="none" spc="0" normalizeH="0" baseline="0" dirty="0" err="1">
                          <a:ln>
                            <a:noFill/>
                          </a:ln>
                          <a:solidFill>
                            <a:srgbClr val="002060"/>
                          </a:solidFill>
                          <a:effectLst/>
                          <a:uFillTx/>
                          <a:latin typeface="Myriad Pro Cond"/>
                          <a:ea typeface="+mn-ea"/>
                          <a:cs typeface="+mn-cs"/>
                          <a:sym typeface="Helvetica Neue"/>
                        </a:rPr>
                        <a:t>Franchise</a:t>
                      </a:r>
                      <a:endParaRPr kumimoji="0" lang="tr-TR" sz="2000" b="1" i="0" u="none" strike="noStrike" kern="1200" cap="none" spc="0" normalizeH="0" baseline="0" dirty="0">
                        <a:ln>
                          <a:noFill/>
                        </a:ln>
                        <a:solidFill>
                          <a:srgbClr val="002060"/>
                        </a:solidFill>
                        <a:effectLst/>
                        <a:uFillTx/>
                        <a:latin typeface="Myriad Pro Cond"/>
                        <a:ea typeface="+mn-ea"/>
                        <a:cs typeface="+mn-cs"/>
                        <a:sym typeface="Helvetica Neue"/>
                      </a:endParaRPr>
                    </a:p>
                  </a:txBody>
                  <a:tcPr marL="7573" marR="7573" marT="7573"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8CEA4"/>
                    </a:solidFill>
                  </a:tcPr>
                </a:tc>
                <a:tc vMerge="1">
                  <a:txBody>
                    <a:bodyPr/>
                    <a:lstStyle/>
                    <a:p>
                      <a:endParaRPr lang="tr-TR"/>
                    </a:p>
                  </a:txBody>
                  <a:tcPr>
                    <a:lnL w="19050" cap="flat" cmpd="sng" algn="ctr">
                      <a:solidFill>
                        <a:srgbClr val="000000"/>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rowSpan="2">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rtl="0" fontAlgn="ctr"/>
                      <a:r>
                        <a:rPr lang="tr-TR" sz="1500" b="1" i="1" kern="1200" dirty="0">
                          <a:solidFill>
                            <a:srgbClr val="A00000"/>
                          </a:solidFill>
                          <a:latin typeface="Myriad Pro Cond"/>
                          <a:ea typeface="+mn-ea"/>
                          <a:cs typeface="Arial" pitchFamily="34" charset="0"/>
                        </a:rPr>
                        <a:t>5.721.340 TL / Program</a:t>
                      </a: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rtl="0" fontAlgn="ctr"/>
                      <a:r>
                        <a:rPr lang="tr-TR" sz="1500" b="1" i="1" kern="1200" dirty="0">
                          <a:solidFill>
                            <a:srgbClr val="A00000"/>
                          </a:solidFill>
                          <a:latin typeface="Myriad Pro Cond"/>
                          <a:ea typeface="+mn-ea"/>
                          <a:cs typeface="Arial" pitchFamily="34" charset="0"/>
                        </a:rPr>
                        <a:t>10 Program</a:t>
                      </a: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tr-T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835378375"/>
                  </a:ext>
                </a:extLst>
              </a:tr>
              <a:tr h="420506">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marL="0" marR="0" indent="0" algn="ctr" defTabSz="2438338" rtl="0" eaLnBrk="1" fontAlgn="auto" latinLnBrk="0" hangingPunct="0">
                        <a:lnSpc>
                          <a:spcPct val="100000"/>
                        </a:lnSpc>
                        <a:spcBef>
                          <a:spcPts val="0"/>
                        </a:spcBef>
                        <a:spcAft>
                          <a:spcPts val="0"/>
                        </a:spcAft>
                        <a:buClrTx/>
                        <a:buSzTx/>
                        <a:buFontTx/>
                        <a:buNone/>
                        <a:tabLst/>
                      </a:pPr>
                      <a:r>
                        <a:rPr lang="tr-TR" sz="1500" b="1" i="1" kern="1200" dirty="0">
                          <a:solidFill>
                            <a:srgbClr val="A00000"/>
                          </a:solidFill>
                          <a:latin typeface="Myriad Pro Cond"/>
                          <a:ea typeface="+mn-ea"/>
                          <a:cs typeface="Arial" pitchFamily="34" charset="0"/>
                          <a:sym typeface="Helvetica Neue"/>
                        </a:rPr>
                        <a:t>ALIM HEYETİ</a:t>
                      </a: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tr-TR"/>
                    </a:p>
                  </a:txBody>
                  <a:tcPr/>
                </a:tc>
                <a:tc vMerge="1">
                  <a:txBody>
                    <a:bodyPr/>
                    <a:lstStyle/>
                    <a:p>
                      <a:pPr algn="ctr" rtl="0" fontAlgn="ctr"/>
                      <a:endParaRPr lang="tr-TR" sz="3000" b="1" i="0" u="none" strike="noStrike" dirty="0">
                        <a:solidFill>
                          <a:schemeClr val="bg1"/>
                        </a:solidFill>
                        <a:effectLst/>
                        <a:latin typeface="Myriad Pro Cond"/>
                      </a:endParaRP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rtl="0" fontAlgn="ctr"/>
                      <a:endParaRPr lang="tr-TR" sz="3000" b="1" i="0" u="none" strike="noStrike" dirty="0">
                        <a:solidFill>
                          <a:schemeClr val="bg1"/>
                        </a:solidFill>
                        <a:effectLst/>
                        <a:latin typeface="Myriad Pro Cond"/>
                      </a:endParaRP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tr-TR"/>
                    </a:p>
                  </a:txBody>
                  <a:tcPr/>
                </a:tc>
                <a:extLst>
                  <a:ext uri="{0D108BD9-81ED-4DB2-BD59-A6C34878D82A}">
                    <a16:rowId xmlns:a16="http://schemas.microsoft.com/office/drawing/2014/main" val="3629030001"/>
                  </a:ext>
                </a:extLst>
              </a:tr>
              <a:tr h="566100">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marL="0" marR="0" indent="0" algn="ctr" defTabSz="2438338" rtl="0" eaLnBrk="1" fontAlgn="auto" latinLnBrk="0" hangingPunct="0">
                        <a:lnSpc>
                          <a:spcPct val="100000"/>
                        </a:lnSpc>
                        <a:spcBef>
                          <a:spcPts val="0"/>
                        </a:spcBef>
                        <a:spcAft>
                          <a:spcPts val="0"/>
                        </a:spcAft>
                        <a:buClrTx/>
                        <a:buSzTx/>
                        <a:buFontTx/>
                        <a:buNone/>
                        <a:tabLst/>
                      </a:pPr>
                      <a:r>
                        <a:rPr lang="tr-TR" sz="1500" b="1" i="1" kern="1200" dirty="0">
                          <a:solidFill>
                            <a:srgbClr val="A00000"/>
                          </a:solidFill>
                          <a:latin typeface="Myriad Pro Cond"/>
                          <a:ea typeface="+mn-ea"/>
                          <a:cs typeface="Arial" pitchFamily="34" charset="0"/>
                          <a:sym typeface="Helvetica Neue"/>
                        </a:rPr>
                        <a:t>İSTİHDAM</a:t>
                      </a: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tr-TR"/>
                    </a:p>
                  </a:txBody>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rtl="0" fontAlgn="ctr"/>
                      <a:r>
                        <a:rPr lang="tr-TR" sz="1500" b="1" i="1" kern="1200" dirty="0">
                          <a:solidFill>
                            <a:srgbClr val="A00000"/>
                          </a:solidFill>
                          <a:latin typeface="Myriad Pro Cond"/>
                          <a:ea typeface="+mn-ea"/>
                          <a:cs typeface="Arial" pitchFamily="34" charset="0"/>
                        </a:rPr>
                        <a:t>Emsal İstihdam Gideri</a:t>
                      </a: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a:r>
                        <a:rPr lang="tr-TR" sz="1500" b="1" i="1" kern="1200" dirty="0">
                          <a:solidFill>
                            <a:srgbClr val="A00000"/>
                          </a:solidFill>
                          <a:latin typeface="Myriad Pro Cond"/>
                          <a:ea typeface="+mn-ea"/>
                          <a:cs typeface="Arial" pitchFamily="34" charset="0"/>
                          <a:sym typeface="Helvetica Neue"/>
                        </a:rPr>
                        <a:t>2 kişi; proje süresince</a:t>
                      </a:r>
                      <a:endParaRPr lang="tr-TR" sz="1500" b="1" i="1" kern="1200" dirty="0">
                        <a:solidFill>
                          <a:srgbClr val="A00000"/>
                        </a:solidFill>
                        <a:latin typeface="Myriad Pro Cond"/>
                        <a:ea typeface="+mn-ea"/>
                        <a:cs typeface="Arial" pitchFamily="34" charset="0"/>
                      </a:endParaRPr>
                    </a:p>
                  </a:txBody>
                  <a:tcPr marL="7573" marR="7573" marT="757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tr-TR"/>
                    </a:p>
                  </a:txBody>
                  <a:tcPr/>
                </a:tc>
                <a:extLst>
                  <a:ext uri="{0D108BD9-81ED-4DB2-BD59-A6C34878D82A}">
                    <a16:rowId xmlns:a16="http://schemas.microsoft.com/office/drawing/2014/main" val="666135293"/>
                  </a:ext>
                </a:extLst>
              </a:tr>
            </a:tbl>
          </a:graphicData>
        </a:graphic>
      </p:graphicFrame>
      <p:pic>
        <p:nvPicPr>
          <p:cNvPr id="6" name="Resim 5">
            <a:extLst>
              <a:ext uri="{FF2B5EF4-FFF2-40B4-BE49-F238E27FC236}">
                <a16:creationId xmlns:a16="http://schemas.microsoft.com/office/drawing/2014/main" id="{AB95E90E-3272-424A-A1DF-1A9C3907AAB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18385" y="5774517"/>
            <a:ext cx="1155230" cy="506308"/>
          </a:xfrm>
          <a:prstGeom prst="rect">
            <a:avLst/>
          </a:prstGeom>
        </p:spPr>
      </p:pic>
    </p:spTree>
    <p:extLst>
      <p:ext uri="{BB962C8B-B14F-4D97-AF65-F5344CB8AC3E}">
        <p14:creationId xmlns:p14="http://schemas.microsoft.com/office/powerpoint/2010/main" val="7197887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Unvan 1">
            <a:extLst>
              <a:ext uri="{FF2B5EF4-FFF2-40B4-BE49-F238E27FC236}">
                <a16:creationId xmlns:a16="http://schemas.microsoft.com/office/drawing/2014/main" id="{D6940FB9-804E-4BF1-919D-80905E019FF0}"/>
              </a:ext>
            </a:extLst>
          </p:cNvPr>
          <p:cNvSpPr txBox="1">
            <a:spLocks/>
          </p:cNvSpPr>
          <p:nvPr/>
        </p:nvSpPr>
        <p:spPr>
          <a:xfrm>
            <a:off x="760912" y="402712"/>
            <a:ext cx="6519454" cy="36933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2800" b="1" dirty="0">
                <a:solidFill>
                  <a:srgbClr val="A00000"/>
                </a:solidFill>
                <a:latin typeface="Myriad Pro Cond"/>
              </a:rPr>
              <a:t>UR-GE Proje Desteği</a:t>
            </a:r>
          </a:p>
        </p:txBody>
      </p:sp>
      <p:sp>
        <p:nvSpPr>
          <p:cNvPr id="19" name="Metin kutusu 18">
            <a:extLst>
              <a:ext uri="{FF2B5EF4-FFF2-40B4-BE49-F238E27FC236}">
                <a16:creationId xmlns:a16="http://schemas.microsoft.com/office/drawing/2014/main" id="{69F03FA0-9546-4AC5-8B5E-BF1E18C9140E}"/>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r-TR" b="1" u="none" strike="noStrike" kern="0" cap="none" spc="0" normalizeH="0" baseline="0" noProof="0" dirty="0">
                <a:ln>
                  <a:noFill/>
                </a:ln>
                <a:solidFill>
                  <a:srgbClr val="FFFFFF"/>
                </a:solidFill>
                <a:effectLst/>
                <a:uLnTx/>
                <a:uFillTx/>
                <a:ea typeface="+mn-ea"/>
                <a:cs typeface="+mn-cs"/>
              </a:rPr>
              <a:t>Kümelenme Konferanslarımız</a:t>
            </a:r>
          </a:p>
        </p:txBody>
      </p:sp>
      <p:sp>
        <p:nvSpPr>
          <p:cNvPr id="20" name="Dikdörtgen 19">
            <a:extLst>
              <a:ext uri="{FF2B5EF4-FFF2-40B4-BE49-F238E27FC236}">
                <a16:creationId xmlns:a16="http://schemas.microsoft.com/office/drawing/2014/main" id="{4B8EECC9-75F4-4B0A-B84D-9836ECCB02AC}"/>
              </a:ext>
            </a:extLst>
          </p:cNvPr>
          <p:cNvSpPr/>
          <p:nvPr/>
        </p:nvSpPr>
        <p:spPr>
          <a:xfrm>
            <a:off x="10454756" y="3165152"/>
            <a:ext cx="1628245" cy="492443"/>
          </a:xfrm>
          <a:prstGeom prst="rect">
            <a:avLst/>
          </a:prstGeom>
        </p:spPr>
        <p:txBody>
          <a:bodyPr wrap="square">
            <a:spAutoFit/>
          </a:bodyPr>
          <a:lstStyle/>
          <a:p>
            <a:pPr algn="ctr"/>
            <a:r>
              <a:rPr lang="tr-TR" sz="1300" b="1" i="1" dirty="0">
                <a:solidFill>
                  <a:srgbClr val="FFFFFF"/>
                </a:solidFill>
                <a:latin typeface="Myriad Pro Cond"/>
                <a:sym typeface="Myriad Pro Condensed"/>
              </a:rPr>
              <a:t>YENİ</a:t>
            </a:r>
          </a:p>
          <a:p>
            <a:pPr algn="ctr"/>
            <a:r>
              <a:rPr lang="tr-TR" sz="1300" b="1" i="1" dirty="0">
                <a:solidFill>
                  <a:srgbClr val="FFFFFF"/>
                </a:solidFill>
                <a:latin typeface="Myriad Pro Cond"/>
                <a:sym typeface="Myriad Pro Condensed"/>
              </a:rPr>
              <a:t>DESTEK</a:t>
            </a:r>
          </a:p>
        </p:txBody>
      </p:sp>
      <p:grpSp>
        <p:nvGrpSpPr>
          <p:cNvPr id="6" name="Grup 5">
            <a:extLst>
              <a:ext uri="{FF2B5EF4-FFF2-40B4-BE49-F238E27FC236}">
                <a16:creationId xmlns:a16="http://schemas.microsoft.com/office/drawing/2014/main" id="{7230A5AD-7137-40FF-B0B1-D94F94A782C8}"/>
              </a:ext>
            </a:extLst>
          </p:cNvPr>
          <p:cNvGrpSpPr/>
          <p:nvPr/>
        </p:nvGrpSpPr>
        <p:grpSpPr>
          <a:xfrm>
            <a:off x="805183" y="1607541"/>
            <a:ext cx="10581634" cy="4561909"/>
            <a:chOff x="938934" y="1607541"/>
            <a:chExt cx="10581634" cy="4561909"/>
          </a:xfrm>
        </p:grpSpPr>
        <p:pic>
          <p:nvPicPr>
            <p:cNvPr id="7" name="Resim 6">
              <a:extLst>
                <a:ext uri="{FF2B5EF4-FFF2-40B4-BE49-F238E27FC236}">
                  <a16:creationId xmlns:a16="http://schemas.microsoft.com/office/drawing/2014/main" id="{AC182CBA-BEBE-4091-9AEF-99F9444CACAA}"/>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572092" y="1607541"/>
              <a:ext cx="3135600" cy="1569600"/>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
          <p:nvSpPr>
            <p:cNvPr id="8" name="Metin kutusu 7">
              <a:extLst>
                <a:ext uri="{FF2B5EF4-FFF2-40B4-BE49-F238E27FC236}">
                  <a16:creationId xmlns:a16="http://schemas.microsoft.com/office/drawing/2014/main" id="{284A008D-C8B7-43ED-A70E-DDC60017B888}"/>
                </a:ext>
              </a:extLst>
            </p:cNvPr>
            <p:cNvSpPr txBox="1"/>
            <p:nvPr/>
          </p:nvSpPr>
          <p:spPr>
            <a:xfrm>
              <a:off x="8929507" y="3321656"/>
              <a:ext cx="2046522" cy="523220"/>
            </a:xfrm>
            <a:prstGeom prst="rect">
              <a:avLst/>
            </a:prstGeom>
            <a:noFill/>
          </p:spPr>
          <p:txBody>
            <a:bodyPr wrap="none" rtlCol="0">
              <a:spAutoFit/>
            </a:bodyPr>
            <a:lstStyle/>
            <a:p>
              <a:pPr algn="ctr"/>
              <a:r>
                <a:rPr lang="tr-TR" sz="1400" b="1" dirty="0">
                  <a:solidFill>
                    <a:srgbClr val="A00000"/>
                  </a:solidFill>
                </a:rPr>
                <a:t>Şubat 2016, Ankara</a:t>
              </a:r>
            </a:p>
            <a:p>
              <a:pPr algn="ctr"/>
              <a:r>
                <a:rPr lang="tr-TR" sz="1400" dirty="0">
                  <a:solidFill>
                    <a:srgbClr val="A00000"/>
                  </a:solidFill>
                </a:rPr>
                <a:t>3. Kümelenme Konferansı</a:t>
              </a:r>
            </a:p>
          </p:txBody>
        </p:sp>
        <p:sp>
          <p:nvSpPr>
            <p:cNvPr id="9" name="Metin kutusu 8">
              <a:extLst>
                <a:ext uri="{FF2B5EF4-FFF2-40B4-BE49-F238E27FC236}">
                  <a16:creationId xmlns:a16="http://schemas.microsoft.com/office/drawing/2014/main" id="{5FA389B1-8042-4843-8D6C-4FF3B19662BF}"/>
                </a:ext>
              </a:extLst>
            </p:cNvPr>
            <p:cNvSpPr txBox="1"/>
            <p:nvPr/>
          </p:nvSpPr>
          <p:spPr>
            <a:xfrm>
              <a:off x="1483473" y="3321656"/>
              <a:ext cx="2046521" cy="523220"/>
            </a:xfrm>
            <a:prstGeom prst="rect">
              <a:avLst/>
            </a:prstGeom>
            <a:noFill/>
          </p:spPr>
          <p:txBody>
            <a:bodyPr wrap="none" rtlCol="0">
              <a:spAutoFit/>
            </a:bodyPr>
            <a:lstStyle/>
            <a:p>
              <a:pPr algn="ctr"/>
              <a:r>
                <a:rPr lang="tr-TR" sz="1400" b="1" dirty="0">
                  <a:solidFill>
                    <a:srgbClr val="A00000"/>
                  </a:solidFill>
                </a:rPr>
                <a:t>Haziran 2013, Ankara</a:t>
              </a:r>
            </a:p>
            <a:p>
              <a:pPr algn="ctr"/>
              <a:r>
                <a:rPr lang="tr-TR" sz="1400" dirty="0">
                  <a:solidFill>
                    <a:srgbClr val="A00000"/>
                  </a:solidFill>
                </a:rPr>
                <a:t>1. Kümelenme Konferansı</a:t>
              </a:r>
            </a:p>
          </p:txBody>
        </p:sp>
        <p:sp>
          <p:nvSpPr>
            <p:cNvPr id="10" name="Metin kutusu 9">
              <a:extLst>
                <a:ext uri="{FF2B5EF4-FFF2-40B4-BE49-F238E27FC236}">
                  <a16:creationId xmlns:a16="http://schemas.microsoft.com/office/drawing/2014/main" id="{712EC8D5-12F5-4695-9143-C72BB0E58DD4}"/>
                </a:ext>
              </a:extLst>
            </p:cNvPr>
            <p:cNvSpPr txBox="1"/>
            <p:nvPr/>
          </p:nvSpPr>
          <p:spPr>
            <a:xfrm>
              <a:off x="5206490" y="3322791"/>
              <a:ext cx="2046521" cy="523220"/>
            </a:xfrm>
            <a:prstGeom prst="rect">
              <a:avLst/>
            </a:prstGeom>
            <a:noFill/>
          </p:spPr>
          <p:txBody>
            <a:bodyPr wrap="none" rtlCol="0">
              <a:spAutoFit/>
            </a:bodyPr>
            <a:lstStyle/>
            <a:p>
              <a:pPr algn="ctr"/>
              <a:r>
                <a:rPr lang="tr-TR" sz="1400" b="1" dirty="0">
                  <a:solidFill>
                    <a:srgbClr val="A00000"/>
                  </a:solidFill>
                </a:rPr>
                <a:t>Ekim 2014, Ankara</a:t>
              </a:r>
            </a:p>
            <a:p>
              <a:pPr algn="ctr"/>
              <a:r>
                <a:rPr lang="tr-TR" sz="1400" dirty="0">
                  <a:solidFill>
                    <a:srgbClr val="A00000"/>
                  </a:solidFill>
                </a:rPr>
                <a:t>2. Kümelenme Konferansı</a:t>
              </a:r>
            </a:p>
          </p:txBody>
        </p:sp>
        <p:pic>
          <p:nvPicPr>
            <p:cNvPr id="11" name="Resim 10">
              <a:extLst>
                <a:ext uri="{FF2B5EF4-FFF2-40B4-BE49-F238E27FC236}">
                  <a16:creationId xmlns:a16="http://schemas.microsoft.com/office/drawing/2014/main" id="{5C2D9AF4-2C47-4605-BA3C-AEED7D28CA2C}"/>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8384968" y="1607541"/>
              <a:ext cx="3135600" cy="1569600"/>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pic>
          <p:nvPicPr>
            <p:cNvPr id="12" name="Resim 11">
              <a:extLst>
                <a:ext uri="{FF2B5EF4-FFF2-40B4-BE49-F238E27FC236}">
                  <a16:creationId xmlns:a16="http://schemas.microsoft.com/office/drawing/2014/main" id="{040AB858-3A6D-4DBC-97A3-78662D83D1FD}"/>
                </a:ext>
              </a:extLst>
            </p:cNvPr>
            <p:cNvPicPr>
              <a:picLocks/>
            </p:cNvPicPr>
            <p:nvPr/>
          </p:nvPicPr>
          <p:blipFill>
            <a:blip r:embed="rId4" cstate="print">
              <a:extLst>
                <a:ext uri="{28A0092B-C50C-407E-A947-70E740481C1C}">
                  <a14:useLocalDpi xmlns:a14="http://schemas.microsoft.com/office/drawing/2010/main" val="0"/>
                </a:ext>
              </a:extLst>
            </a:blip>
            <a:stretch>
              <a:fillRect/>
            </a:stretch>
          </p:blipFill>
          <p:spPr>
            <a:xfrm>
              <a:off x="938934" y="1607541"/>
              <a:ext cx="3135600" cy="1569600"/>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
          <p:nvSpPr>
            <p:cNvPr id="13" name="Metin kutusu 12">
              <a:extLst>
                <a:ext uri="{FF2B5EF4-FFF2-40B4-BE49-F238E27FC236}">
                  <a16:creationId xmlns:a16="http://schemas.microsoft.com/office/drawing/2014/main" id="{71D4451E-5D65-4833-AD82-064E75A38EE0}"/>
                </a:ext>
              </a:extLst>
            </p:cNvPr>
            <p:cNvSpPr txBox="1"/>
            <p:nvPr/>
          </p:nvSpPr>
          <p:spPr>
            <a:xfrm>
              <a:off x="1483473" y="5646230"/>
              <a:ext cx="2046521" cy="523220"/>
            </a:xfrm>
            <a:prstGeom prst="rect">
              <a:avLst/>
            </a:prstGeom>
            <a:noFill/>
          </p:spPr>
          <p:txBody>
            <a:bodyPr wrap="none" rtlCol="0">
              <a:spAutoFit/>
            </a:bodyPr>
            <a:lstStyle/>
            <a:p>
              <a:pPr algn="ctr"/>
              <a:r>
                <a:rPr lang="tr-TR" sz="1400" b="1" dirty="0">
                  <a:solidFill>
                    <a:srgbClr val="A00000"/>
                  </a:solidFill>
                </a:rPr>
                <a:t>Kasım 2017, İstanbul</a:t>
              </a:r>
            </a:p>
            <a:p>
              <a:pPr algn="ctr"/>
              <a:r>
                <a:rPr lang="tr-TR" sz="1400" dirty="0">
                  <a:solidFill>
                    <a:srgbClr val="A00000"/>
                  </a:solidFill>
                </a:rPr>
                <a:t>4. Kümelenme Konferansı</a:t>
              </a:r>
            </a:p>
          </p:txBody>
        </p:sp>
        <p:pic>
          <p:nvPicPr>
            <p:cNvPr id="14" name="Resim 13">
              <a:extLst>
                <a:ext uri="{FF2B5EF4-FFF2-40B4-BE49-F238E27FC236}">
                  <a16:creationId xmlns:a16="http://schemas.microsoft.com/office/drawing/2014/main" id="{BDDF9E00-76E2-4AA0-BEBE-49C9DC601DF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8934" y="4000328"/>
              <a:ext cx="3135600" cy="1567800"/>
            </a:xfrm>
            <a:prstGeom prst="rect">
              <a:avLst/>
            </a:prstGeom>
            <a:scene3d>
              <a:camera prst="orthographicFront"/>
              <a:lightRig rig="threePt" dir="t"/>
            </a:scene3d>
            <a:sp3d>
              <a:bevelT w="114300" prst="artDeco"/>
            </a:sp3d>
          </p:spPr>
        </p:pic>
        <p:sp>
          <p:nvSpPr>
            <p:cNvPr id="15" name="Metin kutusu 14">
              <a:extLst>
                <a:ext uri="{FF2B5EF4-FFF2-40B4-BE49-F238E27FC236}">
                  <a16:creationId xmlns:a16="http://schemas.microsoft.com/office/drawing/2014/main" id="{E7B7EED7-276C-4F59-B226-FBA97AFE719F}"/>
                </a:ext>
              </a:extLst>
            </p:cNvPr>
            <p:cNvSpPr txBox="1"/>
            <p:nvPr/>
          </p:nvSpPr>
          <p:spPr>
            <a:xfrm>
              <a:off x="5206489" y="5646230"/>
              <a:ext cx="2046522" cy="523220"/>
            </a:xfrm>
            <a:prstGeom prst="rect">
              <a:avLst/>
            </a:prstGeom>
            <a:noFill/>
          </p:spPr>
          <p:txBody>
            <a:bodyPr wrap="none" rtlCol="0">
              <a:spAutoFit/>
            </a:bodyPr>
            <a:lstStyle/>
            <a:p>
              <a:pPr algn="ctr"/>
              <a:r>
                <a:rPr lang="tr-TR" sz="1400" b="1" dirty="0">
                  <a:solidFill>
                    <a:srgbClr val="A00000"/>
                  </a:solidFill>
                </a:rPr>
                <a:t>Ekim 2018, Ankara</a:t>
              </a:r>
            </a:p>
            <a:p>
              <a:pPr algn="ctr"/>
              <a:r>
                <a:rPr lang="tr-TR" sz="1400" dirty="0">
                  <a:solidFill>
                    <a:srgbClr val="A00000"/>
                  </a:solidFill>
                </a:rPr>
                <a:t>5. Kümelenme Konferansı</a:t>
              </a:r>
            </a:p>
          </p:txBody>
        </p:sp>
        <p:pic>
          <p:nvPicPr>
            <p:cNvPr id="16" name="Resim 15">
              <a:extLst>
                <a:ext uri="{FF2B5EF4-FFF2-40B4-BE49-F238E27FC236}">
                  <a16:creationId xmlns:a16="http://schemas.microsoft.com/office/drawing/2014/main" id="{0C732FA8-07C9-4080-B4FC-9E75614F35EE}"/>
                </a:ext>
              </a:extLst>
            </p:cNvPr>
            <p:cNvPicPr>
              <a:picLocks/>
            </p:cNvPicPr>
            <p:nvPr/>
          </p:nvPicPr>
          <p:blipFill rotWithShape="1">
            <a:blip r:embed="rId6">
              <a:extLst>
                <a:ext uri="{28A0092B-C50C-407E-A947-70E740481C1C}">
                  <a14:useLocalDpi xmlns:a14="http://schemas.microsoft.com/office/drawing/2010/main" val="0"/>
                </a:ext>
              </a:extLst>
            </a:blip>
            <a:srcRect b="19840"/>
            <a:stretch/>
          </p:blipFill>
          <p:spPr>
            <a:xfrm>
              <a:off x="8384968" y="4000328"/>
              <a:ext cx="3135600" cy="1569600"/>
            </a:xfrm>
            <a:prstGeom prst="rect">
              <a:avLst/>
            </a:prstGeom>
          </p:spPr>
        </p:pic>
        <p:sp>
          <p:nvSpPr>
            <p:cNvPr id="18" name="Metin kutusu 17">
              <a:extLst>
                <a:ext uri="{FF2B5EF4-FFF2-40B4-BE49-F238E27FC236}">
                  <a16:creationId xmlns:a16="http://schemas.microsoft.com/office/drawing/2014/main" id="{13157657-E41B-4224-BDB5-9C3D7B5E86FB}"/>
                </a:ext>
              </a:extLst>
            </p:cNvPr>
            <p:cNvSpPr txBox="1"/>
            <p:nvPr/>
          </p:nvSpPr>
          <p:spPr>
            <a:xfrm>
              <a:off x="8929507" y="5646230"/>
              <a:ext cx="2046522" cy="523220"/>
            </a:xfrm>
            <a:prstGeom prst="rect">
              <a:avLst/>
            </a:prstGeom>
            <a:noFill/>
          </p:spPr>
          <p:txBody>
            <a:bodyPr wrap="none" rtlCol="0">
              <a:spAutoFit/>
            </a:bodyPr>
            <a:lstStyle/>
            <a:p>
              <a:pPr algn="ctr"/>
              <a:r>
                <a:rPr lang="tr-TR" sz="1400" b="1" dirty="0">
                  <a:solidFill>
                    <a:srgbClr val="A00000"/>
                  </a:solidFill>
                </a:rPr>
                <a:t>Şubat 2024, Ankara</a:t>
              </a:r>
            </a:p>
            <a:p>
              <a:pPr algn="ctr"/>
              <a:r>
                <a:rPr lang="tr-TR" sz="1400" dirty="0">
                  <a:solidFill>
                    <a:srgbClr val="A00000"/>
                  </a:solidFill>
                </a:rPr>
                <a:t>6. Kümelenme Konferansı</a:t>
              </a:r>
            </a:p>
          </p:txBody>
        </p:sp>
        <p:pic>
          <p:nvPicPr>
            <p:cNvPr id="21" name="Resim 20">
              <a:extLst>
                <a:ext uri="{FF2B5EF4-FFF2-40B4-BE49-F238E27FC236}">
                  <a16:creationId xmlns:a16="http://schemas.microsoft.com/office/drawing/2014/main" id="{FC120CC6-1A4D-43E1-A4FE-AD700025AA92}"/>
                </a:ext>
              </a:extLst>
            </p:cNvPr>
            <p:cNvPicPr>
              <a:picLocks/>
            </p:cNvPicPr>
            <p:nvPr/>
          </p:nvPicPr>
          <p:blipFill>
            <a:blip r:embed="rId7">
              <a:extLst>
                <a:ext uri="{28A0092B-C50C-407E-A947-70E740481C1C}">
                  <a14:useLocalDpi xmlns:a14="http://schemas.microsoft.com/office/drawing/2010/main" val="0"/>
                </a:ext>
              </a:extLst>
            </a:blip>
            <a:stretch>
              <a:fillRect/>
            </a:stretch>
          </p:blipFill>
          <p:spPr>
            <a:xfrm>
              <a:off x="4572092" y="4000328"/>
              <a:ext cx="3135600" cy="1569600"/>
            </a:xfrm>
            <a:prstGeom prst="rect">
              <a:avLst/>
            </a:prstGeom>
          </p:spPr>
        </p:pic>
      </p:grpSp>
    </p:spTree>
    <p:extLst>
      <p:ext uri="{BB962C8B-B14F-4D97-AF65-F5344CB8AC3E}">
        <p14:creationId xmlns:p14="http://schemas.microsoft.com/office/powerpoint/2010/main" val="26720016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o 1">
            <a:extLst>
              <a:ext uri="{FF2B5EF4-FFF2-40B4-BE49-F238E27FC236}">
                <a16:creationId xmlns:a16="http://schemas.microsoft.com/office/drawing/2014/main" id="{52FE0AE4-9AB6-4227-81F9-37A4AC619E14}"/>
              </a:ext>
            </a:extLst>
          </p:cNvPr>
          <p:cNvGraphicFramePr>
            <a:graphicFrameLocks noGrp="1"/>
          </p:cNvGraphicFramePr>
          <p:nvPr>
            <p:extLst>
              <p:ext uri="{D42A27DB-BD31-4B8C-83A1-F6EECF244321}">
                <p14:modId xmlns:p14="http://schemas.microsoft.com/office/powerpoint/2010/main" val="3053478926"/>
              </p:ext>
            </p:extLst>
          </p:nvPr>
        </p:nvGraphicFramePr>
        <p:xfrm>
          <a:off x="7088264" y="1427645"/>
          <a:ext cx="1984189" cy="1903939"/>
        </p:xfrm>
        <a:graphic>
          <a:graphicData uri="http://schemas.openxmlformats.org/drawingml/2006/table">
            <a:tbl>
              <a:tblPr/>
              <a:tblGrid>
                <a:gridCol w="665429">
                  <a:extLst>
                    <a:ext uri="{9D8B030D-6E8A-4147-A177-3AD203B41FA5}">
                      <a16:colId xmlns:a16="http://schemas.microsoft.com/office/drawing/2014/main" val="1459547725"/>
                    </a:ext>
                  </a:extLst>
                </a:gridCol>
                <a:gridCol w="653331">
                  <a:extLst>
                    <a:ext uri="{9D8B030D-6E8A-4147-A177-3AD203B41FA5}">
                      <a16:colId xmlns:a16="http://schemas.microsoft.com/office/drawing/2014/main" val="2118012671"/>
                    </a:ext>
                  </a:extLst>
                </a:gridCol>
                <a:gridCol w="665429">
                  <a:extLst>
                    <a:ext uri="{9D8B030D-6E8A-4147-A177-3AD203B41FA5}">
                      <a16:colId xmlns:a16="http://schemas.microsoft.com/office/drawing/2014/main" val="132676885"/>
                    </a:ext>
                  </a:extLst>
                </a:gridCol>
              </a:tblGrid>
              <a:tr h="353269">
                <a:tc gridSpan="3">
                  <a:txBody>
                    <a:bodyPr/>
                    <a:lstStyle/>
                    <a:p>
                      <a:pPr algn="ctr" fontAlgn="ctr"/>
                      <a:r>
                        <a:rPr lang="tr-TR" sz="1400" b="1" i="0" u="none" strike="noStrike" dirty="0">
                          <a:solidFill>
                            <a:srgbClr val="2F2B20"/>
                          </a:solidFill>
                          <a:effectLst/>
                          <a:latin typeface="Calibri" panose="020F0502020204030204" pitchFamily="34" charset="0"/>
                        </a:rPr>
                        <a:t>Proje Sayısı</a:t>
                      </a:r>
                    </a:p>
                  </a:txBody>
                  <a:tcPr marL="9525" marR="9525" marT="9525" marB="0" anchor="ctr">
                    <a:lnL w="6350" cap="flat" cmpd="sng" algn="ctr">
                      <a:solidFill>
                        <a:srgbClr val="0070C0"/>
                      </a:solidFill>
                      <a:prstDash val="solid"/>
                      <a:round/>
                      <a:headEnd type="none" w="med" len="med"/>
                      <a:tailEnd type="none" w="med" len="med"/>
                    </a:lnL>
                    <a:lnR w="6350" cap="flat" cmpd="sng" algn="ctr">
                      <a:solidFill>
                        <a:srgbClr val="0070C0"/>
                      </a:solidFill>
                      <a:prstDash val="solid"/>
                      <a:round/>
                      <a:headEnd type="none" w="med" len="med"/>
                      <a:tailEnd type="none" w="med" len="med"/>
                    </a:lnR>
                    <a:lnT w="6350" cap="flat" cmpd="sng" algn="ctr">
                      <a:solidFill>
                        <a:srgbClr val="0070C0"/>
                      </a:solidFill>
                      <a:prstDash val="solid"/>
                      <a:round/>
                      <a:headEnd type="none" w="med" len="med"/>
                      <a:tailEnd type="none" w="med" len="med"/>
                    </a:lnT>
                    <a:lnB w="6350" cap="flat" cmpd="sng" algn="ctr">
                      <a:solidFill>
                        <a:srgbClr val="0070C0"/>
                      </a:solidFill>
                      <a:prstDash val="solid"/>
                      <a:round/>
                      <a:headEnd type="none" w="med" len="med"/>
                      <a:tailEnd type="none" w="med" len="med"/>
                    </a:lnB>
                    <a:solidFill>
                      <a:srgbClr val="CCECFF"/>
                    </a:solidFill>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704613575"/>
                  </a:ext>
                </a:extLst>
              </a:tr>
              <a:tr h="220734">
                <a:tc>
                  <a:txBody>
                    <a:bodyPr/>
                    <a:lstStyle/>
                    <a:p>
                      <a:pPr algn="ctr" fontAlgn="ctr"/>
                      <a:r>
                        <a:rPr lang="tr-TR" sz="1400" b="1" i="0" u="none" strike="noStrike">
                          <a:solidFill>
                            <a:srgbClr val="2F2B20"/>
                          </a:solidFill>
                          <a:effectLst/>
                          <a:latin typeface="Calibri" panose="020F0502020204030204" pitchFamily="34" charset="0"/>
                        </a:rPr>
                        <a:t>Başvuru</a:t>
                      </a:r>
                    </a:p>
                  </a:txBody>
                  <a:tcPr marL="9525" marR="9525" marT="9525" marB="0" anchor="ctr">
                    <a:lnL w="6350" cap="flat" cmpd="sng" algn="ctr">
                      <a:solidFill>
                        <a:srgbClr val="0070C0"/>
                      </a:solidFill>
                      <a:prstDash val="solid"/>
                      <a:round/>
                      <a:headEnd type="none" w="med" len="med"/>
                      <a:tailEnd type="none" w="med" len="med"/>
                    </a:lnL>
                    <a:lnR w="6350" cap="flat" cmpd="sng" algn="ctr">
                      <a:solidFill>
                        <a:srgbClr val="0070C0"/>
                      </a:solidFill>
                      <a:prstDash val="solid"/>
                      <a:round/>
                      <a:headEnd type="none" w="med" len="med"/>
                      <a:tailEnd type="none" w="med" len="med"/>
                    </a:lnR>
                    <a:lnT w="6350" cap="flat" cmpd="sng" algn="ctr">
                      <a:solidFill>
                        <a:srgbClr val="0070C0"/>
                      </a:solidFill>
                      <a:prstDash val="solid"/>
                      <a:round/>
                      <a:headEnd type="none" w="med" len="med"/>
                      <a:tailEnd type="none" w="med" len="med"/>
                    </a:lnT>
                    <a:lnB w="6350" cap="flat" cmpd="sng" algn="ctr">
                      <a:solidFill>
                        <a:srgbClr val="0070C0"/>
                      </a:solidFill>
                      <a:prstDash val="solid"/>
                      <a:round/>
                      <a:headEnd type="none" w="med" len="med"/>
                      <a:tailEnd type="none" w="med" len="med"/>
                    </a:lnB>
                    <a:solidFill>
                      <a:srgbClr val="CCECFF"/>
                    </a:solidFill>
                  </a:tcPr>
                </a:tc>
                <a:tc>
                  <a:txBody>
                    <a:bodyPr/>
                    <a:lstStyle/>
                    <a:p>
                      <a:pPr algn="ctr" fontAlgn="ctr"/>
                      <a:r>
                        <a:rPr lang="tr-TR" sz="1400" b="1" i="0" u="none" strike="noStrike" dirty="0">
                          <a:solidFill>
                            <a:srgbClr val="2F2B20"/>
                          </a:solidFill>
                          <a:effectLst/>
                          <a:latin typeface="Calibri" panose="020F0502020204030204" pitchFamily="34" charset="0"/>
                        </a:rPr>
                        <a:t>Onay</a:t>
                      </a:r>
                    </a:p>
                  </a:txBody>
                  <a:tcPr marL="9525" marR="9525" marT="9525" marB="0" anchor="ctr">
                    <a:lnL w="6350" cap="flat" cmpd="sng" algn="ctr">
                      <a:solidFill>
                        <a:srgbClr val="0070C0"/>
                      </a:solidFill>
                      <a:prstDash val="solid"/>
                      <a:round/>
                      <a:headEnd type="none" w="med" len="med"/>
                      <a:tailEnd type="none" w="med" len="med"/>
                    </a:lnL>
                    <a:lnR w="6350" cap="flat" cmpd="sng" algn="ctr">
                      <a:solidFill>
                        <a:srgbClr val="0070C0"/>
                      </a:solidFill>
                      <a:prstDash val="solid"/>
                      <a:round/>
                      <a:headEnd type="none" w="med" len="med"/>
                      <a:tailEnd type="none" w="med" len="med"/>
                    </a:lnR>
                    <a:lnT w="6350" cap="flat" cmpd="sng" algn="ctr">
                      <a:solidFill>
                        <a:srgbClr val="0070C0"/>
                      </a:solidFill>
                      <a:prstDash val="solid"/>
                      <a:round/>
                      <a:headEnd type="none" w="med" len="med"/>
                      <a:tailEnd type="none" w="med" len="med"/>
                    </a:lnT>
                    <a:lnB w="6350" cap="flat" cmpd="sng" algn="ctr">
                      <a:solidFill>
                        <a:srgbClr val="0070C0"/>
                      </a:solidFill>
                      <a:prstDash val="solid"/>
                      <a:round/>
                      <a:headEnd type="none" w="med" len="med"/>
                      <a:tailEnd type="none" w="med" len="med"/>
                    </a:lnB>
                    <a:solidFill>
                      <a:srgbClr val="CCECFF"/>
                    </a:solidFill>
                  </a:tcPr>
                </a:tc>
                <a:tc>
                  <a:txBody>
                    <a:bodyPr/>
                    <a:lstStyle/>
                    <a:p>
                      <a:pPr algn="ctr" fontAlgn="ctr"/>
                      <a:r>
                        <a:rPr lang="tr-TR" sz="1400" b="1" i="0" u="none" strike="noStrike">
                          <a:solidFill>
                            <a:srgbClr val="2F2B20"/>
                          </a:solidFill>
                          <a:effectLst/>
                          <a:latin typeface="Calibri" panose="020F0502020204030204" pitchFamily="34" charset="0"/>
                        </a:rPr>
                        <a:t>Aktif</a:t>
                      </a:r>
                    </a:p>
                  </a:txBody>
                  <a:tcPr marL="9525" marR="9525" marT="9525" marB="0" anchor="ctr">
                    <a:lnL w="6350" cap="flat" cmpd="sng" algn="ctr">
                      <a:solidFill>
                        <a:srgbClr val="0070C0"/>
                      </a:solidFill>
                      <a:prstDash val="solid"/>
                      <a:round/>
                      <a:headEnd type="none" w="med" len="med"/>
                      <a:tailEnd type="none" w="med" len="med"/>
                    </a:lnL>
                    <a:lnR w="6350" cap="flat" cmpd="sng" algn="ctr">
                      <a:solidFill>
                        <a:srgbClr val="0070C0"/>
                      </a:solidFill>
                      <a:prstDash val="solid"/>
                      <a:round/>
                      <a:headEnd type="none" w="med" len="med"/>
                      <a:tailEnd type="none" w="med" len="med"/>
                    </a:lnR>
                    <a:lnT w="6350" cap="flat" cmpd="sng" algn="ctr">
                      <a:solidFill>
                        <a:srgbClr val="0070C0"/>
                      </a:solidFill>
                      <a:prstDash val="solid"/>
                      <a:round/>
                      <a:headEnd type="none" w="med" len="med"/>
                      <a:tailEnd type="none" w="med" len="med"/>
                    </a:lnT>
                    <a:lnB w="6350" cap="flat" cmpd="sng" algn="ctr">
                      <a:solidFill>
                        <a:srgbClr val="0070C0"/>
                      </a:solidFill>
                      <a:prstDash val="solid"/>
                      <a:round/>
                      <a:headEnd type="none" w="med" len="med"/>
                      <a:tailEnd type="none" w="med" len="med"/>
                    </a:lnB>
                    <a:solidFill>
                      <a:srgbClr val="CCECFF"/>
                    </a:solidFill>
                  </a:tcPr>
                </a:tc>
                <a:extLst>
                  <a:ext uri="{0D108BD9-81ED-4DB2-BD59-A6C34878D82A}">
                    <a16:rowId xmlns:a16="http://schemas.microsoft.com/office/drawing/2014/main" val="2780946730"/>
                  </a:ext>
                </a:extLst>
              </a:tr>
              <a:tr h="220734">
                <a:tc>
                  <a:txBody>
                    <a:bodyPr/>
                    <a:lstStyle/>
                    <a:p>
                      <a:pPr algn="ctr" fontAlgn="ctr"/>
                      <a:r>
                        <a:rPr lang="tr-TR" sz="1400" b="0" i="0" u="none" strike="noStrike" dirty="0">
                          <a:solidFill>
                            <a:srgbClr val="2F2B20"/>
                          </a:solidFill>
                          <a:effectLst/>
                          <a:latin typeface="Franklin Gothic Book" panose="020B0503020102020204" pitchFamily="34" charset="0"/>
                        </a:rPr>
                        <a:t>810</a:t>
                      </a:r>
                    </a:p>
                  </a:txBody>
                  <a:tcPr marL="9525" marR="9525" marT="9525" marB="0" anchor="ctr">
                    <a:lnL w="6350" cap="flat" cmpd="sng" algn="ctr">
                      <a:solidFill>
                        <a:srgbClr val="0070C0"/>
                      </a:solidFill>
                      <a:prstDash val="solid"/>
                      <a:round/>
                      <a:headEnd type="none" w="med" len="med"/>
                      <a:tailEnd type="none" w="med" len="med"/>
                    </a:lnL>
                    <a:lnR w="6350" cap="flat" cmpd="sng" algn="ctr">
                      <a:solidFill>
                        <a:srgbClr val="0070C0"/>
                      </a:solidFill>
                      <a:prstDash val="solid"/>
                      <a:round/>
                      <a:headEnd type="none" w="med" len="med"/>
                      <a:tailEnd type="none" w="med" len="med"/>
                    </a:lnR>
                    <a:lnT w="6350" cap="flat" cmpd="sng" algn="ctr">
                      <a:solidFill>
                        <a:srgbClr val="0070C0"/>
                      </a:solidFill>
                      <a:prstDash val="solid"/>
                      <a:round/>
                      <a:headEnd type="none" w="med" len="med"/>
                      <a:tailEnd type="none" w="med" len="med"/>
                    </a:lnT>
                    <a:lnB w="6350" cap="flat" cmpd="sng" algn="ctr">
                      <a:solidFill>
                        <a:srgbClr val="0070C0"/>
                      </a:solidFill>
                      <a:prstDash val="solid"/>
                      <a:round/>
                      <a:headEnd type="none" w="med" len="med"/>
                      <a:tailEnd type="none" w="med" len="med"/>
                    </a:lnB>
                  </a:tcPr>
                </a:tc>
                <a:tc>
                  <a:txBody>
                    <a:bodyPr/>
                    <a:lstStyle/>
                    <a:p>
                      <a:pPr algn="ctr" fontAlgn="ctr"/>
                      <a:r>
                        <a:rPr lang="tr-TR" sz="1400" b="0" i="0" u="none" strike="noStrike" dirty="0">
                          <a:solidFill>
                            <a:srgbClr val="2F2B20"/>
                          </a:solidFill>
                          <a:effectLst/>
                          <a:latin typeface="Franklin Gothic Book" panose="020B0503020102020204" pitchFamily="34" charset="0"/>
                        </a:rPr>
                        <a:t>684</a:t>
                      </a:r>
                    </a:p>
                  </a:txBody>
                  <a:tcPr marL="9525" marR="9525" marT="9525" marB="0" anchor="ctr">
                    <a:lnL w="6350" cap="flat" cmpd="sng" algn="ctr">
                      <a:solidFill>
                        <a:srgbClr val="0070C0"/>
                      </a:solidFill>
                      <a:prstDash val="solid"/>
                      <a:round/>
                      <a:headEnd type="none" w="med" len="med"/>
                      <a:tailEnd type="none" w="med" len="med"/>
                    </a:lnL>
                    <a:lnR w="6350" cap="flat" cmpd="sng" algn="ctr">
                      <a:solidFill>
                        <a:srgbClr val="0070C0"/>
                      </a:solidFill>
                      <a:prstDash val="solid"/>
                      <a:round/>
                      <a:headEnd type="none" w="med" len="med"/>
                      <a:tailEnd type="none" w="med" len="med"/>
                    </a:lnR>
                    <a:lnT w="6350" cap="flat" cmpd="sng" algn="ctr">
                      <a:solidFill>
                        <a:srgbClr val="0070C0"/>
                      </a:solidFill>
                      <a:prstDash val="solid"/>
                      <a:round/>
                      <a:headEnd type="none" w="med" len="med"/>
                      <a:tailEnd type="none" w="med" len="med"/>
                    </a:lnT>
                    <a:lnB w="6350" cap="flat" cmpd="sng" algn="ctr">
                      <a:solidFill>
                        <a:srgbClr val="0070C0"/>
                      </a:solidFill>
                      <a:prstDash val="solid"/>
                      <a:round/>
                      <a:headEnd type="none" w="med" len="med"/>
                      <a:tailEnd type="none" w="med" len="med"/>
                    </a:lnB>
                  </a:tcPr>
                </a:tc>
                <a:tc>
                  <a:txBody>
                    <a:bodyPr/>
                    <a:lstStyle/>
                    <a:p>
                      <a:pPr algn="ctr" fontAlgn="ctr"/>
                      <a:r>
                        <a:rPr lang="tr-TR" sz="1400" b="0" i="0" u="none" strike="noStrike" dirty="0">
                          <a:solidFill>
                            <a:srgbClr val="2F2B20"/>
                          </a:solidFill>
                          <a:effectLst/>
                          <a:latin typeface="Franklin Gothic Book" panose="020B0503020102020204" pitchFamily="34" charset="0"/>
                        </a:rPr>
                        <a:t>177</a:t>
                      </a:r>
                    </a:p>
                  </a:txBody>
                  <a:tcPr marL="9525" marR="9525" marT="9525" marB="0" anchor="ctr">
                    <a:lnL w="6350" cap="flat" cmpd="sng" algn="ctr">
                      <a:solidFill>
                        <a:srgbClr val="0070C0"/>
                      </a:solidFill>
                      <a:prstDash val="solid"/>
                      <a:round/>
                      <a:headEnd type="none" w="med" len="med"/>
                      <a:tailEnd type="none" w="med" len="med"/>
                    </a:lnL>
                    <a:lnR w="6350" cap="flat" cmpd="sng" algn="ctr">
                      <a:solidFill>
                        <a:srgbClr val="0070C0"/>
                      </a:solidFill>
                      <a:prstDash val="solid"/>
                      <a:round/>
                      <a:headEnd type="none" w="med" len="med"/>
                      <a:tailEnd type="none" w="med" len="med"/>
                    </a:lnR>
                    <a:lnT w="6350" cap="flat" cmpd="sng" algn="ctr">
                      <a:solidFill>
                        <a:srgbClr val="0070C0"/>
                      </a:solidFill>
                      <a:prstDash val="solid"/>
                      <a:round/>
                      <a:headEnd type="none" w="med" len="med"/>
                      <a:tailEnd type="none" w="med" len="med"/>
                    </a:lnT>
                    <a:lnB w="6350" cap="flat" cmpd="sng" algn="ctr">
                      <a:solidFill>
                        <a:srgbClr val="0070C0"/>
                      </a:solidFill>
                      <a:prstDash val="solid"/>
                      <a:round/>
                      <a:headEnd type="none" w="med" len="med"/>
                      <a:tailEnd type="none" w="med" len="med"/>
                    </a:lnB>
                  </a:tcPr>
                </a:tc>
                <a:extLst>
                  <a:ext uri="{0D108BD9-81ED-4DB2-BD59-A6C34878D82A}">
                    <a16:rowId xmlns:a16="http://schemas.microsoft.com/office/drawing/2014/main" val="1087884781"/>
                  </a:ext>
                </a:extLst>
              </a:tr>
              <a:tr h="220734">
                <a:tc>
                  <a:txBody>
                    <a:bodyPr/>
                    <a:lstStyle/>
                    <a:p>
                      <a:pPr algn="l" fontAlgn="b"/>
                      <a:endParaRPr lang="tr-TR" sz="1400" b="0" i="0" u="none" strike="noStrike">
                        <a:solidFill>
                          <a:srgbClr val="2F2B20"/>
                        </a:solidFill>
                        <a:effectLst/>
                        <a:latin typeface="Franklin Gothic Book" panose="020B0503020102020204" pitchFamily="34" charset="0"/>
                      </a:endParaRPr>
                    </a:p>
                  </a:txBody>
                  <a:tcPr marL="9525" marR="9525" marT="9525" marB="0" anchor="b">
                    <a:lnL>
                      <a:noFill/>
                    </a:lnL>
                    <a:lnR>
                      <a:noFill/>
                    </a:lnR>
                    <a:lnT w="6350" cap="flat" cmpd="sng" algn="ctr">
                      <a:solidFill>
                        <a:srgbClr val="0070C0"/>
                      </a:solidFill>
                      <a:prstDash val="solid"/>
                      <a:round/>
                      <a:headEnd type="none" w="med" len="med"/>
                      <a:tailEnd type="none" w="med" len="med"/>
                    </a:lnT>
                    <a:lnB>
                      <a:noFill/>
                    </a:lnB>
                  </a:tcPr>
                </a:tc>
                <a:tc>
                  <a:txBody>
                    <a:bodyPr/>
                    <a:lstStyle/>
                    <a:p>
                      <a:pPr algn="l" fontAlgn="b"/>
                      <a:endParaRPr lang="tr-TR" sz="1400" b="0" i="0" u="none" strike="noStrike">
                        <a:solidFill>
                          <a:srgbClr val="2F2B20"/>
                        </a:solidFill>
                        <a:effectLst/>
                        <a:latin typeface="Franklin Gothic Book" panose="020B0503020102020204" pitchFamily="34" charset="0"/>
                      </a:endParaRPr>
                    </a:p>
                  </a:txBody>
                  <a:tcPr marL="9525" marR="9525" marT="9525" marB="0" anchor="b">
                    <a:lnL>
                      <a:noFill/>
                    </a:lnL>
                    <a:lnR>
                      <a:noFill/>
                    </a:lnR>
                    <a:lnT w="6350" cap="flat" cmpd="sng" algn="ctr">
                      <a:solidFill>
                        <a:srgbClr val="0070C0"/>
                      </a:solidFill>
                      <a:prstDash val="solid"/>
                      <a:round/>
                      <a:headEnd type="none" w="med" len="med"/>
                      <a:tailEnd type="none" w="med" len="med"/>
                    </a:lnT>
                    <a:lnB>
                      <a:noFill/>
                    </a:lnB>
                  </a:tcPr>
                </a:tc>
                <a:tc>
                  <a:txBody>
                    <a:bodyPr/>
                    <a:lstStyle/>
                    <a:p>
                      <a:pPr algn="l" fontAlgn="b"/>
                      <a:endParaRPr lang="tr-TR" sz="1400" b="0" i="0" u="none" strike="noStrike" dirty="0">
                        <a:solidFill>
                          <a:srgbClr val="2F2B20"/>
                        </a:solidFill>
                        <a:effectLst/>
                        <a:latin typeface="Franklin Gothic Book" panose="020B0503020102020204" pitchFamily="34" charset="0"/>
                      </a:endParaRPr>
                    </a:p>
                  </a:txBody>
                  <a:tcPr marL="9525" marR="9525" marT="9525" marB="0" anchor="b">
                    <a:lnL>
                      <a:noFill/>
                    </a:lnL>
                    <a:lnR>
                      <a:noFill/>
                    </a:lnR>
                    <a:lnT w="6350" cap="flat" cmpd="sng" algn="ctr">
                      <a:solidFill>
                        <a:srgbClr val="0070C0"/>
                      </a:solidFill>
                      <a:prstDash val="solid"/>
                      <a:round/>
                      <a:headEnd type="none" w="med" len="med"/>
                      <a:tailEnd type="none" w="med" len="med"/>
                    </a:lnT>
                    <a:lnB>
                      <a:noFill/>
                    </a:lnB>
                  </a:tcPr>
                </a:tc>
                <a:extLst>
                  <a:ext uri="{0D108BD9-81ED-4DB2-BD59-A6C34878D82A}">
                    <a16:rowId xmlns:a16="http://schemas.microsoft.com/office/drawing/2014/main" val="1770752888"/>
                  </a:ext>
                </a:extLst>
              </a:tr>
              <a:tr h="220734">
                <a:tc>
                  <a:txBody>
                    <a:bodyPr/>
                    <a:lstStyle/>
                    <a:p>
                      <a:pPr algn="l" fontAlgn="b"/>
                      <a:endParaRPr lang="tr-TR" sz="1400" b="0" i="0" u="none" strike="noStrike">
                        <a:solidFill>
                          <a:srgbClr val="2F2B20"/>
                        </a:solidFill>
                        <a:effectLst/>
                        <a:latin typeface="Franklin Gothic Book" panose="020B0503020102020204" pitchFamily="34" charset="0"/>
                      </a:endParaRPr>
                    </a:p>
                  </a:txBody>
                  <a:tcPr marL="9525" marR="9525" marT="9525" marB="0" anchor="b">
                    <a:lnL>
                      <a:noFill/>
                    </a:lnL>
                    <a:lnR>
                      <a:noFill/>
                    </a:lnR>
                    <a:lnT>
                      <a:noFill/>
                    </a:lnT>
                    <a:lnB w="6350" cap="flat" cmpd="sng" algn="ctr">
                      <a:solidFill>
                        <a:srgbClr val="0070C0"/>
                      </a:solidFill>
                      <a:prstDash val="solid"/>
                      <a:round/>
                      <a:headEnd type="none" w="med" len="med"/>
                      <a:tailEnd type="none" w="med" len="med"/>
                    </a:lnB>
                  </a:tcPr>
                </a:tc>
                <a:tc>
                  <a:txBody>
                    <a:bodyPr/>
                    <a:lstStyle/>
                    <a:p>
                      <a:pPr algn="l" fontAlgn="b"/>
                      <a:endParaRPr lang="tr-TR" sz="1400" b="0" i="0" u="none" strike="noStrike" dirty="0">
                        <a:solidFill>
                          <a:srgbClr val="2F2B20"/>
                        </a:solidFill>
                        <a:effectLst/>
                        <a:latin typeface="Franklin Gothic Book" panose="020B0503020102020204" pitchFamily="34" charset="0"/>
                      </a:endParaRPr>
                    </a:p>
                  </a:txBody>
                  <a:tcPr marL="9525" marR="9525" marT="9525" marB="0" anchor="b">
                    <a:lnL>
                      <a:noFill/>
                    </a:lnL>
                    <a:lnR>
                      <a:noFill/>
                    </a:lnR>
                    <a:lnT>
                      <a:noFill/>
                    </a:lnT>
                    <a:lnB w="6350" cap="flat" cmpd="sng" algn="ctr">
                      <a:solidFill>
                        <a:srgbClr val="0070C0"/>
                      </a:solidFill>
                      <a:prstDash val="solid"/>
                      <a:round/>
                      <a:headEnd type="none" w="med" len="med"/>
                      <a:tailEnd type="none" w="med" len="med"/>
                    </a:lnB>
                  </a:tcPr>
                </a:tc>
                <a:tc>
                  <a:txBody>
                    <a:bodyPr/>
                    <a:lstStyle/>
                    <a:p>
                      <a:pPr algn="l" fontAlgn="b"/>
                      <a:endParaRPr lang="tr-TR" sz="1400" b="0" i="0" u="none" strike="noStrike" dirty="0">
                        <a:solidFill>
                          <a:srgbClr val="2F2B20"/>
                        </a:solidFill>
                        <a:effectLst/>
                        <a:latin typeface="Franklin Gothic Book" panose="020B0503020102020204" pitchFamily="34" charset="0"/>
                      </a:endParaRPr>
                    </a:p>
                  </a:txBody>
                  <a:tcPr marL="9525" marR="9525" marT="9525" marB="0" anchor="b">
                    <a:lnL>
                      <a:noFill/>
                    </a:lnL>
                    <a:lnR>
                      <a:noFill/>
                    </a:lnR>
                    <a:lnT>
                      <a:noFill/>
                    </a:lnT>
                    <a:lnB w="6350" cap="flat" cmpd="sng" algn="ctr">
                      <a:solidFill>
                        <a:srgbClr val="0070C0"/>
                      </a:solidFill>
                      <a:prstDash val="solid"/>
                      <a:round/>
                      <a:headEnd type="none" w="med" len="med"/>
                      <a:tailEnd type="none" w="med" len="med"/>
                    </a:lnB>
                  </a:tcPr>
                </a:tc>
                <a:extLst>
                  <a:ext uri="{0D108BD9-81ED-4DB2-BD59-A6C34878D82A}">
                    <a16:rowId xmlns:a16="http://schemas.microsoft.com/office/drawing/2014/main" val="1540231263"/>
                  </a:ext>
                </a:extLst>
              </a:tr>
              <a:tr h="220734">
                <a:tc gridSpan="3">
                  <a:txBody>
                    <a:bodyPr/>
                    <a:lstStyle/>
                    <a:p>
                      <a:pPr algn="ctr" fontAlgn="ctr"/>
                      <a:r>
                        <a:rPr lang="tr-TR" sz="1400" b="1" i="0" u="none" strike="noStrike" dirty="0">
                          <a:solidFill>
                            <a:srgbClr val="2F2B20"/>
                          </a:solidFill>
                          <a:effectLst/>
                          <a:latin typeface="Calibri" panose="020F0502020204030204" pitchFamily="34" charset="0"/>
                        </a:rPr>
                        <a:t>İşbirliği Kuruluşları</a:t>
                      </a:r>
                    </a:p>
                  </a:txBody>
                  <a:tcPr marL="9525" marR="9525" marT="9525" marB="0" anchor="ctr">
                    <a:lnL w="6350" cap="flat" cmpd="sng" algn="ctr">
                      <a:solidFill>
                        <a:srgbClr val="0070C0"/>
                      </a:solidFill>
                      <a:prstDash val="solid"/>
                      <a:round/>
                      <a:headEnd type="none" w="med" len="med"/>
                      <a:tailEnd type="none" w="med" len="med"/>
                    </a:lnL>
                    <a:lnR w="6350" cap="flat" cmpd="sng" algn="ctr">
                      <a:solidFill>
                        <a:srgbClr val="0070C0"/>
                      </a:solidFill>
                      <a:prstDash val="solid"/>
                      <a:round/>
                      <a:headEnd type="none" w="med" len="med"/>
                      <a:tailEnd type="none" w="med" len="med"/>
                    </a:lnR>
                    <a:lnT w="6350" cap="flat" cmpd="sng" algn="ctr">
                      <a:solidFill>
                        <a:srgbClr val="0070C0"/>
                      </a:solidFill>
                      <a:prstDash val="solid"/>
                      <a:round/>
                      <a:headEnd type="none" w="med" len="med"/>
                      <a:tailEnd type="none" w="med" len="med"/>
                    </a:lnT>
                    <a:lnB w="6350" cap="flat" cmpd="sng" algn="ctr">
                      <a:solidFill>
                        <a:srgbClr val="0070C0"/>
                      </a:solidFill>
                      <a:prstDash val="solid"/>
                      <a:round/>
                      <a:headEnd type="none" w="med" len="med"/>
                      <a:tailEnd type="none" w="med" len="med"/>
                    </a:lnB>
                    <a:solidFill>
                      <a:srgbClr val="CCECFF"/>
                    </a:solidFill>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3791361873"/>
                  </a:ext>
                </a:extLst>
              </a:tr>
              <a:tr h="432035">
                <a:tc gridSpan="3">
                  <a:txBody>
                    <a:bodyPr/>
                    <a:lstStyle/>
                    <a:p>
                      <a:pPr algn="ctr" fontAlgn="ctr"/>
                      <a:r>
                        <a:rPr lang="tr-TR" sz="1400" b="1" i="0" u="none" strike="noStrike" dirty="0">
                          <a:solidFill>
                            <a:srgbClr val="2F2B20"/>
                          </a:solidFill>
                          <a:effectLst/>
                          <a:latin typeface="Calibri" panose="020F0502020204030204" pitchFamily="34" charset="0"/>
                        </a:rPr>
                        <a:t>Başvuru</a:t>
                      </a:r>
                    </a:p>
                    <a:p>
                      <a:pPr algn="ctr" fontAlgn="ctr"/>
                      <a:r>
                        <a:rPr lang="tr-TR" sz="1400" b="0" i="0" u="none" strike="noStrike" dirty="0">
                          <a:solidFill>
                            <a:srgbClr val="2F2B20"/>
                          </a:solidFill>
                          <a:effectLst/>
                          <a:latin typeface="Franklin Gothic Book" panose="020B0503020102020204" pitchFamily="34" charset="0"/>
                        </a:rPr>
                        <a:t>279</a:t>
                      </a:r>
                    </a:p>
                  </a:txBody>
                  <a:tcPr marL="9525" marR="9525" marT="9525" marB="0" anchor="ctr">
                    <a:lnL w="6350" cap="flat" cmpd="sng" algn="ctr">
                      <a:solidFill>
                        <a:srgbClr val="0070C0"/>
                      </a:solidFill>
                      <a:prstDash val="solid"/>
                      <a:round/>
                      <a:headEnd type="none" w="med" len="med"/>
                      <a:tailEnd type="none" w="med" len="med"/>
                    </a:lnL>
                    <a:lnR w="6350" cap="flat" cmpd="sng" algn="ctr">
                      <a:solidFill>
                        <a:srgbClr val="0070C0"/>
                      </a:solidFill>
                      <a:prstDash val="solid"/>
                      <a:round/>
                      <a:headEnd type="none" w="med" len="med"/>
                      <a:tailEnd type="none" w="med" len="med"/>
                    </a:lnR>
                    <a:lnT w="6350" cap="flat" cmpd="sng" algn="ctr">
                      <a:solidFill>
                        <a:srgbClr val="0070C0"/>
                      </a:solidFill>
                      <a:prstDash val="solid"/>
                      <a:round/>
                      <a:headEnd type="none" w="med" len="med"/>
                      <a:tailEnd type="none" w="med" len="med"/>
                    </a:lnT>
                    <a:lnB w="6350" cap="flat" cmpd="sng" algn="ctr">
                      <a:solidFill>
                        <a:srgbClr val="0070C0"/>
                      </a:solidFill>
                      <a:prstDash val="solid"/>
                      <a:round/>
                      <a:headEnd type="none" w="med" len="med"/>
                      <a:tailEnd type="none" w="med" len="med"/>
                    </a:lnB>
                    <a:solidFill>
                      <a:srgbClr val="CCECFF"/>
                    </a:solidFill>
                  </a:tcPr>
                </a:tc>
                <a:tc hMerge="1">
                  <a:txBody>
                    <a:bodyPr/>
                    <a:lstStyle/>
                    <a:p>
                      <a:pPr algn="ctr" fontAlgn="ctr"/>
                      <a:endParaRPr lang="tr-TR" sz="1400" b="0" i="0" u="none" strike="noStrike" dirty="0">
                        <a:solidFill>
                          <a:srgbClr val="2F2B20"/>
                        </a:solidFill>
                        <a:effectLst/>
                        <a:latin typeface="Franklin Gothic Book" panose="020B0503020102020204" pitchFamily="34" charset="0"/>
                      </a:endParaRPr>
                    </a:p>
                  </a:txBody>
                  <a:tcPr marL="9525" marR="9525" marT="9525" marB="0" anchor="ctr">
                    <a:lnL w="6350" cap="flat" cmpd="sng" algn="ctr">
                      <a:solidFill>
                        <a:srgbClr val="0070C0"/>
                      </a:solidFill>
                      <a:prstDash val="solid"/>
                      <a:round/>
                      <a:headEnd type="none" w="med" len="med"/>
                      <a:tailEnd type="none" w="med" len="med"/>
                    </a:lnL>
                    <a:lnR w="6350" cap="flat" cmpd="sng" algn="ctr">
                      <a:solidFill>
                        <a:srgbClr val="0070C0"/>
                      </a:solidFill>
                      <a:prstDash val="solid"/>
                      <a:round/>
                      <a:headEnd type="none" w="med" len="med"/>
                      <a:tailEnd type="none" w="med" len="med"/>
                    </a:lnR>
                    <a:lnT w="6350" cap="flat" cmpd="sng" algn="ctr">
                      <a:solidFill>
                        <a:srgbClr val="0070C0"/>
                      </a:solidFill>
                      <a:prstDash val="solid"/>
                      <a:round/>
                      <a:headEnd type="none" w="med" len="med"/>
                      <a:tailEnd type="none" w="med" len="med"/>
                    </a:lnT>
                    <a:lnB w="6350" cap="flat" cmpd="sng" algn="ctr">
                      <a:solidFill>
                        <a:srgbClr val="0070C0"/>
                      </a:solidFill>
                      <a:prstDash val="solid"/>
                      <a:round/>
                      <a:headEnd type="none" w="med" len="med"/>
                      <a:tailEnd type="none" w="med" len="med"/>
                    </a:lnB>
                    <a:solidFill>
                      <a:srgbClr val="CCECFF"/>
                    </a:solidFill>
                  </a:tcPr>
                </a:tc>
                <a:tc hMerge="1">
                  <a:txBody>
                    <a:bodyPr/>
                    <a:lstStyle/>
                    <a:p>
                      <a:pPr algn="ctr" fontAlgn="ctr"/>
                      <a:r>
                        <a:rPr lang="tr-TR" sz="1000" b="1" i="0" u="none" strike="noStrike" dirty="0">
                          <a:solidFill>
                            <a:srgbClr val="2F2B20"/>
                          </a:solidFill>
                          <a:effectLst/>
                          <a:latin typeface="Calibri" panose="020F0502020204030204" pitchFamily="34" charset="0"/>
                        </a:rPr>
                        <a:t>Aktif</a:t>
                      </a:r>
                    </a:p>
                  </a:txBody>
                  <a:tcPr marL="9525" marR="9525" marT="9525" marB="0" anchor="ctr">
                    <a:lnL w="6350" cap="flat" cmpd="sng" algn="ctr">
                      <a:solidFill>
                        <a:srgbClr val="0070C0"/>
                      </a:solidFill>
                      <a:prstDash val="solid"/>
                      <a:round/>
                      <a:headEnd type="none" w="med" len="med"/>
                      <a:tailEnd type="none" w="med" len="med"/>
                    </a:lnL>
                    <a:lnR w="6350" cap="flat" cmpd="sng" algn="ctr">
                      <a:solidFill>
                        <a:srgbClr val="0070C0"/>
                      </a:solidFill>
                      <a:prstDash val="solid"/>
                      <a:round/>
                      <a:headEnd type="none" w="med" len="med"/>
                      <a:tailEnd type="none" w="med" len="med"/>
                    </a:lnR>
                    <a:lnT w="6350" cap="flat" cmpd="sng" algn="ctr">
                      <a:solidFill>
                        <a:srgbClr val="0070C0"/>
                      </a:solidFill>
                      <a:prstDash val="solid"/>
                      <a:round/>
                      <a:headEnd type="none" w="med" len="med"/>
                      <a:tailEnd type="none" w="med" len="med"/>
                    </a:lnT>
                    <a:lnB w="6350" cap="flat" cmpd="sng" algn="ctr">
                      <a:solidFill>
                        <a:srgbClr val="0070C0"/>
                      </a:solidFill>
                      <a:prstDash val="solid"/>
                      <a:round/>
                      <a:headEnd type="none" w="med" len="med"/>
                      <a:tailEnd type="none" w="med" len="med"/>
                    </a:lnB>
                    <a:solidFill>
                      <a:srgbClr val="CCECFF"/>
                    </a:solidFill>
                  </a:tcPr>
                </a:tc>
                <a:extLst>
                  <a:ext uri="{0D108BD9-81ED-4DB2-BD59-A6C34878D82A}">
                    <a16:rowId xmlns:a16="http://schemas.microsoft.com/office/drawing/2014/main" val="1970382097"/>
                  </a:ext>
                </a:extLst>
              </a:tr>
            </a:tbl>
          </a:graphicData>
        </a:graphic>
      </p:graphicFrame>
      <p:sp>
        <p:nvSpPr>
          <p:cNvPr id="3" name="Unvan 1">
            <a:extLst>
              <a:ext uri="{FF2B5EF4-FFF2-40B4-BE49-F238E27FC236}">
                <a16:creationId xmlns:a16="http://schemas.microsoft.com/office/drawing/2014/main" id="{D6940FB9-804E-4BF1-919D-80905E019FF0}"/>
              </a:ext>
            </a:extLst>
          </p:cNvPr>
          <p:cNvSpPr txBox="1">
            <a:spLocks/>
          </p:cNvSpPr>
          <p:nvPr/>
        </p:nvSpPr>
        <p:spPr>
          <a:xfrm>
            <a:off x="450574" y="489943"/>
            <a:ext cx="6519454" cy="36933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lIns="45718" tIns="45718" rIns="45718" bIns="45718" anchor="ctr">
            <a:noAutofit/>
          </a:bodyPr>
          <a:ls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tr-TR" sz="2800" b="1" dirty="0">
                <a:solidFill>
                  <a:srgbClr val="A00000"/>
                </a:solidFill>
                <a:latin typeface="Myriad Pro Cond"/>
              </a:rPr>
              <a:t>UR-GE Proje Desteği</a:t>
            </a:r>
          </a:p>
        </p:txBody>
      </p:sp>
      <p:sp>
        <p:nvSpPr>
          <p:cNvPr id="4" name="Metin kutusu 18">
            <a:extLst>
              <a:ext uri="{FF2B5EF4-FFF2-40B4-BE49-F238E27FC236}">
                <a16:creationId xmlns:a16="http://schemas.microsoft.com/office/drawing/2014/main" id="{69F03FA0-9546-4AC5-8B5E-BF1E18C9140E}"/>
              </a:ext>
            </a:extLst>
          </p:cNvPr>
          <p:cNvSpPr txBox="1"/>
          <p:nvPr/>
        </p:nvSpPr>
        <p:spPr>
          <a:xfrm>
            <a:off x="389614" y="905963"/>
            <a:ext cx="11412772" cy="369332"/>
          </a:xfrm>
          <a:prstGeom prst="rect">
            <a:avLst/>
          </a:prstGeom>
          <a:solidFill>
            <a:srgbClr val="A00000"/>
          </a:solidFill>
        </p:spPr>
        <p:txBody>
          <a:bodyPr wrap="square" rtlCol="0">
            <a:spAutoFit/>
          </a:bodyPr>
          <a:ls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b="1" i="1" u="none" strike="noStrike" kern="0" cap="none" spc="0" normalizeH="0" baseline="0" noProof="0" dirty="0">
              <a:ln>
                <a:noFill/>
              </a:ln>
              <a:solidFill>
                <a:srgbClr val="FFFFFF"/>
              </a:solidFill>
              <a:effectLst/>
              <a:uLnTx/>
              <a:uFillTx/>
              <a:ea typeface="+mn-ea"/>
              <a:cs typeface="+mn-cs"/>
            </a:endParaRPr>
          </a:p>
        </p:txBody>
      </p:sp>
      <p:pic>
        <p:nvPicPr>
          <p:cNvPr id="6" name="Resim 5">
            <a:extLst>
              <a:ext uri="{FF2B5EF4-FFF2-40B4-BE49-F238E27FC236}">
                <a16:creationId xmlns:a16="http://schemas.microsoft.com/office/drawing/2014/main" id="{AB95E90E-3272-424A-A1DF-1A9C3907AAB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08047" y="5861748"/>
            <a:ext cx="1155230" cy="506308"/>
          </a:xfrm>
          <a:prstGeom prst="rect">
            <a:avLst/>
          </a:prstGeom>
        </p:spPr>
      </p:pic>
      <p:grpSp>
        <p:nvGrpSpPr>
          <p:cNvPr id="7" name="Grup 6">
            <a:extLst>
              <a:ext uri="{FF2B5EF4-FFF2-40B4-BE49-F238E27FC236}">
                <a16:creationId xmlns:a16="http://schemas.microsoft.com/office/drawing/2014/main" id="{09898241-6968-41CC-81E3-076C86F49C0B}"/>
              </a:ext>
            </a:extLst>
          </p:cNvPr>
          <p:cNvGrpSpPr/>
          <p:nvPr/>
        </p:nvGrpSpPr>
        <p:grpSpPr>
          <a:xfrm>
            <a:off x="2272240" y="4608471"/>
            <a:ext cx="5954963" cy="1106051"/>
            <a:chOff x="0" y="2927474"/>
            <a:chExt cx="6096000" cy="1006651"/>
          </a:xfrm>
        </p:grpSpPr>
        <p:sp>
          <p:nvSpPr>
            <p:cNvPr id="19" name="Yamuk 18">
              <a:extLst>
                <a:ext uri="{FF2B5EF4-FFF2-40B4-BE49-F238E27FC236}">
                  <a16:creationId xmlns:a16="http://schemas.microsoft.com/office/drawing/2014/main" id="{9E371137-9846-49D2-8E61-A48AD3DAE913}"/>
                </a:ext>
              </a:extLst>
            </p:cNvPr>
            <p:cNvSpPr/>
            <p:nvPr/>
          </p:nvSpPr>
          <p:spPr>
            <a:xfrm>
              <a:off x="0" y="2927474"/>
              <a:ext cx="6096000" cy="1006651"/>
            </a:xfrm>
            <a:prstGeom prst="trapezoid">
              <a:avLst>
                <a:gd name="adj" fmla="val 76285"/>
              </a:avLst>
            </a:prstGeom>
            <a:solidFill>
              <a:srgbClr val="1F497D">
                <a:lumMod val="75000"/>
              </a:srgbClr>
            </a:solidFill>
            <a:ln w="25400" cap="flat" cmpd="sng" algn="ctr">
              <a:solidFill>
                <a:sysClr val="window" lastClr="FFFFFF">
                  <a:hueOff val="0"/>
                  <a:satOff val="0"/>
                  <a:lumOff val="0"/>
                  <a:alphaOff val="0"/>
                </a:sysClr>
              </a:solidFill>
              <a:prstDash val="solid"/>
            </a:ln>
            <a:effectLst/>
          </p:spPr>
          <p:txBody>
            <a:bodyPr/>
            <a:lstStyle/>
            <a:p>
              <a:endParaRPr lang="tr-TR"/>
            </a:p>
          </p:txBody>
        </p:sp>
        <p:sp>
          <p:nvSpPr>
            <p:cNvPr id="20" name="Yamuk 4">
              <a:extLst>
                <a:ext uri="{FF2B5EF4-FFF2-40B4-BE49-F238E27FC236}">
                  <a16:creationId xmlns:a16="http://schemas.microsoft.com/office/drawing/2014/main" id="{E59E25E3-AF4E-4086-BA6F-97C4782A60EB}"/>
                </a:ext>
              </a:extLst>
            </p:cNvPr>
            <p:cNvSpPr txBox="1"/>
            <p:nvPr/>
          </p:nvSpPr>
          <p:spPr>
            <a:xfrm>
              <a:off x="1098493" y="2927474"/>
              <a:ext cx="3962400" cy="1006651"/>
            </a:xfrm>
            <a:prstGeom prst="rect">
              <a:avLst/>
            </a:prstGeom>
            <a:noFill/>
            <a:ln>
              <a:noFill/>
            </a:ln>
            <a:effectLst/>
          </p:spPr>
          <p:txBody>
            <a:bodyPr spcFirstLastPara="0" vert="horz" wrap="square" lIns="22860" tIns="22860" rIns="22860" bIns="22860" numCol="1" spcCol="1270" anchor="ctr" anchorCtr="0">
              <a:noAutofit/>
            </a:bodyPr>
            <a:ls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800100" eaLnBrk="1" fontAlgn="auto" latinLnBrk="0" hangingPunct="1">
                <a:lnSpc>
                  <a:spcPct val="90000"/>
                </a:lnSpc>
                <a:spcBef>
                  <a:spcPct val="0"/>
                </a:spcBef>
                <a:spcAft>
                  <a:spcPct val="35000"/>
                </a:spcAft>
                <a:buClrTx/>
                <a:buSzTx/>
                <a:buFontTx/>
                <a:buNone/>
                <a:tabLst/>
                <a:defRPr/>
              </a:pPr>
              <a:r>
                <a:rPr kumimoji="0" lang="tr-TR" sz="1800" b="1" i="0" u="none" strike="noStrike" kern="120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rPr>
                <a:t>İhtiyaç Analizi </a:t>
              </a:r>
            </a:p>
            <a:p>
              <a:pPr marL="0" marR="0" lvl="0" indent="0" algn="ctr" defTabSz="800100" eaLnBrk="1" fontAlgn="auto" latinLnBrk="0" hangingPunct="1">
                <a:lnSpc>
                  <a:spcPct val="90000"/>
                </a:lnSpc>
                <a:spcBef>
                  <a:spcPct val="0"/>
                </a:spcBef>
                <a:spcAft>
                  <a:spcPct val="35000"/>
                </a:spcAft>
                <a:buClrTx/>
                <a:buSzTx/>
                <a:buFontTx/>
                <a:buNone/>
                <a:tabLst/>
                <a:defRPr/>
              </a:pPr>
              <a:r>
                <a:rPr kumimoji="0" lang="tr-TR" sz="1800" b="1" i="0" u="none" strike="noStrike" kern="120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rPr>
                <a:t>(Rekabet Stratejisi)</a:t>
              </a:r>
              <a:endParaRPr kumimoji="0" lang="en-US" sz="1800" b="1" i="0" u="none" strike="noStrike" kern="120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grpSp>
      <p:grpSp>
        <p:nvGrpSpPr>
          <p:cNvPr id="8" name="Grup 7">
            <a:extLst>
              <a:ext uri="{FF2B5EF4-FFF2-40B4-BE49-F238E27FC236}">
                <a16:creationId xmlns:a16="http://schemas.microsoft.com/office/drawing/2014/main" id="{8C49F119-7A5A-4202-8097-A560C46486B5}"/>
              </a:ext>
            </a:extLst>
          </p:cNvPr>
          <p:cNvGrpSpPr/>
          <p:nvPr/>
        </p:nvGrpSpPr>
        <p:grpSpPr>
          <a:xfrm>
            <a:off x="3180014" y="3626648"/>
            <a:ext cx="4210787" cy="1157359"/>
            <a:chOff x="767928" y="1982218"/>
            <a:chExt cx="4560143" cy="1183319"/>
          </a:xfrm>
        </p:grpSpPr>
        <p:sp>
          <p:nvSpPr>
            <p:cNvPr id="17" name="Yamuk 16">
              <a:extLst>
                <a:ext uri="{FF2B5EF4-FFF2-40B4-BE49-F238E27FC236}">
                  <a16:creationId xmlns:a16="http://schemas.microsoft.com/office/drawing/2014/main" id="{018DF086-6C7B-4E81-8A00-9F0150CF05F9}"/>
                </a:ext>
              </a:extLst>
            </p:cNvPr>
            <p:cNvSpPr/>
            <p:nvPr/>
          </p:nvSpPr>
          <p:spPr>
            <a:xfrm>
              <a:off x="767928" y="1982218"/>
              <a:ext cx="4560143" cy="1006651"/>
            </a:xfrm>
            <a:prstGeom prst="trapezoid">
              <a:avLst>
                <a:gd name="adj" fmla="val 76285"/>
              </a:avLst>
            </a:prstGeom>
            <a:solidFill>
              <a:srgbClr val="1F497D">
                <a:lumMod val="60000"/>
                <a:lumOff val="40000"/>
              </a:srgbClr>
            </a:solidFill>
            <a:ln w="25400" cap="flat" cmpd="sng" algn="ctr">
              <a:solidFill>
                <a:sysClr val="window" lastClr="FFFFFF">
                  <a:hueOff val="0"/>
                  <a:satOff val="0"/>
                  <a:lumOff val="0"/>
                  <a:alphaOff val="0"/>
                </a:sysClr>
              </a:solidFill>
              <a:prstDash val="solid"/>
            </a:ln>
            <a:effectLst/>
          </p:spPr>
          <p:txBody>
            <a:bodyPr/>
            <a:lstStyle/>
            <a:p>
              <a:endParaRPr lang="tr-TR"/>
            </a:p>
          </p:txBody>
        </p:sp>
        <p:sp>
          <p:nvSpPr>
            <p:cNvPr id="18" name="Yamuk 4">
              <a:extLst>
                <a:ext uri="{FF2B5EF4-FFF2-40B4-BE49-F238E27FC236}">
                  <a16:creationId xmlns:a16="http://schemas.microsoft.com/office/drawing/2014/main" id="{6395D006-B561-4E53-9D05-0C37D2564041}"/>
                </a:ext>
              </a:extLst>
            </p:cNvPr>
            <p:cNvSpPr txBox="1"/>
            <p:nvPr/>
          </p:nvSpPr>
          <p:spPr>
            <a:xfrm>
              <a:off x="1565953" y="1982218"/>
              <a:ext cx="2964093" cy="1183319"/>
            </a:xfrm>
            <a:prstGeom prst="rect">
              <a:avLst/>
            </a:prstGeom>
            <a:noFill/>
            <a:ln>
              <a:noFill/>
            </a:ln>
            <a:effectLst/>
          </p:spPr>
          <p:txBody>
            <a:bodyPr spcFirstLastPara="0" vert="horz" wrap="square" lIns="22860" tIns="22860" rIns="22860" bIns="22860" numCol="1" spcCol="1270" anchor="ctr" anchorCtr="0">
              <a:noAutofit/>
            </a:bodyPr>
            <a:ls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800100" eaLnBrk="1" fontAlgn="auto" latinLnBrk="0" hangingPunct="1">
                <a:lnSpc>
                  <a:spcPct val="90000"/>
                </a:lnSpc>
                <a:spcBef>
                  <a:spcPct val="0"/>
                </a:spcBef>
                <a:spcAft>
                  <a:spcPct val="35000"/>
                </a:spcAft>
                <a:buClrTx/>
                <a:buSzTx/>
                <a:buFontTx/>
                <a:buNone/>
                <a:tabLst/>
                <a:defRPr/>
              </a:pPr>
              <a:r>
                <a:rPr kumimoji="0" lang="tr-TR" sz="1800" b="1" i="0" u="none" strike="noStrike" kern="120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rPr>
                <a:t>Eğitim ve Danışmanlık Faaliyetleri</a:t>
              </a:r>
              <a:endParaRPr kumimoji="0" lang="en-US" sz="1800" b="1" i="0" u="none" strike="noStrike" kern="1200" cap="none" spc="0" normalizeH="0" baseline="0" noProof="0" dirty="0">
                <a:ln>
                  <a:noFill/>
                </a:ln>
                <a:solidFill>
                  <a:sysClr val="windowText" lastClr="000000"/>
                </a:solidFill>
                <a:effectLst/>
                <a:uLnTx/>
                <a:uFillTx/>
                <a:latin typeface="Calibri" panose="020F0502020204030204" pitchFamily="34" charset="0"/>
                <a:ea typeface="+mn-ea"/>
                <a:cs typeface="Calibri" panose="020F0502020204030204" pitchFamily="34" charset="0"/>
              </a:endParaRPr>
            </a:p>
          </p:txBody>
        </p:sp>
      </p:grpSp>
      <p:grpSp>
        <p:nvGrpSpPr>
          <p:cNvPr id="9" name="Grup 8">
            <a:extLst>
              <a:ext uri="{FF2B5EF4-FFF2-40B4-BE49-F238E27FC236}">
                <a16:creationId xmlns:a16="http://schemas.microsoft.com/office/drawing/2014/main" id="{212FBE71-E37D-48FF-A9D7-76CFC96854D0}"/>
              </a:ext>
            </a:extLst>
          </p:cNvPr>
          <p:cNvGrpSpPr/>
          <p:nvPr/>
        </p:nvGrpSpPr>
        <p:grpSpPr>
          <a:xfrm>
            <a:off x="3941829" y="2532224"/>
            <a:ext cx="2677703" cy="1067407"/>
            <a:chOff x="962618" y="1029324"/>
            <a:chExt cx="3024286" cy="1006651"/>
          </a:xfrm>
        </p:grpSpPr>
        <p:sp>
          <p:nvSpPr>
            <p:cNvPr id="15" name="Yamuk 14">
              <a:extLst>
                <a:ext uri="{FF2B5EF4-FFF2-40B4-BE49-F238E27FC236}">
                  <a16:creationId xmlns:a16="http://schemas.microsoft.com/office/drawing/2014/main" id="{655900B7-701D-46D0-A394-C2EABCFDB01E}"/>
                </a:ext>
              </a:extLst>
            </p:cNvPr>
            <p:cNvSpPr/>
            <p:nvPr/>
          </p:nvSpPr>
          <p:spPr>
            <a:xfrm>
              <a:off x="962618" y="1029324"/>
              <a:ext cx="3024286" cy="1006651"/>
            </a:xfrm>
            <a:prstGeom prst="trapezoid">
              <a:avLst>
                <a:gd name="adj" fmla="val 76285"/>
              </a:avLst>
            </a:prstGeom>
            <a:solidFill>
              <a:srgbClr val="1F497D">
                <a:lumMod val="40000"/>
                <a:lumOff val="60000"/>
              </a:srgbClr>
            </a:solidFill>
            <a:ln w="25400" cap="flat" cmpd="sng" algn="ctr">
              <a:solidFill>
                <a:srgbClr val="1F497D">
                  <a:lumMod val="40000"/>
                  <a:lumOff val="60000"/>
                </a:srgbClr>
              </a:solidFill>
              <a:prstDash val="solid"/>
            </a:ln>
            <a:effectLst/>
          </p:spPr>
          <p:txBody>
            <a:bodyPr/>
            <a:lstStyle/>
            <a:p>
              <a:endParaRPr lang="tr-TR"/>
            </a:p>
          </p:txBody>
        </p:sp>
        <p:sp>
          <p:nvSpPr>
            <p:cNvPr id="16" name="Yamuk 4">
              <a:extLst>
                <a:ext uri="{FF2B5EF4-FFF2-40B4-BE49-F238E27FC236}">
                  <a16:creationId xmlns:a16="http://schemas.microsoft.com/office/drawing/2014/main" id="{07C92574-9ECA-47EA-B64A-8B631C5967D2}"/>
                </a:ext>
              </a:extLst>
            </p:cNvPr>
            <p:cNvSpPr txBox="1"/>
            <p:nvPr/>
          </p:nvSpPr>
          <p:spPr>
            <a:xfrm>
              <a:off x="1524081" y="1277292"/>
              <a:ext cx="1933295" cy="641382"/>
            </a:xfrm>
            <a:prstGeom prst="rect">
              <a:avLst/>
            </a:prstGeom>
            <a:noFill/>
            <a:ln>
              <a:noFill/>
            </a:ln>
            <a:effectLst/>
          </p:spPr>
          <p:txBody>
            <a:bodyPr spcFirstLastPara="0" vert="horz" wrap="square" lIns="22860" tIns="22860" rIns="22860" bIns="22860" numCol="1" spcCol="1270" anchor="ctr" anchorCtr="0">
              <a:noAutofit/>
            </a:bodyPr>
            <a:ls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800100" eaLnBrk="1" fontAlgn="auto" latinLnBrk="0" hangingPunct="1">
                <a:lnSpc>
                  <a:spcPct val="90000"/>
                </a:lnSpc>
                <a:spcBef>
                  <a:spcPct val="0"/>
                </a:spcBef>
                <a:spcAft>
                  <a:spcPct val="35000"/>
                </a:spcAft>
                <a:buClrTx/>
                <a:buSzTx/>
                <a:buFontTx/>
                <a:buNone/>
                <a:tabLst/>
                <a:defRPr/>
              </a:pPr>
              <a:r>
                <a:rPr kumimoji="0" lang="tr-TR"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Yurtdışı Pazarlama ve Alım Heyeti Faaliyetleri</a:t>
              </a: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pic>
        <p:nvPicPr>
          <p:cNvPr id="10" name="Resim 9">
            <a:extLst>
              <a:ext uri="{FF2B5EF4-FFF2-40B4-BE49-F238E27FC236}">
                <a16:creationId xmlns:a16="http://schemas.microsoft.com/office/drawing/2014/main" id="{2BBD0AD0-3E59-4EA7-B2E7-4BB636943D94}"/>
              </a:ext>
            </a:extLst>
          </p:cNvPr>
          <p:cNvPicPr>
            <a:picLocks noChangeAspect="1"/>
          </p:cNvPicPr>
          <p:nvPr/>
        </p:nvPicPr>
        <p:blipFill>
          <a:blip r:embed="rId3"/>
          <a:stretch>
            <a:fillRect/>
          </a:stretch>
        </p:blipFill>
        <p:spPr>
          <a:xfrm>
            <a:off x="4596849" y="1465981"/>
            <a:ext cx="1367662" cy="1072647"/>
          </a:xfrm>
          <a:prstGeom prst="rect">
            <a:avLst/>
          </a:prstGeom>
        </p:spPr>
      </p:pic>
      <p:sp>
        <p:nvSpPr>
          <p:cNvPr id="11" name="Dikdörtgen 10">
            <a:extLst>
              <a:ext uri="{FF2B5EF4-FFF2-40B4-BE49-F238E27FC236}">
                <a16:creationId xmlns:a16="http://schemas.microsoft.com/office/drawing/2014/main" id="{8D4EC06E-397F-4776-9F52-232C4A3FE325}"/>
              </a:ext>
            </a:extLst>
          </p:cNvPr>
          <p:cNvSpPr/>
          <p:nvPr/>
        </p:nvSpPr>
        <p:spPr>
          <a:xfrm>
            <a:off x="8165335" y="4907412"/>
            <a:ext cx="1558834" cy="116803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defPPr>
              <a:defRPr lang="tr-T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fontAlgn="base">
              <a:spcBef>
                <a:spcPct val="0"/>
              </a:spcBef>
              <a:spcAft>
                <a:spcPct val="0"/>
              </a:spcAft>
            </a:pPr>
            <a:r>
              <a:rPr lang="tr-TR" altLang="tr-TR" sz="1200" b="1" dirty="0">
                <a:solidFill>
                  <a:srgbClr val="000000"/>
                </a:solidFill>
                <a:latin typeface="Arial" panose="020B0604020202020204" pitchFamily="34" charset="0"/>
                <a:cs typeface="Arial" panose="020B0604020202020204" pitchFamily="34" charset="0"/>
              </a:rPr>
              <a:t>Sektör, bölge, firma ve pazar analizlerine dayalı  hedef belirleme, strateji geliştirme</a:t>
            </a:r>
            <a:endParaRPr lang="en-US" altLang="tr-TR" sz="1200" b="1" dirty="0">
              <a:solidFill>
                <a:srgbClr val="000000"/>
              </a:solidFill>
              <a:latin typeface="Arial" panose="020B0604020202020204" pitchFamily="34" charset="0"/>
              <a:cs typeface="Arial" panose="020B0604020202020204" pitchFamily="34" charset="0"/>
            </a:endParaRPr>
          </a:p>
        </p:txBody>
      </p:sp>
      <p:sp>
        <p:nvSpPr>
          <p:cNvPr id="12" name="Dikdörtgen 11">
            <a:extLst>
              <a:ext uri="{FF2B5EF4-FFF2-40B4-BE49-F238E27FC236}">
                <a16:creationId xmlns:a16="http://schemas.microsoft.com/office/drawing/2014/main" id="{6D4392D1-24E2-493F-9D7E-F3D299D0874F}"/>
              </a:ext>
            </a:extLst>
          </p:cNvPr>
          <p:cNvSpPr/>
          <p:nvPr/>
        </p:nvSpPr>
        <p:spPr>
          <a:xfrm>
            <a:off x="7322207" y="3757993"/>
            <a:ext cx="1181171" cy="102983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defPPr>
              <a:defRPr lang="tr-T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tr-TR" altLang="tr-TR" sz="1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Firmaların kabiliyetlerini geliştirme, işbirlikleri geliştirme.</a:t>
            </a:r>
            <a:endParaRPr kumimoji="0" lang="en-US" altLang="tr-TR" sz="1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1" name="Dikdörtgen 20">
            <a:extLst>
              <a:ext uri="{FF2B5EF4-FFF2-40B4-BE49-F238E27FC236}">
                <a16:creationId xmlns:a16="http://schemas.microsoft.com/office/drawing/2014/main" id="{13C70232-8886-4ACC-B165-D0020D0F53C9}"/>
              </a:ext>
            </a:extLst>
          </p:cNvPr>
          <p:cNvSpPr/>
          <p:nvPr/>
        </p:nvSpPr>
        <p:spPr>
          <a:xfrm>
            <a:off x="8413730" y="4430308"/>
            <a:ext cx="1467253" cy="477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tr-TR" altLang="tr-TR" sz="1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Hedef pazarlara yönelik eylemler</a:t>
            </a:r>
            <a:endParaRPr kumimoji="0" lang="en-US" altLang="tr-TR" sz="1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graphicFrame>
        <p:nvGraphicFramePr>
          <p:cNvPr id="5" name="Tablo 4">
            <a:extLst>
              <a:ext uri="{FF2B5EF4-FFF2-40B4-BE49-F238E27FC236}">
                <a16:creationId xmlns:a16="http://schemas.microsoft.com/office/drawing/2014/main" id="{59DC5B51-1617-498F-BE49-1ABA0E25FD97}"/>
              </a:ext>
            </a:extLst>
          </p:cNvPr>
          <p:cNvGraphicFramePr>
            <a:graphicFrameLocks noGrp="1"/>
          </p:cNvGraphicFramePr>
          <p:nvPr>
            <p:extLst>
              <p:ext uri="{D42A27DB-BD31-4B8C-83A1-F6EECF244321}">
                <p14:modId xmlns:p14="http://schemas.microsoft.com/office/powerpoint/2010/main" val="2860539669"/>
              </p:ext>
            </p:extLst>
          </p:nvPr>
        </p:nvGraphicFramePr>
        <p:xfrm>
          <a:off x="9206656" y="1316101"/>
          <a:ext cx="2371477" cy="2221261"/>
        </p:xfrm>
        <a:graphic>
          <a:graphicData uri="http://schemas.openxmlformats.org/drawingml/2006/table">
            <a:tbl>
              <a:tblPr firstRow="1" bandRow="1">
                <a:tableStyleId>{5C22544A-7EE6-4342-B048-85BDC9FD1C3A}</a:tableStyleId>
              </a:tblPr>
              <a:tblGrid>
                <a:gridCol w="1593669">
                  <a:extLst>
                    <a:ext uri="{9D8B030D-6E8A-4147-A177-3AD203B41FA5}">
                      <a16:colId xmlns:a16="http://schemas.microsoft.com/office/drawing/2014/main" val="189408720"/>
                    </a:ext>
                  </a:extLst>
                </a:gridCol>
                <a:gridCol w="777808">
                  <a:extLst>
                    <a:ext uri="{9D8B030D-6E8A-4147-A177-3AD203B41FA5}">
                      <a16:colId xmlns:a16="http://schemas.microsoft.com/office/drawing/2014/main" val="2778546866"/>
                    </a:ext>
                  </a:extLst>
                </a:gridCol>
              </a:tblGrid>
              <a:tr h="317323">
                <a:tc gridSpan="2">
                  <a:txBody>
                    <a:bodyPr/>
                    <a:lstStyle/>
                    <a:p>
                      <a:pPr algn="ctr"/>
                      <a:r>
                        <a:rPr lang="tr-TR" sz="1300" b="1" dirty="0"/>
                        <a:t>Faaliyetler</a:t>
                      </a:r>
                    </a:p>
                  </a:txBody>
                  <a:tcPr/>
                </a:tc>
                <a:tc hMerge="1">
                  <a:txBody>
                    <a:bodyPr/>
                    <a:lstStyle/>
                    <a:p>
                      <a:endParaRPr lang="tr-TR" sz="1300" b="1" dirty="0"/>
                    </a:p>
                  </a:txBody>
                  <a:tcPr/>
                </a:tc>
                <a:extLst>
                  <a:ext uri="{0D108BD9-81ED-4DB2-BD59-A6C34878D82A}">
                    <a16:rowId xmlns:a16="http://schemas.microsoft.com/office/drawing/2014/main" val="3993015947"/>
                  </a:ext>
                </a:extLst>
              </a:tr>
              <a:tr h="317323">
                <a:tc>
                  <a:txBody>
                    <a:bodyPr/>
                    <a:lstStyle/>
                    <a:p>
                      <a:r>
                        <a:rPr lang="tr-TR" sz="1300" b="1" dirty="0"/>
                        <a:t>İstihdam</a:t>
                      </a:r>
                    </a:p>
                  </a:txBody>
                  <a:tcPr/>
                </a:tc>
                <a:tc>
                  <a:txBody>
                    <a:bodyPr/>
                    <a:lstStyle/>
                    <a:p>
                      <a:r>
                        <a:rPr lang="tr-TR" sz="1300" b="1" dirty="0"/>
                        <a:t>410</a:t>
                      </a:r>
                    </a:p>
                  </a:txBody>
                  <a:tcPr/>
                </a:tc>
                <a:extLst>
                  <a:ext uri="{0D108BD9-81ED-4DB2-BD59-A6C34878D82A}">
                    <a16:rowId xmlns:a16="http://schemas.microsoft.com/office/drawing/2014/main" val="756519834"/>
                  </a:ext>
                </a:extLst>
              </a:tr>
              <a:tr h="317323">
                <a:tc>
                  <a:txBody>
                    <a:bodyPr/>
                    <a:lstStyle/>
                    <a:p>
                      <a:r>
                        <a:rPr lang="tr-TR" sz="1300" b="1" dirty="0"/>
                        <a:t>Eğitim</a:t>
                      </a:r>
                    </a:p>
                  </a:txBody>
                  <a:tcPr/>
                </a:tc>
                <a:tc>
                  <a:txBody>
                    <a:bodyPr/>
                    <a:lstStyle/>
                    <a:p>
                      <a:r>
                        <a:rPr lang="tr-TR" sz="1300" b="1" dirty="0"/>
                        <a:t>1687</a:t>
                      </a:r>
                    </a:p>
                  </a:txBody>
                  <a:tcPr/>
                </a:tc>
                <a:extLst>
                  <a:ext uri="{0D108BD9-81ED-4DB2-BD59-A6C34878D82A}">
                    <a16:rowId xmlns:a16="http://schemas.microsoft.com/office/drawing/2014/main" val="1648120804"/>
                  </a:ext>
                </a:extLst>
              </a:tr>
              <a:tr h="317323">
                <a:tc>
                  <a:txBody>
                    <a:bodyPr/>
                    <a:lstStyle/>
                    <a:p>
                      <a:r>
                        <a:rPr lang="tr-TR" sz="1300" b="1" dirty="0"/>
                        <a:t>Danışmanlık</a:t>
                      </a:r>
                    </a:p>
                  </a:txBody>
                  <a:tcPr/>
                </a:tc>
                <a:tc>
                  <a:txBody>
                    <a:bodyPr/>
                    <a:lstStyle/>
                    <a:p>
                      <a:r>
                        <a:rPr lang="tr-TR" sz="1300" b="1" dirty="0"/>
                        <a:t>457</a:t>
                      </a:r>
                    </a:p>
                  </a:txBody>
                  <a:tcPr/>
                </a:tc>
                <a:extLst>
                  <a:ext uri="{0D108BD9-81ED-4DB2-BD59-A6C34878D82A}">
                    <a16:rowId xmlns:a16="http://schemas.microsoft.com/office/drawing/2014/main" val="628589374"/>
                  </a:ext>
                </a:extLst>
              </a:tr>
              <a:tr h="317323">
                <a:tc>
                  <a:txBody>
                    <a:bodyPr/>
                    <a:lstStyle/>
                    <a:p>
                      <a:r>
                        <a:rPr lang="tr-TR" sz="1300" b="1" dirty="0"/>
                        <a:t>Yurt Dışı Pazarlama</a:t>
                      </a:r>
                    </a:p>
                  </a:txBody>
                  <a:tcPr/>
                </a:tc>
                <a:tc>
                  <a:txBody>
                    <a:bodyPr/>
                    <a:lstStyle/>
                    <a:p>
                      <a:r>
                        <a:rPr lang="tr-TR" sz="1300" b="1" dirty="0"/>
                        <a:t>1152</a:t>
                      </a:r>
                    </a:p>
                  </a:txBody>
                  <a:tcPr/>
                </a:tc>
                <a:extLst>
                  <a:ext uri="{0D108BD9-81ED-4DB2-BD59-A6C34878D82A}">
                    <a16:rowId xmlns:a16="http://schemas.microsoft.com/office/drawing/2014/main" val="499840231"/>
                  </a:ext>
                </a:extLst>
              </a:tr>
              <a:tr h="317323">
                <a:tc>
                  <a:txBody>
                    <a:bodyPr/>
                    <a:lstStyle/>
                    <a:p>
                      <a:r>
                        <a:rPr lang="tr-TR" sz="1300" b="1" dirty="0"/>
                        <a:t>Alım Heyeti</a:t>
                      </a:r>
                    </a:p>
                  </a:txBody>
                  <a:tcPr/>
                </a:tc>
                <a:tc>
                  <a:txBody>
                    <a:bodyPr/>
                    <a:lstStyle/>
                    <a:p>
                      <a:r>
                        <a:rPr lang="tr-TR" sz="1300" b="1" dirty="0"/>
                        <a:t>264</a:t>
                      </a:r>
                    </a:p>
                  </a:txBody>
                  <a:tcPr/>
                </a:tc>
                <a:extLst>
                  <a:ext uri="{0D108BD9-81ED-4DB2-BD59-A6C34878D82A}">
                    <a16:rowId xmlns:a16="http://schemas.microsoft.com/office/drawing/2014/main" val="464562327"/>
                  </a:ext>
                </a:extLst>
              </a:tr>
              <a:tr h="317323">
                <a:tc>
                  <a:txBody>
                    <a:bodyPr/>
                    <a:lstStyle/>
                    <a:p>
                      <a:r>
                        <a:rPr lang="tr-TR" sz="1300" b="1" dirty="0"/>
                        <a:t>Tanıtım</a:t>
                      </a:r>
                    </a:p>
                  </a:txBody>
                  <a:tcPr/>
                </a:tc>
                <a:tc>
                  <a:txBody>
                    <a:bodyPr/>
                    <a:lstStyle/>
                    <a:p>
                      <a:r>
                        <a:rPr lang="tr-TR" sz="1300" b="1" dirty="0"/>
                        <a:t>96</a:t>
                      </a:r>
                    </a:p>
                  </a:txBody>
                  <a:tcPr/>
                </a:tc>
                <a:extLst>
                  <a:ext uri="{0D108BD9-81ED-4DB2-BD59-A6C34878D82A}">
                    <a16:rowId xmlns:a16="http://schemas.microsoft.com/office/drawing/2014/main" val="2793367080"/>
                  </a:ext>
                </a:extLst>
              </a:tr>
            </a:tbl>
          </a:graphicData>
        </a:graphic>
      </p:graphicFrame>
      <p:graphicFrame>
        <p:nvGraphicFramePr>
          <p:cNvPr id="22" name="Tablo 21">
            <a:extLst>
              <a:ext uri="{FF2B5EF4-FFF2-40B4-BE49-F238E27FC236}">
                <a16:creationId xmlns:a16="http://schemas.microsoft.com/office/drawing/2014/main" id="{FB80C24F-4F89-44DC-93CD-F3EF2248B339}"/>
              </a:ext>
            </a:extLst>
          </p:cNvPr>
          <p:cNvGraphicFramePr>
            <a:graphicFrameLocks noGrp="1"/>
          </p:cNvGraphicFramePr>
          <p:nvPr>
            <p:extLst>
              <p:ext uri="{D42A27DB-BD31-4B8C-83A1-F6EECF244321}">
                <p14:modId xmlns:p14="http://schemas.microsoft.com/office/powerpoint/2010/main" val="2823285638"/>
              </p:ext>
            </p:extLst>
          </p:nvPr>
        </p:nvGraphicFramePr>
        <p:xfrm>
          <a:off x="414668" y="1275295"/>
          <a:ext cx="1411260" cy="5092755"/>
        </p:xfrm>
        <a:graphic>
          <a:graphicData uri="http://schemas.openxmlformats.org/drawingml/2006/table">
            <a:tbl>
              <a:tblPr>
                <a:tableStyleId>{5C22544A-7EE6-4342-B048-85BDC9FD1C3A}</a:tableStyleId>
              </a:tblPr>
              <a:tblGrid>
                <a:gridCol w="892735">
                  <a:extLst>
                    <a:ext uri="{9D8B030D-6E8A-4147-A177-3AD203B41FA5}">
                      <a16:colId xmlns:a16="http://schemas.microsoft.com/office/drawing/2014/main" val="3334119535"/>
                    </a:ext>
                  </a:extLst>
                </a:gridCol>
                <a:gridCol w="518525">
                  <a:extLst>
                    <a:ext uri="{9D8B030D-6E8A-4147-A177-3AD203B41FA5}">
                      <a16:colId xmlns:a16="http://schemas.microsoft.com/office/drawing/2014/main" val="1299477554"/>
                    </a:ext>
                  </a:extLst>
                </a:gridCol>
              </a:tblGrid>
              <a:tr h="356725">
                <a:tc rowSpan="2">
                  <a:txBody>
                    <a:bodyPr/>
                    <a:lstStyle/>
                    <a:p>
                      <a:pPr algn="ctr" fontAlgn="ctr"/>
                      <a:r>
                        <a:rPr lang="tr-TR" sz="1100" b="1" u="none" strike="noStrike" dirty="0">
                          <a:effectLst/>
                        </a:rPr>
                        <a:t>Merkez</a:t>
                      </a:r>
                      <a:endParaRPr lang="tr-TR" sz="1100" b="1" i="0" u="none" strike="noStrike" dirty="0">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Onaylı Projeler</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4074573427"/>
                  </a:ext>
                </a:extLst>
              </a:tr>
              <a:tr h="182155">
                <a:tc vMerge="1">
                  <a:txBody>
                    <a:bodyPr/>
                    <a:lstStyle/>
                    <a:p>
                      <a:endParaRPr lang="tr-TR"/>
                    </a:p>
                  </a:txBody>
                  <a:tcPr/>
                </a:tc>
                <a:tc>
                  <a:txBody>
                    <a:bodyPr/>
                    <a:lstStyle/>
                    <a:p>
                      <a:pPr algn="ctr" fontAlgn="ctr"/>
                      <a:r>
                        <a:rPr lang="tr-TR" sz="1100" b="1" u="none" strike="noStrike" dirty="0">
                          <a:effectLst/>
                        </a:rPr>
                        <a:t>Adet</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2171614694"/>
                  </a:ext>
                </a:extLst>
              </a:tr>
              <a:tr h="182155">
                <a:tc>
                  <a:txBody>
                    <a:bodyPr/>
                    <a:lstStyle/>
                    <a:p>
                      <a:pPr algn="l" fontAlgn="ctr"/>
                      <a:r>
                        <a:rPr lang="tr-TR" sz="1100" b="1" u="none" strike="noStrike" dirty="0">
                          <a:effectLst/>
                        </a:rPr>
                        <a:t>İstanbul</a:t>
                      </a:r>
                      <a:endParaRPr lang="tr-TR" sz="1100" b="1" i="0" u="none" strike="noStrike" dirty="0">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172</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3894937229"/>
                  </a:ext>
                </a:extLst>
              </a:tr>
              <a:tr h="182155">
                <a:tc>
                  <a:txBody>
                    <a:bodyPr/>
                    <a:lstStyle/>
                    <a:p>
                      <a:pPr algn="l" fontAlgn="ctr"/>
                      <a:r>
                        <a:rPr lang="tr-TR" sz="1100" b="1" u="none" strike="noStrike">
                          <a:effectLst/>
                        </a:rPr>
                        <a:t>Ankara</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84</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943074772"/>
                  </a:ext>
                </a:extLst>
              </a:tr>
              <a:tr h="182155">
                <a:tc>
                  <a:txBody>
                    <a:bodyPr/>
                    <a:lstStyle/>
                    <a:p>
                      <a:pPr algn="l" fontAlgn="ctr"/>
                      <a:r>
                        <a:rPr lang="tr-TR" sz="1100" b="1" u="none" strike="noStrike">
                          <a:effectLst/>
                        </a:rPr>
                        <a:t>Bursa</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68</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3932275869"/>
                  </a:ext>
                </a:extLst>
              </a:tr>
              <a:tr h="182155">
                <a:tc>
                  <a:txBody>
                    <a:bodyPr/>
                    <a:lstStyle/>
                    <a:p>
                      <a:pPr algn="l" fontAlgn="ctr"/>
                      <a:r>
                        <a:rPr lang="tr-TR" sz="1100" b="1" u="none" strike="noStrike">
                          <a:effectLst/>
                        </a:rPr>
                        <a:t>İzmir</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53</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1287827942"/>
                  </a:ext>
                </a:extLst>
              </a:tr>
              <a:tr h="182155">
                <a:tc>
                  <a:txBody>
                    <a:bodyPr/>
                    <a:lstStyle/>
                    <a:p>
                      <a:pPr algn="l" fontAlgn="ctr"/>
                      <a:r>
                        <a:rPr lang="tr-TR" sz="1100" b="1" u="none" strike="noStrike">
                          <a:effectLst/>
                        </a:rPr>
                        <a:t>Gaziantep</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40</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2539633593"/>
                  </a:ext>
                </a:extLst>
              </a:tr>
              <a:tr h="182155">
                <a:tc>
                  <a:txBody>
                    <a:bodyPr/>
                    <a:lstStyle/>
                    <a:p>
                      <a:pPr algn="l" fontAlgn="ctr"/>
                      <a:r>
                        <a:rPr lang="tr-TR" sz="1100" b="1" u="none" strike="noStrike">
                          <a:effectLst/>
                        </a:rPr>
                        <a:t>Mersin</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29</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2849982380"/>
                  </a:ext>
                </a:extLst>
              </a:tr>
              <a:tr h="182155">
                <a:tc>
                  <a:txBody>
                    <a:bodyPr/>
                    <a:lstStyle/>
                    <a:p>
                      <a:pPr algn="l" fontAlgn="ctr"/>
                      <a:r>
                        <a:rPr lang="tr-TR" sz="1100" b="1" u="none" strike="noStrike">
                          <a:effectLst/>
                        </a:rPr>
                        <a:t>Antalya</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27</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3804709053"/>
                  </a:ext>
                </a:extLst>
              </a:tr>
              <a:tr h="182155">
                <a:tc>
                  <a:txBody>
                    <a:bodyPr/>
                    <a:lstStyle/>
                    <a:p>
                      <a:pPr algn="l" fontAlgn="ctr"/>
                      <a:r>
                        <a:rPr lang="tr-TR" sz="1100" b="1" u="none" strike="noStrike" dirty="0">
                          <a:effectLst/>
                        </a:rPr>
                        <a:t>Denizli</a:t>
                      </a:r>
                      <a:endParaRPr lang="tr-TR" sz="1100" b="1" i="0" u="none" strike="noStrike" dirty="0">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19</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1357369826"/>
                  </a:ext>
                </a:extLst>
              </a:tr>
              <a:tr h="182155">
                <a:tc>
                  <a:txBody>
                    <a:bodyPr/>
                    <a:lstStyle/>
                    <a:p>
                      <a:pPr algn="l" fontAlgn="ctr"/>
                      <a:r>
                        <a:rPr lang="tr-TR" sz="1100" b="1" u="none" strike="noStrike">
                          <a:effectLst/>
                        </a:rPr>
                        <a:t>Trabzon</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19</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2630709742"/>
                  </a:ext>
                </a:extLst>
              </a:tr>
              <a:tr h="182155">
                <a:tc>
                  <a:txBody>
                    <a:bodyPr/>
                    <a:lstStyle/>
                    <a:p>
                      <a:pPr algn="l" fontAlgn="ctr"/>
                      <a:r>
                        <a:rPr lang="tr-TR" sz="1100" b="1" u="none" strike="noStrike">
                          <a:effectLst/>
                        </a:rPr>
                        <a:t>Erzurum</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15</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843248655"/>
                  </a:ext>
                </a:extLst>
              </a:tr>
              <a:tr h="182155">
                <a:tc>
                  <a:txBody>
                    <a:bodyPr/>
                    <a:lstStyle/>
                    <a:p>
                      <a:pPr algn="l" fontAlgn="ctr"/>
                      <a:r>
                        <a:rPr lang="tr-TR" sz="1100" b="1" u="none" strike="noStrike">
                          <a:effectLst/>
                        </a:rPr>
                        <a:t>Adana</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13</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1335273697"/>
                  </a:ext>
                </a:extLst>
              </a:tr>
              <a:tr h="182155">
                <a:tc>
                  <a:txBody>
                    <a:bodyPr/>
                    <a:lstStyle/>
                    <a:p>
                      <a:pPr algn="l" fontAlgn="ctr"/>
                      <a:r>
                        <a:rPr lang="tr-TR" sz="1100" b="1" u="none" strike="noStrike">
                          <a:effectLst/>
                        </a:rPr>
                        <a:t>Kocaeli</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12</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219368551"/>
                  </a:ext>
                </a:extLst>
              </a:tr>
              <a:tr h="182155">
                <a:tc>
                  <a:txBody>
                    <a:bodyPr/>
                    <a:lstStyle/>
                    <a:p>
                      <a:pPr algn="l" fontAlgn="ctr"/>
                      <a:r>
                        <a:rPr lang="tr-TR" sz="1100" b="1" u="none" strike="noStrike">
                          <a:effectLst/>
                        </a:rPr>
                        <a:t>Konya</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11</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3127553573"/>
                  </a:ext>
                </a:extLst>
              </a:tr>
              <a:tr h="182155">
                <a:tc>
                  <a:txBody>
                    <a:bodyPr/>
                    <a:lstStyle/>
                    <a:p>
                      <a:pPr algn="l" fontAlgn="ctr"/>
                      <a:r>
                        <a:rPr lang="tr-TR" sz="1100" b="1" u="none" strike="noStrike">
                          <a:effectLst/>
                        </a:rPr>
                        <a:t>Eskişehir</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8</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3391666719"/>
                  </a:ext>
                </a:extLst>
              </a:tr>
              <a:tr h="182155">
                <a:tc>
                  <a:txBody>
                    <a:bodyPr/>
                    <a:lstStyle/>
                    <a:p>
                      <a:pPr algn="l" fontAlgn="ctr"/>
                      <a:r>
                        <a:rPr lang="tr-TR" sz="1100" b="1" u="none" strike="noStrike">
                          <a:effectLst/>
                        </a:rPr>
                        <a:t>Kayseri</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8</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384266099"/>
                  </a:ext>
                </a:extLst>
              </a:tr>
              <a:tr h="182155">
                <a:tc>
                  <a:txBody>
                    <a:bodyPr/>
                    <a:lstStyle/>
                    <a:p>
                      <a:pPr algn="l" fontAlgn="ctr"/>
                      <a:r>
                        <a:rPr lang="tr-TR" sz="1100" b="1" u="none" strike="noStrike">
                          <a:effectLst/>
                        </a:rPr>
                        <a:t>Afyon</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7</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3968905446"/>
                  </a:ext>
                </a:extLst>
              </a:tr>
              <a:tr h="182155">
                <a:tc>
                  <a:txBody>
                    <a:bodyPr/>
                    <a:lstStyle/>
                    <a:p>
                      <a:pPr algn="l" fontAlgn="ctr"/>
                      <a:r>
                        <a:rPr lang="tr-TR" sz="1100" b="1" u="none" strike="noStrike">
                          <a:effectLst/>
                        </a:rPr>
                        <a:t>Manisa</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5</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3082117396"/>
                  </a:ext>
                </a:extLst>
              </a:tr>
              <a:tr h="182155">
                <a:tc>
                  <a:txBody>
                    <a:bodyPr/>
                    <a:lstStyle/>
                    <a:p>
                      <a:pPr algn="l" fontAlgn="ctr"/>
                      <a:r>
                        <a:rPr lang="tr-TR" sz="1100" b="1" u="none" strike="noStrike">
                          <a:effectLst/>
                        </a:rPr>
                        <a:t>Ordu</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5</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661008260"/>
                  </a:ext>
                </a:extLst>
              </a:tr>
              <a:tr h="182155">
                <a:tc>
                  <a:txBody>
                    <a:bodyPr/>
                    <a:lstStyle/>
                    <a:p>
                      <a:pPr algn="l" fontAlgn="ctr"/>
                      <a:r>
                        <a:rPr lang="tr-TR" sz="1100" b="1" u="none" strike="noStrike">
                          <a:effectLst/>
                        </a:rPr>
                        <a:t>Samsun</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5</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700008374"/>
                  </a:ext>
                </a:extLst>
              </a:tr>
              <a:tr h="182155">
                <a:tc>
                  <a:txBody>
                    <a:bodyPr/>
                    <a:lstStyle/>
                    <a:p>
                      <a:pPr algn="l" fontAlgn="ctr"/>
                      <a:r>
                        <a:rPr lang="tr-TR" sz="1100" b="1" u="none" strike="noStrike">
                          <a:effectLst/>
                        </a:rPr>
                        <a:t>Uşak</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5</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2969146910"/>
                  </a:ext>
                </a:extLst>
              </a:tr>
              <a:tr h="182155">
                <a:tc>
                  <a:txBody>
                    <a:bodyPr/>
                    <a:lstStyle/>
                    <a:p>
                      <a:pPr algn="l" fontAlgn="ctr"/>
                      <a:r>
                        <a:rPr lang="tr-TR" sz="1100" b="1" u="none" strike="noStrike">
                          <a:effectLst/>
                        </a:rPr>
                        <a:t>Balıkesir</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4</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3508903719"/>
                  </a:ext>
                </a:extLst>
              </a:tr>
              <a:tr h="182155">
                <a:tc>
                  <a:txBody>
                    <a:bodyPr/>
                    <a:lstStyle/>
                    <a:p>
                      <a:pPr algn="l" fontAlgn="ctr"/>
                      <a:r>
                        <a:rPr lang="tr-TR" sz="1100" b="1" u="none" strike="noStrike">
                          <a:effectLst/>
                        </a:rPr>
                        <a:t>Çorum</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4</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808637062"/>
                  </a:ext>
                </a:extLst>
              </a:tr>
              <a:tr h="182155">
                <a:tc>
                  <a:txBody>
                    <a:bodyPr/>
                    <a:lstStyle/>
                    <a:p>
                      <a:pPr algn="l" fontAlgn="ctr"/>
                      <a:r>
                        <a:rPr lang="tr-TR" sz="1100" b="1" u="none" strike="noStrike">
                          <a:effectLst/>
                        </a:rPr>
                        <a:t>Düzce</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4</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1139672928"/>
                  </a:ext>
                </a:extLst>
              </a:tr>
              <a:tr h="182155">
                <a:tc>
                  <a:txBody>
                    <a:bodyPr/>
                    <a:lstStyle/>
                    <a:p>
                      <a:pPr algn="l" fontAlgn="ctr"/>
                      <a:r>
                        <a:rPr lang="tr-TR" sz="1100" b="1" u="none" strike="noStrike">
                          <a:effectLst/>
                        </a:rPr>
                        <a:t>Hatay</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4</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3373930743"/>
                  </a:ext>
                </a:extLst>
              </a:tr>
              <a:tr h="182155">
                <a:tc>
                  <a:txBody>
                    <a:bodyPr/>
                    <a:lstStyle/>
                    <a:p>
                      <a:pPr algn="l" fontAlgn="ctr"/>
                      <a:r>
                        <a:rPr lang="tr-TR" sz="1100" b="1" u="none" strike="noStrike">
                          <a:effectLst/>
                        </a:rPr>
                        <a:t>Isparta</a:t>
                      </a:r>
                      <a:endParaRPr lang="tr-TR" sz="1100" b="1" i="0" u="none" strike="noStrike">
                        <a:solidFill>
                          <a:srgbClr val="2F2B20"/>
                        </a:solidFill>
                        <a:effectLst/>
                        <a:latin typeface="Calibri" panose="020F0502020204030204" pitchFamily="34" charset="0"/>
                      </a:endParaRPr>
                    </a:p>
                  </a:txBody>
                  <a:tcPr marL="7946" marR="7946" marT="7946" marB="0" anchor="ctr"/>
                </a:tc>
                <a:tc>
                  <a:txBody>
                    <a:bodyPr/>
                    <a:lstStyle/>
                    <a:p>
                      <a:pPr algn="ctr" fontAlgn="ctr"/>
                      <a:r>
                        <a:rPr lang="tr-TR" sz="1100" b="1" u="none" strike="noStrike" dirty="0">
                          <a:effectLst/>
                        </a:rPr>
                        <a:t>4</a:t>
                      </a:r>
                      <a:endParaRPr lang="tr-TR" sz="1100" b="1" i="0" u="none" strike="noStrike" dirty="0">
                        <a:solidFill>
                          <a:srgbClr val="2F2B20"/>
                        </a:solidFill>
                        <a:effectLst/>
                        <a:latin typeface="Calibri" panose="020F0502020204030204" pitchFamily="34" charset="0"/>
                      </a:endParaRPr>
                    </a:p>
                  </a:txBody>
                  <a:tcPr marL="7946" marR="7946" marT="7946" marB="0" anchor="ctr"/>
                </a:tc>
                <a:extLst>
                  <a:ext uri="{0D108BD9-81ED-4DB2-BD59-A6C34878D82A}">
                    <a16:rowId xmlns:a16="http://schemas.microsoft.com/office/drawing/2014/main" val="1491488047"/>
                  </a:ext>
                </a:extLst>
              </a:tr>
            </a:tbl>
          </a:graphicData>
        </a:graphic>
      </p:graphicFrame>
      <p:graphicFrame>
        <p:nvGraphicFramePr>
          <p:cNvPr id="23" name="Tablo 22">
            <a:extLst>
              <a:ext uri="{FF2B5EF4-FFF2-40B4-BE49-F238E27FC236}">
                <a16:creationId xmlns:a16="http://schemas.microsoft.com/office/drawing/2014/main" id="{686D39FE-0708-4AD5-9C38-A8D330EFB896}"/>
              </a:ext>
            </a:extLst>
          </p:cNvPr>
          <p:cNvGraphicFramePr>
            <a:graphicFrameLocks noGrp="1"/>
          </p:cNvGraphicFramePr>
          <p:nvPr>
            <p:extLst>
              <p:ext uri="{D42A27DB-BD31-4B8C-83A1-F6EECF244321}">
                <p14:modId xmlns:p14="http://schemas.microsoft.com/office/powerpoint/2010/main" val="1569690255"/>
              </p:ext>
            </p:extLst>
          </p:nvPr>
        </p:nvGraphicFramePr>
        <p:xfrm>
          <a:off x="1814253" y="1961625"/>
          <a:ext cx="1558834" cy="4406425"/>
        </p:xfrm>
        <a:graphic>
          <a:graphicData uri="http://schemas.openxmlformats.org/drawingml/2006/table">
            <a:tbl>
              <a:tblPr>
                <a:tableStyleId>{5C22544A-7EE6-4342-B048-85BDC9FD1C3A}</a:tableStyleId>
              </a:tblPr>
              <a:tblGrid>
                <a:gridCol w="1117506">
                  <a:extLst>
                    <a:ext uri="{9D8B030D-6E8A-4147-A177-3AD203B41FA5}">
                      <a16:colId xmlns:a16="http://schemas.microsoft.com/office/drawing/2014/main" val="1290143438"/>
                    </a:ext>
                  </a:extLst>
                </a:gridCol>
                <a:gridCol w="441328">
                  <a:extLst>
                    <a:ext uri="{9D8B030D-6E8A-4147-A177-3AD203B41FA5}">
                      <a16:colId xmlns:a16="http://schemas.microsoft.com/office/drawing/2014/main" val="228827890"/>
                    </a:ext>
                  </a:extLst>
                </a:gridCol>
              </a:tblGrid>
              <a:tr h="174054">
                <a:tc>
                  <a:txBody>
                    <a:bodyPr/>
                    <a:lstStyle/>
                    <a:p>
                      <a:pPr algn="l" fontAlgn="ctr"/>
                      <a:r>
                        <a:rPr lang="tr-TR" sz="1100" b="1" u="none" strike="noStrike">
                          <a:effectLst/>
                        </a:rPr>
                        <a:t>Kahramanmaraş</a:t>
                      </a:r>
                      <a:endParaRPr lang="tr-TR" sz="1100" b="1" i="0" u="none" strike="noStrike">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4</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289405556"/>
                  </a:ext>
                </a:extLst>
              </a:tr>
              <a:tr h="174054">
                <a:tc>
                  <a:txBody>
                    <a:bodyPr/>
                    <a:lstStyle/>
                    <a:p>
                      <a:pPr algn="l" fontAlgn="ctr"/>
                      <a:r>
                        <a:rPr lang="tr-TR" sz="1100" b="1" u="none" strike="noStrike">
                          <a:effectLst/>
                        </a:rPr>
                        <a:t>Mardin</a:t>
                      </a:r>
                      <a:endParaRPr lang="tr-TR" sz="1100" b="1" i="0" u="none" strike="noStrike">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4</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3986234087"/>
                  </a:ext>
                </a:extLst>
              </a:tr>
              <a:tr h="174054">
                <a:tc>
                  <a:txBody>
                    <a:bodyPr/>
                    <a:lstStyle/>
                    <a:p>
                      <a:pPr algn="l" fontAlgn="ctr"/>
                      <a:r>
                        <a:rPr lang="tr-TR" sz="1100" b="1" u="none" strike="noStrike">
                          <a:effectLst/>
                        </a:rPr>
                        <a:t>Sakarya</a:t>
                      </a:r>
                      <a:endParaRPr lang="tr-TR" sz="1100" b="1" i="0" u="none" strike="noStrike">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4</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2270969132"/>
                  </a:ext>
                </a:extLst>
              </a:tr>
              <a:tr h="174054">
                <a:tc>
                  <a:txBody>
                    <a:bodyPr/>
                    <a:lstStyle/>
                    <a:p>
                      <a:pPr algn="l" fontAlgn="ctr"/>
                      <a:r>
                        <a:rPr lang="tr-TR" sz="1100" b="1" u="none" strike="noStrike">
                          <a:effectLst/>
                        </a:rPr>
                        <a:t>Aydın</a:t>
                      </a:r>
                      <a:endParaRPr lang="tr-TR" sz="1100" b="1" i="0" u="none" strike="noStrike">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3</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3391902244"/>
                  </a:ext>
                </a:extLst>
              </a:tr>
              <a:tr h="174054">
                <a:tc>
                  <a:txBody>
                    <a:bodyPr/>
                    <a:lstStyle/>
                    <a:p>
                      <a:pPr algn="l" fontAlgn="ctr"/>
                      <a:r>
                        <a:rPr lang="tr-TR" sz="1100" b="1" u="none" strike="noStrike">
                          <a:effectLst/>
                        </a:rPr>
                        <a:t>Giresun</a:t>
                      </a:r>
                      <a:endParaRPr lang="tr-TR" sz="1100" b="1" i="0" u="none" strike="noStrike">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3</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478031451"/>
                  </a:ext>
                </a:extLst>
              </a:tr>
              <a:tr h="174054">
                <a:tc>
                  <a:txBody>
                    <a:bodyPr/>
                    <a:lstStyle/>
                    <a:p>
                      <a:pPr algn="l" fontAlgn="ctr"/>
                      <a:r>
                        <a:rPr lang="tr-TR" sz="1100" b="1" u="none" strike="noStrike" dirty="0">
                          <a:effectLst/>
                        </a:rPr>
                        <a:t>Kastamonu</a:t>
                      </a:r>
                      <a:endParaRPr lang="tr-TR" sz="1100" b="1" i="0" u="none" strike="noStrike" dirty="0">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3</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620712977"/>
                  </a:ext>
                </a:extLst>
              </a:tr>
              <a:tr h="174054">
                <a:tc>
                  <a:txBody>
                    <a:bodyPr/>
                    <a:lstStyle/>
                    <a:p>
                      <a:pPr algn="l" fontAlgn="ctr"/>
                      <a:r>
                        <a:rPr lang="tr-TR" sz="1100" b="1" u="none" strike="noStrike" dirty="0">
                          <a:effectLst/>
                        </a:rPr>
                        <a:t>Kırşehir</a:t>
                      </a:r>
                      <a:endParaRPr lang="tr-TR" sz="1100" b="1" i="0" u="none" strike="noStrike" dirty="0">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3</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3875789493"/>
                  </a:ext>
                </a:extLst>
              </a:tr>
              <a:tr h="174054">
                <a:tc>
                  <a:txBody>
                    <a:bodyPr/>
                    <a:lstStyle/>
                    <a:p>
                      <a:pPr algn="l" fontAlgn="ctr"/>
                      <a:r>
                        <a:rPr lang="tr-TR" sz="1100" b="1" u="none" strike="noStrike" dirty="0">
                          <a:effectLst/>
                        </a:rPr>
                        <a:t>Niğde</a:t>
                      </a:r>
                      <a:endParaRPr lang="tr-TR" sz="1100" b="1" i="0" u="none" strike="noStrike" dirty="0">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3</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3456509902"/>
                  </a:ext>
                </a:extLst>
              </a:tr>
              <a:tr h="174054">
                <a:tc>
                  <a:txBody>
                    <a:bodyPr/>
                    <a:lstStyle/>
                    <a:p>
                      <a:pPr algn="l" fontAlgn="ctr"/>
                      <a:r>
                        <a:rPr lang="tr-TR" sz="1100" b="1" u="none" strike="noStrike">
                          <a:effectLst/>
                        </a:rPr>
                        <a:t>Şanlıurfa</a:t>
                      </a:r>
                      <a:endParaRPr lang="tr-TR" sz="1100" b="1" i="0" u="none" strike="noStrike">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3</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4018489674"/>
                  </a:ext>
                </a:extLst>
              </a:tr>
              <a:tr h="174054">
                <a:tc>
                  <a:txBody>
                    <a:bodyPr/>
                    <a:lstStyle/>
                    <a:p>
                      <a:pPr algn="l" fontAlgn="b"/>
                      <a:r>
                        <a:rPr lang="tr-TR" sz="1100" b="1" u="none" strike="noStrike">
                          <a:effectLst/>
                        </a:rPr>
                        <a:t>Sivas</a:t>
                      </a:r>
                      <a:endParaRPr lang="tr-TR" sz="1100" b="1" i="0" u="none" strike="noStrike">
                        <a:solidFill>
                          <a:srgbClr val="2F2B20"/>
                        </a:solidFill>
                        <a:effectLst/>
                        <a:latin typeface="Calibri" panose="020F0502020204030204" pitchFamily="34" charset="0"/>
                      </a:endParaRPr>
                    </a:p>
                  </a:txBody>
                  <a:tcPr marL="8617" marR="8617" marT="8617" marB="0" anchor="b"/>
                </a:tc>
                <a:tc>
                  <a:txBody>
                    <a:bodyPr/>
                    <a:lstStyle/>
                    <a:p>
                      <a:pPr algn="ctr" fontAlgn="b"/>
                      <a:r>
                        <a:rPr lang="tr-TR" sz="1100" b="1" u="none" strike="noStrike" dirty="0">
                          <a:effectLst/>
                        </a:rPr>
                        <a:t>3</a:t>
                      </a:r>
                      <a:endParaRPr lang="tr-TR" sz="1100" b="1" i="0" u="none" strike="noStrike" dirty="0">
                        <a:solidFill>
                          <a:srgbClr val="2F2B20"/>
                        </a:solidFill>
                        <a:effectLst/>
                        <a:latin typeface="Calibri" panose="020F0502020204030204" pitchFamily="34" charset="0"/>
                      </a:endParaRPr>
                    </a:p>
                  </a:txBody>
                  <a:tcPr marL="8617" marR="8617" marT="8617" marB="0" anchor="b"/>
                </a:tc>
                <a:extLst>
                  <a:ext uri="{0D108BD9-81ED-4DB2-BD59-A6C34878D82A}">
                    <a16:rowId xmlns:a16="http://schemas.microsoft.com/office/drawing/2014/main" val="2184843583"/>
                  </a:ext>
                </a:extLst>
              </a:tr>
              <a:tr h="174054">
                <a:tc>
                  <a:txBody>
                    <a:bodyPr/>
                    <a:lstStyle/>
                    <a:p>
                      <a:pPr algn="l" fontAlgn="ctr"/>
                      <a:r>
                        <a:rPr lang="tr-TR" sz="1100" b="1" u="none" strike="noStrike">
                          <a:effectLst/>
                        </a:rPr>
                        <a:t>Batman</a:t>
                      </a:r>
                      <a:endParaRPr lang="tr-TR" sz="1100" b="1" i="0" u="none" strike="noStrike">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2</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1129123331"/>
                  </a:ext>
                </a:extLst>
              </a:tr>
              <a:tr h="174054">
                <a:tc>
                  <a:txBody>
                    <a:bodyPr/>
                    <a:lstStyle/>
                    <a:p>
                      <a:pPr algn="l" fontAlgn="ctr"/>
                      <a:r>
                        <a:rPr lang="tr-TR" sz="1100" b="1" u="none" strike="noStrike">
                          <a:effectLst/>
                        </a:rPr>
                        <a:t>Çanakkale</a:t>
                      </a:r>
                      <a:endParaRPr lang="tr-TR" sz="1100" b="1" i="0" u="none" strike="noStrike">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2</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2277708866"/>
                  </a:ext>
                </a:extLst>
              </a:tr>
              <a:tr h="174054">
                <a:tc>
                  <a:txBody>
                    <a:bodyPr/>
                    <a:lstStyle/>
                    <a:p>
                      <a:pPr algn="l" fontAlgn="ctr"/>
                      <a:r>
                        <a:rPr lang="tr-TR" sz="1100" b="1" u="none" strike="noStrike" dirty="0">
                          <a:effectLst/>
                        </a:rPr>
                        <a:t>Diyarbakır</a:t>
                      </a:r>
                      <a:endParaRPr lang="tr-TR" sz="1100" b="1" i="0" u="none" strike="noStrike" dirty="0">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2</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2864335541"/>
                  </a:ext>
                </a:extLst>
              </a:tr>
              <a:tr h="174054">
                <a:tc>
                  <a:txBody>
                    <a:bodyPr/>
                    <a:lstStyle/>
                    <a:p>
                      <a:pPr algn="l" fontAlgn="ctr"/>
                      <a:r>
                        <a:rPr lang="tr-TR" sz="1100" b="1" u="none" strike="noStrike">
                          <a:effectLst/>
                        </a:rPr>
                        <a:t>Muş</a:t>
                      </a:r>
                      <a:endParaRPr lang="tr-TR" sz="1100" b="1" i="0" u="none" strike="noStrike">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2</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3943520199"/>
                  </a:ext>
                </a:extLst>
              </a:tr>
              <a:tr h="174054">
                <a:tc>
                  <a:txBody>
                    <a:bodyPr/>
                    <a:lstStyle/>
                    <a:p>
                      <a:pPr algn="l" fontAlgn="ctr"/>
                      <a:r>
                        <a:rPr lang="tr-TR" sz="1100" b="1" u="none" strike="noStrike">
                          <a:effectLst/>
                        </a:rPr>
                        <a:t>Nevşehir</a:t>
                      </a:r>
                      <a:endParaRPr lang="tr-TR" sz="1100" b="1" i="0" u="none" strike="noStrike">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2</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1055791967"/>
                  </a:ext>
                </a:extLst>
              </a:tr>
              <a:tr h="174054">
                <a:tc>
                  <a:txBody>
                    <a:bodyPr/>
                    <a:lstStyle/>
                    <a:p>
                      <a:pPr algn="l" fontAlgn="ctr"/>
                      <a:r>
                        <a:rPr lang="tr-TR" sz="1100" b="1" u="none" strike="noStrike">
                          <a:effectLst/>
                        </a:rPr>
                        <a:t>Tekirdağ</a:t>
                      </a:r>
                      <a:endParaRPr lang="tr-TR" sz="1100" b="1" i="0" u="none" strike="noStrike">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2</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2698090591"/>
                  </a:ext>
                </a:extLst>
              </a:tr>
              <a:tr h="174054">
                <a:tc>
                  <a:txBody>
                    <a:bodyPr/>
                    <a:lstStyle/>
                    <a:p>
                      <a:pPr algn="l" fontAlgn="ctr"/>
                      <a:r>
                        <a:rPr lang="tr-TR" sz="1100" b="1" u="none" strike="noStrike">
                          <a:effectLst/>
                        </a:rPr>
                        <a:t>Tokat</a:t>
                      </a:r>
                      <a:endParaRPr lang="tr-TR" sz="1100" b="1" i="0" u="none" strike="noStrike">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2</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3189866315"/>
                  </a:ext>
                </a:extLst>
              </a:tr>
              <a:tr h="174054">
                <a:tc>
                  <a:txBody>
                    <a:bodyPr/>
                    <a:lstStyle/>
                    <a:p>
                      <a:pPr algn="l" fontAlgn="ctr"/>
                      <a:r>
                        <a:rPr lang="tr-TR" sz="1100" b="1" u="none" strike="noStrike">
                          <a:effectLst/>
                        </a:rPr>
                        <a:t>Ağrı</a:t>
                      </a:r>
                      <a:endParaRPr lang="tr-TR" sz="1100" b="1" i="0" u="none" strike="noStrike">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1</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4235020278"/>
                  </a:ext>
                </a:extLst>
              </a:tr>
              <a:tr h="174054">
                <a:tc>
                  <a:txBody>
                    <a:bodyPr/>
                    <a:lstStyle/>
                    <a:p>
                      <a:pPr algn="l" fontAlgn="ctr"/>
                      <a:r>
                        <a:rPr lang="tr-TR" sz="1100" b="1" u="none" strike="noStrike" dirty="0">
                          <a:effectLst/>
                        </a:rPr>
                        <a:t>Aksaray</a:t>
                      </a:r>
                      <a:endParaRPr lang="tr-TR" sz="1100" b="1" i="0" u="none" strike="noStrike" dirty="0">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1</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241009147"/>
                  </a:ext>
                </a:extLst>
              </a:tr>
              <a:tr h="174054">
                <a:tc>
                  <a:txBody>
                    <a:bodyPr/>
                    <a:lstStyle/>
                    <a:p>
                      <a:pPr algn="l" fontAlgn="ctr"/>
                      <a:r>
                        <a:rPr lang="tr-TR" sz="1100" b="1" u="none" strike="noStrike">
                          <a:effectLst/>
                        </a:rPr>
                        <a:t>Amasya</a:t>
                      </a:r>
                      <a:endParaRPr lang="tr-TR" sz="1100" b="1" i="0" u="none" strike="noStrike">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1</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1680125071"/>
                  </a:ext>
                </a:extLst>
              </a:tr>
              <a:tr h="174054">
                <a:tc>
                  <a:txBody>
                    <a:bodyPr/>
                    <a:lstStyle/>
                    <a:p>
                      <a:pPr algn="l" fontAlgn="ctr"/>
                      <a:r>
                        <a:rPr lang="tr-TR" sz="1100" b="1" u="none" strike="noStrike">
                          <a:effectLst/>
                        </a:rPr>
                        <a:t>Bitlis</a:t>
                      </a:r>
                      <a:endParaRPr lang="tr-TR" sz="1100" b="1" i="0" u="none" strike="noStrike">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1</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4282078416"/>
                  </a:ext>
                </a:extLst>
              </a:tr>
              <a:tr h="174054">
                <a:tc>
                  <a:txBody>
                    <a:bodyPr/>
                    <a:lstStyle/>
                    <a:p>
                      <a:pPr algn="l" fontAlgn="ctr"/>
                      <a:r>
                        <a:rPr lang="tr-TR" sz="1100" b="1" u="none" strike="noStrike">
                          <a:effectLst/>
                        </a:rPr>
                        <a:t>Bolu</a:t>
                      </a:r>
                      <a:endParaRPr lang="tr-TR" sz="1100" b="1" i="0" u="none" strike="noStrike">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1</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1916732154"/>
                  </a:ext>
                </a:extLst>
              </a:tr>
              <a:tr h="174054">
                <a:tc>
                  <a:txBody>
                    <a:bodyPr/>
                    <a:lstStyle/>
                    <a:p>
                      <a:pPr algn="l" fontAlgn="ctr"/>
                      <a:r>
                        <a:rPr lang="tr-TR" sz="1100" b="1" u="none" strike="noStrike">
                          <a:effectLst/>
                        </a:rPr>
                        <a:t>Burdur</a:t>
                      </a:r>
                      <a:endParaRPr lang="tr-TR" sz="1100" b="1" i="0" u="none" strike="noStrike">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1</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3462892572"/>
                  </a:ext>
                </a:extLst>
              </a:tr>
              <a:tr h="174054">
                <a:tc>
                  <a:txBody>
                    <a:bodyPr/>
                    <a:lstStyle/>
                    <a:p>
                      <a:pPr algn="l" fontAlgn="ctr"/>
                      <a:r>
                        <a:rPr lang="tr-TR" sz="1100" b="1" u="none" strike="noStrike">
                          <a:effectLst/>
                        </a:rPr>
                        <a:t>Gümüşhane</a:t>
                      </a:r>
                      <a:endParaRPr lang="tr-TR" sz="1100" b="1" i="0" u="none" strike="noStrike">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1</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1415232727"/>
                  </a:ext>
                </a:extLst>
              </a:tr>
              <a:tr h="174054">
                <a:tc>
                  <a:txBody>
                    <a:bodyPr/>
                    <a:lstStyle/>
                    <a:p>
                      <a:pPr algn="l" fontAlgn="ctr"/>
                      <a:r>
                        <a:rPr lang="tr-TR" sz="1100" b="1" u="none" strike="noStrike">
                          <a:effectLst/>
                        </a:rPr>
                        <a:t>Kütahya</a:t>
                      </a:r>
                      <a:endParaRPr lang="tr-TR" sz="1100" b="1" i="0" u="none" strike="noStrike">
                        <a:solidFill>
                          <a:srgbClr val="2F2B20"/>
                        </a:solidFill>
                        <a:effectLst/>
                        <a:latin typeface="Calibri" panose="020F0502020204030204" pitchFamily="34" charset="0"/>
                      </a:endParaRPr>
                    </a:p>
                  </a:txBody>
                  <a:tcPr marL="8617" marR="8617" marT="8617" marB="0" anchor="ctr"/>
                </a:tc>
                <a:tc>
                  <a:txBody>
                    <a:bodyPr/>
                    <a:lstStyle/>
                    <a:p>
                      <a:pPr algn="ctr" fontAlgn="ctr"/>
                      <a:r>
                        <a:rPr lang="tr-TR" sz="1100" b="1" u="none" strike="noStrike" dirty="0">
                          <a:effectLst/>
                        </a:rPr>
                        <a:t>1</a:t>
                      </a:r>
                      <a:endParaRPr lang="tr-TR" sz="1100" b="1" i="0" u="none" strike="noStrike" dirty="0">
                        <a:solidFill>
                          <a:srgbClr val="2F2B20"/>
                        </a:solidFill>
                        <a:effectLst/>
                        <a:latin typeface="Calibri" panose="020F0502020204030204" pitchFamily="34" charset="0"/>
                      </a:endParaRPr>
                    </a:p>
                  </a:txBody>
                  <a:tcPr marL="8617" marR="8617" marT="8617" marB="0" anchor="ctr"/>
                </a:tc>
                <a:extLst>
                  <a:ext uri="{0D108BD9-81ED-4DB2-BD59-A6C34878D82A}">
                    <a16:rowId xmlns:a16="http://schemas.microsoft.com/office/drawing/2014/main" val="2377009787"/>
                  </a:ext>
                </a:extLst>
              </a:tr>
            </a:tbl>
          </a:graphicData>
        </a:graphic>
      </p:graphicFrame>
    </p:spTree>
    <p:extLst>
      <p:ext uri="{BB962C8B-B14F-4D97-AF65-F5344CB8AC3E}">
        <p14:creationId xmlns:p14="http://schemas.microsoft.com/office/powerpoint/2010/main" val="15372174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 2">
            <a:extLst>
              <a:ext uri="{FF2B5EF4-FFF2-40B4-BE49-F238E27FC236}">
                <a16:creationId xmlns:a16="http://schemas.microsoft.com/office/drawing/2014/main" id="{0374B42C-D822-4CBF-B3EB-8573A2385423}"/>
              </a:ext>
            </a:extLst>
          </p:cNvPr>
          <p:cNvGrpSpPr/>
          <p:nvPr/>
        </p:nvGrpSpPr>
        <p:grpSpPr>
          <a:xfrm>
            <a:off x="3318961" y="2718669"/>
            <a:ext cx="5554078" cy="1940417"/>
            <a:chOff x="3369945" y="2777392"/>
            <a:chExt cx="5046989" cy="2011049"/>
          </a:xfrm>
        </p:grpSpPr>
        <p:pic>
          <p:nvPicPr>
            <p:cNvPr id="4" name="Shape Shape" descr="Shape Shape">
              <a:extLst>
                <a:ext uri="{FF2B5EF4-FFF2-40B4-BE49-F238E27FC236}">
                  <a16:creationId xmlns:a16="http://schemas.microsoft.com/office/drawing/2014/main" id="{33FCC41A-9DCD-4DBF-8ACC-9633DBA8F507}"/>
                </a:ext>
              </a:extLst>
            </p:cNvPr>
            <p:cNvPicPr>
              <a:picLocks/>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colorTemperature colorTemp="1500"/>
                      </a14:imgEffect>
                      <a14:imgEffect>
                        <a14:saturation sat="2000"/>
                      </a14:imgEffect>
                    </a14:imgLayer>
                  </a14:imgProps>
                </a:ext>
              </a:extLst>
            </a:blip>
            <a:stretch>
              <a:fillRect/>
            </a:stretch>
          </p:blipFill>
          <p:spPr>
            <a:xfrm>
              <a:off x="3369945" y="2777392"/>
              <a:ext cx="5046989" cy="2011049"/>
            </a:xfrm>
            <a:prstGeom prst="rect">
              <a:avLst/>
            </a:prstGeom>
            <a:noFill/>
            <a:ln>
              <a:noFill/>
            </a:ln>
            <a:effectLst>
              <a:glow>
                <a:schemeClr val="bg1"/>
              </a:glow>
              <a:reflection endPos="0" dist="50800" dir="5400000" sy="-100000" algn="bl" rotWithShape="0"/>
            </a:effectLst>
          </p:spPr>
        </p:pic>
        <p:sp>
          <p:nvSpPr>
            <p:cNvPr id="5" name="YENİ NESİL İHRACAT DESTEKLERİ  VE…">
              <a:extLst>
                <a:ext uri="{FF2B5EF4-FFF2-40B4-BE49-F238E27FC236}">
                  <a16:creationId xmlns:a16="http://schemas.microsoft.com/office/drawing/2014/main" id="{E5DBBCE0-D31A-4473-95B9-D8C929A508A6}"/>
                </a:ext>
              </a:extLst>
            </p:cNvPr>
            <p:cNvSpPr txBox="1"/>
            <p:nvPr/>
          </p:nvSpPr>
          <p:spPr>
            <a:xfrm>
              <a:off x="3556258" y="2946011"/>
              <a:ext cx="4674365" cy="1673809"/>
            </a:xfrm>
            <a:prstGeom prst="rect">
              <a:avLst/>
            </a:prstGeom>
            <a:ln w="3175">
              <a:no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7560" tIns="17560" rIns="17560" bIns="17560" anchor="ctr"/>
            <a:lstStyle/>
            <a:p>
              <a:pPr algn="ctr">
                <a:defRPr sz="4400" b="1">
                  <a:solidFill>
                    <a:srgbClr val="D8AD65"/>
                  </a:solidFill>
                  <a:latin typeface="Myriad Pro Cond"/>
                  <a:ea typeface="Myriad Pro Cond"/>
                  <a:cs typeface="Myriad Pro Cond"/>
                  <a:sym typeface="Myriad Pro Condensed"/>
                </a:defRPr>
              </a:pPr>
              <a:r>
                <a:rPr lang="tr-TR" altLang="tr-TR" sz="2400" b="1" dirty="0">
                  <a:solidFill>
                    <a:prstClr val="white"/>
                  </a:solidFill>
                  <a:latin typeface="Myriad Pro Cond"/>
                </a:rPr>
                <a:t>PAZARA GİRİŞ RAPOR DESTEĞİ</a:t>
              </a:r>
              <a:endParaRPr lang="tr-TR" sz="2400" b="1" dirty="0">
                <a:solidFill>
                  <a:prstClr val="white"/>
                </a:solidFill>
                <a:latin typeface="Myriad Pro Cond"/>
              </a:endParaRPr>
            </a:p>
          </p:txBody>
        </p:sp>
      </p:grpSp>
    </p:spTree>
    <p:extLst>
      <p:ext uri="{BB962C8B-B14F-4D97-AF65-F5344CB8AC3E}">
        <p14:creationId xmlns:p14="http://schemas.microsoft.com/office/powerpoint/2010/main" val="13922111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F9206545-2649-45F5-BF33-282570A789F8}"/>
              </a:ext>
            </a:extLst>
          </p:cNvPr>
          <p:cNvSpPr txBox="1">
            <a:spLocks/>
          </p:cNvSpPr>
          <p:nvPr/>
        </p:nvSpPr>
        <p:spPr>
          <a:xfrm>
            <a:off x="699952" y="258548"/>
            <a:ext cx="6519454" cy="4339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2800" b="1" dirty="0">
                <a:solidFill>
                  <a:srgbClr val="A00000"/>
                </a:solidFill>
                <a:latin typeface="Myriad Pro Cond"/>
              </a:rPr>
              <a:t>Pazara Giriş Rapor Desteği</a:t>
            </a:r>
          </a:p>
        </p:txBody>
      </p:sp>
      <p:sp>
        <p:nvSpPr>
          <p:cNvPr id="3" name="Unvan 1">
            <a:extLst>
              <a:ext uri="{FF2B5EF4-FFF2-40B4-BE49-F238E27FC236}">
                <a16:creationId xmlns:a16="http://schemas.microsoft.com/office/drawing/2014/main" id="{1898500A-6F0B-4BD9-9805-31BA13E88B81}"/>
              </a:ext>
            </a:extLst>
          </p:cNvPr>
          <p:cNvSpPr txBox="1">
            <a:spLocks/>
          </p:cNvSpPr>
          <p:nvPr/>
        </p:nvSpPr>
        <p:spPr>
          <a:xfrm>
            <a:off x="941640" y="2137996"/>
            <a:ext cx="7062877" cy="30526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marL="457200" marR="0" lvl="0" indent="-45720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endParaRPr kumimoji="0" lang="tr-TR" sz="2800" b="1" i="0" u="none" strike="noStrike" kern="1200" cap="none" spc="0" normalizeH="0" baseline="0" noProof="0" dirty="0">
              <a:ln>
                <a:noFill/>
              </a:ln>
              <a:solidFill>
                <a:srgbClr val="A00000"/>
              </a:solidFill>
              <a:effectLst/>
              <a:uLnTx/>
              <a:uFillTx/>
              <a:latin typeface="Myriad Pro" panose="020B0503030403020204" pitchFamily="34" charset="0"/>
              <a:sym typeface="Montserrat Regular"/>
            </a:endParaRPr>
          </a:p>
        </p:txBody>
      </p:sp>
      <p:sp>
        <p:nvSpPr>
          <p:cNvPr id="4" name="Metin kutusu 3">
            <a:extLst>
              <a:ext uri="{FF2B5EF4-FFF2-40B4-BE49-F238E27FC236}">
                <a16:creationId xmlns:a16="http://schemas.microsoft.com/office/drawing/2014/main" id="{FB0964FA-A030-4F96-8DD7-A0B9178F4BF0}"/>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sz="1800" b="1" i="0" u="none" strike="noStrike" kern="0" cap="none" spc="0" normalizeH="0" baseline="0" noProof="0" dirty="0">
              <a:ln>
                <a:noFill/>
              </a:ln>
              <a:solidFill>
                <a:srgbClr val="FFFFFF"/>
              </a:solidFill>
              <a:effectLst/>
              <a:uLnTx/>
              <a:uFillTx/>
              <a:ea typeface="+mn-ea"/>
              <a:cs typeface="+mn-cs"/>
            </a:endParaRPr>
          </a:p>
        </p:txBody>
      </p:sp>
      <p:sp>
        <p:nvSpPr>
          <p:cNvPr id="6" name="Dikdörtgen 5">
            <a:extLst>
              <a:ext uri="{FF2B5EF4-FFF2-40B4-BE49-F238E27FC236}">
                <a16:creationId xmlns:a16="http://schemas.microsoft.com/office/drawing/2014/main" id="{C3096402-8D68-4076-8C84-D24FF2CA66B7}"/>
              </a:ext>
            </a:extLst>
          </p:cNvPr>
          <p:cNvSpPr/>
          <p:nvPr/>
        </p:nvSpPr>
        <p:spPr>
          <a:xfrm>
            <a:off x="10454756" y="3165152"/>
            <a:ext cx="1628245" cy="492443"/>
          </a:xfrm>
          <a:prstGeom prst="rect">
            <a:avLst/>
          </a:prstGeom>
        </p:spPr>
        <p:txBody>
          <a:bodyPr wrap="square">
            <a:spAutoFit/>
          </a:bodyPr>
          <a:lstStyle/>
          <a:p>
            <a:pPr algn="ctr"/>
            <a:r>
              <a:rPr lang="tr-TR" sz="1300" b="1" dirty="0">
                <a:solidFill>
                  <a:srgbClr val="FFFFFF"/>
                </a:solidFill>
                <a:latin typeface="Myriad Pro Cond"/>
                <a:sym typeface="Myriad Pro Condensed"/>
              </a:rPr>
              <a:t>YENİ</a:t>
            </a:r>
          </a:p>
          <a:p>
            <a:pPr algn="ctr"/>
            <a:r>
              <a:rPr lang="tr-TR" sz="1300" b="1" dirty="0">
                <a:solidFill>
                  <a:srgbClr val="FFFFFF"/>
                </a:solidFill>
                <a:latin typeface="Myriad Pro Cond"/>
                <a:sym typeface="Myriad Pro Condensed"/>
              </a:rPr>
              <a:t>DESTEK</a:t>
            </a:r>
          </a:p>
        </p:txBody>
      </p:sp>
      <p:sp>
        <p:nvSpPr>
          <p:cNvPr id="7" name="Metin kutusu 6">
            <a:extLst>
              <a:ext uri="{FF2B5EF4-FFF2-40B4-BE49-F238E27FC236}">
                <a16:creationId xmlns:a16="http://schemas.microsoft.com/office/drawing/2014/main" id="{4C8CE322-9C35-45E5-90FF-5D161F8F7827}"/>
              </a:ext>
            </a:extLst>
          </p:cNvPr>
          <p:cNvSpPr txBox="1"/>
          <p:nvPr/>
        </p:nvSpPr>
        <p:spPr>
          <a:xfrm>
            <a:off x="699953" y="1957912"/>
            <a:ext cx="6049190" cy="3148692"/>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lvl="2" algn="just">
              <a:buClr>
                <a:srgbClr val="990000"/>
              </a:buClr>
              <a:defRPr/>
            </a:pPr>
            <a:r>
              <a:rPr lang="tr-TR" sz="2000" b="1" dirty="0">
                <a:solidFill>
                  <a:srgbClr val="A00000"/>
                </a:solidFill>
                <a:latin typeface="Myriad Pro Cond"/>
                <a:cs typeface="Arial" pitchFamily="34" charset="0"/>
              </a:rPr>
              <a:t>Sektör Raporları</a:t>
            </a:r>
          </a:p>
          <a:p>
            <a:pPr marL="0" lvl="2" algn="just">
              <a:buClr>
                <a:srgbClr val="990000"/>
              </a:buClr>
              <a:defRPr/>
            </a:pPr>
            <a:r>
              <a:rPr lang="tr-TR" sz="2000" b="1" dirty="0">
                <a:solidFill>
                  <a:srgbClr val="A00000"/>
                </a:solidFill>
                <a:latin typeface="Myriad Pro Cond"/>
                <a:cs typeface="Arial" pitchFamily="34" charset="0"/>
              </a:rPr>
              <a:t>Ülke Raporları</a:t>
            </a:r>
          </a:p>
          <a:p>
            <a:pPr marL="0" lvl="2" algn="just">
              <a:buClr>
                <a:srgbClr val="990000"/>
              </a:buClr>
              <a:defRPr/>
            </a:pPr>
            <a:r>
              <a:rPr lang="tr-TR" sz="2000" b="1" dirty="0">
                <a:solidFill>
                  <a:srgbClr val="A00000"/>
                </a:solidFill>
                <a:latin typeface="Myriad Pro Cond"/>
                <a:cs typeface="Arial" pitchFamily="34" charset="0"/>
              </a:rPr>
              <a:t>Yurt dışında yerleşik şirket veya marka odaklı raporlar</a:t>
            </a:r>
          </a:p>
          <a:p>
            <a:pPr algn="just" defTabSz="342900"/>
            <a:endParaRPr lang="tr-TR" sz="2000" b="1" dirty="0">
              <a:solidFill>
                <a:srgbClr val="A00000"/>
              </a:solidFill>
              <a:latin typeface="Myriad Pro Cond"/>
              <a:cs typeface="Arial" pitchFamily="34" charset="0"/>
            </a:endParaRPr>
          </a:p>
          <a:p>
            <a:pPr algn="just" defTabSz="342900"/>
            <a:endParaRPr lang="tr-TR" sz="2000" b="1" dirty="0">
              <a:solidFill>
                <a:srgbClr val="A00000"/>
              </a:solidFill>
              <a:latin typeface="Myriad Pro Cond"/>
              <a:cs typeface="Arial" pitchFamily="34" charset="0"/>
            </a:endParaRPr>
          </a:p>
          <a:p>
            <a:pPr algn="just" defTabSz="342900"/>
            <a:endParaRPr lang="tr-TR" sz="1600" b="1" dirty="0">
              <a:solidFill>
                <a:srgbClr val="0C2340"/>
              </a:solidFill>
              <a:latin typeface="Myriad Pro Cond"/>
              <a:cs typeface="Arial" pitchFamily="34" charset="0"/>
            </a:endParaRPr>
          </a:p>
          <a:p>
            <a:pPr algn="just" defTabSz="342900"/>
            <a:r>
              <a:rPr lang="tr-TR" sz="1600" b="1" dirty="0">
                <a:solidFill>
                  <a:srgbClr val="0C2340"/>
                </a:solidFill>
                <a:latin typeface="Myriad Pro Cond"/>
                <a:cs typeface="Arial" pitchFamily="34" charset="0"/>
              </a:rPr>
              <a:t>İşbirliği </a:t>
            </a:r>
            <a:r>
              <a:rPr lang="tr-TR" sz="1600" b="1" err="1">
                <a:solidFill>
                  <a:srgbClr val="0C2340"/>
                </a:solidFill>
                <a:latin typeface="Myriad Pro Cond"/>
                <a:cs typeface="Arial" pitchFamily="34" charset="0"/>
              </a:rPr>
              <a:t>kuruluşlarının</a:t>
            </a:r>
            <a:r>
              <a:rPr lang="tr-TR" sz="1600" b="1">
                <a:solidFill>
                  <a:srgbClr val="0C2340"/>
                </a:solidFill>
                <a:latin typeface="Myriad Pro Cond"/>
                <a:cs typeface="Arial" pitchFamily="34" charset="0"/>
              </a:rPr>
              <a:t>, Bakanlıktan </a:t>
            </a:r>
            <a:r>
              <a:rPr lang="tr-TR" sz="1600" b="1" dirty="0">
                <a:solidFill>
                  <a:srgbClr val="0C2340"/>
                </a:solidFill>
                <a:latin typeface="Myriad Pro Cond"/>
                <a:cs typeface="Arial" pitchFamily="34" charset="0"/>
              </a:rPr>
              <a:t>ön onay alması gerekir</a:t>
            </a:r>
          </a:p>
          <a:p>
            <a:pPr algn="just" defTabSz="342900"/>
            <a:endParaRPr lang="tr-TR" sz="1600" b="1" dirty="0">
              <a:solidFill>
                <a:srgbClr val="0C2340"/>
              </a:solidFill>
              <a:latin typeface="Myriad Pro Cond"/>
              <a:cs typeface="Arial" pitchFamily="34" charset="0"/>
            </a:endParaRPr>
          </a:p>
          <a:p>
            <a:pPr algn="just"/>
            <a:endParaRPr lang="tr-TR" sz="1600" b="1" i="1" dirty="0">
              <a:solidFill>
                <a:srgbClr val="A00000"/>
              </a:solidFill>
              <a:latin typeface="Myriad Pro Cond"/>
            </a:endParaRPr>
          </a:p>
          <a:p>
            <a:pPr algn="just"/>
            <a:endParaRPr lang="tr-TR" sz="1600" b="1" i="1" dirty="0">
              <a:solidFill>
                <a:srgbClr val="A00000"/>
              </a:solidFill>
              <a:latin typeface="Myriad Pro Cond"/>
            </a:endParaRPr>
          </a:p>
        </p:txBody>
      </p:sp>
      <p:sp>
        <p:nvSpPr>
          <p:cNvPr id="8" name="Rectangle">
            <a:extLst>
              <a:ext uri="{FF2B5EF4-FFF2-40B4-BE49-F238E27FC236}">
                <a16:creationId xmlns:a16="http://schemas.microsoft.com/office/drawing/2014/main" id="{6169DEDE-F998-47ED-B3E6-E64FB7A5F66A}"/>
              </a:ext>
            </a:extLst>
          </p:cNvPr>
          <p:cNvSpPr/>
          <p:nvPr/>
        </p:nvSpPr>
        <p:spPr>
          <a:xfrm>
            <a:off x="7096861" y="1857050"/>
            <a:ext cx="3440510" cy="1308102"/>
          </a:xfrm>
          <a:prstGeom prst="rect">
            <a:avLst/>
          </a:prstGeom>
          <a:solidFill>
            <a:srgbClr val="A00000"/>
          </a:solidFill>
          <a:ln>
            <a:noFill/>
          </a:ln>
          <a:effectLst/>
        </p:spPr>
        <p:txBody>
          <a:bodyPr wrap="square" lIns="35120" tIns="35120" rIns="35120" bIns="35120" numCol="1" anchor="ctr">
            <a:noAutofit/>
          </a:bodyPr>
          <a:lstStyle/>
          <a:p>
            <a:pPr algn="ctr"/>
            <a:r>
              <a:rPr lang="tr-TR" sz="1600" b="1" i="1" dirty="0">
                <a:solidFill>
                  <a:srgbClr val="D8AD65"/>
                </a:solidFill>
                <a:latin typeface="Myriad Pro Cond"/>
              </a:rPr>
              <a:t>Destek Miktarı: </a:t>
            </a:r>
            <a:r>
              <a:rPr lang="tr-TR" sz="1600" b="1" i="1" dirty="0">
                <a:solidFill>
                  <a:schemeClr val="bg1"/>
                </a:solidFill>
                <a:latin typeface="Myriad Pro Cond"/>
              </a:rPr>
              <a:t>11.444.788 TL / Yıl</a:t>
            </a:r>
          </a:p>
          <a:p>
            <a:pPr algn="ctr"/>
            <a:r>
              <a:rPr lang="tr-TR" sz="1600" b="1" i="1" dirty="0">
                <a:solidFill>
                  <a:srgbClr val="D8AD65"/>
                </a:solidFill>
                <a:latin typeface="Myriad Pro Cond"/>
              </a:rPr>
              <a:t>Destek Oranı : </a:t>
            </a:r>
            <a:r>
              <a:rPr lang="tr-TR" sz="1600" b="1" i="1" dirty="0">
                <a:solidFill>
                  <a:schemeClr val="bg1"/>
                </a:solidFill>
                <a:latin typeface="Myriad Pro Cond"/>
              </a:rPr>
              <a:t>% 50</a:t>
            </a:r>
          </a:p>
        </p:txBody>
      </p:sp>
      <p:sp>
        <p:nvSpPr>
          <p:cNvPr id="13" name="Metin kutusu 12">
            <a:extLst>
              <a:ext uri="{FF2B5EF4-FFF2-40B4-BE49-F238E27FC236}">
                <a16:creationId xmlns:a16="http://schemas.microsoft.com/office/drawing/2014/main" id="{8B692CE7-A4C4-40CB-B08F-C6C63AB7BD5E}"/>
              </a:ext>
            </a:extLst>
          </p:cNvPr>
          <p:cNvSpPr txBox="1"/>
          <p:nvPr/>
        </p:nvSpPr>
        <p:spPr>
          <a:xfrm>
            <a:off x="5419070" y="5606705"/>
            <a:ext cx="1516566" cy="301758"/>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marR="0" indent="0" algn="ctr" defTabSz="2438338" rtl="0" fontAlgn="auto" latinLnBrk="0" hangingPunct="0">
              <a:lnSpc>
                <a:spcPct val="100000"/>
              </a:lnSpc>
              <a:spcBef>
                <a:spcPts val="0"/>
              </a:spcBef>
              <a:spcAft>
                <a:spcPts val="0"/>
              </a:spcAft>
              <a:buClrTx/>
              <a:buSzTx/>
              <a:buFontTx/>
              <a:buNone/>
              <a:tabLst/>
            </a:pPr>
            <a:r>
              <a:rPr kumimoji="0" lang="tr-TR" sz="1500" b="1" i="0" u="none" strike="noStrike" cap="none" spc="0" normalizeH="0" baseline="0" dirty="0">
                <a:ln>
                  <a:noFill/>
                </a:ln>
                <a:solidFill>
                  <a:schemeClr val="bg1"/>
                </a:solidFill>
                <a:effectLst/>
                <a:uFillTx/>
                <a:latin typeface="Myriad Pro Cond"/>
                <a:sym typeface="Helvetica Neue"/>
              </a:rPr>
              <a:t>YENİ</a:t>
            </a:r>
          </a:p>
        </p:txBody>
      </p:sp>
      <p:pic>
        <p:nvPicPr>
          <p:cNvPr id="5" name="Resim 4">
            <a:extLst>
              <a:ext uri="{FF2B5EF4-FFF2-40B4-BE49-F238E27FC236}">
                <a16:creationId xmlns:a16="http://schemas.microsoft.com/office/drawing/2014/main" id="{86E9D737-BF25-4E19-B3C6-90FCD6408858}"/>
              </a:ext>
            </a:extLst>
          </p:cNvPr>
          <p:cNvPicPr>
            <a:picLocks noChangeAspect="1"/>
          </p:cNvPicPr>
          <p:nvPr/>
        </p:nvPicPr>
        <p:blipFill>
          <a:blip r:embed="rId2"/>
          <a:stretch>
            <a:fillRect/>
          </a:stretch>
        </p:blipFill>
        <p:spPr>
          <a:xfrm>
            <a:off x="8795896" y="4166886"/>
            <a:ext cx="2454463" cy="1990695"/>
          </a:xfrm>
          <a:prstGeom prst="rect">
            <a:avLst/>
          </a:prstGeom>
        </p:spPr>
      </p:pic>
    </p:spTree>
    <p:extLst>
      <p:ext uri="{BB962C8B-B14F-4D97-AF65-F5344CB8AC3E}">
        <p14:creationId xmlns:p14="http://schemas.microsoft.com/office/powerpoint/2010/main" val="16179678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 2">
            <a:extLst>
              <a:ext uri="{FF2B5EF4-FFF2-40B4-BE49-F238E27FC236}">
                <a16:creationId xmlns:a16="http://schemas.microsoft.com/office/drawing/2014/main" id="{E58BC84A-1E12-429D-90FC-7B0F69BEF6B4}"/>
              </a:ext>
            </a:extLst>
          </p:cNvPr>
          <p:cNvGrpSpPr/>
          <p:nvPr/>
        </p:nvGrpSpPr>
        <p:grpSpPr>
          <a:xfrm>
            <a:off x="3318961" y="2718669"/>
            <a:ext cx="5554078" cy="1940417"/>
            <a:chOff x="3139549" y="2777392"/>
            <a:chExt cx="5046989" cy="2011049"/>
          </a:xfrm>
        </p:grpSpPr>
        <p:pic>
          <p:nvPicPr>
            <p:cNvPr id="4" name="Shape Shape" descr="Shape Shape">
              <a:extLst>
                <a:ext uri="{FF2B5EF4-FFF2-40B4-BE49-F238E27FC236}">
                  <a16:creationId xmlns:a16="http://schemas.microsoft.com/office/drawing/2014/main" id="{D2428A79-569A-4D59-BFCC-2C8CC82F74C0}"/>
                </a:ext>
              </a:extLst>
            </p:cNvPr>
            <p:cNvPicPr>
              <a:picLocks/>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colorTemperature colorTemp="1500"/>
                      </a14:imgEffect>
                      <a14:imgEffect>
                        <a14:saturation sat="2000"/>
                      </a14:imgEffect>
                    </a14:imgLayer>
                  </a14:imgProps>
                </a:ext>
              </a:extLst>
            </a:blip>
            <a:stretch>
              <a:fillRect/>
            </a:stretch>
          </p:blipFill>
          <p:spPr>
            <a:xfrm>
              <a:off x="3139549" y="2777392"/>
              <a:ext cx="5046989" cy="2011049"/>
            </a:xfrm>
            <a:prstGeom prst="rect">
              <a:avLst/>
            </a:prstGeom>
            <a:noFill/>
            <a:ln>
              <a:noFill/>
            </a:ln>
            <a:effectLst>
              <a:glow>
                <a:schemeClr val="bg1"/>
              </a:glow>
              <a:reflection endPos="0" dist="50800" dir="5400000" sy="-100000" algn="bl" rotWithShape="0"/>
            </a:effectLst>
          </p:spPr>
        </p:pic>
        <p:sp>
          <p:nvSpPr>
            <p:cNvPr id="5" name="YENİ NESİL İHRACAT DESTEKLERİ  VE…">
              <a:extLst>
                <a:ext uri="{FF2B5EF4-FFF2-40B4-BE49-F238E27FC236}">
                  <a16:creationId xmlns:a16="http://schemas.microsoft.com/office/drawing/2014/main" id="{27A95257-13AF-4214-92D1-E6B321BEF276}"/>
                </a:ext>
              </a:extLst>
            </p:cNvPr>
            <p:cNvSpPr txBox="1"/>
            <p:nvPr/>
          </p:nvSpPr>
          <p:spPr>
            <a:xfrm>
              <a:off x="3325862" y="2946011"/>
              <a:ext cx="4674365" cy="1673809"/>
            </a:xfrm>
            <a:prstGeom prst="rect">
              <a:avLst/>
            </a:prstGeom>
            <a:ln w="3175">
              <a:no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7560" tIns="17560" rIns="17560" bIns="17560" anchor="ctr"/>
            <a:lstStyle/>
            <a:p>
              <a:pPr algn="ctr">
                <a:defRPr sz="4400" b="1">
                  <a:solidFill>
                    <a:srgbClr val="D8AD65"/>
                  </a:solidFill>
                  <a:latin typeface="Myriad Pro Cond"/>
                  <a:ea typeface="Myriad Pro Cond"/>
                  <a:cs typeface="Myriad Pro Cond"/>
                  <a:sym typeface="Myriad Pro Condensed"/>
                </a:defRPr>
              </a:pPr>
              <a:r>
                <a:rPr lang="tr-TR" altLang="tr-TR" sz="2400" b="1" dirty="0">
                  <a:solidFill>
                    <a:prstClr val="white"/>
                  </a:solidFill>
                  <a:latin typeface="Myriad Pro Cond"/>
                </a:rPr>
                <a:t>SEKTÖREL TİCARET HEYETİ </a:t>
              </a:r>
            </a:p>
            <a:p>
              <a:pPr algn="ctr">
                <a:defRPr sz="4400" b="1">
                  <a:solidFill>
                    <a:srgbClr val="D8AD65"/>
                  </a:solidFill>
                  <a:latin typeface="Myriad Pro Cond"/>
                  <a:ea typeface="Myriad Pro Cond"/>
                  <a:cs typeface="Myriad Pro Cond"/>
                  <a:sym typeface="Myriad Pro Condensed"/>
                </a:defRPr>
              </a:pPr>
              <a:r>
                <a:rPr lang="tr-TR" altLang="tr-TR" sz="2400" b="1" dirty="0">
                  <a:solidFill>
                    <a:prstClr val="white"/>
                  </a:solidFill>
                  <a:latin typeface="Myriad Pro Cond"/>
                </a:rPr>
                <a:t>VE </a:t>
              </a:r>
            </a:p>
            <a:p>
              <a:pPr algn="ctr">
                <a:defRPr sz="4400" b="1">
                  <a:solidFill>
                    <a:srgbClr val="D8AD65"/>
                  </a:solidFill>
                  <a:latin typeface="Myriad Pro Cond"/>
                  <a:ea typeface="Myriad Pro Cond"/>
                  <a:cs typeface="Myriad Pro Cond"/>
                  <a:sym typeface="Myriad Pro Condensed"/>
                </a:defRPr>
              </a:pPr>
              <a:r>
                <a:rPr lang="tr-TR" altLang="tr-TR" sz="2400" b="1" dirty="0">
                  <a:solidFill>
                    <a:prstClr val="white"/>
                  </a:solidFill>
                  <a:latin typeface="Myriad Pro Cond"/>
                </a:rPr>
                <a:t>ALIM HEYETİ DESTEĞİ</a:t>
              </a:r>
              <a:endParaRPr lang="tr-TR" sz="2400" b="1" dirty="0">
                <a:solidFill>
                  <a:prstClr val="white"/>
                </a:solidFill>
                <a:latin typeface="Myriad Pro Cond"/>
              </a:endParaRPr>
            </a:p>
          </p:txBody>
        </p:sp>
      </p:grpSp>
    </p:spTree>
    <p:extLst>
      <p:ext uri="{BB962C8B-B14F-4D97-AF65-F5344CB8AC3E}">
        <p14:creationId xmlns:p14="http://schemas.microsoft.com/office/powerpoint/2010/main" val="9477919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B77D954E-51F1-4B99-A5C3-998F09CE0AFB}"/>
              </a:ext>
            </a:extLst>
          </p:cNvPr>
          <p:cNvSpPr txBox="1">
            <a:spLocks/>
          </p:cNvSpPr>
          <p:nvPr/>
        </p:nvSpPr>
        <p:spPr>
          <a:xfrm>
            <a:off x="699952" y="258548"/>
            <a:ext cx="6519454" cy="4339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2800" b="1" dirty="0" err="1">
                <a:solidFill>
                  <a:srgbClr val="A00000"/>
                </a:solidFill>
                <a:latin typeface="Myriad Pro Cond"/>
              </a:rPr>
              <a:t>Sektörel</a:t>
            </a:r>
            <a:r>
              <a:rPr lang="tr-TR" sz="2800" b="1" dirty="0">
                <a:solidFill>
                  <a:srgbClr val="A00000"/>
                </a:solidFill>
                <a:latin typeface="Myriad Pro Cond"/>
              </a:rPr>
              <a:t> Ticaret Heyeti Desteği</a:t>
            </a:r>
          </a:p>
        </p:txBody>
      </p:sp>
      <p:sp>
        <p:nvSpPr>
          <p:cNvPr id="3" name="Unvan 1">
            <a:extLst>
              <a:ext uri="{FF2B5EF4-FFF2-40B4-BE49-F238E27FC236}">
                <a16:creationId xmlns:a16="http://schemas.microsoft.com/office/drawing/2014/main" id="{FF344B34-6AF4-4FAA-9E35-33F3B71F9283}"/>
              </a:ext>
            </a:extLst>
          </p:cNvPr>
          <p:cNvSpPr txBox="1">
            <a:spLocks/>
          </p:cNvSpPr>
          <p:nvPr/>
        </p:nvSpPr>
        <p:spPr>
          <a:xfrm>
            <a:off x="941640" y="2137996"/>
            <a:ext cx="7062877" cy="30526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marL="457200" marR="0" lvl="0" indent="-45720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endParaRPr kumimoji="0" lang="tr-TR" sz="2800" b="1" i="0" u="none" strike="noStrike" kern="1200" cap="none" spc="0" normalizeH="0" baseline="0" noProof="0" dirty="0">
              <a:ln>
                <a:noFill/>
              </a:ln>
              <a:solidFill>
                <a:srgbClr val="A00000"/>
              </a:solidFill>
              <a:effectLst/>
              <a:uLnTx/>
              <a:uFillTx/>
              <a:latin typeface="Myriad Pro" panose="020B0503030403020204" pitchFamily="34" charset="0"/>
              <a:sym typeface="Montserrat Regular"/>
            </a:endParaRPr>
          </a:p>
        </p:txBody>
      </p:sp>
      <p:sp>
        <p:nvSpPr>
          <p:cNvPr id="4" name="Metin kutusu 3">
            <a:extLst>
              <a:ext uri="{FF2B5EF4-FFF2-40B4-BE49-F238E27FC236}">
                <a16:creationId xmlns:a16="http://schemas.microsoft.com/office/drawing/2014/main" id="{4831848D-5917-40A5-B030-40A8DA9FC4A5}"/>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sz="1800" b="1" i="0" u="none" strike="noStrike" kern="0" cap="none" spc="0" normalizeH="0" baseline="0" noProof="0" dirty="0">
              <a:ln>
                <a:noFill/>
              </a:ln>
              <a:solidFill>
                <a:srgbClr val="FFFFFF"/>
              </a:solidFill>
              <a:effectLst/>
              <a:uLnTx/>
              <a:uFillTx/>
              <a:ea typeface="+mn-ea"/>
              <a:cs typeface="+mn-cs"/>
            </a:endParaRPr>
          </a:p>
        </p:txBody>
      </p:sp>
      <p:sp>
        <p:nvSpPr>
          <p:cNvPr id="5" name="Dikdörtgen 4">
            <a:extLst>
              <a:ext uri="{FF2B5EF4-FFF2-40B4-BE49-F238E27FC236}">
                <a16:creationId xmlns:a16="http://schemas.microsoft.com/office/drawing/2014/main" id="{03D76021-C510-4F80-87EF-5533F093D379}"/>
              </a:ext>
            </a:extLst>
          </p:cNvPr>
          <p:cNvSpPr/>
          <p:nvPr/>
        </p:nvSpPr>
        <p:spPr>
          <a:xfrm>
            <a:off x="10454756" y="3165152"/>
            <a:ext cx="1628245" cy="492443"/>
          </a:xfrm>
          <a:prstGeom prst="rect">
            <a:avLst/>
          </a:prstGeom>
        </p:spPr>
        <p:txBody>
          <a:bodyPr wrap="square">
            <a:spAutoFit/>
          </a:bodyPr>
          <a:lstStyle/>
          <a:p>
            <a:pPr algn="ctr"/>
            <a:r>
              <a:rPr lang="tr-TR" sz="1300" b="1" dirty="0">
                <a:solidFill>
                  <a:srgbClr val="FFFFFF"/>
                </a:solidFill>
                <a:latin typeface="Myriad Pro Cond"/>
                <a:sym typeface="Myriad Pro Condensed"/>
              </a:rPr>
              <a:t>YENİ</a:t>
            </a:r>
          </a:p>
          <a:p>
            <a:pPr algn="ctr"/>
            <a:r>
              <a:rPr lang="tr-TR" sz="1300" b="1" dirty="0">
                <a:solidFill>
                  <a:srgbClr val="FFFFFF"/>
                </a:solidFill>
                <a:latin typeface="Myriad Pro Cond"/>
                <a:sym typeface="Myriad Pro Condensed"/>
              </a:rPr>
              <a:t>DESTEK</a:t>
            </a:r>
          </a:p>
        </p:txBody>
      </p:sp>
      <p:sp>
        <p:nvSpPr>
          <p:cNvPr id="6" name="Metin kutusu 5">
            <a:extLst>
              <a:ext uri="{FF2B5EF4-FFF2-40B4-BE49-F238E27FC236}">
                <a16:creationId xmlns:a16="http://schemas.microsoft.com/office/drawing/2014/main" id="{C65CFF59-D7E9-4BFD-B46A-013B6235490F}"/>
              </a:ext>
            </a:extLst>
          </p:cNvPr>
          <p:cNvSpPr txBox="1"/>
          <p:nvPr/>
        </p:nvSpPr>
        <p:spPr>
          <a:xfrm>
            <a:off x="658218" y="1667315"/>
            <a:ext cx="5852699" cy="3856578"/>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lvl="2">
              <a:buClr>
                <a:srgbClr val="990000"/>
              </a:buClr>
              <a:defRPr/>
            </a:pPr>
            <a:r>
              <a:rPr lang="tr-TR" b="1" dirty="0">
                <a:solidFill>
                  <a:schemeClr val="tx2"/>
                </a:solidFill>
                <a:latin typeface="Myriad Pro Cond"/>
                <a:cs typeface="Arial" pitchFamily="34" charset="0"/>
              </a:rPr>
              <a:t>Desteklenen Faaliyetler;</a:t>
            </a:r>
          </a:p>
          <a:p>
            <a:pPr marL="0" lvl="3" indent="0">
              <a:buClr>
                <a:srgbClr val="990000"/>
              </a:buClr>
              <a:defRPr/>
            </a:pPr>
            <a:r>
              <a:rPr lang="tr-TR" b="1" dirty="0">
                <a:solidFill>
                  <a:srgbClr val="A00000"/>
                </a:solidFill>
                <a:latin typeface="Myriad Pro Cond"/>
              </a:rPr>
              <a:t>Ortak Pazar Araştırmaları,</a:t>
            </a:r>
          </a:p>
          <a:p>
            <a:pPr marL="0" lvl="3" indent="0">
              <a:buClr>
                <a:srgbClr val="990000"/>
              </a:buClr>
              <a:defRPr/>
            </a:pPr>
            <a:r>
              <a:rPr lang="tr-TR" b="1" dirty="0">
                <a:solidFill>
                  <a:srgbClr val="A00000"/>
                </a:solidFill>
                <a:latin typeface="Myriad Pro Cond"/>
              </a:rPr>
              <a:t>Pazar Ziyaretleri,</a:t>
            </a:r>
          </a:p>
          <a:p>
            <a:pPr marL="0" lvl="3" indent="0">
              <a:buClr>
                <a:srgbClr val="990000"/>
              </a:buClr>
              <a:defRPr/>
            </a:pPr>
            <a:r>
              <a:rPr lang="tr-TR" b="1" dirty="0">
                <a:solidFill>
                  <a:srgbClr val="A00000"/>
                </a:solidFill>
                <a:latin typeface="Myriad Pro Cond"/>
              </a:rPr>
              <a:t>Ticaret Heyetleri,</a:t>
            </a:r>
          </a:p>
          <a:p>
            <a:pPr marL="0" lvl="3" indent="0">
              <a:buClr>
                <a:srgbClr val="990000"/>
              </a:buClr>
              <a:defRPr/>
            </a:pPr>
            <a:r>
              <a:rPr lang="tr-TR" b="1" dirty="0">
                <a:solidFill>
                  <a:srgbClr val="A00000"/>
                </a:solidFill>
                <a:latin typeface="Myriad Pro Cond"/>
              </a:rPr>
              <a:t>Yurt Dışı Fuar Ziyaretleri,</a:t>
            </a:r>
          </a:p>
          <a:p>
            <a:pPr marL="0" lvl="3" indent="0">
              <a:buClr>
                <a:srgbClr val="990000"/>
              </a:buClr>
              <a:defRPr/>
            </a:pPr>
            <a:r>
              <a:rPr lang="tr-TR" b="1" dirty="0">
                <a:solidFill>
                  <a:srgbClr val="A00000"/>
                </a:solidFill>
                <a:latin typeface="Myriad Pro Cond"/>
              </a:rPr>
              <a:t>Eşleştirme (B2B) Faaliyeti</a:t>
            </a:r>
          </a:p>
          <a:p>
            <a:pPr marL="0" lvl="3" indent="0">
              <a:buClr>
                <a:srgbClr val="990000"/>
              </a:buClr>
              <a:defRPr/>
            </a:pPr>
            <a:endParaRPr lang="tr-TR" b="1" dirty="0">
              <a:solidFill>
                <a:schemeClr val="tx2"/>
              </a:solidFill>
              <a:latin typeface="Myriad Pro Cond"/>
            </a:endParaRPr>
          </a:p>
          <a:p>
            <a:pPr marL="0" lvl="3" indent="0">
              <a:buClr>
                <a:srgbClr val="990000"/>
              </a:buClr>
              <a:defRPr/>
            </a:pPr>
            <a:r>
              <a:rPr lang="tr-TR" b="1" dirty="0">
                <a:solidFill>
                  <a:schemeClr val="tx2"/>
                </a:solidFill>
                <a:latin typeface="Myriad Pro Cond"/>
              </a:rPr>
              <a:t>Desteklenen Giderler;</a:t>
            </a:r>
          </a:p>
          <a:p>
            <a:pPr marL="0" lvl="3" indent="0">
              <a:buClr>
                <a:srgbClr val="990000"/>
              </a:buClr>
              <a:defRPr/>
            </a:pPr>
            <a:r>
              <a:rPr lang="tr-TR" b="1" dirty="0">
                <a:solidFill>
                  <a:srgbClr val="A00000"/>
                </a:solidFill>
                <a:latin typeface="Myriad Pro Cond"/>
              </a:rPr>
              <a:t>Ulaşım, Konaklama, Tanıtım, Organizasyon </a:t>
            </a:r>
          </a:p>
          <a:p>
            <a:pPr defTabSz="342900"/>
            <a:endParaRPr lang="tr-TR" b="1" dirty="0">
              <a:solidFill>
                <a:srgbClr val="A00000"/>
              </a:solidFill>
              <a:latin typeface="Myriad Pro Cond"/>
              <a:cs typeface="Arial" pitchFamily="34" charset="0"/>
            </a:endParaRPr>
          </a:p>
          <a:p>
            <a:pPr marL="0" marR="0" lvl="0" indent="0" algn="l" defTabSz="3429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srgbClr val="44546A"/>
                </a:solidFill>
                <a:effectLst/>
                <a:uLnTx/>
                <a:uFillTx/>
                <a:latin typeface="Myriad Pro Cond"/>
                <a:ea typeface="+mn-ea"/>
                <a:cs typeface="Arial" pitchFamily="34" charset="0"/>
              </a:rPr>
              <a:t>İşbirliği kuruluşlarının</a:t>
            </a:r>
          </a:p>
          <a:p>
            <a:pPr defTabSz="342900"/>
            <a:r>
              <a:rPr lang="tr-TR" b="1" dirty="0">
                <a:solidFill>
                  <a:schemeClr val="tx2"/>
                </a:solidFill>
                <a:latin typeface="Myriad Pro Cond"/>
                <a:cs typeface="Arial" pitchFamily="34" charset="0"/>
              </a:rPr>
              <a:t>Bakanlıktan ön onay alması gerekmektedir</a:t>
            </a:r>
          </a:p>
          <a:p>
            <a:endParaRPr lang="tr-TR" sz="1500" b="1" i="1" dirty="0">
              <a:solidFill>
                <a:srgbClr val="A00000"/>
              </a:solidFill>
              <a:latin typeface="Myriad Pro Cond"/>
            </a:endParaRPr>
          </a:p>
          <a:p>
            <a:endParaRPr lang="tr-TR" sz="1500" b="1" i="1" dirty="0">
              <a:solidFill>
                <a:srgbClr val="A00000"/>
              </a:solidFill>
              <a:latin typeface="Myriad Pro Cond"/>
            </a:endParaRPr>
          </a:p>
        </p:txBody>
      </p:sp>
      <p:sp>
        <p:nvSpPr>
          <p:cNvPr id="7" name="Rectangle">
            <a:extLst>
              <a:ext uri="{FF2B5EF4-FFF2-40B4-BE49-F238E27FC236}">
                <a16:creationId xmlns:a16="http://schemas.microsoft.com/office/drawing/2014/main" id="{7F2F52A7-05E3-4BCF-85EA-7613E5E74C0B}"/>
              </a:ext>
            </a:extLst>
          </p:cNvPr>
          <p:cNvSpPr/>
          <p:nvPr/>
        </p:nvSpPr>
        <p:spPr>
          <a:xfrm>
            <a:off x="7096860" y="1857049"/>
            <a:ext cx="4419949" cy="2448733"/>
          </a:xfrm>
          <a:prstGeom prst="rect">
            <a:avLst/>
          </a:prstGeom>
          <a:solidFill>
            <a:srgbClr val="A00000"/>
          </a:solidFill>
          <a:ln>
            <a:noFill/>
          </a:ln>
          <a:effectLst/>
        </p:spPr>
        <p:txBody>
          <a:bodyPr wrap="square" lIns="35120" tIns="35120" rIns="35120" bIns="35120" numCol="1" anchor="ctr">
            <a:noAutofit/>
          </a:bodyPr>
          <a:lstStyle/>
          <a:p>
            <a:pPr algn="ctr"/>
            <a:r>
              <a:rPr lang="tr-TR" b="1" i="1" dirty="0">
                <a:solidFill>
                  <a:srgbClr val="D8AD65"/>
                </a:solidFill>
                <a:latin typeface="Myriad Pro Cond"/>
              </a:rPr>
              <a:t>Destek Miktarı: </a:t>
            </a:r>
            <a:r>
              <a:rPr lang="tr-TR" b="1" i="1" dirty="0">
                <a:solidFill>
                  <a:schemeClr val="bg1"/>
                </a:solidFill>
                <a:latin typeface="Myriad Pro Cond"/>
              </a:rPr>
              <a:t>5.721.340 TL / Faaliyet</a:t>
            </a:r>
          </a:p>
          <a:p>
            <a:pPr algn="ctr"/>
            <a:r>
              <a:rPr lang="tr-TR" b="1" i="1" dirty="0">
                <a:solidFill>
                  <a:srgbClr val="D8AD65"/>
                </a:solidFill>
                <a:latin typeface="Myriad Pro Cond"/>
              </a:rPr>
              <a:t>Destek Oranı : </a:t>
            </a:r>
            <a:r>
              <a:rPr lang="tr-TR" b="1" i="1" dirty="0">
                <a:solidFill>
                  <a:schemeClr val="bg1"/>
                </a:solidFill>
                <a:latin typeface="Myriad Pro Cond"/>
              </a:rPr>
              <a:t>% 50</a:t>
            </a:r>
          </a:p>
          <a:p>
            <a:pPr algn="ctr"/>
            <a:endParaRPr lang="tr-TR" b="1" i="1" dirty="0">
              <a:solidFill>
                <a:schemeClr val="bg1"/>
              </a:solidFill>
              <a:latin typeface="Myriad Pro Cond"/>
            </a:endParaRPr>
          </a:p>
          <a:p>
            <a:pPr lvl="0" algn="ctr">
              <a:buClr>
                <a:srgbClr val="990000"/>
              </a:buClr>
              <a:defRPr/>
            </a:pPr>
            <a:r>
              <a:rPr lang="tr-TR" b="1" i="1" dirty="0">
                <a:solidFill>
                  <a:srgbClr val="D8AD65"/>
                </a:solidFill>
                <a:latin typeface="Myriad Pro Cond"/>
              </a:rPr>
              <a:t>Hedef Ülkeler: </a:t>
            </a:r>
            <a:r>
              <a:rPr lang="tr-TR" b="1" i="1" dirty="0">
                <a:solidFill>
                  <a:schemeClr val="bg1"/>
                </a:solidFill>
                <a:latin typeface="Myriad Pro Cond"/>
              </a:rPr>
              <a:t>%20</a:t>
            </a:r>
          </a:p>
          <a:p>
            <a:pPr algn="ctr">
              <a:buClr>
                <a:srgbClr val="990000"/>
              </a:buClr>
              <a:defRPr/>
            </a:pPr>
            <a:r>
              <a:rPr lang="tr-TR" b="1" i="1" dirty="0">
                <a:solidFill>
                  <a:srgbClr val="D8AD65"/>
                </a:solidFill>
                <a:latin typeface="Myriad Pro Cond"/>
              </a:rPr>
              <a:t>Hedef Sektör: </a:t>
            </a:r>
            <a:r>
              <a:rPr lang="tr-TR" b="1" i="1" dirty="0">
                <a:solidFill>
                  <a:schemeClr val="bg1"/>
                </a:solidFill>
                <a:latin typeface="Myriad Pro Cond"/>
              </a:rPr>
              <a:t>%5</a:t>
            </a:r>
            <a:endParaRPr lang="tr-TR" sz="1600" b="1" i="1" dirty="0">
              <a:solidFill>
                <a:schemeClr val="bg1"/>
              </a:solidFill>
              <a:latin typeface="Myriad Pro Cond"/>
            </a:endParaRPr>
          </a:p>
        </p:txBody>
      </p:sp>
      <p:sp>
        <p:nvSpPr>
          <p:cNvPr id="8" name="Metin kutusu 7">
            <a:extLst>
              <a:ext uri="{FF2B5EF4-FFF2-40B4-BE49-F238E27FC236}">
                <a16:creationId xmlns:a16="http://schemas.microsoft.com/office/drawing/2014/main" id="{22CF8213-647C-4599-804A-56EA20288F6C}"/>
              </a:ext>
            </a:extLst>
          </p:cNvPr>
          <p:cNvSpPr txBox="1"/>
          <p:nvPr/>
        </p:nvSpPr>
        <p:spPr>
          <a:xfrm>
            <a:off x="5419070" y="5606705"/>
            <a:ext cx="1516566" cy="301758"/>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marR="0" indent="0" algn="ctr" defTabSz="2438338" rtl="0" fontAlgn="auto" latinLnBrk="0" hangingPunct="0">
              <a:lnSpc>
                <a:spcPct val="100000"/>
              </a:lnSpc>
              <a:spcBef>
                <a:spcPts val="0"/>
              </a:spcBef>
              <a:spcAft>
                <a:spcPts val="0"/>
              </a:spcAft>
              <a:buClrTx/>
              <a:buSzTx/>
              <a:buFontTx/>
              <a:buNone/>
              <a:tabLst/>
            </a:pPr>
            <a:r>
              <a:rPr kumimoji="0" lang="tr-TR" sz="1500" b="1" i="0" u="none" strike="noStrike" cap="none" spc="0" normalizeH="0" baseline="0" dirty="0">
                <a:ln>
                  <a:noFill/>
                </a:ln>
                <a:solidFill>
                  <a:schemeClr val="bg1"/>
                </a:solidFill>
                <a:effectLst/>
                <a:uFillTx/>
                <a:latin typeface="Myriad Pro Cond"/>
                <a:sym typeface="Helvetica Neue"/>
              </a:rPr>
              <a:t>YENİ</a:t>
            </a:r>
          </a:p>
        </p:txBody>
      </p:sp>
    </p:spTree>
    <p:extLst>
      <p:ext uri="{BB962C8B-B14F-4D97-AF65-F5344CB8AC3E}">
        <p14:creationId xmlns:p14="http://schemas.microsoft.com/office/powerpoint/2010/main" val="41785879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3C178BB7-0C68-42B9-B4AF-A7EC2180781B}"/>
              </a:ext>
            </a:extLst>
          </p:cNvPr>
          <p:cNvSpPr txBox="1">
            <a:spLocks/>
          </p:cNvSpPr>
          <p:nvPr/>
        </p:nvSpPr>
        <p:spPr>
          <a:xfrm>
            <a:off x="699952" y="258548"/>
            <a:ext cx="6519454" cy="4339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2800" b="1" dirty="0">
                <a:solidFill>
                  <a:srgbClr val="A00000"/>
                </a:solidFill>
                <a:latin typeface="Myriad Pro Cond"/>
                <a:cs typeface="Myanmar Text" panose="020B0502040204020203" pitchFamily="34" charset="0"/>
              </a:rPr>
              <a:t>Alım Heyeti Desteği</a:t>
            </a:r>
          </a:p>
        </p:txBody>
      </p:sp>
      <p:sp>
        <p:nvSpPr>
          <p:cNvPr id="3" name="Unvan 1">
            <a:extLst>
              <a:ext uri="{FF2B5EF4-FFF2-40B4-BE49-F238E27FC236}">
                <a16:creationId xmlns:a16="http://schemas.microsoft.com/office/drawing/2014/main" id="{AEF32FD7-9EAB-47FB-9992-96323D24194D}"/>
              </a:ext>
            </a:extLst>
          </p:cNvPr>
          <p:cNvSpPr txBox="1">
            <a:spLocks/>
          </p:cNvSpPr>
          <p:nvPr/>
        </p:nvSpPr>
        <p:spPr>
          <a:xfrm>
            <a:off x="941640" y="2137996"/>
            <a:ext cx="7062877" cy="30526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marL="457200" marR="0" lvl="0" indent="-45720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endParaRPr kumimoji="0" lang="tr-TR" sz="2800" b="1" i="0" u="none" strike="noStrike" kern="1200" cap="none" spc="0" normalizeH="0" baseline="0" noProof="0" dirty="0">
              <a:ln>
                <a:noFill/>
              </a:ln>
              <a:solidFill>
                <a:srgbClr val="A00000"/>
              </a:solidFill>
              <a:effectLst/>
              <a:uLnTx/>
              <a:uFillTx/>
              <a:latin typeface="Myriad Pro" panose="020B0503030403020204" pitchFamily="34" charset="0"/>
              <a:sym typeface="Montserrat Regular"/>
            </a:endParaRPr>
          </a:p>
        </p:txBody>
      </p:sp>
      <p:sp>
        <p:nvSpPr>
          <p:cNvPr id="4" name="Metin kutusu 3">
            <a:extLst>
              <a:ext uri="{FF2B5EF4-FFF2-40B4-BE49-F238E27FC236}">
                <a16:creationId xmlns:a16="http://schemas.microsoft.com/office/drawing/2014/main" id="{A5A1409A-6642-4E2E-866C-BE3670C33BCC}"/>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sz="1800" b="1" i="0" u="none" strike="noStrike" kern="0" cap="none" spc="0" normalizeH="0" baseline="0" noProof="0" dirty="0">
              <a:ln>
                <a:noFill/>
              </a:ln>
              <a:solidFill>
                <a:srgbClr val="FFFFFF"/>
              </a:solidFill>
              <a:effectLst/>
              <a:uLnTx/>
              <a:uFillTx/>
              <a:ea typeface="+mn-ea"/>
              <a:cs typeface="+mn-cs"/>
            </a:endParaRPr>
          </a:p>
        </p:txBody>
      </p:sp>
      <p:sp>
        <p:nvSpPr>
          <p:cNvPr id="5" name="Dikdörtgen 4">
            <a:extLst>
              <a:ext uri="{FF2B5EF4-FFF2-40B4-BE49-F238E27FC236}">
                <a16:creationId xmlns:a16="http://schemas.microsoft.com/office/drawing/2014/main" id="{97A2B116-017F-4646-93CF-912B429F9142}"/>
              </a:ext>
            </a:extLst>
          </p:cNvPr>
          <p:cNvSpPr/>
          <p:nvPr/>
        </p:nvSpPr>
        <p:spPr>
          <a:xfrm>
            <a:off x="10454756" y="3165152"/>
            <a:ext cx="1628245" cy="492443"/>
          </a:xfrm>
          <a:prstGeom prst="rect">
            <a:avLst/>
          </a:prstGeom>
        </p:spPr>
        <p:txBody>
          <a:bodyPr wrap="square">
            <a:spAutoFit/>
          </a:bodyPr>
          <a:lstStyle/>
          <a:p>
            <a:pPr algn="ctr"/>
            <a:r>
              <a:rPr lang="tr-TR" sz="1300" b="1" dirty="0">
                <a:solidFill>
                  <a:srgbClr val="FFFFFF"/>
                </a:solidFill>
                <a:latin typeface="Myriad Pro Cond"/>
                <a:sym typeface="Myriad Pro Condensed"/>
              </a:rPr>
              <a:t>YENİ</a:t>
            </a:r>
          </a:p>
          <a:p>
            <a:pPr algn="ctr"/>
            <a:r>
              <a:rPr lang="tr-TR" sz="1300" b="1" dirty="0">
                <a:solidFill>
                  <a:srgbClr val="FFFFFF"/>
                </a:solidFill>
                <a:latin typeface="Myriad Pro Cond"/>
                <a:sym typeface="Myriad Pro Condensed"/>
              </a:rPr>
              <a:t>DESTEK</a:t>
            </a:r>
          </a:p>
        </p:txBody>
      </p:sp>
      <p:sp>
        <p:nvSpPr>
          <p:cNvPr id="6" name="Metin kutusu 5">
            <a:extLst>
              <a:ext uri="{FF2B5EF4-FFF2-40B4-BE49-F238E27FC236}">
                <a16:creationId xmlns:a16="http://schemas.microsoft.com/office/drawing/2014/main" id="{812CA3AE-347B-4CC0-BFC1-1229F4D32BA7}"/>
              </a:ext>
            </a:extLst>
          </p:cNvPr>
          <p:cNvSpPr txBox="1"/>
          <p:nvPr/>
        </p:nvSpPr>
        <p:spPr>
          <a:xfrm>
            <a:off x="509285" y="1867805"/>
            <a:ext cx="6111433" cy="3579579"/>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lvl="2">
              <a:buClr>
                <a:srgbClr val="990000"/>
              </a:buClr>
              <a:defRPr/>
            </a:pPr>
            <a:r>
              <a:rPr lang="tr-TR" b="1" dirty="0">
                <a:solidFill>
                  <a:schemeClr val="tx2"/>
                </a:solidFill>
                <a:latin typeface="Myriad Pro Cond"/>
                <a:cs typeface="Arial" pitchFamily="34" charset="0"/>
              </a:rPr>
              <a:t>Desteklenen Faaliyetler;</a:t>
            </a:r>
          </a:p>
          <a:p>
            <a:pPr marL="0" lvl="3" indent="0">
              <a:buClr>
                <a:srgbClr val="990000"/>
              </a:buClr>
              <a:defRPr/>
            </a:pPr>
            <a:r>
              <a:rPr lang="tr-TR" b="1" dirty="0">
                <a:solidFill>
                  <a:srgbClr val="A00000"/>
                </a:solidFill>
                <a:latin typeface="Myriad Pro Cond"/>
              </a:rPr>
              <a:t>İkili iş görüşmeleri,</a:t>
            </a:r>
          </a:p>
          <a:p>
            <a:pPr marL="0" lvl="3" indent="0">
              <a:buClr>
                <a:srgbClr val="990000"/>
              </a:buClr>
              <a:defRPr/>
            </a:pPr>
            <a:r>
              <a:rPr lang="tr-TR" b="1" dirty="0">
                <a:solidFill>
                  <a:srgbClr val="A00000"/>
                </a:solidFill>
                <a:latin typeface="Myriad Pro Cond"/>
              </a:rPr>
              <a:t>Tesis ziyaretleri,</a:t>
            </a:r>
          </a:p>
          <a:p>
            <a:pPr marL="0" lvl="3" indent="0">
              <a:buClr>
                <a:srgbClr val="990000"/>
              </a:buClr>
              <a:defRPr/>
            </a:pPr>
            <a:r>
              <a:rPr lang="tr-TR" b="1" dirty="0">
                <a:solidFill>
                  <a:srgbClr val="A00000"/>
                </a:solidFill>
                <a:latin typeface="Myriad Pro Cond"/>
              </a:rPr>
              <a:t>Meslek kuruluşu ziyareti</a:t>
            </a:r>
          </a:p>
          <a:p>
            <a:pPr marL="0" lvl="2">
              <a:buClr>
                <a:srgbClr val="990000"/>
              </a:buClr>
              <a:defRPr/>
            </a:pPr>
            <a:endParaRPr lang="tr-TR" b="1" dirty="0">
              <a:solidFill>
                <a:srgbClr val="A00000"/>
              </a:solidFill>
              <a:latin typeface="Myriad Pro Cond"/>
            </a:endParaRPr>
          </a:p>
          <a:p>
            <a:pPr marL="0" lvl="3" indent="0">
              <a:buClr>
                <a:srgbClr val="990000"/>
              </a:buClr>
              <a:defRPr/>
            </a:pPr>
            <a:r>
              <a:rPr lang="tr-TR" b="1" dirty="0">
                <a:solidFill>
                  <a:schemeClr val="tx2"/>
                </a:solidFill>
                <a:latin typeface="Myriad Pro Cond"/>
              </a:rPr>
              <a:t>Desteklenen Giderler;</a:t>
            </a:r>
          </a:p>
          <a:p>
            <a:pPr marL="0" lvl="3" indent="0">
              <a:buClr>
                <a:srgbClr val="990000"/>
              </a:buClr>
              <a:defRPr/>
            </a:pPr>
            <a:r>
              <a:rPr lang="tr-TR" b="1" dirty="0">
                <a:solidFill>
                  <a:srgbClr val="A00000"/>
                </a:solidFill>
                <a:latin typeface="Myriad Pro Cond"/>
              </a:rPr>
              <a:t>Ulaşım, Konaklama, Tanıtım, Organizasyon </a:t>
            </a:r>
          </a:p>
          <a:p>
            <a:pPr defTabSz="342900"/>
            <a:endParaRPr lang="tr-TR" b="1" dirty="0">
              <a:solidFill>
                <a:srgbClr val="A00000"/>
              </a:solidFill>
              <a:latin typeface="Myriad Pro Cond"/>
              <a:cs typeface="Arial" pitchFamily="34" charset="0"/>
            </a:endParaRPr>
          </a:p>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tr-TR" sz="1800" b="1" i="0" u="none" strike="noStrike" kern="1200" cap="none" spc="0" normalizeH="0" baseline="0" noProof="0" dirty="0">
              <a:ln>
                <a:noFill/>
              </a:ln>
              <a:solidFill>
                <a:srgbClr val="A00000"/>
              </a:solidFill>
              <a:effectLst/>
              <a:uLnTx/>
              <a:uFillTx/>
              <a:latin typeface="Myriad Pro Cond"/>
              <a:ea typeface="+mn-ea"/>
              <a:cs typeface="Arial" pitchFamily="34" charset="0"/>
            </a:endParaRPr>
          </a:p>
          <a:p>
            <a:pPr marL="0" marR="0" lvl="0" indent="0" algn="l" defTabSz="3429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srgbClr val="44546A"/>
                </a:solidFill>
                <a:effectLst/>
                <a:uLnTx/>
                <a:uFillTx/>
                <a:latin typeface="Myriad Pro Cond"/>
                <a:ea typeface="+mn-ea"/>
                <a:cs typeface="Arial" pitchFamily="34" charset="0"/>
              </a:rPr>
              <a:t>İşbirliği kuruluşlarının</a:t>
            </a:r>
          </a:p>
          <a:p>
            <a:pPr marL="0" marR="0" lvl="0" indent="0" algn="l" defTabSz="3429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srgbClr val="44546A"/>
                </a:solidFill>
                <a:effectLst/>
                <a:uLnTx/>
                <a:uFillTx/>
                <a:latin typeface="Myriad Pro Cond"/>
                <a:ea typeface="+mn-ea"/>
                <a:cs typeface="Arial" pitchFamily="34" charset="0"/>
              </a:rPr>
              <a:t>Bakanlıktan ön onay alması gerekmektedir</a:t>
            </a:r>
          </a:p>
          <a:p>
            <a:endParaRPr lang="tr-TR" sz="1500" b="1" i="1" dirty="0">
              <a:solidFill>
                <a:srgbClr val="A00000"/>
              </a:solidFill>
              <a:latin typeface="Myriad Pro Cond"/>
            </a:endParaRPr>
          </a:p>
          <a:p>
            <a:endParaRPr lang="tr-TR" sz="1500" b="1" i="1" dirty="0">
              <a:solidFill>
                <a:srgbClr val="A00000"/>
              </a:solidFill>
              <a:latin typeface="Myriad Pro Cond"/>
            </a:endParaRPr>
          </a:p>
        </p:txBody>
      </p:sp>
      <p:sp>
        <p:nvSpPr>
          <p:cNvPr id="7" name="Rectangle">
            <a:extLst>
              <a:ext uri="{FF2B5EF4-FFF2-40B4-BE49-F238E27FC236}">
                <a16:creationId xmlns:a16="http://schemas.microsoft.com/office/drawing/2014/main" id="{DC385156-A388-4A6A-8AA0-56BD7190CB84}"/>
              </a:ext>
            </a:extLst>
          </p:cNvPr>
          <p:cNvSpPr/>
          <p:nvPr/>
        </p:nvSpPr>
        <p:spPr>
          <a:xfrm>
            <a:off x="7136780" y="2202332"/>
            <a:ext cx="4270918" cy="1300852"/>
          </a:xfrm>
          <a:prstGeom prst="rect">
            <a:avLst/>
          </a:prstGeom>
          <a:solidFill>
            <a:srgbClr val="A00000"/>
          </a:solidFill>
          <a:ln>
            <a:noFill/>
          </a:ln>
          <a:effectLst/>
        </p:spPr>
        <p:txBody>
          <a:bodyPr wrap="square" lIns="35120" tIns="35120" rIns="35120" bIns="35120" numCol="1" anchor="ctr">
            <a:noAutofit/>
          </a:bodyPr>
          <a:lstStyle/>
          <a:p>
            <a:pPr algn="ctr"/>
            <a:r>
              <a:rPr lang="tr-TR" sz="1600" b="1" i="1" dirty="0">
                <a:solidFill>
                  <a:srgbClr val="D8AD65"/>
                </a:solidFill>
                <a:latin typeface="Myriad Pro Cond"/>
              </a:rPr>
              <a:t>Destek Miktarı</a:t>
            </a:r>
            <a:r>
              <a:rPr lang="tr-TR" sz="1600" b="1" dirty="0">
                <a:solidFill>
                  <a:srgbClr val="D8AD65"/>
                </a:solidFill>
                <a:latin typeface="Myriad Pro Cond"/>
              </a:rPr>
              <a:t>: </a:t>
            </a:r>
            <a:r>
              <a:rPr lang="tr-TR" sz="1600" b="1" i="1" dirty="0">
                <a:solidFill>
                  <a:schemeClr val="bg1"/>
                </a:solidFill>
                <a:latin typeface="Myriad Pro Cond"/>
              </a:rPr>
              <a:t>4.768.485 TL /Faaliyet </a:t>
            </a:r>
          </a:p>
          <a:p>
            <a:pPr algn="ctr"/>
            <a:r>
              <a:rPr lang="tr-TR" sz="1600" b="1" i="1" dirty="0">
                <a:solidFill>
                  <a:srgbClr val="D8AD65"/>
                </a:solidFill>
                <a:latin typeface="Myriad Pro Cond"/>
              </a:rPr>
              <a:t>Destek Oranı : </a:t>
            </a:r>
            <a:r>
              <a:rPr lang="tr-TR" sz="1600" b="1" i="1" dirty="0">
                <a:solidFill>
                  <a:schemeClr val="bg1"/>
                </a:solidFill>
                <a:latin typeface="Myriad Pro Cond"/>
              </a:rPr>
              <a:t>% 50</a:t>
            </a:r>
          </a:p>
        </p:txBody>
      </p:sp>
      <p:sp>
        <p:nvSpPr>
          <p:cNvPr id="8" name="Metin kutusu 7">
            <a:extLst>
              <a:ext uri="{FF2B5EF4-FFF2-40B4-BE49-F238E27FC236}">
                <a16:creationId xmlns:a16="http://schemas.microsoft.com/office/drawing/2014/main" id="{B88BED97-7C43-4470-9428-AA8BFF3EAF08}"/>
              </a:ext>
            </a:extLst>
          </p:cNvPr>
          <p:cNvSpPr txBox="1"/>
          <p:nvPr/>
        </p:nvSpPr>
        <p:spPr>
          <a:xfrm>
            <a:off x="5419070" y="5606705"/>
            <a:ext cx="1516566" cy="301758"/>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marR="0" indent="0" algn="ctr" defTabSz="2438338" rtl="0" fontAlgn="auto" latinLnBrk="0" hangingPunct="0">
              <a:lnSpc>
                <a:spcPct val="100000"/>
              </a:lnSpc>
              <a:spcBef>
                <a:spcPts val="0"/>
              </a:spcBef>
              <a:spcAft>
                <a:spcPts val="0"/>
              </a:spcAft>
              <a:buClrTx/>
              <a:buSzTx/>
              <a:buFontTx/>
              <a:buNone/>
              <a:tabLst/>
            </a:pPr>
            <a:r>
              <a:rPr kumimoji="0" lang="tr-TR" sz="1500" b="1" i="0" u="none" strike="noStrike" cap="none" spc="0" normalizeH="0" baseline="0" dirty="0">
                <a:ln>
                  <a:noFill/>
                </a:ln>
                <a:solidFill>
                  <a:schemeClr val="bg1"/>
                </a:solidFill>
                <a:effectLst/>
                <a:uFillTx/>
                <a:latin typeface="Myriad Pro Cond"/>
                <a:sym typeface="Helvetica Neue"/>
              </a:rPr>
              <a:t>YENİ</a:t>
            </a:r>
          </a:p>
        </p:txBody>
      </p:sp>
      <p:sp>
        <p:nvSpPr>
          <p:cNvPr id="9" name="Dikdörtgen 8">
            <a:extLst>
              <a:ext uri="{FF2B5EF4-FFF2-40B4-BE49-F238E27FC236}">
                <a16:creationId xmlns:a16="http://schemas.microsoft.com/office/drawing/2014/main" id="{9BD08D53-7960-4DD4-ACD0-86C6CB87ACF1}"/>
              </a:ext>
            </a:extLst>
          </p:cNvPr>
          <p:cNvSpPr/>
          <p:nvPr/>
        </p:nvSpPr>
        <p:spPr>
          <a:xfrm>
            <a:off x="6909992" y="5190685"/>
            <a:ext cx="5107259" cy="705152"/>
          </a:xfrm>
          <a:prstGeom prst="rect">
            <a:avLst/>
          </a:prstGeom>
        </p:spPr>
        <p:txBody>
          <a:bodyPr wrap="square">
            <a:spAutoFit/>
          </a:bodyPr>
          <a:lstStyle/>
          <a:p>
            <a:pPr marL="685800" lvl="2" indent="0" defTabSz="685800" hangingPunct="1">
              <a:defRPr/>
            </a:pPr>
            <a:endParaRPr lang="tr-TR" sz="1500" b="1" i="1" dirty="0">
              <a:solidFill>
                <a:srgbClr val="E43033"/>
              </a:solidFill>
              <a:latin typeface="Myriad Pro Cond"/>
            </a:endParaRPr>
          </a:p>
        </p:txBody>
      </p:sp>
      <p:pic>
        <p:nvPicPr>
          <p:cNvPr id="10" name="Resim 8">
            <a:extLst>
              <a:ext uri="{FF2B5EF4-FFF2-40B4-BE49-F238E27FC236}">
                <a16:creationId xmlns:a16="http://schemas.microsoft.com/office/drawing/2014/main" id="{53D9B013-A2B1-49BA-89D3-6467EDE7BE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0928194" y="5427523"/>
            <a:ext cx="635619" cy="611743"/>
          </a:xfrm>
          <a:prstGeom prst="rect">
            <a:avLst/>
          </a:prstGeom>
        </p:spPr>
      </p:pic>
      <p:sp>
        <p:nvSpPr>
          <p:cNvPr id="12" name="Metin kutusu 11">
            <a:extLst>
              <a:ext uri="{FF2B5EF4-FFF2-40B4-BE49-F238E27FC236}">
                <a16:creationId xmlns:a16="http://schemas.microsoft.com/office/drawing/2014/main" id="{50807C6E-37CC-411C-9A64-5C6E79838531}"/>
              </a:ext>
            </a:extLst>
          </p:cNvPr>
          <p:cNvSpPr txBox="1"/>
          <p:nvPr/>
        </p:nvSpPr>
        <p:spPr>
          <a:xfrm>
            <a:off x="7136780" y="4584499"/>
            <a:ext cx="4545935" cy="923330"/>
          </a:xfrm>
          <a:prstGeom prst="rect">
            <a:avLst/>
          </a:prstGeom>
          <a:noFill/>
        </p:spPr>
        <p:txBody>
          <a:bodyPr wrap="square">
            <a:spAutoFit/>
          </a:bodyPr>
          <a:lstStyle/>
          <a:p>
            <a:pPr algn="just"/>
            <a:r>
              <a:rPr lang="tr-TR" b="1" dirty="0" err="1">
                <a:solidFill>
                  <a:srgbClr val="44546A"/>
                </a:solidFill>
                <a:latin typeface="Myriad Pro Cond"/>
                <a:cs typeface="Arial" pitchFamily="34" charset="0"/>
              </a:rPr>
              <a:t>Sektörel</a:t>
            </a:r>
            <a:r>
              <a:rPr lang="tr-TR" b="1" dirty="0">
                <a:solidFill>
                  <a:srgbClr val="44546A"/>
                </a:solidFill>
                <a:latin typeface="Myriad Pro Cond"/>
                <a:cs typeface="Arial" pitchFamily="34" charset="0"/>
              </a:rPr>
              <a:t> ticaret heyeti ve alım heyeti programlarında en az 8 şirketin katıldığı başvurular değerlendirmeye alınır.</a:t>
            </a:r>
          </a:p>
        </p:txBody>
      </p:sp>
      <p:sp>
        <p:nvSpPr>
          <p:cNvPr id="13" name="Yıldız: 5 Nokta 12">
            <a:extLst>
              <a:ext uri="{FF2B5EF4-FFF2-40B4-BE49-F238E27FC236}">
                <a16:creationId xmlns:a16="http://schemas.microsoft.com/office/drawing/2014/main" id="{29F604BE-F24B-4206-A39D-560CF112D950}"/>
              </a:ext>
            </a:extLst>
          </p:cNvPr>
          <p:cNvSpPr/>
          <p:nvPr/>
        </p:nvSpPr>
        <p:spPr>
          <a:xfrm flipH="1">
            <a:off x="6909992" y="4584499"/>
            <a:ext cx="309413" cy="32203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41274801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 2">
            <a:extLst>
              <a:ext uri="{FF2B5EF4-FFF2-40B4-BE49-F238E27FC236}">
                <a16:creationId xmlns:a16="http://schemas.microsoft.com/office/drawing/2014/main" id="{38BBEA58-AC9C-4C41-9354-60BD610D064D}"/>
              </a:ext>
            </a:extLst>
          </p:cNvPr>
          <p:cNvGrpSpPr/>
          <p:nvPr/>
        </p:nvGrpSpPr>
        <p:grpSpPr>
          <a:xfrm>
            <a:off x="3318961" y="2744794"/>
            <a:ext cx="5554078" cy="1940417"/>
            <a:chOff x="3139549" y="2804468"/>
            <a:chExt cx="5046989" cy="2011049"/>
          </a:xfrm>
        </p:grpSpPr>
        <p:pic>
          <p:nvPicPr>
            <p:cNvPr id="4" name="Shape Shape" descr="Shape Shape">
              <a:extLst>
                <a:ext uri="{FF2B5EF4-FFF2-40B4-BE49-F238E27FC236}">
                  <a16:creationId xmlns:a16="http://schemas.microsoft.com/office/drawing/2014/main" id="{6C97BA46-97F5-44F4-974B-56F9349635D4}"/>
                </a:ext>
              </a:extLst>
            </p:cNvPr>
            <p:cNvPicPr>
              <a:picLocks/>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colorTemperature colorTemp="1500"/>
                      </a14:imgEffect>
                      <a14:imgEffect>
                        <a14:saturation sat="2000"/>
                      </a14:imgEffect>
                    </a14:imgLayer>
                  </a14:imgProps>
                </a:ext>
              </a:extLst>
            </a:blip>
            <a:stretch>
              <a:fillRect/>
            </a:stretch>
          </p:blipFill>
          <p:spPr>
            <a:xfrm>
              <a:off x="3139549" y="2804468"/>
              <a:ext cx="5046989" cy="2011049"/>
            </a:xfrm>
            <a:prstGeom prst="rect">
              <a:avLst/>
            </a:prstGeom>
            <a:noFill/>
            <a:ln>
              <a:noFill/>
            </a:ln>
            <a:effectLst>
              <a:glow>
                <a:schemeClr val="bg1"/>
              </a:glow>
              <a:reflection endPos="0" dist="50800" dir="5400000" sy="-100000" algn="bl" rotWithShape="0"/>
            </a:effectLst>
          </p:spPr>
        </p:pic>
        <p:sp>
          <p:nvSpPr>
            <p:cNvPr id="5" name="YENİ NESİL İHRACAT DESTEKLERİ  VE…">
              <a:extLst>
                <a:ext uri="{FF2B5EF4-FFF2-40B4-BE49-F238E27FC236}">
                  <a16:creationId xmlns:a16="http://schemas.microsoft.com/office/drawing/2014/main" id="{15EB3499-5CAC-402D-8375-C157E7E3A73F}"/>
                </a:ext>
              </a:extLst>
            </p:cNvPr>
            <p:cNvSpPr txBox="1"/>
            <p:nvPr/>
          </p:nvSpPr>
          <p:spPr>
            <a:xfrm>
              <a:off x="3325862" y="2946011"/>
              <a:ext cx="4674365" cy="1673809"/>
            </a:xfrm>
            <a:prstGeom prst="rect">
              <a:avLst/>
            </a:prstGeom>
            <a:ln w="3175">
              <a:no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7560" tIns="17560" rIns="17560" bIns="17560" anchor="ctr"/>
            <a:lstStyle/>
            <a:p>
              <a:pPr algn="ctr">
                <a:defRPr sz="4400" b="1">
                  <a:solidFill>
                    <a:srgbClr val="D8AD65"/>
                  </a:solidFill>
                  <a:latin typeface="Myriad Pro Cond"/>
                  <a:ea typeface="Myriad Pro Cond"/>
                  <a:cs typeface="Myriad Pro Cond"/>
                  <a:sym typeface="Myriad Pro Condensed"/>
                </a:defRPr>
              </a:pPr>
              <a:r>
                <a:rPr lang="tr-TR" altLang="tr-TR" sz="2400" b="1" dirty="0">
                  <a:solidFill>
                    <a:prstClr val="white"/>
                  </a:solidFill>
                  <a:latin typeface="Myriad Pro Cond"/>
                </a:rPr>
                <a:t>SANAL TİCARET HEYETİ DESTEĞİ</a:t>
              </a:r>
              <a:endParaRPr lang="tr-TR" sz="2400" b="1" dirty="0">
                <a:solidFill>
                  <a:prstClr val="white"/>
                </a:solidFill>
                <a:latin typeface="Myriad Pro Cond"/>
              </a:endParaRPr>
            </a:p>
          </p:txBody>
        </p:sp>
      </p:grpSp>
    </p:spTree>
    <p:extLst>
      <p:ext uri="{BB962C8B-B14F-4D97-AF65-F5344CB8AC3E}">
        <p14:creationId xmlns:p14="http://schemas.microsoft.com/office/powerpoint/2010/main" val="25025487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C121908B-2869-4606-B0CB-B9D05D450AD8}"/>
              </a:ext>
            </a:extLst>
          </p:cNvPr>
          <p:cNvSpPr txBox="1">
            <a:spLocks/>
          </p:cNvSpPr>
          <p:nvPr/>
        </p:nvSpPr>
        <p:spPr>
          <a:xfrm>
            <a:off x="699952" y="258548"/>
            <a:ext cx="6519454" cy="3693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2800" b="1" dirty="0">
                <a:solidFill>
                  <a:srgbClr val="A00000"/>
                </a:solidFill>
                <a:latin typeface="Myriad Pro Cond"/>
              </a:rPr>
              <a:t>Sanal Ticaret Heyeti Desteği</a:t>
            </a:r>
          </a:p>
        </p:txBody>
      </p:sp>
      <p:sp>
        <p:nvSpPr>
          <p:cNvPr id="3" name="Unvan 1">
            <a:extLst>
              <a:ext uri="{FF2B5EF4-FFF2-40B4-BE49-F238E27FC236}">
                <a16:creationId xmlns:a16="http://schemas.microsoft.com/office/drawing/2014/main" id="{3130EA1B-ABB3-4507-91F9-10304B869398}"/>
              </a:ext>
            </a:extLst>
          </p:cNvPr>
          <p:cNvSpPr txBox="1">
            <a:spLocks/>
          </p:cNvSpPr>
          <p:nvPr/>
        </p:nvSpPr>
        <p:spPr>
          <a:xfrm>
            <a:off x="567160" y="2184409"/>
            <a:ext cx="7506806" cy="30526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marL="457200" marR="0" lvl="0" indent="-45720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endParaRPr kumimoji="0" lang="tr-TR" sz="2800" b="1" i="0" u="none" strike="noStrike" kern="1200" cap="none" spc="0" normalizeH="0" baseline="0" noProof="0" dirty="0">
              <a:ln>
                <a:noFill/>
              </a:ln>
              <a:solidFill>
                <a:srgbClr val="A00000"/>
              </a:solidFill>
              <a:effectLst/>
              <a:uLnTx/>
              <a:uFillTx/>
              <a:latin typeface="Myriad Pro" panose="020B0503030403020204" pitchFamily="34" charset="0"/>
              <a:sym typeface="Montserrat Regular"/>
            </a:endParaRPr>
          </a:p>
        </p:txBody>
      </p:sp>
      <p:sp>
        <p:nvSpPr>
          <p:cNvPr id="4" name="Metin kutusu 3">
            <a:extLst>
              <a:ext uri="{FF2B5EF4-FFF2-40B4-BE49-F238E27FC236}">
                <a16:creationId xmlns:a16="http://schemas.microsoft.com/office/drawing/2014/main" id="{7BABEBD3-FD18-49F9-A734-B141489D6187}"/>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sz="1800" b="1" i="0" u="none" strike="noStrike" kern="0" cap="none" spc="0" normalizeH="0" baseline="0" noProof="0" dirty="0">
              <a:ln>
                <a:noFill/>
              </a:ln>
              <a:solidFill>
                <a:srgbClr val="FFFFFF"/>
              </a:solidFill>
              <a:effectLst/>
              <a:uLnTx/>
              <a:uFillTx/>
              <a:ea typeface="+mn-ea"/>
              <a:cs typeface="+mn-cs"/>
            </a:endParaRPr>
          </a:p>
        </p:txBody>
      </p:sp>
      <p:sp>
        <p:nvSpPr>
          <p:cNvPr id="5" name="Dikdörtgen 4">
            <a:extLst>
              <a:ext uri="{FF2B5EF4-FFF2-40B4-BE49-F238E27FC236}">
                <a16:creationId xmlns:a16="http://schemas.microsoft.com/office/drawing/2014/main" id="{B0EA9963-7BB1-42D9-BAC0-7036AF06F3C5}"/>
              </a:ext>
            </a:extLst>
          </p:cNvPr>
          <p:cNvSpPr/>
          <p:nvPr/>
        </p:nvSpPr>
        <p:spPr>
          <a:xfrm>
            <a:off x="10454756" y="3165152"/>
            <a:ext cx="1628245" cy="492443"/>
          </a:xfrm>
          <a:prstGeom prst="rect">
            <a:avLst/>
          </a:prstGeom>
        </p:spPr>
        <p:txBody>
          <a:bodyPr wrap="square">
            <a:spAutoFit/>
          </a:bodyPr>
          <a:lstStyle/>
          <a:p>
            <a:pPr algn="ctr"/>
            <a:r>
              <a:rPr lang="tr-TR" sz="1300" b="1" dirty="0">
                <a:solidFill>
                  <a:srgbClr val="FFFFFF"/>
                </a:solidFill>
                <a:latin typeface="Myriad Pro Cond"/>
                <a:sym typeface="Myriad Pro Condensed"/>
              </a:rPr>
              <a:t>YENİ</a:t>
            </a:r>
          </a:p>
          <a:p>
            <a:pPr algn="ctr"/>
            <a:r>
              <a:rPr lang="tr-TR" sz="1300" b="1" dirty="0">
                <a:solidFill>
                  <a:srgbClr val="FFFFFF"/>
                </a:solidFill>
                <a:latin typeface="Myriad Pro Cond"/>
                <a:sym typeface="Myriad Pro Condensed"/>
              </a:rPr>
              <a:t>DESTEK</a:t>
            </a:r>
          </a:p>
        </p:txBody>
      </p:sp>
      <p:sp>
        <p:nvSpPr>
          <p:cNvPr id="6" name="Metin kutusu 5">
            <a:extLst>
              <a:ext uri="{FF2B5EF4-FFF2-40B4-BE49-F238E27FC236}">
                <a16:creationId xmlns:a16="http://schemas.microsoft.com/office/drawing/2014/main" id="{15235802-23A8-4F94-9F5C-6E1FAB95F745}"/>
              </a:ext>
            </a:extLst>
          </p:cNvPr>
          <p:cNvSpPr txBox="1"/>
          <p:nvPr/>
        </p:nvSpPr>
        <p:spPr>
          <a:xfrm>
            <a:off x="833377" y="1477296"/>
            <a:ext cx="5578998" cy="4318243"/>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lvl="2" algn="just">
              <a:buClr>
                <a:srgbClr val="990000"/>
              </a:buClr>
              <a:defRPr/>
            </a:pPr>
            <a:r>
              <a:rPr lang="tr-TR" b="1" dirty="0">
                <a:solidFill>
                  <a:schemeClr val="tx2"/>
                </a:solidFill>
                <a:latin typeface="Myriad Pro Cond"/>
                <a:cs typeface="Arial" pitchFamily="34" charset="0"/>
              </a:rPr>
              <a:t>Desteklenen Giderler</a:t>
            </a:r>
          </a:p>
          <a:p>
            <a:pPr marL="0" lvl="2" algn="just">
              <a:buClr>
                <a:srgbClr val="990000"/>
              </a:buClr>
              <a:defRPr/>
            </a:pPr>
            <a:endParaRPr lang="tr-TR" b="1" dirty="0">
              <a:solidFill>
                <a:srgbClr val="A00000"/>
              </a:solidFill>
              <a:latin typeface="Myriad Pro Cond"/>
              <a:cs typeface="Arial" pitchFamily="34" charset="0"/>
            </a:endParaRPr>
          </a:p>
          <a:p>
            <a:pPr marL="0" lvl="2" algn="just">
              <a:buClr>
                <a:srgbClr val="990000"/>
              </a:buClr>
              <a:defRPr/>
            </a:pPr>
            <a:r>
              <a:rPr lang="tr-TR" b="1" dirty="0">
                <a:solidFill>
                  <a:srgbClr val="A00000"/>
                </a:solidFill>
                <a:latin typeface="Myriad Pro Cond"/>
                <a:cs typeface="Arial" pitchFamily="34" charset="0"/>
              </a:rPr>
              <a:t>Tanıtım giderleri</a:t>
            </a:r>
          </a:p>
          <a:p>
            <a:pPr marL="0" lvl="2" algn="just">
              <a:buClr>
                <a:srgbClr val="990000"/>
              </a:buClr>
              <a:defRPr/>
            </a:pPr>
            <a:r>
              <a:rPr lang="tr-TR" b="1" dirty="0">
                <a:solidFill>
                  <a:srgbClr val="A00000"/>
                </a:solidFill>
                <a:latin typeface="Myriad Pro Cond"/>
                <a:cs typeface="Arial" pitchFamily="34" charset="0"/>
              </a:rPr>
              <a:t>Sanal ticaret heyetinin planlaması ve koordinasyonuna yönelik hizmet giderleri, </a:t>
            </a:r>
          </a:p>
          <a:p>
            <a:pPr marL="0" lvl="2" algn="just">
              <a:buClr>
                <a:srgbClr val="990000"/>
              </a:buClr>
              <a:defRPr/>
            </a:pPr>
            <a:r>
              <a:rPr lang="tr-TR" b="1" dirty="0">
                <a:solidFill>
                  <a:srgbClr val="A00000"/>
                </a:solidFill>
                <a:latin typeface="Myriad Pro Cond"/>
                <a:cs typeface="Arial" pitchFamily="34" charset="0"/>
              </a:rPr>
              <a:t>Eşleştirme ve iş görüşmelerinin organizasyonuna ilişkin giderler, </a:t>
            </a:r>
          </a:p>
          <a:p>
            <a:pPr marL="0" lvl="2" algn="just">
              <a:buClr>
                <a:srgbClr val="990000"/>
              </a:buClr>
              <a:defRPr/>
            </a:pPr>
            <a:r>
              <a:rPr lang="tr-TR" b="1" dirty="0">
                <a:solidFill>
                  <a:srgbClr val="A00000"/>
                </a:solidFill>
                <a:latin typeface="Myriad Pro Cond"/>
                <a:cs typeface="Arial" pitchFamily="34" charset="0"/>
              </a:rPr>
              <a:t>Sanal ticaret heyeti faaliyetinin gerçekleştirildiği platformlara ödenen ücretler </a:t>
            </a:r>
          </a:p>
          <a:p>
            <a:pPr marL="0" lvl="2" algn="just">
              <a:buClr>
                <a:srgbClr val="990000"/>
              </a:buClr>
              <a:defRPr/>
            </a:pPr>
            <a:r>
              <a:rPr lang="tr-TR" b="1" dirty="0">
                <a:solidFill>
                  <a:srgbClr val="A00000"/>
                </a:solidFill>
                <a:latin typeface="Myriad Pro Cond"/>
                <a:cs typeface="Arial" pitchFamily="34" charset="0"/>
              </a:rPr>
              <a:t>Tercümanlık giderleri </a:t>
            </a:r>
          </a:p>
          <a:p>
            <a:pPr algn="just" defTabSz="342900"/>
            <a:endParaRPr lang="tr-TR" sz="1500" b="1" dirty="0">
              <a:solidFill>
                <a:srgbClr val="A00000"/>
              </a:solidFill>
              <a:latin typeface="Myriad Pro Cond"/>
              <a:cs typeface="Arial" pitchFamily="34" charset="0"/>
            </a:endParaRPr>
          </a:p>
          <a:p>
            <a:pPr marL="0" lvl="2">
              <a:buClr>
                <a:srgbClr val="990000"/>
              </a:buClr>
              <a:defRPr/>
            </a:pPr>
            <a:endParaRPr lang="tr-TR" sz="1500" b="1" dirty="0">
              <a:solidFill>
                <a:srgbClr val="A00000"/>
              </a:solidFill>
              <a:latin typeface="Myriad Pro Cond"/>
              <a:cs typeface="Arial" pitchFamily="34" charset="0"/>
            </a:endParaRPr>
          </a:p>
          <a:p>
            <a:pPr marL="0" marR="0" lvl="0" indent="0" algn="l" defTabSz="3429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srgbClr val="44546A"/>
                </a:solidFill>
                <a:effectLst/>
                <a:uLnTx/>
                <a:uFillTx/>
                <a:latin typeface="Myriad Pro Cond"/>
                <a:ea typeface="+mn-ea"/>
                <a:cs typeface="Arial" pitchFamily="34" charset="0"/>
              </a:rPr>
              <a:t>İşbirliği kuruluşlarının</a:t>
            </a:r>
          </a:p>
          <a:p>
            <a:pPr marL="0" marR="0" lvl="0" indent="0" algn="l" defTabSz="3429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srgbClr val="44546A"/>
                </a:solidFill>
                <a:effectLst/>
                <a:uLnTx/>
                <a:uFillTx/>
                <a:latin typeface="Myriad Pro Cond"/>
                <a:ea typeface="+mn-ea"/>
                <a:cs typeface="Arial" pitchFamily="34" charset="0"/>
              </a:rPr>
              <a:t>Bakanlıktan ön onay alması gerekmektedir</a:t>
            </a:r>
          </a:p>
          <a:p>
            <a:endParaRPr lang="tr-TR" sz="1500" b="1" i="1" dirty="0">
              <a:solidFill>
                <a:srgbClr val="A00000"/>
              </a:solidFill>
              <a:latin typeface="Myriad Pro Cond"/>
            </a:endParaRPr>
          </a:p>
          <a:p>
            <a:endParaRPr lang="tr-TR" sz="1500" b="1" i="1" dirty="0">
              <a:solidFill>
                <a:srgbClr val="A00000"/>
              </a:solidFill>
              <a:latin typeface="Myriad Pro Cond"/>
            </a:endParaRPr>
          </a:p>
        </p:txBody>
      </p:sp>
      <p:sp>
        <p:nvSpPr>
          <p:cNvPr id="7" name="Rectangle">
            <a:extLst>
              <a:ext uri="{FF2B5EF4-FFF2-40B4-BE49-F238E27FC236}">
                <a16:creationId xmlns:a16="http://schemas.microsoft.com/office/drawing/2014/main" id="{EF991DCF-3D04-44D9-9BD9-D8BB1824B33F}"/>
              </a:ext>
            </a:extLst>
          </p:cNvPr>
          <p:cNvSpPr/>
          <p:nvPr/>
        </p:nvSpPr>
        <p:spPr>
          <a:xfrm>
            <a:off x="6809478" y="2202332"/>
            <a:ext cx="4041402" cy="1077740"/>
          </a:xfrm>
          <a:prstGeom prst="rect">
            <a:avLst/>
          </a:prstGeom>
          <a:solidFill>
            <a:srgbClr val="A00000"/>
          </a:solidFill>
          <a:ln>
            <a:noFill/>
          </a:ln>
          <a:effectLst/>
        </p:spPr>
        <p:txBody>
          <a:bodyPr wrap="square" lIns="35120" tIns="35120" rIns="35120" bIns="35120" numCol="1" anchor="ctr">
            <a:noAutofit/>
          </a:bodyPr>
          <a:lstStyle/>
          <a:p>
            <a:pPr algn="ctr"/>
            <a:r>
              <a:rPr lang="tr-TR" sz="1600" b="1" i="1" dirty="0">
                <a:solidFill>
                  <a:srgbClr val="D8AD65"/>
                </a:solidFill>
                <a:latin typeface="Myriad Pro Cond"/>
              </a:rPr>
              <a:t>Destek Miktarı: </a:t>
            </a:r>
            <a:r>
              <a:rPr lang="tr-TR" sz="1600" b="1" i="1" dirty="0">
                <a:solidFill>
                  <a:schemeClr val="bg1"/>
                </a:solidFill>
                <a:latin typeface="Myriad Pro Cond"/>
              </a:rPr>
              <a:t>3.813.523 TL/ Faaliyet </a:t>
            </a:r>
          </a:p>
          <a:p>
            <a:pPr algn="ctr"/>
            <a:r>
              <a:rPr lang="tr-TR" sz="1600" b="1" i="1" dirty="0">
                <a:solidFill>
                  <a:srgbClr val="D8AD65"/>
                </a:solidFill>
                <a:latin typeface="Myriad Pro Cond"/>
              </a:rPr>
              <a:t>Destek Oranı : </a:t>
            </a:r>
            <a:r>
              <a:rPr lang="tr-TR" sz="1600" b="1" i="1" dirty="0">
                <a:solidFill>
                  <a:schemeClr val="bg1"/>
                </a:solidFill>
                <a:latin typeface="Myriad Pro Cond"/>
              </a:rPr>
              <a:t>% 50</a:t>
            </a:r>
          </a:p>
          <a:p>
            <a:pPr algn="ctr"/>
            <a:endParaRPr lang="tr-TR" sz="1600" b="1" i="1" dirty="0">
              <a:solidFill>
                <a:schemeClr val="bg1"/>
              </a:solidFill>
              <a:latin typeface="Myriad Pro Cond"/>
            </a:endParaRPr>
          </a:p>
        </p:txBody>
      </p:sp>
      <p:sp>
        <p:nvSpPr>
          <p:cNvPr id="8" name="Metin kutusu 7">
            <a:extLst>
              <a:ext uri="{FF2B5EF4-FFF2-40B4-BE49-F238E27FC236}">
                <a16:creationId xmlns:a16="http://schemas.microsoft.com/office/drawing/2014/main" id="{8915F141-4C6E-40F6-8886-9D0131AE14ED}"/>
              </a:ext>
            </a:extLst>
          </p:cNvPr>
          <p:cNvSpPr txBox="1"/>
          <p:nvPr/>
        </p:nvSpPr>
        <p:spPr>
          <a:xfrm>
            <a:off x="5419070" y="5606705"/>
            <a:ext cx="1516566" cy="301758"/>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marR="0" indent="0" algn="ctr" defTabSz="2438338" rtl="0" fontAlgn="auto" latinLnBrk="0" hangingPunct="0">
              <a:lnSpc>
                <a:spcPct val="100000"/>
              </a:lnSpc>
              <a:spcBef>
                <a:spcPts val="0"/>
              </a:spcBef>
              <a:spcAft>
                <a:spcPts val="0"/>
              </a:spcAft>
              <a:buClrTx/>
              <a:buSzTx/>
              <a:buFontTx/>
              <a:buNone/>
              <a:tabLst/>
            </a:pPr>
            <a:r>
              <a:rPr kumimoji="0" lang="tr-TR" sz="1500" b="1" i="0" u="none" strike="noStrike" cap="none" spc="0" normalizeH="0" baseline="0" dirty="0">
                <a:ln>
                  <a:noFill/>
                </a:ln>
                <a:solidFill>
                  <a:schemeClr val="bg1"/>
                </a:solidFill>
                <a:effectLst/>
                <a:uFillTx/>
                <a:latin typeface="Myriad Pro Cond"/>
                <a:sym typeface="Helvetica Neue"/>
              </a:rPr>
              <a:t>YENİ</a:t>
            </a:r>
          </a:p>
        </p:txBody>
      </p:sp>
    </p:spTree>
    <p:extLst>
      <p:ext uri="{BB962C8B-B14F-4D97-AF65-F5344CB8AC3E}">
        <p14:creationId xmlns:p14="http://schemas.microsoft.com/office/powerpoint/2010/main" val="6837566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 2">
            <a:extLst>
              <a:ext uri="{FF2B5EF4-FFF2-40B4-BE49-F238E27FC236}">
                <a16:creationId xmlns:a16="http://schemas.microsoft.com/office/drawing/2014/main" id="{C5C435FA-4673-4D58-9FA4-30D688CFDEE7}"/>
              </a:ext>
            </a:extLst>
          </p:cNvPr>
          <p:cNvGrpSpPr/>
          <p:nvPr/>
        </p:nvGrpSpPr>
        <p:grpSpPr>
          <a:xfrm>
            <a:off x="3318961" y="2718669"/>
            <a:ext cx="5554078" cy="1940417"/>
            <a:chOff x="3139549" y="2777392"/>
            <a:chExt cx="5046989" cy="2011049"/>
          </a:xfrm>
        </p:grpSpPr>
        <p:pic>
          <p:nvPicPr>
            <p:cNvPr id="4" name="Shape Shape" descr="Shape Shape">
              <a:extLst>
                <a:ext uri="{FF2B5EF4-FFF2-40B4-BE49-F238E27FC236}">
                  <a16:creationId xmlns:a16="http://schemas.microsoft.com/office/drawing/2014/main" id="{B923485C-8165-4BE6-B63F-D5051AB6461E}"/>
                </a:ext>
              </a:extLst>
            </p:cNvPr>
            <p:cNvPicPr>
              <a:picLocks/>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colorTemperature colorTemp="1500"/>
                      </a14:imgEffect>
                      <a14:imgEffect>
                        <a14:saturation sat="2000"/>
                      </a14:imgEffect>
                    </a14:imgLayer>
                  </a14:imgProps>
                </a:ext>
              </a:extLst>
            </a:blip>
            <a:stretch>
              <a:fillRect/>
            </a:stretch>
          </p:blipFill>
          <p:spPr>
            <a:xfrm>
              <a:off x="3139549" y="2777392"/>
              <a:ext cx="5046989" cy="2011049"/>
            </a:xfrm>
            <a:prstGeom prst="rect">
              <a:avLst/>
            </a:prstGeom>
            <a:noFill/>
            <a:ln>
              <a:noFill/>
            </a:ln>
            <a:effectLst>
              <a:glow>
                <a:schemeClr val="bg1"/>
              </a:glow>
              <a:reflection endPos="0" dist="50800" dir="5400000" sy="-100000" algn="bl" rotWithShape="0"/>
            </a:effectLst>
          </p:spPr>
        </p:pic>
        <p:sp>
          <p:nvSpPr>
            <p:cNvPr id="5" name="YENİ NESİL İHRACAT DESTEKLERİ  VE…">
              <a:extLst>
                <a:ext uri="{FF2B5EF4-FFF2-40B4-BE49-F238E27FC236}">
                  <a16:creationId xmlns:a16="http://schemas.microsoft.com/office/drawing/2014/main" id="{96996D06-9FB6-44E5-93BD-51601E041A2C}"/>
                </a:ext>
              </a:extLst>
            </p:cNvPr>
            <p:cNvSpPr txBox="1"/>
            <p:nvPr/>
          </p:nvSpPr>
          <p:spPr>
            <a:xfrm>
              <a:off x="3325862" y="2946011"/>
              <a:ext cx="4674365" cy="1673809"/>
            </a:xfrm>
            <a:prstGeom prst="rect">
              <a:avLst/>
            </a:prstGeom>
            <a:ln w="3175">
              <a:no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7560" tIns="17560" rIns="17560" bIns="17560" anchor="ctr"/>
            <a:lstStyle/>
            <a:p>
              <a:pPr algn="ctr">
                <a:defRPr sz="4400" b="1">
                  <a:solidFill>
                    <a:srgbClr val="D8AD65"/>
                  </a:solidFill>
                  <a:latin typeface="Myriad Pro Cond"/>
                  <a:ea typeface="Myriad Pro Cond"/>
                  <a:cs typeface="Myriad Pro Cond"/>
                  <a:sym typeface="Myriad Pro Condensed"/>
                </a:defRPr>
              </a:pPr>
              <a:r>
                <a:rPr lang="tr-TR" altLang="tr-TR" sz="2400" b="1" dirty="0">
                  <a:solidFill>
                    <a:prstClr val="white"/>
                  </a:solidFill>
                  <a:latin typeface="Myriad Pro Cond"/>
                </a:rPr>
                <a:t>İHRACAT KONSORSİYUMU DESTEĞİ</a:t>
              </a:r>
              <a:endParaRPr lang="tr-TR" sz="2400" b="1" dirty="0">
                <a:solidFill>
                  <a:prstClr val="white"/>
                </a:solidFill>
                <a:latin typeface="Myriad Pro Cond"/>
              </a:endParaRPr>
            </a:p>
          </p:txBody>
        </p:sp>
      </p:grpSp>
    </p:spTree>
    <p:extLst>
      <p:ext uri="{BB962C8B-B14F-4D97-AF65-F5344CB8AC3E}">
        <p14:creationId xmlns:p14="http://schemas.microsoft.com/office/powerpoint/2010/main" val="27326420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B8FD91FE-A723-4E18-8FD5-273B24B0C071}"/>
              </a:ext>
            </a:extLst>
          </p:cNvPr>
          <p:cNvSpPr txBox="1">
            <a:spLocks/>
          </p:cNvSpPr>
          <p:nvPr/>
        </p:nvSpPr>
        <p:spPr>
          <a:xfrm>
            <a:off x="699952" y="258548"/>
            <a:ext cx="6519454" cy="3693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2800" b="1" dirty="0">
                <a:solidFill>
                  <a:srgbClr val="A00000"/>
                </a:solidFill>
                <a:latin typeface="Myriad Pro Cond"/>
              </a:rPr>
              <a:t>İhracat Konsorsiyumu Desteği</a:t>
            </a:r>
          </a:p>
        </p:txBody>
      </p:sp>
      <p:sp>
        <p:nvSpPr>
          <p:cNvPr id="3" name="Unvan 1">
            <a:extLst>
              <a:ext uri="{FF2B5EF4-FFF2-40B4-BE49-F238E27FC236}">
                <a16:creationId xmlns:a16="http://schemas.microsoft.com/office/drawing/2014/main" id="{C7244542-E0AB-4A5E-AFC0-73E131B75390}"/>
              </a:ext>
            </a:extLst>
          </p:cNvPr>
          <p:cNvSpPr txBox="1">
            <a:spLocks/>
          </p:cNvSpPr>
          <p:nvPr/>
        </p:nvSpPr>
        <p:spPr>
          <a:xfrm>
            <a:off x="941640" y="2137996"/>
            <a:ext cx="7062877" cy="30526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marL="457200" marR="0" lvl="0" indent="-45720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endParaRPr kumimoji="0" lang="tr-TR" sz="2800" b="1" i="0" u="none" strike="noStrike" kern="1200" cap="none" spc="0" normalizeH="0" baseline="0" noProof="0" dirty="0">
              <a:ln>
                <a:noFill/>
              </a:ln>
              <a:solidFill>
                <a:srgbClr val="A00000"/>
              </a:solidFill>
              <a:effectLst/>
              <a:uLnTx/>
              <a:uFillTx/>
              <a:latin typeface="Myriad Pro" panose="020B0503030403020204" pitchFamily="34" charset="0"/>
              <a:sym typeface="Montserrat Regular"/>
            </a:endParaRPr>
          </a:p>
        </p:txBody>
      </p:sp>
      <p:sp>
        <p:nvSpPr>
          <p:cNvPr id="4" name="Metin kutusu 3">
            <a:extLst>
              <a:ext uri="{FF2B5EF4-FFF2-40B4-BE49-F238E27FC236}">
                <a16:creationId xmlns:a16="http://schemas.microsoft.com/office/drawing/2014/main" id="{7F0E6A27-F6B1-4427-B50B-797A5F1A7CC7}"/>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sz="1800" b="1" i="0" u="none" strike="noStrike" kern="0" cap="none" spc="0" normalizeH="0" baseline="0" noProof="0" dirty="0">
              <a:ln>
                <a:noFill/>
              </a:ln>
              <a:solidFill>
                <a:srgbClr val="FFFFFF"/>
              </a:solidFill>
              <a:effectLst/>
              <a:uLnTx/>
              <a:uFillTx/>
              <a:ea typeface="+mn-ea"/>
              <a:cs typeface="+mn-cs"/>
            </a:endParaRPr>
          </a:p>
        </p:txBody>
      </p:sp>
      <p:sp>
        <p:nvSpPr>
          <p:cNvPr id="6" name="Metin kutusu 5">
            <a:extLst>
              <a:ext uri="{FF2B5EF4-FFF2-40B4-BE49-F238E27FC236}">
                <a16:creationId xmlns:a16="http://schemas.microsoft.com/office/drawing/2014/main" id="{DF820F89-CBAF-4160-BCF2-C7051BA220FC}"/>
              </a:ext>
            </a:extLst>
          </p:cNvPr>
          <p:cNvSpPr txBox="1"/>
          <p:nvPr/>
        </p:nvSpPr>
        <p:spPr>
          <a:xfrm>
            <a:off x="832440" y="1378915"/>
            <a:ext cx="5839820" cy="3071747"/>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algn="just"/>
            <a:r>
              <a:rPr lang="tr-TR" sz="1500" b="1" i="1" dirty="0">
                <a:solidFill>
                  <a:srgbClr val="D8AD65"/>
                </a:solidFill>
                <a:latin typeface="Myriad Pro Cond"/>
                <a:cs typeface="Arial" pitchFamily="34" charset="0"/>
              </a:rPr>
              <a:t>İhracat Konsorsiyumu Statüsü;</a:t>
            </a:r>
          </a:p>
          <a:p>
            <a:pPr algn="just"/>
            <a:endParaRPr lang="tr-TR" sz="1500" b="1" i="1" dirty="0">
              <a:solidFill>
                <a:srgbClr val="D8AD65"/>
              </a:solidFill>
              <a:latin typeface="Myriad Pro Cond"/>
              <a:cs typeface="Arial" pitchFamily="34" charset="0"/>
            </a:endParaRPr>
          </a:p>
          <a:p>
            <a:pPr algn="just"/>
            <a:r>
              <a:rPr lang="tr-TR" sz="1500" b="1" i="1" dirty="0">
                <a:solidFill>
                  <a:srgbClr val="A00000"/>
                </a:solidFill>
                <a:latin typeface="Myriad Pro Cond"/>
                <a:cs typeface="Arial" pitchFamily="34" charset="0"/>
              </a:rPr>
              <a:t>ihracatçıları örgütlendirmek ve aralarındaki işbirliğini yurt dışı pazarlardaki fırsat ve tehditler çerçevesinde geliştirmek suretiyle ihracatı artırmak, ihracatçı sektörlerimizin ortak hareket etmelerini ve uzmanlaşma temelinde ölçek ekonomileri sağlamak üzere kurulan ve şirketler ile aracılık sözleşmesi imzalayarak; sözleşme konusu malları küresel pazarlara ihraç etmeleri sürecine destek olan şirketler statü almak için Bakanlığa başvurur.</a:t>
            </a:r>
          </a:p>
          <a:p>
            <a:pPr marL="0" lvl="2">
              <a:buClr>
                <a:srgbClr val="990000"/>
              </a:buClr>
              <a:defRPr/>
            </a:pPr>
            <a:endParaRPr lang="tr-TR" sz="1500" b="1" i="1" dirty="0">
              <a:solidFill>
                <a:srgbClr val="A00000"/>
              </a:solidFill>
              <a:latin typeface="Myriad Pro Cond"/>
              <a:cs typeface="Arial" pitchFamily="34" charset="0"/>
            </a:endParaRPr>
          </a:p>
          <a:p>
            <a:endParaRPr lang="tr-TR" sz="1500" b="1" i="1" dirty="0">
              <a:solidFill>
                <a:srgbClr val="A00000"/>
              </a:solidFill>
              <a:latin typeface="Myriad Pro Cond"/>
            </a:endParaRPr>
          </a:p>
          <a:p>
            <a:endParaRPr lang="tr-TR" sz="1500" b="1" i="1" dirty="0">
              <a:solidFill>
                <a:srgbClr val="A00000"/>
              </a:solidFill>
              <a:latin typeface="Myriad Pro Cond"/>
            </a:endParaRPr>
          </a:p>
        </p:txBody>
      </p:sp>
      <p:sp>
        <p:nvSpPr>
          <p:cNvPr id="7" name="Rectangle">
            <a:extLst>
              <a:ext uri="{FF2B5EF4-FFF2-40B4-BE49-F238E27FC236}">
                <a16:creationId xmlns:a16="http://schemas.microsoft.com/office/drawing/2014/main" id="{7C54E7C1-92EB-4D17-8025-A453F805911D}"/>
              </a:ext>
            </a:extLst>
          </p:cNvPr>
          <p:cNvSpPr/>
          <p:nvPr/>
        </p:nvSpPr>
        <p:spPr>
          <a:xfrm>
            <a:off x="7480037" y="1437957"/>
            <a:ext cx="3064499" cy="2457486"/>
          </a:xfrm>
          <a:prstGeom prst="rect">
            <a:avLst/>
          </a:prstGeom>
          <a:solidFill>
            <a:srgbClr val="A00000"/>
          </a:solidFill>
          <a:ln>
            <a:noFill/>
          </a:ln>
          <a:effectLst/>
        </p:spPr>
        <p:txBody>
          <a:bodyPr wrap="square" lIns="35120" tIns="35120" rIns="35120" bIns="35120" numCol="1" anchor="ctr">
            <a:noAutofit/>
          </a:bodyPr>
          <a:lstStyle/>
          <a:p>
            <a:pPr marL="0" lvl="2" algn="ctr">
              <a:buClr>
                <a:srgbClr val="990000"/>
              </a:buClr>
              <a:defRPr/>
            </a:pPr>
            <a:r>
              <a:rPr lang="tr-TR" sz="1500" b="1" i="1" dirty="0">
                <a:solidFill>
                  <a:srgbClr val="D8AD65"/>
                </a:solidFill>
                <a:latin typeface="Myriad Pro Cond"/>
                <a:cs typeface="Arial" pitchFamily="34" charset="0"/>
              </a:rPr>
              <a:t>Desteklenen Faaliyetler/Giderler;</a:t>
            </a:r>
          </a:p>
          <a:p>
            <a:pPr marL="0" lvl="2" algn="ctr">
              <a:buClr>
                <a:srgbClr val="990000"/>
              </a:buClr>
              <a:defRPr/>
            </a:pPr>
            <a:endParaRPr lang="tr-TR" sz="1500" b="1" i="1" dirty="0">
              <a:solidFill>
                <a:srgbClr val="D8AD65"/>
              </a:solidFill>
              <a:latin typeface="Myriad Pro Cond"/>
              <a:cs typeface="Arial" pitchFamily="34" charset="0"/>
            </a:endParaRPr>
          </a:p>
          <a:p>
            <a:pPr marL="0" lvl="3" indent="0" algn="ctr">
              <a:buClr>
                <a:srgbClr val="990000"/>
              </a:buClr>
              <a:defRPr/>
            </a:pPr>
            <a:r>
              <a:rPr lang="tr-TR" sz="1600" b="1" i="1" dirty="0">
                <a:solidFill>
                  <a:schemeClr val="bg1"/>
                </a:solidFill>
                <a:latin typeface="Myriad Pro Cond"/>
              </a:rPr>
              <a:t>Tanıtım</a:t>
            </a:r>
          </a:p>
          <a:p>
            <a:pPr marL="0" lvl="3" indent="0" algn="ctr">
              <a:buClr>
                <a:srgbClr val="990000"/>
              </a:buClr>
              <a:defRPr/>
            </a:pPr>
            <a:r>
              <a:rPr lang="tr-TR" sz="1600" b="1" i="1" dirty="0">
                <a:solidFill>
                  <a:schemeClr val="bg1"/>
                </a:solidFill>
                <a:latin typeface="Myriad Pro Cond"/>
              </a:rPr>
              <a:t>Pazarlama</a:t>
            </a:r>
          </a:p>
          <a:p>
            <a:pPr marL="0" lvl="3" indent="0" algn="ctr">
              <a:buClr>
                <a:srgbClr val="990000"/>
              </a:buClr>
              <a:defRPr/>
            </a:pPr>
            <a:r>
              <a:rPr lang="tr-TR" sz="1600" b="1" i="1" dirty="0">
                <a:solidFill>
                  <a:schemeClr val="bg1"/>
                </a:solidFill>
                <a:latin typeface="Myriad Pro Cond"/>
              </a:rPr>
              <a:t>Pazar Araştırması</a:t>
            </a:r>
          </a:p>
          <a:p>
            <a:pPr marL="0" lvl="3" indent="0" algn="ctr">
              <a:buClr>
                <a:srgbClr val="990000"/>
              </a:buClr>
              <a:defRPr/>
            </a:pPr>
            <a:r>
              <a:rPr lang="tr-TR" sz="1600" b="1" i="1" dirty="0">
                <a:solidFill>
                  <a:schemeClr val="bg1"/>
                </a:solidFill>
                <a:latin typeface="Myriad Pro Cond"/>
              </a:rPr>
              <a:t>Rapor Satın Alma</a:t>
            </a:r>
          </a:p>
          <a:p>
            <a:pPr marL="0" lvl="3" indent="0" algn="ctr">
              <a:buClr>
                <a:srgbClr val="990000"/>
              </a:buClr>
              <a:defRPr/>
            </a:pPr>
            <a:r>
              <a:rPr lang="tr-TR" sz="1600" b="1" i="1" dirty="0">
                <a:solidFill>
                  <a:schemeClr val="bg1"/>
                </a:solidFill>
                <a:latin typeface="Myriad Pro Cond"/>
              </a:rPr>
              <a:t> Danışmanlık</a:t>
            </a:r>
          </a:p>
          <a:p>
            <a:pPr marL="0" lvl="3" indent="0" algn="ctr">
              <a:buClr>
                <a:srgbClr val="990000"/>
              </a:buClr>
              <a:defRPr/>
            </a:pPr>
            <a:r>
              <a:rPr lang="tr-TR" sz="1600" b="1" i="1" dirty="0">
                <a:solidFill>
                  <a:schemeClr val="bg1"/>
                </a:solidFill>
                <a:latin typeface="Myriad Pro Cond"/>
              </a:rPr>
              <a:t>Eğitim</a:t>
            </a:r>
          </a:p>
        </p:txBody>
      </p:sp>
      <p:sp>
        <p:nvSpPr>
          <p:cNvPr id="8" name="Metin kutusu 7">
            <a:extLst>
              <a:ext uri="{FF2B5EF4-FFF2-40B4-BE49-F238E27FC236}">
                <a16:creationId xmlns:a16="http://schemas.microsoft.com/office/drawing/2014/main" id="{A2DA3922-D4E9-43AD-AF20-BF7B0EA176C8}"/>
              </a:ext>
            </a:extLst>
          </p:cNvPr>
          <p:cNvSpPr txBox="1"/>
          <p:nvPr/>
        </p:nvSpPr>
        <p:spPr>
          <a:xfrm>
            <a:off x="5419070" y="5606705"/>
            <a:ext cx="1516566" cy="301758"/>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marR="0" indent="0" algn="ctr" defTabSz="2438338" rtl="0" fontAlgn="auto" latinLnBrk="0" hangingPunct="0">
              <a:lnSpc>
                <a:spcPct val="100000"/>
              </a:lnSpc>
              <a:spcBef>
                <a:spcPts val="0"/>
              </a:spcBef>
              <a:spcAft>
                <a:spcPts val="0"/>
              </a:spcAft>
              <a:buClrTx/>
              <a:buSzTx/>
              <a:buFontTx/>
              <a:buNone/>
              <a:tabLst/>
            </a:pPr>
            <a:r>
              <a:rPr kumimoji="0" lang="tr-TR" sz="1500" b="1" i="0" u="none" strike="noStrike" cap="none" spc="0" normalizeH="0" baseline="0" dirty="0">
                <a:ln>
                  <a:noFill/>
                </a:ln>
                <a:solidFill>
                  <a:schemeClr val="bg1"/>
                </a:solidFill>
                <a:effectLst/>
                <a:uFillTx/>
                <a:latin typeface="Myriad Pro Cond"/>
                <a:sym typeface="Helvetica Neue"/>
              </a:rPr>
              <a:t>YENİ</a:t>
            </a:r>
          </a:p>
        </p:txBody>
      </p:sp>
      <p:sp>
        <p:nvSpPr>
          <p:cNvPr id="9" name="Rectangle">
            <a:extLst>
              <a:ext uri="{FF2B5EF4-FFF2-40B4-BE49-F238E27FC236}">
                <a16:creationId xmlns:a16="http://schemas.microsoft.com/office/drawing/2014/main" id="{A7FE0CE7-CC7B-4831-AD9E-72073A67F3A2}"/>
              </a:ext>
            </a:extLst>
          </p:cNvPr>
          <p:cNvSpPr/>
          <p:nvPr/>
        </p:nvSpPr>
        <p:spPr>
          <a:xfrm>
            <a:off x="7021420" y="4213746"/>
            <a:ext cx="4228940" cy="1605210"/>
          </a:xfrm>
          <a:prstGeom prst="rect">
            <a:avLst/>
          </a:prstGeom>
          <a:solidFill>
            <a:srgbClr val="A00000"/>
          </a:solidFill>
          <a:ln>
            <a:noFill/>
          </a:ln>
          <a:effectLst/>
        </p:spPr>
        <p:txBody>
          <a:bodyPr wrap="square" lIns="35120" tIns="35120" rIns="35120" bIns="35120" numCol="1" anchor="ctr">
            <a:noAutofit/>
          </a:bodyPr>
          <a:lstStyle/>
          <a:p>
            <a:pPr algn="ctr"/>
            <a:r>
              <a:rPr lang="tr-TR" sz="1600" b="1" i="1" dirty="0">
                <a:solidFill>
                  <a:srgbClr val="D8AD65"/>
                </a:solidFill>
                <a:latin typeface="Myriad Pro Cond"/>
              </a:rPr>
              <a:t>Destek Miktarı: </a:t>
            </a:r>
            <a:r>
              <a:rPr lang="tr-TR" sz="1600" b="1" i="1" dirty="0">
                <a:solidFill>
                  <a:schemeClr val="bg1"/>
                </a:solidFill>
                <a:latin typeface="Myriad Pro Cond"/>
              </a:rPr>
              <a:t>38.154.217 / Yıl</a:t>
            </a:r>
          </a:p>
          <a:p>
            <a:pPr algn="ctr"/>
            <a:r>
              <a:rPr lang="tr-TR" sz="1600" b="1" i="1" dirty="0">
                <a:solidFill>
                  <a:srgbClr val="D8AD65"/>
                </a:solidFill>
                <a:latin typeface="Myriad Pro Cond"/>
              </a:rPr>
              <a:t>Destek Oranı : </a:t>
            </a:r>
            <a:r>
              <a:rPr lang="tr-TR" sz="1600" b="1" i="1" dirty="0">
                <a:solidFill>
                  <a:schemeClr val="bg1"/>
                </a:solidFill>
                <a:latin typeface="Myriad Pro Cond"/>
              </a:rPr>
              <a:t>% 50</a:t>
            </a:r>
          </a:p>
          <a:p>
            <a:pPr algn="ctr"/>
            <a:endParaRPr lang="tr-TR" sz="1600" b="1" i="1" dirty="0">
              <a:solidFill>
                <a:schemeClr val="bg1"/>
              </a:solidFill>
              <a:latin typeface="Myriad Pro Cond"/>
            </a:endParaRPr>
          </a:p>
          <a:p>
            <a:pPr algn="ctr"/>
            <a:r>
              <a:rPr lang="tr-TR" sz="1600" b="1" i="1" dirty="0">
                <a:solidFill>
                  <a:srgbClr val="D8AD65"/>
                </a:solidFill>
                <a:latin typeface="Myriad Pro Cond"/>
              </a:rPr>
              <a:t>Süre: 5 Yıl Boyunca</a:t>
            </a:r>
          </a:p>
        </p:txBody>
      </p:sp>
      <p:pic>
        <p:nvPicPr>
          <p:cNvPr id="11" name="Image" descr="Image">
            <a:extLst>
              <a:ext uri="{FF2B5EF4-FFF2-40B4-BE49-F238E27FC236}">
                <a16:creationId xmlns:a16="http://schemas.microsoft.com/office/drawing/2014/main" id="{89A26927-623C-4052-9BE7-5DE1D5C45E3E}"/>
              </a:ext>
            </a:extLst>
          </p:cNvPr>
          <p:cNvPicPr>
            <a:picLocks noChangeAspect="1"/>
          </p:cNvPicPr>
          <p:nvPr/>
        </p:nvPicPr>
        <p:blipFill>
          <a:blip r:embed="rId2"/>
          <a:stretch>
            <a:fillRect/>
          </a:stretch>
        </p:blipFill>
        <p:spPr>
          <a:xfrm>
            <a:off x="5352652" y="4662503"/>
            <a:ext cx="909270" cy="909304"/>
          </a:xfrm>
          <a:prstGeom prst="rect">
            <a:avLst/>
          </a:prstGeom>
          <a:ln w="3175" cap="flat">
            <a:noFill/>
            <a:miter lim="400000"/>
          </a:ln>
          <a:effectLst/>
        </p:spPr>
      </p:pic>
      <p:sp>
        <p:nvSpPr>
          <p:cNvPr id="12" name="Dikdörtgen 11">
            <a:extLst>
              <a:ext uri="{FF2B5EF4-FFF2-40B4-BE49-F238E27FC236}">
                <a16:creationId xmlns:a16="http://schemas.microsoft.com/office/drawing/2014/main" id="{265EFAFF-CFBA-4109-A6FA-726034F04D9F}"/>
              </a:ext>
            </a:extLst>
          </p:cNvPr>
          <p:cNvSpPr/>
          <p:nvPr/>
        </p:nvSpPr>
        <p:spPr>
          <a:xfrm>
            <a:off x="5438436" y="4866682"/>
            <a:ext cx="737702" cy="461665"/>
          </a:xfrm>
          <a:prstGeom prst="rect">
            <a:avLst/>
          </a:prstGeom>
        </p:spPr>
        <p:txBody>
          <a:bodyPr wrap="none">
            <a:spAutoFit/>
          </a:bodyPr>
          <a:lstStyle/>
          <a:p>
            <a:pPr algn="ctr"/>
            <a:r>
              <a:rPr lang="tr-TR" sz="1200" b="1" dirty="0">
                <a:solidFill>
                  <a:srgbClr val="FFFFFF"/>
                </a:solidFill>
                <a:latin typeface="Myriad Pro Cond"/>
                <a:sym typeface="Myriad Pro Condensed"/>
              </a:rPr>
              <a:t>YENİ </a:t>
            </a:r>
          </a:p>
          <a:p>
            <a:pPr algn="ctr"/>
            <a:r>
              <a:rPr lang="tr-TR" sz="1200" b="1" dirty="0">
                <a:solidFill>
                  <a:srgbClr val="FFFFFF"/>
                </a:solidFill>
                <a:latin typeface="Myriad Pro Cond"/>
                <a:sym typeface="Myriad Pro Condensed"/>
              </a:rPr>
              <a:t>DESTEK</a:t>
            </a:r>
          </a:p>
        </p:txBody>
      </p:sp>
      <p:sp>
        <p:nvSpPr>
          <p:cNvPr id="14" name="Beşgen 27">
            <a:extLst>
              <a:ext uri="{FF2B5EF4-FFF2-40B4-BE49-F238E27FC236}">
                <a16:creationId xmlns:a16="http://schemas.microsoft.com/office/drawing/2014/main" id="{36DD8131-7ACE-4FD9-BCA3-F4EA6E17F81F}"/>
              </a:ext>
            </a:extLst>
          </p:cNvPr>
          <p:cNvSpPr/>
          <p:nvPr/>
        </p:nvSpPr>
        <p:spPr>
          <a:xfrm>
            <a:off x="7913236" y="5905755"/>
            <a:ext cx="1991265" cy="317147"/>
          </a:xfrm>
          <a:prstGeom prst="homePlate">
            <a:avLst/>
          </a:prstGeom>
          <a:solidFill>
            <a:srgbClr val="A00000"/>
          </a:solidFill>
          <a:ln>
            <a:solidFill>
              <a:srgbClr val="D8AD65"/>
            </a:solidFill>
          </a:ln>
        </p:spPr>
        <p:style>
          <a:lnRef idx="2">
            <a:schemeClr val="accent4"/>
          </a:lnRef>
          <a:fillRef idx="1">
            <a:schemeClr val="lt1"/>
          </a:fillRef>
          <a:effectRef idx="0">
            <a:schemeClr val="accent4"/>
          </a:effectRef>
          <a:fontRef idx="minor">
            <a:schemeClr val="dk1"/>
          </a:fontRef>
        </p:style>
        <p:txBody>
          <a:bodyPr rot="0" spcFirstLastPara="1" vertOverflow="overflow" horzOverflow="overflow" vert="horz" wrap="square" lIns="35120" tIns="35120" rIns="35120" bIns="3512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r>
              <a:rPr lang="tr-TR" sz="1600" b="1" dirty="0">
                <a:solidFill>
                  <a:srgbClr val="D8AD65"/>
                </a:solidFill>
                <a:latin typeface="Myriad Pro Cond"/>
                <a:cs typeface="Arial" panose="020B0604020202020204" pitchFamily="34" charset="0"/>
                <a:sym typeface="Helvetica Neue Medium"/>
              </a:rPr>
              <a:t>PREFİNANSMAN</a:t>
            </a:r>
          </a:p>
        </p:txBody>
      </p:sp>
      <p:sp>
        <p:nvSpPr>
          <p:cNvPr id="16" name="Metin kutusu 15">
            <a:extLst>
              <a:ext uri="{FF2B5EF4-FFF2-40B4-BE49-F238E27FC236}">
                <a16:creationId xmlns:a16="http://schemas.microsoft.com/office/drawing/2014/main" id="{5566C652-7305-4337-A3F4-D600954029B7}"/>
              </a:ext>
            </a:extLst>
          </p:cNvPr>
          <p:cNvSpPr txBox="1"/>
          <p:nvPr/>
        </p:nvSpPr>
        <p:spPr>
          <a:xfrm>
            <a:off x="832440" y="3947774"/>
            <a:ext cx="4934030" cy="738664"/>
          </a:xfrm>
          <a:prstGeom prst="rect">
            <a:avLst/>
          </a:prstGeom>
          <a:noFill/>
        </p:spPr>
        <p:txBody>
          <a:bodyPr wrap="square">
            <a:spAutoFit/>
          </a:bodyPr>
          <a:lstStyle/>
          <a:p>
            <a:r>
              <a:rPr lang="tr-TR" sz="1400" b="1" i="1" dirty="0">
                <a:solidFill>
                  <a:srgbClr val="A00000"/>
                </a:solidFill>
                <a:latin typeface="Myriad Pro Cond"/>
                <a:cs typeface="Arial" pitchFamily="34" charset="0"/>
              </a:rPr>
              <a:t>- En az 3 şirketin ortaklığı ile kurulmuş asgari 5 milyon TL ödenmiş sermayeye sahip şirketler ihracat konsorsiyumu statüsü başvurusu yapabilir. </a:t>
            </a:r>
          </a:p>
        </p:txBody>
      </p:sp>
      <p:sp>
        <p:nvSpPr>
          <p:cNvPr id="17" name="Dikdörtgen 16">
            <a:extLst>
              <a:ext uri="{FF2B5EF4-FFF2-40B4-BE49-F238E27FC236}">
                <a16:creationId xmlns:a16="http://schemas.microsoft.com/office/drawing/2014/main" id="{ECE61DAF-3C82-46B4-B10E-1F49D852C0FC}"/>
              </a:ext>
            </a:extLst>
          </p:cNvPr>
          <p:cNvSpPr/>
          <p:nvPr/>
        </p:nvSpPr>
        <p:spPr>
          <a:xfrm>
            <a:off x="832440" y="4828384"/>
            <a:ext cx="4351019" cy="954107"/>
          </a:xfrm>
          <a:prstGeom prst="rect">
            <a:avLst/>
          </a:prstGeom>
          <a:noFill/>
        </p:spPr>
        <p:txBody>
          <a:bodyPr wrap="square">
            <a:spAutoFit/>
          </a:bodyPr>
          <a:lstStyle/>
          <a:p>
            <a:r>
              <a:rPr lang="tr-TR" sz="1400" b="1" i="1" dirty="0">
                <a:solidFill>
                  <a:srgbClr val="A00000"/>
                </a:solidFill>
                <a:latin typeface="Myriad Pro Cond"/>
                <a:cs typeface="Arial" pitchFamily="34" charset="0"/>
              </a:rPr>
              <a:t>- Aralarında organik bağ olan şirketler ve aynı holding/şirketler topluluğu bünyesinde yer alan şirketler, asgari şirket sayısına ilişkin düzenleme çerçevesinde 1 şirket olarak  değerlendirilir</a:t>
            </a:r>
          </a:p>
        </p:txBody>
      </p:sp>
    </p:spTree>
    <p:extLst>
      <p:ext uri="{BB962C8B-B14F-4D97-AF65-F5344CB8AC3E}">
        <p14:creationId xmlns:p14="http://schemas.microsoft.com/office/powerpoint/2010/main" val="41085008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56815FFC-15F5-4C31-A878-AA3586CFDDA9}"/>
              </a:ext>
            </a:extLst>
          </p:cNvPr>
          <p:cNvSpPr txBox="1">
            <a:spLocks/>
          </p:cNvSpPr>
          <p:nvPr/>
        </p:nvSpPr>
        <p:spPr>
          <a:xfrm>
            <a:off x="699952" y="258548"/>
            <a:ext cx="6519454" cy="3693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2800" b="1" dirty="0">
                <a:solidFill>
                  <a:srgbClr val="A00000"/>
                </a:solidFill>
                <a:latin typeface="Myriad Pro Cond"/>
              </a:rPr>
              <a:t>Prefinansman Modeli</a:t>
            </a:r>
            <a:endParaRPr lang="tr-TR" sz="2800" b="1" dirty="0">
              <a:solidFill>
                <a:srgbClr val="A00000"/>
              </a:solidFill>
            </a:endParaRPr>
          </a:p>
        </p:txBody>
      </p:sp>
      <p:sp>
        <p:nvSpPr>
          <p:cNvPr id="4" name="Metin kutusu 3">
            <a:extLst>
              <a:ext uri="{FF2B5EF4-FFF2-40B4-BE49-F238E27FC236}">
                <a16:creationId xmlns:a16="http://schemas.microsoft.com/office/drawing/2014/main" id="{C7F047E5-DB0E-4620-9382-8E9264F42A21}"/>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sz="1800" b="1" i="0" u="none" strike="noStrike" kern="0" cap="none" spc="0" normalizeH="0" baseline="0" noProof="0" dirty="0">
              <a:ln>
                <a:noFill/>
              </a:ln>
              <a:solidFill>
                <a:srgbClr val="FFFFFF"/>
              </a:solidFill>
              <a:effectLst/>
              <a:uLnTx/>
              <a:uFillTx/>
              <a:ea typeface="+mn-ea"/>
              <a:cs typeface="+mn-cs"/>
            </a:endParaRPr>
          </a:p>
        </p:txBody>
      </p:sp>
      <p:sp>
        <p:nvSpPr>
          <p:cNvPr id="5" name="Dikdörtgen 4">
            <a:extLst>
              <a:ext uri="{FF2B5EF4-FFF2-40B4-BE49-F238E27FC236}">
                <a16:creationId xmlns:a16="http://schemas.microsoft.com/office/drawing/2014/main" id="{B0306679-6880-45B2-AF87-272BADE06F8F}"/>
              </a:ext>
            </a:extLst>
          </p:cNvPr>
          <p:cNvSpPr/>
          <p:nvPr/>
        </p:nvSpPr>
        <p:spPr>
          <a:xfrm>
            <a:off x="10454756" y="3165152"/>
            <a:ext cx="1628245" cy="492443"/>
          </a:xfrm>
          <a:prstGeom prst="rect">
            <a:avLst/>
          </a:prstGeom>
        </p:spPr>
        <p:txBody>
          <a:bodyPr wrap="square">
            <a:spAutoFit/>
          </a:bodyPr>
          <a:lstStyle/>
          <a:p>
            <a:pPr algn="ctr"/>
            <a:r>
              <a:rPr lang="tr-TR" sz="1300" b="1" dirty="0">
                <a:solidFill>
                  <a:srgbClr val="FFFFFF"/>
                </a:solidFill>
                <a:latin typeface="Myriad Pro Cond"/>
                <a:sym typeface="Myriad Pro Condensed"/>
              </a:rPr>
              <a:t>YENİ</a:t>
            </a:r>
          </a:p>
          <a:p>
            <a:pPr algn="ctr"/>
            <a:r>
              <a:rPr lang="tr-TR" sz="1300" b="1" dirty="0">
                <a:solidFill>
                  <a:srgbClr val="FFFFFF"/>
                </a:solidFill>
                <a:latin typeface="Myriad Pro Cond"/>
                <a:sym typeface="Myriad Pro Condensed"/>
              </a:rPr>
              <a:t>DESTEK</a:t>
            </a:r>
          </a:p>
        </p:txBody>
      </p:sp>
      <p:sp>
        <p:nvSpPr>
          <p:cNvPr id="8" name="Metin kutusu 7">
            <a:extLst>
              <a:ext uri="{FF2B5EF4-FFF2-40B4-BE49-F238E27FC236}">
                <a16:creationId xmlns:a16="http://schemas.microsoft.com/office/drawing/2014/main" id="{5F83A71E-6F87-4E5F-9605-34FB5BF147EB}"/>
              </a:ext>
            </a:extLst>
          </p:cNvPr>
          <p:cNvSpPr txBox="1"/>
          <p:nvPr/>
        </p:nvSpPr>
        <p:spPr>
          <a:xfrm>
            <a:off x="5000006" y="4646777"/>
            <a:ext cx="1516566" cy="301758"/>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marR="0" indent="0" algn="ctr" defTabSz="2438338" rtl="0" fontAlgn="auto" latinLnBrk="0" hangingPunct="0">
              <a:lnSpc>
                <a:spcPct val="100000"/>
              </a:lnSpc>
              <a:spcBef>
                <a:spcPts val="0"/>
              </a:spcBef>
              <a:spcAft>
                <a:spcPts val="0"/>
              </a:spcAft>
              <a:buClrTx/>
              <a:buSzTx/>
              <a:buFontTx/>
              <a:buNone/>
              <a:tabLst/>
            </a:pPr>
            <a:r>
              <a:rPr kumimoji="0" lang="tr-TR" sz="1500" b="1" i="0" u="none" strike="noStrike" cap="none" spc="0" normalizeH="0" baseline="0" dirty="0">
                <a:ln>
                  <a:noFill/>
                </a:ln>
                <a:solidFill>
                  <a:schemeClr val="bg1"/>
                </a:solidFill>
                <a:effectLst/>
                <a:uFillTx/>
                <a:latin typeface="Myriad Pro Cond"/>
                <a:sym typeface="Helvetica Neue"/>
              </a:rPr>
              <a:t>YENİ</a:t>
            </a:r>
          </a:p>
        </p:txBody>
      </p:sp>
      <p:sp>
        <p:nvSpPr>
          <p:cNvPr id="12" name="Dikdörtgen 11">
            <a:extLst>
              <a:ext uri="{FF2B5EF4-FFF2-40B4-BE49-F238E27FC236}">
                <a16:creationId xmlns:a16="http://schemas.microsoft.com/office/drawing/2014/main" id="{BDCC9552-80C4-4DB3-A113-6CEC5ABFB484}"/>
              </a:ext>
            </a:extLst>
          </p:cNvPr>
          <p:cNvSpPr/>
          <p:nvPr/>
        </p:nvSpPr>
        <p:spPr>
          <a:xfrm>
            <a:off x="5035283" y="3502859"/>
            <a:ext cx="638315" cy="461665"/>
          </a:xfrm>
          <a:prstGeom prst="rect">
            <a:avLst/>
          </a:prstGeom>
        </p:spPr>
        <p:txBody>
          <a:bodyPr wrap="none">
            <a:spAutoFit/>
          </a:bodyPr>
          <a:lstStyle/>
          <a:p>
            <a:pPr algn="ctr"/>
            <a:r>
              <a:rPr lang="tr-TR" sz="1200" b="1" dirty="0">
                <a:solidFill>
                  <a:srgbClr val="FFFFFF"/>
                </a:solidFill>
                <a:latin typeface="Myriad Pro Cond"/>
                <a:sym typeface="Myriad Pro Condensed"/>
              </a:rPr>
              <a:t>YENİ </a:t>
            </a:r>
          </a:p>
          <a:p>
            <a:pPr algn="ctr"/>
            <a:r>
              <a:rPr lang="tr-TR" sz="1200" b="1" dirty="0">
                <a:solidFill>
                  <a:srgbClr val="FFFFFF"/>
                </a:solidFill>
                <a:latin typeface="Myriad Pro Cond"/>
                <a:sym typeface="Myriad Pro Condensed"/>
              </a:rPr>
              <a:t>DESTE</a:t>
            </a:r>
          </a:p>
        </p:txBody>
      </p:sp>
      <p:grpSp>
        <p:nvGrpSpPr>
          <p:cNvPr id="22" name="Group">
            <a:extLst>
              <a:ext uri="{FF2B5EF4-FFF2-40B4-BE49-F238E27FC236}">
                <a16:creationId xmlns:a16="http://schemas.microsoft.com/office/drawing/2014/main" id="{0EB3FC3D-EEE2-4FB6-9C35-7E3F6EB08EC2}"/>
              </a:ext>
            </a:extLst>
          </p:cNvPr>
          <p:cNvGrpSpPr/>
          <p:nvPr/>
        </p:nvGrpSpPr>
        <p:grpSpPr>
          <a:xfrm>
            <a:off x="1363704" y="4195863"/>
            <a:ext cx="1765660" cy="1266139"/>
            <a:chOff x="0" y="0"/>
            <a:chExt cx="3603712" cy="2406903"/>
          </a:xfrm>
        </p:grpSpPr>
        <p:pic>
          <p:nvPicPr>
            <p:cNvPr id="23" name="Image" descr="Image">
              <a:extLst>
                <a:ext uri="{FF2B5EF4-FFF2-40B4-BE49-F238E27FC236}">
                  <a16:creationId xmlns:a16="http://schemas.microsoft.com/office/drawing/2014/main" id="{2593E079-919E-4726-A0CA-5254278CB837}"/>
                </a:ext>
              </a:extLst>
            </p:cNvPr>
            <p:cNvPicPr>
              <a:picLocks noChangeAspect="1"/>
            </p:cNvPicPr>
            <p:nvPr/>
          </p:nvPicPr>
          <p:blipFill>
            <a:blip r:embed="rId2"/>
            <a:stretch>
              <a:fillRect/>
            </a:stretch>
          </p:blipFill>
          <p:spPr>
            <a:xfrm>
              <a:off x="0" y="0"/>
              <a:ext cx="3603712" cy="2406903"/>
            </a:xfrm>
            <a:prstGeom prst="rect">
              <a:avLst/>
            </a:prstGeom>
            <a:ln w="3175" cap="flat">
              <a:noFill/>
              <a:miter lim="400000"/>
            </a:ln>
            <a:effectLst>
              <a:outerShdw blurRad="114300" dist="50800" dir="5400000" rotWithShape="0">
                <a:srgbClr val="000000">
                  <a:alpha val="68337"/>
                </a:srgbClr>
              </a:outerShdw>
            </a:effectLst>
          </p:spPr>
        </p:pic>
        <p:sp>
          <p:nvSpPr>
            <p:cNvPr id="24" name="BAŞVUR">
              <a:extLst>
                <a:ext uri="{FF2B5EF4-FFF2-40B4-BE49-F238E27FC236}">
                  <a16:creationId xmlns:a16="http://schemas.microsoft.com/office/drawing/2014/main" id="{8CC37027-173B-4709-BFDA-179B6DAB05CB}"/>
                </a:ext>
              </a:extLst>
            </p:cNvPr>
            <p:cNvSpPr txBox="1"/>
            <p:nvPr/>
          </p:nvSpPr>
          <p:spPr>
            <a:xfrm>
              <a:off x="1432640" y="823612"/>
              <a:ext cx="2130770" cy="734183"/>
            </a:xfrm>
            <a:prstGeom prst="rect">
              <a:avLst/>
            </a:prstGeom>
            <a:noFill/>
            <a:ln w="3175"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35120" tIns="35120" rIns="35120" bIns="35120" numCol="1" anchor="ctr">
              <a:noAutofit/>
            </a:bodyPr>
            <a:lstStyle>
              <a:lvl1pPr algn="l">
                <a:defRPr sz="3600" b="1">
                  <a:solidFill>
                    <a:srgbClr val="365688"/>
                  </a:solidFill>
                  <a:latin typeface="Myriad Pro Cond"/>
                  <a:ea typeface="Myriad Pro Cond"/>
                  <a:cs typeface="Myriad Pro Cond"/>
                  <a:sym typeface="Myriad Pro Condensed"/>
                </a:defRPr>
              </a:lvl1pPr>
            </a:lstStyle>
            <a:p>
              <a:r>
                <a:rPr sz="1500" dirty="0"/>
                <a:t>BAŞVUR</a:t>
              </a:r>
            </a:p>
          </p:txBody>
        </p:sp>
      </p:grpSp>
      <p:grpSp>
        <p:nvGrpSpPr>
          <p:cNvPr id="25" name="Group">
            <a:extLst>
              <a:ext uri="{FF2B5EF4-FFF2-40B4-BE49-F238E27FC236}">
                <a16:creationId xmlns:a16="http://schemas.microsoft.com/office/drawing/2014/main" id="{19C12655-A08B-4407-973F-C21FC28353BF}"/>
              </a:ext>
            </a:extLst>
          </p:cNvPr>
          <p:cNvGrpSpPr/>
          <p:nvPr/>
        </p:nvGrpSpPr>
        <p:grpSpPr>
          <a:xfrm>
            <a:off x="3841221" y="4195863"/>
            <a:ext cx="1694050" cy="1238281"/>
            <a:chOff x="0" y="0"/>
            <a:chExt cx="3524424" cy="2353946"/>
          </a:xfrm>
        </p:grpSpPr>
        <p:pic>
          <p:nvPicPr>
            <p:cNvPr id="26" name="Image" descr="Image">
              <a:extLst>
                <a:ext uri="{FF2B5EF4-FFF2-40B4-BE49-F238E27FC236}">
                  <a16:creationId xmlns:a16="http://schemas.microsoft.com/office/drawing/2014/main" id="{9ACB059A-C289-49F0-B090-13CD93FC03D7}"/>
                </a:ext>
              </a:extLst>
            </p:cNvPr>
            <p:cNvPicPr>
              <a:picLocks noChangeAspect="1"/>
            </p:cNvPicPr>
            <p:nvPr/>
          </p:nvPicPr>
          <p:blipFill>
            <a:blip r:embed="rId3"/>
            <a:stretch>
              <a:fillRect/>
            </a:stretch>
          </p:blipFill>
          <p:spPr>
            <a:xfrm>
              <a:off x="0" y="0"/>
              <a:ext cx="3524424" cy="2353946"/>
            </a:xfrm>
            <a:prstGeom prst="rect">
              <a:avLst/>
            </a:prstGeom>
            <a:ln w="3175" cap="flat">
              <a:noFill/>
              <a:miter lim="400000"/>
            </a:ln>
            <a:effectLst>
              <a:outerShdw blurRad="114300" dist="50800" dir="5400000" rotWithShape="0">
                <a:srgbClr val="000000">
                  <a:alpha val="68337"/>
                </a:srgbClr>
              </a:outerShdw>
            </a:effectLst>
          </p:spPr>
        </p:pic>
        <p:sp>
          <p:nvSpPr>
            <p:cNvPr id="27" name="ONAY AL">
              <a:extLst>
                <a:ext uri="{FF2B5EF4-FFF2-40B4-BE49-F238E27FC236}">
                  <a16:creationId xmlns:a16="http://schemas.microsoft.com/office/drawing/2014/main" id="{E611D567-0ECE-4037-93E5-755678443F09}"/>
                </a:ext>
              </a:extLst>
            </p:cNvPr>
            <p:cNvSpPr txBox="1"/>
            <p:nvPr/>
          </p:nvSpPr>
          <p:spPr>
            <a:xfrm>
              <a:off x="1493404" y="822628"/>
              <a:ext cx="1857036" cy="708688"/>
            </a:xfrm>
            <a:prstGeom prst="rect">
              <a:avLst/>
            </a:prstGeom>
            <a:noFill/>
            <a:ln w="3175"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35120" tIns="35120" rIns="35120" bIns="35120" numCol="1" anchor="ctr">
              <a:noAutofit/>
            </a:bodyPr>
            <a:lstStyle>
              <a:lvl1pPr algn="l">
                <a:defRPr sz="3600" b="1">
                  <a:solidFill>
                    <a:srgbClr val="365688"/>
                  </a:solidFill>
                  <a:latin typeface="Myriad Pro Cond"/>
                  <a:ea typeface="Myriad Pro Cond"/>
                  <a:cs typeface="Myriad Pro Cond"/>
                  <a:sym typeface="Myriad Pro Condensed"/>
                </a:defRPr>
              </a:lvl1pPr>
            </a:lstStyle>
            <a:p>
              <a:r>
                <a:rPr sz="1500" dirty="0"/>
                <a:t>ONAY AL</a:t>
              </a:r>
            </a:p>
          </p:txBody>
        </p:sp>
      </p:grpSp>
      <p:grpSp>
        <p:nvGrpSpPr>
          <p:cNvPr id="28" name="Group">
            <a:extLst>
              <a:ext uri="{FF2B5EF4-FFF2-40B4-BE49-F238E27FC236}">
                <a16:creationId xmlns:a16="http://schemas.microsoft.com/office/drawing/2014/main" id="{AB9FF09E-9514-4F5D-9E2E-4798A80088D0}"/>
              </a:ext>
            </a:extLst>
          </p:cNvPr>
          <p:cNvGrpSpPr/>
          <p:nvPr/>
        </p:nvGrpSpPr>
        <p:grpSpPr>
          <a:xfrm>
            <a:off x="6515946" y="4195863"/>
            <a:ext cx="2005732" cy="1292090"/>
            <a:chOff x="0" y="0"/>
            <a:chExt cx="4012465" cy="2456237"/>
          </a:xfrm>
        </p:grpSpPr>
        <p:pic>
          <p:nvPicPr>
            <p:cNvPr id="29" name="Image" descr="Image">
              <a:extLst>
                <a:ext uri="{FF2B5EF4-FFF2-40B4-BE49-F238E27FC236}">
                  <a16:creationId xmlns:a16="http://schemas.microsoft.com/office/drawing/2014/main" id="{37917142-C467-43FC-8E00-0B08181F0AAC}"/>
                </a:ext>
              </a:extLst>
            </p:cNvPr>
            <p:cNvPicPr>
              <a:picLocks noChangeAspect="1"/>
            </p:cNvPicPr>
            <p:nvPr/>
          </p:nvPicPr>
          <p:blipFill>
            <a:blip r:embed="rId4"/>
            <a:stretch>
              <a:fillRect/>
            </a:stretch>
          </p:blipFill>
          <p:spPr>
            <a:xfrm>
              <a:off x="0" y="0"/>
              <a:ext cx="3720276" cy="2456237"/>
            </a:xfrm>
            <a:prstGeom prst="rect">
              <a:avLst/>
            </a:prstGeom>
            <a:ln w="3175" cap="flat">
              <a:noFill/>
              <a:miter lim="400000"/>
            </a:ln>
            <a:effectLst>
              <a:outerShdw blurRad="114300" dist="50800" dir="5400000" rotWithShape="0">
                <a:srgbClr val="000000">
                  <a:alpha val="68337"/>
                </a:srgbClr>
              </a:outerShdw>
            </a:effectLst>
          </p:spPr>
        </p:pic>
        <p:sp>
          <p:nvSpPr>
            <p:cNvPr id="30" name="ÖDEME AL">
              <a:extLst>
                <a:ext uri="{FF2B5EF4-FFF2-40B4-BE49-F238E27FC236}">
                  <a16:creationId xmlns:a16="http://schemas.microsoft.com/office/drawing/2014/main" id="{CD745323-D8C5-4122-93B8-A9E0889A934C}"/>
                </a:ext>
              </a:extLst>
            </p:cNvPr>
            <p:cNvSpPr txBox="1"/>
            <p:nvPr/>
          </p:nvSpPr>
          <p:spPr>
            <a:xfrm>
              <a:off x="1682786" y="910526"/>
              <a:ext cx="2329679" cy="748070"/>
            </a:xfrm>
            <a:prstGeom prst="rect">
              <a:avLst/>
            </a:prstGeom>
            <a:noFill/>
            <a:ln w="3175"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35120" tIns="35120" rIns="35120" bIns="35120" numCol="1" anchor="ctr">
              <a:noAutofit/>
            </a:bodyPr>
            <a:lstStyle>
              <a:lvl1pPr algn="l">
                <a:defRPr sz="3600" b="1">
                  <a:solidFill>
                    <a:srgbClr val="365688"/>
                  </a:solidFill>
                  <a:latin typeface="Myriad Pro Cond"/>
                  <a:ea typeface="Myriad Pro Cond"/>
                  <a:cs typeface="Myriad Pro Cond"/>
                  <a:sym typeface="Myriad Pro Condensed"/>
                </a:defRPr>
              </a:lvl1pPr>
            </a:lstStyle>
            <a:p>
              <a:r>
                <a:rPr sz="1500" dirty="0"/>
                <a:t>ÖDEME </a:t>
              </a:r>
              <a:endParaRPr lang="tr-TR" sz="1500" dirty="0"/>
            </a:p>
            <a:p>
              <a:r>
                <a:rPr sz="1500" dirty="0"/>
                <a:t>AL</a:t>
              </a:r>
            </a:p>
          </p:txBody>
        </p:sp>
      </p:grpSp>
      <p:grpSp>
        <p:nvGrpSpPr>
          <p:cNvPr id="31" name="Group">
            <a:extLst>
              <a:ext uri="{FF2B5EF4-FFF2-40B4-BE49-F238E27FC236}">
                <a16:creationId xmlns:a16="http://schemas.microsoft.com/office/drawing/2014/main" id="{73731BB6-D93B-496C-A329-1260E7A75CB0}"/>
              </a:ext>
            </a:extLst>
          </p:cNvPr>
          <p:cNvGrpSpPr/>
          <p:nvPr/>
        </p:nvGrpSpPr>
        <p:grpSpPr>
          <a:xfrm>
            <a:off x="8920077" y="4215284"/>
            <a:ext cx="1738708" cy="1312629"/>
            <a:chOff x="0" y="0"/>
            <a:chExt cx="3736034" cy="2495280"/>
          </a:xfrm>
        </p:grpSpPr>
        <p:pic>
          <p:nvPicPr>
            <p:cNvPr id="32" name="Image" descr="Image">
              <a:extLst>
                <a:ext uri="{FF2B5EF4-FFF2-40B4-BE49-F238E27FC236}">
                  <a16:creationId xmlns:a16="http://schemas.microsoft.com/office/drawing/2014/main" id="{2D6A541C-B306-4822-8B85-89E8A053E914}"/>
                </a:ext>
              </a:extLst>
            </p:cNvPr>
            <p:cNvPicPr>
              <a:picLocks noChangeAspect="1"/>
            </p:cNvPicPr>
            <p:nvPr/>
          </p:nvPicPr>
          <p:blipFill>
            <a:blip r:embed="rId5"/>
            <a:stretch>
              <a:fillRect/>
            </a:stretch>
          </p:blipFill>
          <p:spPr>
            <a:xfrm>
              <a:off x="0" y="0"/>
              <a:ext cx="3736034" cy="2495280"/>
            </a:xfrm>
            <a:prstGeom prst="rect">
              <a:avLst/>
            </a:prstGeom>
            <a:ln w="3175" cap="flat">
              <a:noFill/>
              <a:miter lim="400000"/>
            </a:ln>
            <a:effectLst>
              <a:outerShdw blurRad="114300" dist="50800" dir="5400000" rotWithShape="0">
                <a:srgbClr val="000000">
                  <a:alpha val="68337"/>
                </a:srgbClr>
              </a:outerShdw>
            </a:effectLst>
          </p:spPr>
        </p:pic>
        <p:sp>
          <p:nvSpPr>
            <p:cNvPr id="33" name="HARCA">
              <a:extLst>
                <a:ext uri="{FF2B5EF4-FFF2-40B4-BE49-F238E27FC236}">
                  <a16:creationId xmlns:a16="http://schemas.microsoft.com/office/drawing/2014/main" id="{4CF04619-FA10-4BC3-A45F-069188866F33}"/>
                </a:ext>
              </a:extLst>
            </p:cNvPr>
            <p:cNvSpPr txBox="1"/>
            <p:nvPr/>
          </p:nvSpPr>
          <p:spPr>
            <a:xfrm>
              <a:off x="1823262" y="850744"/>
              <a:ext cx="1631549" cy="751239"/>
            </a:xfrm>
            <a:prstGeom prst="rect">
              <a:avLst/>
            </a:prstGeom>
            <a:noFill/>
            <a:ln w="3175"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35120" tIns="35120" rIns="35120" bIns="35120" numCol="1" anchor="ctr">
              <a:noAutofit/>
            </a:bodyPr>
            <a:lstStyle>
              <a:lvl1pPr algn="l">
                <a:defRPr sz="3600" b="1">
                  <a:solidFill>
                    <a:srgbClr val="365688"/>
                  </a:solidFill>
                  <a:latin typeface="Myriad Pro Cond"/>
                  <a:ea typeface="Myriad Pro Cond"/>
                  <a:cs typeface="Myriad Pro Cond"/>
                  <a:sym typeface="Myriad Pro Condensed"/>
                </a:defRPr>
              </a:lvl1pPr>
            </a:lstStyle>
            <a:p>
              <a:r>
                <a:rPr sz="1500" dirty="0"/>
                <a:t>HARCA</a:t>
              </a:r>
            </a:p>
          </p:txBody>
        </p:sp>
      </p:grpSp>
      <p:grpSp>
        <p:nvGrpSpPr>
          <p:cNvPr id="34" name="Group">
            <a:extLst>
              <a:ext uri="{FF2B5EF4-FFF2-40B4-BE49-F238E27FC236}">
                <a16:creationId xmlns:a16="http://schemas.microsoft.com/office/drawing/2014/main" id="{418C40DC-6D6E-4E0D-862C-7D84880CEE1D}"/>
              </a:ext>
            </a:extLst>
          </p:cNvPr>
          <p:cNvGrpSpPr/>
          <p:nvPr/>
        </p:nvGrpSpPr>
        <p:grpSpPr>
          <a:xfrm>
            <a:off x="4580899" y="3540312"/>
            <a:ext cx="2855399" cy="369332"/>
            <a:chOff x="-12699" y="-12700"/>
            <a:chExt cx="5882054" cy="702092"/>
          </a:xfrm>
          <a:solidFill>
            <a:srgbClr val="A00000"/>
          </a:solidFill>
        </p:grpSpPr>
        <p:grpSp>
          <p:nvGrpSpPr>
            <p:cNvPr id="35" name="Rectangle">
              <a:extLst>
                <a:ext uri="{FF2B5EF4-FFF2-40B4-BE49-F238E27FC236}">
                  <a16:creationId xmlns:a16="http://schemas.microsoft.com/office/drawing/2014/main" id="{63F18D5A-2120-48A3-92AC-7FAE1BA31D60}"/>
                </a:ext>
              </a:extLst>
            </p:cNvPr>
            <p:cNvGrpSpPr/>
            <p:nvPr/>
          </p:nvGrpSpPr>
          <p:grpSpPr>
            <a:xfrm>
              <a:off x="-12700" y="-12701"/>
              <a:ext cx="5882055" cy="702094"/>
              <a:chOff x="0" y="0"/>
              <a:chExt cx="5882054" cy="702092"/>
            </a:xfrm>
            <a:grpFill/>
          </p:grpSpPr>
          <p:sp>
            <p:nvSpPr>
              <p:cNvPr id="37" name="Rectangle">
                <a:extLst>
                  <a:ext uri="{FF2B5EF4-FFF2-40B4-BE49-F238E27FC236}">
                    <a16:creationId xmlns:a16="http://schemas.microsoft.com/office/drawing/2014/main" id="{09EFCBE4-429B-4F8C-BF48-B5A1730A4AA5}"/>
                  </a:ext>
                </a:extLst>
              </p:cNvPr>
              <p:cNvSpPr/>
              <p:nvPr/>
            </p:nvSpPr>
            <p:spPr>
              <a:xfrm>
                <a:off x="12699" y="12700"/>
                <a:ext cx="5856656" cy="676693"/>
              </a:xfrm>
              <a:prstGeom prst="rect">
                <a:avLst/>
              </a:prstGeom>
              <a:grpFill/>
              <a:ln>
                <a:noFill/>
              </a:ln>
              <a:effectLst/>
            </p:spPr>
            <p:txBody>
              <a:bodyPr wrap="square" lIns="35120" tIns="35120" rIns="35120" bIns="35120" numCol="1" anchor="ctr">
                <a:noAutofit/>
              </a:bodyPr>
              <a:lstStyle/>
              <a:p>
                <a:pPr defTabSz="825500">
                  <a:defRPr sz="3000">
                    <a:solidFill>
                      <a:srgbClr val="FFFFFF"/>
                    </a:solidFill>
                    <a:latin typeface="Helvetica Neue Medium"/>
                    <a:ea typeface="Helvetica Neue Medium"/>
                    <a:cs typeface="Helvetica Neue Medium"/>
                    <a:sym typeface="Helvetica Neue Medium"/>
                  </a:defRPr>
                </a:pPr>
                <a:endParaRPr sz="1500"/>
              </a:p>
            </p:txBody>
          </p:sp>
          <p:pic>
            <p:nvPicPr>
              <p:cNvPr id="38" name="Rectangle Rectangle" descr="Rectangle Rectangle">
                <a:extLst>
                  <a:ext uri="{FF2B5EF4-FFF2-40B4-BE49-F238E27FC236}">
                    <a16:creationId xmlns:a16="http://schemas.microsoft.com/office/drawing/2014/main" id="{8F91CA8C-7E22-483D-9EB8-C15CD98511B1}"/>
                  </a:ext>
                </a:extLst>
              </p:cNvPr>
              <p:cNvPicPr>
                <a:picLocks/>
              </p:cNvPicPr>
              <p:nvPr/>
            </p:nvPicPr>
            <p:blipFill>
              <a:blip r:embed="rId6"/>
              <a:stretch>
                <a:fillRect/>
              </a:stretch>
            </p:blipFill>
            <p:spPr>
              <a:xfrm>
                <a:off x="-1" y="0"/>
                <a:ext cx="5882056" cy="702093"/>
              </a:xfrm>
              <a:prstGeom prst="rect">
                <a:avLst/>
              </a:prstGeom>
              <a:grpFill/>
              <a:effectLst/>
            </p:spPr>
          </p:pic>
        </p:grpSp>
        <p:sp>
          <p:nvSpPr>
            <p:cNvPr id="36" name="Yeni Başvuru Süreci">
              <a:extLst>
                <a:ext uri="{FF2B5EF4-FFF2-40B4-BE49-F238E27FC236}">
                  <a16:creationId xmlns:a16="http://schemas.microsoft.com/office/drawing/2014/main" id="{BCF5A028-C1EC-492B-A856-84FF2C647BEF}"/>
                </a:ext>
              </a:extLst>
            </p:cNvPr>
            <p:cNvSpPr txBox="1"/>
            <p:nvPr/>
          </p:nvSpPr>
          <p:spPr>
            <a:xfrm>
              <a:off x="218109" y="44076"/>
              <a:ext cx="5420436" cy="588540"/>
            </a:xfrm>
            <a:prstGeom prst="rect">
              <a:avLst/>
            </a:prstGeom>
            <a:grpFill/>
            <a:ln w="3175"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35120" tIns="35120" rIns="35120" bIns="35120" numCol="1" anchor="ctr">
              <a:noAutofit/>
            </a:bodyPr>
            <a:lstStyle>
              <a:lvl1pPr>
                <a:defRPr sz="4400" b="1" i="1">
                  <a:solidFill>
                    <a:srgbClr val="D8AD65"/>
                  </a:solidFill>
                  <a:latin typeface="Myriad Pro Cond"/>
                  <a:ea typeface="Myriad Pro Cond"/>
                  <a:cs typeface="Myriad Pro Cond"/>
                  <a:sym typeface="Myriad Pro Condensed"/>
                </a:defRPr>
              </a:lvl1pPr>
            </a:lstStyle>
            <a:p>
              <a:pPr algn="ctr"/>
              <a:r>
                <a:rPr sz="1500" dirty="0"/>
                <a:t>Yeni </a:t>
              </a:r>
              <a:r>
                <a:rPr sz="1500" dirty="0" err="1"/>
                <a:t>Başvuru</a:t>
              </a:r>
              <a:r>
                <a:rPr sz="1500" dirty="0"/>
                <a:t> </a:t>
              </a:r>
              <a:r>
                <a:rPr sz="1500" dirty="0" err="1"/>
                <a:t>Süreci</a:t>
              </a:r>
              <a:endParaRPr sz="1500" dirty="0"/>
            </a:p>
          </p:txBody>
        </p:sp>
      </p:grpSp>
      <p:grpSp>
        <p:nvGrpSpPr>
          <p:cNvPr id="3" name="Grup 2">
            <a:extLst>
              <a:ext uri="{FF2B5EF4-FFF2-40B4-BE49-F238E27FC236}">
                <a16:creationId xmlns:a16="http://schemas.microsoft.com/office/drawing/2014/main" id="{D34452AC-83FE-4C06-9979-C2711E02A099}"/>
              </a:ext>
            </a:extLst>
          </p:cNvPr>
          <p:cNvGrpSpPr/>
          <p:nvPr/>
        </p:nvGrpSpPr>
        <p:grpSpPr>
          <a:xfrm>
            <a:off x="1363704" y="1860770"/>
            <a:ext cx="9464592" cy="1299925"/>
            <a:chOff x="1384578" y="1860770"/>
            <a:chExt cx="9464592" cy="1299925"/>
          </a:xfrm>
        </p:grpSpPr>
        <p:grpSp>
          <p:nvGrpSpPr>
            <p:cNvPr id="13" name="Group">
              <a:extLst>
                <a:ext uri="{FF2B5EF4-FFF2-40B4-BE49-F238E27FC236}">
                  <a16:creationId xmlns:a16="http://schemas.microsoft.com/office/drawing/2014/main" id="{65718AD5-7155-4EAD-B790-0A3EC4F4B90D}"/>
                </a:ext>
              </a:extLst>
            </p:cNvPr>
            <p:cNvGrpSpPr/>
            <p:nvPr/>
          </p:nvGrpSpPr>
          <p:grpSpPr>
            <a:xfrm>
              <a:off x="1384578" y="1861887"/>
              <a:ext cx="1765660" cy="1298808"/>
              <a:chOff x="0" y="0"/>
              <a:chExt cx="3645046" cy="2434509"/>
            </a:xfrm>
          </p:grpSpPr>
          <p:pic>
            <p:nvPicPr>
              <p:cNvPr id="14" name="Image" descr="Image">
                <a:extLst>
                  <a:ext uri="{FF2B5EF4-FFF2-40B4-BE49-F238E27FC236}">
                    <a16:creationId xmlns:a16="http://schemas.microsoft.com/office/drawing/2014/main" id="{2CEEA08A-6988-4BC5-87AC-B1B91ACD9AD3}"/>
                  </a:ext>
                </a:extLst>
              </p:cNvPr>
              <p:cNvPicPr>
                <a:picLocks noChangeAspect="1"/>
              </p:cNvPicPr>
              <p:nvPr/>
            </p:nvPicPr>
            <p:blipFill>
              <a:blip r:embed="rId2"/>
              <a:stretch>
                <a:fillRect/>
              </a:stretch>
            </p:blipFill>
            <p:spPr>
              <a:xfrm>
                <a:off x="0" y="0"/>
                <a:ext cx="3645046" cy="2434509"/>
              </a:xfrm>
              <a:prstGeom prst="rect">
                <a:avLst/>
              </a:prstGeom>
              <a:ln w="3175" cap="flat">
                <a:noFill/>
                <a:miter lim="400000"/>
              </a:ln>
              <a:effectLst>
                <a:outerShdw blurRad="114300" dist="50800" dir="5400000" rotWithShape="0">
                  <a:srgbClr val="000000">
                    <a:alpha val="68337"/>
                  </a:srgbClr>
                </a:outerShdw>
              </a:effectLst>
            </p:spPr>
          </p:pic>
          <p:sp>
            <p:nvSpPr>
              <p:cNvPr id="15" name="HARCA">
                <a:extLst>
                  <a:ext uri="{FF2B5EF4-FFF2-40B4-BE49-F238E27FC236}">
                    <a16:creationId xmlns:a16="http://schemas.microsoft.com/office/drawing/2014/main" id="{4F7568EC-D91D-482B-B0A6-86174548093D}"/>
                  </a:ext>
                </a:extLst>
              </p:cNvPr>
              <p:cNvSpPr txBox="1"/>
              <p:nvPr/>
            </p:nvSpPr>
            <p:spPr>
              <a:xfrm>
                <a:off x="1659482" y="854953"/>
                <a:ext cx="1817490" cy="742603"/>
              </a:xfrm>
              <a:prstGeom prst="rect">
                <a:avLst/>
              </a:prstGeom>
              <a:noFill/>
              <a:ln w="3175"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35120" tIns="35120" rIns="35120" bIns="35120" numCol="1" anchor="ctr">
                <a:noAutofit/>
              </a:bodyPr>
              <a:lstStyle>
                <a:lvl1pPr algn="l">
                  <a:defRPr sz="3600" b="1">
                    <a:solidFill>
                      <a:srgbClr val="365688"/>
                    </a:solidFill>
                    <a:latin typeface="Myriad Pro Cond"/>
                    <a:ea typeface="Myriad Pro Cond"/>
                    <a:cs typeface="Myriad Pro Cond"/>
                    <a:sym typeface="Myriad Pro Condensed"/>
                  </a:defRPr>
                </a:lvl1pPr>
              </a:lstStyle>
              <a:p>
                <a:r>
                  <a:rPr sz="1500" dirty="0"/>
                  <a:t>HARCA</a:t>
                </a:r>
              </a:p>
            </p:txBody>
          </p:sp>
        </p:grpSp>
        <p:grpSp>
          <p:nvGrpSpPr>
            <p:cNvPr id="16" name="Group">
              <a:extLst>
                <a:ext uri="{FF2B5EF4-FFF2-40B4-BE49-F238E27FC236}">
                  <a16:creationId xmlns:a16="http://schemas.microsoft.com/office/drawing/2014/main" id="{C6AB6368-6D86-43A8-A097-12B4D7C917AE}"/>
                </a:ext>
              </a:extLst>
            </p:cNvPr>
            <p:cNvGrpSpPr/>
            <p:nvPr/>
          </p:nvGrpSpPr>
          <p:grpSpPr>
            <a:xfrm>
              <a:off x="3855922" y="1861887"/>
              <a:ext cx="1975839" cy="1253264"/>
              <a:chOff x="0" y="0"/>
              <a:chExt cx="3567070" cy="2382429"/>
            </a:xfrm>
          </p:grpSpPr>
          <p:pic>
            <p:nvPicPr>
              <p:cNvPr id="17" name="Image" descr="Image">
                <a:extLst>
                  <a:ext uri="{FF2B5EF4-FFF2-40B4-BE49-F238E27FC236}">
                    <a16:creationId xmlns:a16="http://schemas.microsoft.com/office/drawing/2014/main" id="{F9C9BFD1-E095-4E29-8E9C-3E982980B7B6}"/>
                  </a:ext>
                </a:extLst>
              </p:cNvPr>
              <p:cNvPicPr>
                <a:picLocks noChangeAspect="1"/>
              </p:cNvPicPr>
              <p:nvPr/>
            </p:nvPicPr>
            <p:blipFill>
              <a:blip r:embed="rId3"/>
              <a:stretch>
                <a:fillRect/>
              </a:stretch>
            </p:blipFill>
            <p:spPr>
              <a:xfrm>
                <a:off x="0" y="0"/>
                <a:ext cx="3567070" cy="2382429"/>
              </a:xfrm>
              <a:prstGeom prst="rect">
                <a:avLst/>
              </a:prstGeom>
              <a:ln w="3175" cap="flat">
                <a:noFill/>
                <a:miter lim="400000"/>
              </a:ln>
              <a:effectLst>
                <a:outerShdw blurRad="114300" dist="50800" dir="5400000" rotWithShape="0">
                  <a:srgbClr val="000000">
                    <a:alpha val="68337"/>
                  </a:srgbClr>
                </a:outerShdw>
              </a:effectLst>
            </p:spPr>
          </p:pic>
          <p:sp>
            <p:nvSpPr>
              <p:cNvPr id="18" name="BAŞVUR">
                <a:extLst>
                  <a:ext uri="{FF2B5EF4-FFF2-40B4-BE49-F238E27FC236}">
                    <a16:creationId xmlns:a16="http://schemas.microsoft.com/office/drawing/2014/main" id="{D06B271C-4A8D-4832-8773-D426159B5A6F}"/>
                  </a:ext>
                </a:extLst>
              </p:cNvPr>
              <p:cNvSpPr txBox="1"/>
              <p:nvPr/>
            </p:nvSpPr>
            <p:spPr>
              <a:xfrm>
                <a:off x="1689832" y="819059"/>
                <a:ext cx="1835774" cy="717263"/>
              </a:xfrm>
              <a:prstGeom prst="rect">
                <a:avLst/>
              </a:prstGeom>
              <a:noFill/>
              <a:ln w="3175"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35120" tIns="35120" rIns="35120" bIns="35120" numCol="1" anchor="ctr">
                <a:noAutofit/>
              </a:bodyPr>
              <a:lstStyle>
                <a:lvl1pPr algn="l">
                  <a:defRPr sz="3600" b="1">
                    <a:solidFill>
                      <a:srgbClr val="365688"/>
                    </a:solidFill>
                    <a:latin typeface="Myriad Pro Cond"/>
                    <a:ea typeface="Myriad Pro Cond"/>
                    <a:cs typeface="Myriad Pro Cond"/>
                    <a:sym typeface="Myriad Pro Condensed"/>
                  </a:defRPr>
                </a:lvl1pPr>
              </a:lstStyle>
              <a:p>
                <a:r>
                  <a:rPr sz="1500" dirty="0"/>
                  <a:t>BAŞVUR</a:t>
                </a:r>
              </a:p>
            </p:txBody>
          </p:sp>
        </p:grpSp>
        <p:grpSp>
          <p:nvGrpSpPr>
            <p:cNvPr id="19" name="Group">
              <a:extLst>
                <a:ext uri="{FF2B5EF4-FFF2-40B4-BE49-F238E27FC236}">
                  <a16:creationId xmlns:a16="http://schemas.microsoft.com/office/drawing/2014/main" id="{657BB278-0E7D-448A-9811-2EA865C1DA7E}"/>
                </a:ext>
              </a:extLst>
            </p:cNvPr>
            <p:cNvGrpSpPr/>
            <p:nvPr/>
          </p:nvGrpSpPr>
          <p:grpSpPr>
            <a:xfrm>
              <a:off x="6537445" y="1861887"/>
              <a:ext cx="1859673" cy="1268717"/>
              <a:chOff x="-67236" y="268667"/>
              <a:chExt cx="3687367" cy="2434509"/>
            </a:xfrm>
          </p:grpSpPr>
          <p:pic>
            <p:nvPicPr>
              <p:cNvPr id="20" name="Image" descr="Image">
                <a:extLst>
                  <a:ext uri="{FF2B5EF4-FFF2-40B4-BE49-F238E27FC236}">
                    <a16:creationId xmlns:a16="http://schemas.microsoft.com/office/drawing/2014/main" id="{66D761CF-19A1-49BA-98BC-BBB996C6C6C4}"/>
                  </a:ext>
                </a:extLst>
              </p:cNvPr>
              <p:cNvPicPr>
                <a:picLocks noChangeAspect="1"/>
              </p:cNvPicPr>
              <p:nvPr/>
            </p:nvPicPr>
            <p:blipFill>
              <a:blip r:embed="rId4"/>
              <a:stretch>
                <a:fillRect/>
              </a:stretch>
            </p:blipFill>
            <p:spPr>
              <a:xfrm>
                <a:off x="-67236" y="268667"/>
                <a:ext cx="3687367" cy="2434509"/>
              </a:xfrm>
              <a:prstGeom prst="rect">
                <a:avLst/>
              </a:prstGeom>
              <a:ln w="3175" cap="flat">
                <a:noFill/>
                <a:miter lim="400000"/>
              </a:ln>
              <a:effectLst>
                <a:outerShdw blurRad="114300" dist="50800" dir="5400000" rotWithShape="0">
                  <a:srgbClr val="000000">
                    <a:alpha val="68337"/>
                  </a:srgbClr>
                </a:outerShdw>
              </a:effectLst>
            </p:spPr>
          </p:pic>
          <p:sp>
            <p:nvSpPr>
              <p:cNvPr id="21" name="BELGELE">
                <a:extLst>
                  <a:ext uri="{FF2B5EF4-FFF2-40B4-BE49-F238E27FC236}">
                    <a16:creationId xmlns:a16="http://schemas.microsoft.com/office/drawing/2014/main" id="{75459E25-81A7-4459-9B81-5C8C361CEA8F}"/>
                  </a:ext>
                </a:extLst>
              </p:cNvPr>
              <p:cNvSpPr txBox="1"/>
              <p:nvPr/>
            </p:nvSpPr>
            <p:spPr>
              <a:xfrm>
                <a:off x="1666298" y="1066646"/>
                <a:ext cx="1881429" cy="741453"/>
              </a:xfrm>
              <a:prstGeom prst="rect">
                <a:avLst/>
              </a:prstGeom>
              <a:noFill/>
              <a:ln w="3175"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35120" tIns="35120" rIns="35120" bIns="35120" numCol="1" anchor="ctr">
                <a:noAutofit/>
              </a:bodyPr>
              <a:lstStyle>
                <a:lvl1pPr algn="l">
                  <a:defRPr sz="3600" b="1">
                    <a:solidFill>
                      <a:srgbClr val="365688"/>
                    </a:solidFill>
                    <a:latin typeface="Myriad Pro Cond"/>
                    <a:ea typeface="Myriad Pro Cond"/>
                    <a:cs typeface="Myriad Pro Cond"/>
                    <a:sym typeface="Myriad Pro Condensed"/>
                  </a:defRPr>
                </a:lvl1pPr>
              </a:lstStyle>
              <a:p>
                <a:r>
                  <a:rPr sz="1500" dirty="0"/>
                  <a:t>BELGELE</a:t>
                </a:r>
              </a:p>
            </p:txBody>
          </p:sp>
        </p:grpSp>
        <p:grpSp>
          <p:nvGrpSpPr>
            <p:cNvPr id="39" name="Group">
              <a:extLst>
                <a:ext uri="{FF2B5EF4-FFF2-40B4-BE49-F238E27FC236}">
                  <a16:creationId xmlns:a16="http://schemas.microsoft.com/office/drawing/2014/main" id="{EF8E8CB1-0A80-46C4-898D-4D726EFAB389}"/>
                </a:ext>
              </a:extLst>
            </p:cNvPr>
            <p:cNvGrpSpPr/>
            <p:nvPr/>
          </p:nvGrpSpPr>
          <p:grpSpPr>
            <a:xfrm>
              <a:off x="8940951" y="1860770"/>
              <a:ext cx="1908219" cy="1269834"/>
              <a:chOff x="0" y="0"/>
              <a:chExt cx="3614230" cy="2413928"/>
            </a:xfrm>
          </p:grpSpPr>
          <p:pic>
            <p:nvPicPr>
              <p:cNvPr id="40" name="Image" descr="Image">
                <a:extLst>
                  <a:ext uri="{FF2B5EF4-FFF2-40B4-BE49-F238E27FC236}">
                    <a16:creationId xmlns:a16="http://schemas.microsoft.com/office/drawing/2014/main" id="{B93744CF-EDB2-4F58-89CB-B32E2DDB6DA0}"/>
                  </a:ext>
                </a:extLst>
              </p:cNvPr>
              <p:cNvPicPr>
                <a:picLocks noChangeAspect="1"/>
              </p:cNvPicPr>
              <p:nvPr/>
            </p:nvPicPr>
            <p:blipFill>
              <a:blip r:embed="rId5"/>
              <a:stretch>
                <a:fillRect/>
              </a:stretch>
            </p:blipFill>
            <p:spPr>
              <a:xfrm>
                <a:off x="0" y="0"/>
                <a:ext cx="3614230" cy="2413928"/>
              </a:xfrm>
              <a:prstGeom prst="rect">
                <a:avLst/>
              </a:prstGeom>
              <a:ln w="3175" cap="flat">
                <a:noFill/>
                <a:miter lim="400000"/>
              </a:ln>
              <a:effectLst>
                <a:outerShdw blurRad="114300" dist="50800" dir="5400000" rotWithShape="0">
                  <a:srgbClr val="000000">
                    <a:alpha val="68337"/>
                  </a:srgbClr>
                </a:outerShdw>
              </a:effectLst>
            </p:spPr>
          </p:pic>
          <p:sp>
            <p:nvSpPr>
              <p:cNvPr id="41" name="ÖDEME…">
                <a:extLst>
                  <a:ext uri="{FF2B5EF4-FFF2-40B4-BE49-F238E27FC236}">
                    <a16:creationId xmlns:a16="http://schemas.microsoft.com/office/drawing/2014/main" id="{A514B75C-6436-4922-85BC-3D7A188188AF}"/>
                  </a:ext>
                </a:extLst>
              </p:cNvPr>
              <p:cNvSpPr txBox="1"/>
              <p:nvPr/>
            </p:nvSpPr>
            <p:spPr>
              <a:xfrm>
                <a:off x="1763819" y="625677"/>
                <a:ext cx="1732810" cy="1482841"/>
              </a:xfrm>
              <a:prstGeom prst="rect">
                <a:avLst/>
              </a:prstGeom>
              <a:noFill/>
              <a:ln w="3175"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35120" tIns="35120" rIns="35120" bIns="35120" numCol="1" anchor="ctr">
                <a:noAutofit/>
              </a:bodyPr>
              <a:lstStyle/>
              <a:p>
                <a:pPr algn="l">
                  <a:defRPr sz="3600" b="1">
                    <a:solidFill>
                      <a:srgbClr val="365688"/>
                    </a:solidFill>
                    <a:latin typeface="Myriad Pro Cond"/>
                    <a:ea typeface="Myriad Pro Cond"/>
                    <a:cs typeface="Myriad Pro Cond"/>
                    <a:sym typeface="Myriad Pro Condensed"/>
                  </a:defRPr>
                </a:pPr>
                <a:r>
                  <a:rPr sz="1500" dirty="0"/>
                  <a:t>ÖDEME </a:t>
                </a:r>
              </a:p>
              <a:p>
                <a:pPr algn="l">
                  <a:defRPr sz="3600" b="1">
                    <a:solidFill>
                      <a:srgbClr val="365688"/>
                    </a:solidFill>
                    <a:latin typeface="Myriad Pro Cond"/>
                    <a:ea typeface="Myriad Pro Cond"/>
                    <a:cs typeface="Myriad Pro Cond"/>
                    <a:sym typeface="Myriad Pro Condensed"/>
                  </a:defRPr>
                </a:pPr>
                <a:r>
                  <a:rPr sz="1500" dirty="0"/>
                  <a:t>AL</a:t>
                </a:r>
              </a:p>
            </p:txBody>
          </p:sp>
        </p:grpSp>
      </p:grpSp>
      <p:grpSp>
        <p:nvGrpSpPr>
          <p:cNvPr id="42" name="Group">
            <a:extLst>
              <a:ext uri="{FF2B5EF4-FFF2-40B4-BE49-F238E27FC236}">
                <a16:creationId xmlns:a16="http://schemas.microsoft.com/office/drawing/2014/main" id="{9E92F4D3-EA67-4C7A-B1BE-7B644E66E275}"/>
              </a:ext>
            </a:extLst>
          </p:cNvPr>
          <p:cNvGrpSpPr/>
          <p:nvPr/>
        </p:nvGrpSpPr>
        <p:grpSpPr>
          <a:xfrm>
            <a:off x="4574735" y="1341882"/>
            <a:ext cx="2855399" cy="369332"/>
            <a:chOff x="-12699" y="-12700"/>
            <a:chExt cx="5882054" cy="702092"/>
          </a:xfrm>
          <a:solidFill>
            <a:srgbClr val="A00000"/>
          </a:solidFill>
        </p:grpSpPr>
        <p:grpSp>
          <p:nvGrpSpPr>
            <p:cNvPr id="43" name="Rectangle">
              <a:extLst>
                <a:ext uri="{FF2B5EF4-FFF2-40B4-BE49-F238E27FC236}">
                  <a16:creationId xmlns:a16="http://schemas.microsoft.com/office/drawing/2014/main" id="{3B009F4C-3E5B-4B69-9D82-7F1957E176B0}"/>
                </a:ext>
              </a:extLst>
            </p:cNvPr>
            <p:cNvGrpSpPr/>
            <p:nvPr/>
          </p:nvGrpSpPr>
          <p:grpSpPr>
            <a:xfrm>
              <a:off x="-12700" y="-12701"/>
              <a:ext cx="5882055" cy="702094"/>
              <a:chOff x="0" y="0"/>
              <a:chExt cx="5882054" cy="702092"/>
            </a:xfrm>
            <a:grpFill/>
          </p:grpSpPr>
          <p:sp>
            <p:nvSpPr>
              <p:cNvPr id="45" name="Rectangle">
                <a:extLst>
                  <a:ext uri="{FF2B5EF4-FFF2-40B4-BE49-F238E27FC236}">
                    <a16:creationId xmlns:a16="http://schemas.microsoft.com/office/drawing/2014/main" id="{C3668383-656E-422F-8B42-96A3DF094A35}"/>
                  </a:ext>
                </a:extLst>
              </p:cNvPr>
              <p:cNvSpPr/>
              <p:nvPr/>
            </p:nvSpPr>
            <p:spPr>
              <a:xfrm>
                <a:off x="12699" y="12700"/>
                <a:ext cx="5856656" cy="676693"/>
              </a:xfrm>
              <a:prstGeom prst="rect">
                <a:avLst/>
              </a:prstGeom>
              <a:grpFill/>
              <a:ln>
                <a:noFill/>
              </a:ln>
              <a:effectLst/>
            </p:spPr>
            <p:txBody>
              <a:bodyPr wrap="square" lIns="35120" tIns="35120" rIns="35120" bIns="35120" numCol="1" anchor="ctr">
                <a:noAutofit/>
              </a:bodyPr>
              <a:lstStyle/>
              <a:p>
                <a:pPr defTabSz="825500">
                  <a:defRPr sz="3000">
                    <a:solidFill>
                      <a:srgbClr val="FFFFFF"/>
                    </a:solidFill>
                    <a:latin typeface="Helvetica Neue Medium"/>
                    <a:ea typeface="Helvetica Neue Medium"/>
                    <a:cs typeface="Helvetica Neue Medium"/>
                    <a:sym typeface="Helvetica Neue Medium"/>
                  </a:defRPr>
                </a:pPr>
                <a:endParaRPr sz="1500"/>
              </a:p>
            </p:txBody>
          </p:sp>
          <p:pic>
            <p:nvPicPr>
              <p:cNvPr id="46" name="Rectangle Rectangle" descr="Rectangle Rectangle">
                <a:extLst>
                  <a:ext uri="{FF2B5EF4-FFF2-40B4-BE49-F238E27FC236}">
                    <a16:creationId xmlns:a16="http://schemas.microsoft.com/office/drawing/2014/main" id="{A1EB64FD-ECE4-44DD-80DC-02754F4F5DB1}"/>
                  </a:ext>
                </a:extLst>
              </p:cNvPr>
              <p:cNvPicPr>
                <a:picLocks/>
              </p:cNvPicPr>
              <p:nvPr/>
            </p:nvPicPr>
            <p:blipFill>
              <a:blip r:embed="rId6"/>
              <a:stretch>
                <a:fillRect/>
              </a:stretch>
            </p:blipFill>
            <p:spPr>
              <a:xfrm>
                <a:off x="-1" y="0"/>
                <a:ext cx="5882056" cy="702093"/>
              </a:xfrm>
              <a:prstGeom prst="rect">
                <a:avLst/>
              </a:prstGeom>
              <a:grpFill/>
              <a:effectLst/>
            </p:spPr>
          </p:pic>
        </p:grpSp>
        <p:sp>
          <p:nvSpPr>
            <p:cNvPr id="44" name="Yeni Başvuru Süreci">
              <a:extLst>
                <a:ext uri="{FF2B5EF4-FFF2-40B4-BE49-F238E27FC236}">
                  <a16:creationId xmlns:a16="http://schemas.microsoft.com/office/drawing/2014/main" id="{F109597D-F2BF-413A-925E-22529A96339C}"/>
                </a:ext>
              </a:extLst>
            </p:cNvPr>
            <p:cNvSpPr txBox="1"/>
            <p:nvPr/>
          </p:nvSpPr>
          <p:spPr>
            <a:xfrm>
              <a:off x="218109" y="44076"/>
              <a:ext cx="5420436" cy="588540"/>
            </a:xfrm>
            <a:prstGeom prst="rect">
              <a:avLst/>
            </a:prstGeom>
            <a:grpFill/>
            <a:ln w="3175"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35120" tIns="35120" rIns="35120" bIns="35120" numCol="1" anchor="ctr">
              <a:noAutofit/>
            </a:bodyPr>
            <a:lstStyle>
              <a:lvl1pPr>
                <a:defRPr sz="4400" b="1" i="1">
                  <a:solidFill>
                    <a:srgbClr val="D8AD65"/>
                  </a:solidFill>
                  <a:latin typeface="Myriad Pro Cond"/>
                  <a:ea typeface="Myriad Pro Cond"/>
                  <a:cs typeface="Myriad Pro Cond"/>
                  <a:sym typeface="Myriad Pro Condensed"/>
                </a:defRPr>
              </a:lvl1pPr>
            </a:lstStyle>
            <a:p>
              <a:pPr algn="ctr"/>
              <a:r>
                <a:rPr lang="tr-TR" sz="1500" dirty="0"/>
                <a:t>Mevcut</a:t>
              </a:r>
              <a:r>
                <a:rPr sz="1500" dirty="0"/>
                <a:t> </a:t>
              </a:r>
              <a:r>
                <a:rPr sz="1500" dirty="0" err="1"/>
                <a:t>Başvuru</a:t>
              </a:r>
              <a:r>
                <a:rPr sz="1500" dirty="0"/>
                <a:t> </a:t>
              </a:r>
              <a:r>
                <a:rPr sz="1500" dirty="0" err="1"/>
                <a:t>Süreci</a:t>
              </a:r>
              <a:endParaRPr sz="1500" dirty="0"/>
            </a:p>
          </p:txBody>
        </p:sp>
      </p:grpSp>
    </p:spTree>
    <p:extLst>
      <p:ext uri="{BB962C8B-B14F-4D97-AF65-F5344CB8AC3E}">
        <p14:creationId xmlns:p14="http://schemas.microsoft.com/office/powerpoint/2010/main" val="35360244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56815FFC-15F5-4C31-A878-AA3586CFDDA9}"/>
              </a:ext>
            </a:extLst>
          </p:cNvPr>
          <p:cNvSpPr txBox="1">
            <a:spLocks/>
          </p:cNvSpPr>
          <p:nvPr/>
        </p:nvSpPr>
        <p:spPr>
          <a:xfrm>
            <a:off x="699952" y="258548"/>
            <a:ext cx="6519454" cy="3693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2800" b="1" dirty="0">
                <a:solidFill>
                  <a:srgbClr val="A00000"/>
                </a:solidFill>
                <a:latin typeface="Myriad Pro Cond"/>
              </a:rPr>
              <a:t>Prefinansman Modeli</a:t>
            </a:r>
            <a:endParaRPr lang="tr-TR" sz="2800" b="1" dirty="0">
              <a:solidFill>
                <a:srgbClr val="A00000"/>
              </a:solidFill>
            </a:endParaRPr>
          </a:p>
        </p:txBody>
      </p:sp>
      <p:sp>
        <p:nvSpPr>
          <p:cNvPr id="4" name="Metin kutusu 3">
            <a:extLst>
              <a:ext uri="{FF2B5EF4-FFF2-40B4-BE49-F238E27FC236}">
                <a16:creationId xmlns:a16="http://schemas.microsoft.com/office/drawing/2014/main" id="{C7F047E5-DB0E-4620-9382-8E9264F42A21}"/>
              </a:ext>
            </a:extLst>
          </p:cNvPr>
          <p:cNvSpPr txBox="1"/>
          <p:nvPr/>
        </p:nvSpPr>
        <p:spPr>
          <a:xfrm>
            <a:off x="699952" y="818732"/>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sz="1800" b="1" i="0" u="none" strike="noStrike" kern="0" cap="none" spc="0" normalizeH="0" baseline="0" noProof="0" dirty="0">
              <a:ln>
                <a:noFill/>
              </a:ln>
              <a:solidFill>
                <a:srgbClr val="FFFFFF"/>
              </a:solidFill>
              <a:effectLst/>
              <a:uLnTx/>
              <a:uFillTx/>
              <a:ea typeface="+mn-ea"/>
              <a:cs typeface="+mn-cs"/>
            </a:endParaRPr>
          </a:p>
        </p:txBody>
      </p:sp>
      <p:sp>
        <p:nvSpPr>
          <p:cNvPr id="8" name="Metin kutusu 7">
            <a:extLst>
              <a:ext uri="{FF2B5EF4-FFF2-40B4-BE49-F238E27FC236}">
                <a16:creationId xmlns:a16="http://schemas.microsoft.com/office/drawing/2014/main" id="{5F83A71E-6F87-4E5F-9605-34FB5BF147EB}"/>
              </a:ext>
            </a:extLst>
          </p:cNvPr>
          <p:cNvSpPr txBox="1"/>
          <p:nvPr/>
        </p:nvSpPr>
        <p:spPr>
          <a:xfrm>
            <a:off x="5000006" y="4646777"/>
            <a:ext cx="1516566" cy="301758"/>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0" marR="0" indent="0" algn="ctr" defTabSz="2438338" rtl="0" fontAlgn="auto" latinLnBrk="0" hangingPunct="0">
              <a:lnSpc>
                <a:spcPct val="100000"/>
              </a:lnSpc>
              <a:spcBef>
                <a:spcPts val="0"/>
              </a:spcBef>
              <a:spcAft>
                <a:spcPts val="0"/>
              </a:spcAft>
              <a:buClrTx/>
              <a:buSzTx/>
              <a:buFontTx/>
              <a:buNone/>
              <a:tabLst/>
            </a:pPr>
            <a:r>
              <a:rPr kumimoji="0" lang="tr-TR" sz="1500" b="1" i="0" u="none" strike="noStrike" cap="none" spc="0" normalizeH="0" baseline="0" dirty="0">
                <a:ln>
                  <a:noFill/>
                </a:ln>
                <a:solidFill>
                  <a:schemeClr val="bg1"/>
                </a:solidFill>
                <a:effectLst/>
                <a:uFillTx/>
                <a:latin typeface="Myriad Pro Cond"/>
                <a:sym typeface="Helvetica Neue"/>
              </a:rPr>
              <a:t>YENİ</a:t>
            </a:r>
          </a:p>
        </p:txBody>
      </p:sp>
      <p:sp>
        <p:nvSpPr>
          <p:cNvPr id="12" name="Dikdörtgen 11">
            <a:extLst>
              <a:ext uri="{FF2B5EF4-FFF2-40B4-BE49-F238E27FC236}">
                <a16:creationId xmlns:a16="http://schemas.microsoft.com/office/drawing/2014/main" id="{BDCC9552-80C4-4DB3-A113-6CEC5ABFB484}"/>
              </a:ext>
            </a:extLst>
          </p:cNvPr>
          <p:cNvSpPr/>
          <p:nvPr/>
        </p:nvSpPr>
        <p:spPr>
          <a:xfrm>
            <a:off x="5035283" y="3502859"/>
            <a:ext cx="638315" cy="461665"/>
          </a:xfrm>
          <a:prstGeom prst="rect">
            <a:avLst/>
          </a:prstGeom>
        </p:spPr>
        <p:txBody>
          <a:bodyPr wrap="none">
            <a:spAutoFit/>
          </a:bodyPr>
          <a:lstStyle/>
          <a:p>
            <a:pPr algn="ctr"/>
            <a:r>
              <a:rPr lang="tr-TR" sz="1200" b="1" dirty="0">
                <a:solidFill>
                  <a:srgbClr val="FFFFFF"/>
                </a:solidFill>
                <a:latin typeface="Myriad Pro Cond"/>
                <a:sym typeface="Myriad Pro Condensed"/>
              </a:rPr>
              <a:t>YENİ </a:t>
            </a:r>
          </a:p>
          <a:p>
            <a:pPr algn="ctr"/>
            <a:r>
              <a:rPr lang="tr-TR" sz="1200" b="1" dirty="0">
                <a:solidFill>
                  <a:srgbClr val="FFFFFF"/>
                </a:solidFill>
                <a:latin typeface="Myriad Pro Cond"/>
                <a:sym typeface="Myriad Pro Condensed"/>
              </a:rPr>
              <a:t>DESTE</a:t>
            </a:r>
          </a:p>
        </p:txBody>
      </p:sp>
      <p:pic>
        <p:nvPicPr>
          <p:cNvPr id="47" name="Ticaret Bakanlığı Logo Altın Arma TR.png" descr="Ticaret Bakanlığı Logo Altın Arma TR.png">
            <a:extLst>
              <a:ext uri="{FF2B5EF4-FFF2-40B4-BE49-F238E27FC236}">
                <a16:creationId xmlns:a16="http://schemas.microsoft.com/office/drawing/2014/main" id="{9B36B9DF-AB1B-4DE1-8601-06488689860A}"/>
              </a:ext>
            </a:extLst>
          </p:cNvPr>
          <p:cNvPicPr>
            <a:picLocks noChangeAspect="1"/>
          </p:cNvPicPr>
          <p:nvPr/>
        </p:nvPicPr>
        <p:blipFill>
          <a:blip r:embed="rId2"/>
          <a:stretch>
            <a:fillRect/>
          </a:stretch>
        </p:blipFill>
        <p:spPr>
          <a:xfrm>
            <a:off x="4371702" y="985485"/>
            <a:ext cx="3042686" cy="3042686"/>
          </a:xfrm>
          <a:prstGeom prst="rect">
            <a:avLst/>
          </a:prstGeom>
          <a:ln w="3175">
            <a:miter lim="400000"/>
          </a:ln>
        </p:spPr>
      </p:pic>
      <p:pic>
        <p:nvPicPr>
          <p:cNvPr id="49" name="Türk Eximbank Logo Renkli (Unicode Encoding Conflict).png" descr="Türk Eximbank Logo Renkli (Unicode Encoding Conflict).png">
            <a:extLst>
              <a:ext uri="{FF2B5EF4-FFF2-40B4-BE49-F238E27FC236}">
                <a16:creationId xmlns:a16="http://schemas.microsoft.com/office/drawing/2014/main" id="{544D16D3-C2C9-473D-9F82-C54A392CA064}"/>
              </a:ext>
            </a:extLst>
          </p:cNvPr>
          <p:cNvPicPr>
            <a:picLocks noChangeAspect="1"/>
          </p:cNvPicPr>
          <p:nvPr/>
        </p:nvPicPr>
        <p:blipFill>
          <a:blip r:embed="rId3"/>
          <a:stretch>
            <a:fillRect/>
          </a:stretch>
        </p:blipFill>
        <p:spPr>
          <a:xfrm>
            <a:off x="1168210" y="3860427"/>
            <a:ext cx="2522782" cy="1572699"/>
          </a:xfrm>
          <a:prstGeom prst="rect">
            <a:avLst/>
          </a:prstGeom>
          <a:ln w="3175">
            <a:miter lim="400000"/>
          </a:ln>
        </p:spPr>
      </p:pic>
      <p:pic>
        <p:nvPicPr>
          <p:cNvPr id="1026" name="Picture 2" descr="İhracatı Geliştirme A.Ş. Bilgi Teknolojileri Kıdemli Uzmanı İş İlanı -  10.07.2023">
            <a:extLst>
              <a:ext uri="{FF2B5EF4-FFF2-40B4-BE49-F238E27FC236}">
                <a16:creationId xmlns:a16="http://schemas.microsoft.com/office/drawing/2014/main" id="{591D38E9-417D-45EA-88B0-55C17BF26F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2621" y="3327436"/>
            <a:ext cx="4848175" cy="2545292"/>
          </a:xfrm>
          <a:prstGeom prst="rect">
            <a:avLst/>
          </a:prstGeom>
          <a:noFill/>
          <a:extLst>
            <a:ext uri="{909E8E84-426E-40DD-AFC4-6F175D3DCCD1}">
              <a14:hiddenFill xmlns:a14="http://schemas.microsoft.com/office/drawing/2010/main">
                <a:solidFill>
                  <a:srgbClr val="FFFFFF"/>
                </a:solidFill>
              </a14:hiddenFill>
            </a:ext>
          </a:extLst>
        </p:spPr>
      </p:pic>
      <p:pic>
        <p:nvPicPr>
          <p:cNvPr id="5" name="Resim 4">
            <a:extLst>
              <a:ext uri="{FF2B5EF4-FFF2-40B4-BE49-F238E27FC236}">
                <a16:creationId xmlns:a16="http://schemas.microsoft.com/office/drawing/2014/main" id="{96D68048-227C-48B2-8761-0C3DFC206C2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86449" y="3540180"/>
            <a:ext cx="2213192" cy="2213192"/>
          </a:xfrm>
          <a:prstGeom prst="rect">
            <a:avLst/>
          </a:prstGeom>
        </p:spPr>
      </p:pic>
    </p:spTree>
    <p:extLst>
      <p:ext uri="{BB962C8B-B14F-4D97-AF65-F5344CB8AC3E}">
        <p14:creationId xmlns:p14="http://schemas.microsoft.com/office/powerpoint/2010/main" val="12098133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8150331C-E834-4BAE-B6F2-0A564BBB6389}"/>
              </a:ext>
            </a:extLst>
          </p:cNvPr>
          <p:cNvSpPr txBox="1">
            <a:spLocks/>
          </p:cNvSpPr>
          <p:nvPr/>
        </p:nvSpPr>
        <p:spPr>
          <a:xfrm>
            <a:off x="699952" y="258543"/>
            <a:ext cx="6519454" cy="4339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altLang="tr-TR" sz="2800" b="1" dirty="0">
                <a:solidFill>
                  <a:srgbClr val="A00000"/>
                </a:solidFill>
                <a:latin typeface="Myriad Pro Cond"/>
                <a:sym typeface="Helvetica Neue"/>
              </a:rPr>
              <a:t>2025 Hedef Ülkeler</a:t>
            </a:r>
            <a:endParaRPr lang="tr-TR" sz="2800" b="1" dirty="0">
              <a:solidFill>
                <a:srgbClr val="A00000"/>
              </a:solidFill>
              <a:latin typeface="Myriad Pro Cond"/>
            </a:endParaRPr>
          </a:p>
        </p:txBody>
      </p:sp>
      <p:sp>
        <p:nvSpPr>
          <p:cNvPr id="3" name="Metin kutusu 2">
            <a:extLst>
              <a:ext uri="{FF2B5EF4-FFF2-40B4-BE49-F238E27FC236}">
                <a16:creationId xmlns:a16="http://schemas.microsoft.com/office/drawing/2014/main" id="{23297289-3CF5-4FFA-B9C3-32840E8D8707}"/>
              </a:ext>
            </a:extLst>
          </p:cNvPr>
          <p:cNvSpPr txBox="1"/>
          <p:nvPr/>
        </p:nvSpPr>
        <p:spPr>
          <a:xfrm>
            <a:off x="699952" y="692515"/>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sz="1800" b="1" i="0" u="none" strike="noStrike" kern="0" cap="none" spc="0" normalizeH="0" baseline="0" noProof="0" dirty="0">
              <a:ln>
                <a:noFill/>
              </a:ln>
              <a:solidFill>
                <a:srgbClr val="FFFFFF"/>
              </a:solidFill>
              <a:effectLst/>
              <a:uLnTx/>
              <a:uFillTx/>
              <a:ea typeface="+mn-ea"/>
              <a:cs typeface="+mn-cs"/>
            </a:endParaRPr>
          </a:p>
        </p:txBody>
      </p:sp>
      <p:graphicFrame>
        <p:nvGraphicFramePr>
          <p:cNvPr id="4" name="Tablo 4">
            <a:extLst>
              <a:ext uri="{FF2B5EF4-FFF2-40B4-BE49-F238E27FC236}">
                <a16:creationId xmlns:a16="http://schemas.microsoft.com/office/drawing/2014/main" id="{EF34B9CC-1283-4285-AA27-3E448E589E7C}"/>
              </a:ext>
            </a:extLst>
          </p:cNvPr>
          <p:cNvGraphicFramePr>
            <a:graphicFrameLocks noGrp="1"/>
          </p:cNvGraphicFramePr>
          <p:nvPr>
            <p:extLst>
              <p:ext uri="{D42A27DB-BD31-4B8C-83A1-F6EECF244321}">
                <p14:modId xmlns:p14="http://schemas.microsoft.com/office/powerpoint/2010/main" val="2250324173"/>
              </p:ext>
            </p:extLst>
          </p:nvPr>
        </p:nvGraphicFramePr>
        <p:xfrm>
          <a:off x="1215614" y="1140824"/>
          <a:ext cx="9586600" cy="5146883"/>
        </p:xfrm>
        <a:graphic>
          <a:graphicData uri="http://schemas.openxmlformats.org/drawingml/2006/table">
            <a:tbl>
              <a:tblPr firstRow="1" bandRow="1"/>
              <a:tblGrid>
                <a:gridCol w="2396650">
                  <a:extLst>
                    <a:ext uri="{9D8B030D-6E8A-4147-A177-3AD203B41FA5}">
                      <a16:colId xmlns:a16="http://schemas.microsoft.com/office/drawing/2014/main" val="731927538"/>
                    </a:ext>
                  </a:extLst>
                </a:gridCol>
                <a:gridCol w="2396650">
                  <a:extLst>
                    <a:ext uri="{9D8B030D-6E8A-4147-A177-3AD203B41FA5}">
                      <a16:colId xmlns:a16="http://schemas.microsoft.com/office/drawing/2014/main" val="1163335128"/>
                    </a:ext>
                  </a:extLst>
                </a:gridCol>
                <a:gridCol w="2396650">
                  <a:extLst>
                    <a:ext uri="{9D8B030D-6E8A-4147-A177-3AD203B41FA5}">
                      <a16:colId xmlns:a16="http://schemas.microsoft.com/office/drawing/2014/main" val="3947962130"/>
                    </a:ext>
                  </a:extLst>
                </a:gridCol>
                <a:gridCol w="2396650">
                  <a:extLst>
                    <a:ext uri="{9D8B030D-6E8A-4147-A177-3AD203B41FA5}">
                      <a16:colId xmlns:a16="http://schemas.microsoft.com/office/drawing/2014/main" val="759029427"/>
                    </a:ext>
                  </a:extLst>
                </a:gridCol>
              </a:tblGrid>
              <a:tr h="360270">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ABD</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Etiyopya</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Kanada</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Romanya</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06105599"/>
                  </a:ext>
                </a:extLst>
              </a:tr>
              <a:tr h="360270">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Almanya</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Fas</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Katar</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a:ln>
                            <a:noFill/>
                          </a:ln>
                          <a:solidFill>
                            <a:schemeClr val="tx2"/>
                          </a:solidFill>
                          <a:effectLst/>
                          <a:uFillTx/>
                          <a:latin typeface="Calibri" panose="020F0502020204030204" pitchFamily="34" charset="0"/>
                          <a:ea typeface="+mn-ea"/>
                          <a:cs typeface="Calibri" panose="020F0502020204030204" pitchFamily="34" charset="0"/>
                          <a:sym typeface="Helvetica Neue"/>
                        </a:rPr>
                        <a:t>Rusya</a:t>
                      </a:r>
                      <a:endPar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endParaRP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36794055"/>
                  </a:ext>
                </a:extLst>
              </a:tr>
              <a:tr h="360270">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Avustralya</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Fildişi Sahili</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Kenya</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Senegal</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0440208"/>
                  </a:ext>
                </a:extLst>
              </a:tr>
              <a:tr h="360270">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Azerbaycan</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Filipinler</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Kolombiya</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Sırbistan</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15944669"/>
                  </a:ext>
                </a:extLst>
              </a:tr>
              <a:tr h="360270">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BAE</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Fransa</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Kuveyt</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Suudi Arabistan</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81817496"/>
                  </a:ext>
                </a:extLst>
              </a:tr>
              <a:tr h="360270">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Bahreyn</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Gana</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Libya</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Şili</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47192039"/>
                  </a:ext>
                </a:extLst>
              </a:tr>
              <a:tr h="360270">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Bangladeş</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Güney Afrika</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Malezya</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Tanzanya</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85291865"/>
                  </a:ext>
                </a:extLst>
              </a:tr>
              <a:tr h="360270">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Birleşik Krallık</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Güney Kore</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Meksika</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Tayland</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14144760"/>
                  </a:ext>
                </a:extLst>
              </a:tr>
              <a:tr h="360270">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Bosna Hersek</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Hindistan</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Mısır</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Tunus</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18317971"/>
                  </a:ext>
                </a:extLst>
              </a:tr>
              <a:tr h="360270">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Brezilya</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Irak</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Nijerya</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Umman</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91318560"/>
                  </a:ext>
                </a:extLst>
              </a:tr>
              <a:tr h="360270">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Cezayir</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İtalya</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Özbekistan</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Ürdün</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36718066"/>
                  </a:ext>
                </a:extLst>
              </a:tr>
              <a:tr h="360270">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err="1">
                          <a:ln>
                            <a:noFill/>
                          </a:ln>
                          <a:solidFill>
                            <a:schemeClr val="tx2"/>
                          </a:solidFill>
                          <a:effectLst/>
                          <a:uFillTx/>
                          <a:latin typeface="Calibri" panose="020F0502020204030204" pitchFamily="34" charset="0"/>
                          <a:ea typeface="+mn-ea"/>
                          <a:cs typeface="Calibri" panose="020F0502020204030204" pitchFamily="34" charset="0"/>
                          <a:sym typeface="Helvetica Neue"/>
                        </a:rPr>
                        <a:t>Çekya</a:t>
                      </a:r>
                      <a:endPar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endParaRP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İspanya</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Pakistan</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a:r>
                        <a:rPr kumimoji="0" lang="tr-TR" sz="1500" b="1" i="0" u="none" strike="noStrike" kern="0" cap="none" spc="0" normalizeH="0" baseline="0" noProof="0" dirty="0">
                          <a:ln>
                            <a:noFill/>
                          </a:ln>
                          <a:solidFill>
                            <a:schemeClr val="tx2"/>
                          </a:solidFill>
                          <a:effectLst/>
                          <a:uLnTx/>
                          <a:uFillTx/>
                          <a:latin typeface="Calibri" panose="020F0502020204030204" pitchFamily="34" charset="0"/>
                          <a:ea typeface="+mn-ea"/>
                          <a:cs typeface="Calibri" panose="020F0502020204030204" pitchFamily="34" charset="0"/>
                          <a:sym typeface="Helvetica Neue"/>
                        </a:rPr>
                        <a:t>Venezuela</a:t>
                      </a:r>
                      <a:endParaRPr lang="tr-TR" sz="1500" dirty="0">
                        <a:solidFill>
                          <a:schemeClr val="tx2"/>
                        </a:solidFill>
                      </a:endParaRPr>
                    </a:p>
                  </a:txBody>
                  <a:tcP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30357676"/>
                  </a:ext>
                </a:extLst>
              </a:tr>
              <a:tr h="360270">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Çin Halk Cumhuriyeti</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fontAlgn="ctr"/>
                      <a:r>
                        <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Japonya</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marL="0" algn="ctr" defTabSz="914400" rtl="0" eaLnBrk="1" fontAlgn="ctr" latinLnBrk="0" hangingPunct="1"/>
                      <a:r>
                        <a:rPr kumimoji="0" lang="tr-TR" sz="1500" b="1" i="0" u="none" strike="noStrike" kern="1200"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Peru</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a:r>
                        <a:rPr kumimoji="0" lang="tr-TR" sz="1500" b="1" i="0" u="none" strike="noStrike" kern="0" cap="none" spc="0" normalizeH="0" baseline="0" noProof="0" dirty="0">
                          <a:ln>
                            <a:noFill/>
                          </a:ln>
                          <a:solidFill>
                            <a:schemeClr val="tx2"/>
                          </a:solidFill>
                          <a:effectLst/>
                          <a:uLnTx/>
                          <a:uFillTx/>
                          <a:latin typeface="Calibri" panose="020F0502020204030204" pitchFamily="34" charset="0"/>
                          <a:ea typeface="+mn-ea"/>
                          <a:cs typeface="Calibri" panose="020F0502020204030204" pitchFamily="34" charset="0"/>
                          <a:sym typeface="Helvetica Neue"/>
                        </a:rPr>
                        <a:t>Vietnam</a:t>
                      </a:r>
                      <a:endParaRPr lang="tr-TR" sz="1500" dirty="0">
                        <a:solidFill>
                          <a:schemeClr val="tx2"/>
                        </a:solidFill>
                      </a:endParaRPr>
                    </a:p>
                  </a:txBody>
                  <a:tcP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95190199"/>
                  </a:ext>
                </a:extLst>
              </a:tr>
              <a:tr h="463373">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tr-TR" sz="1500" b="1" i="0" u="none" strike="noStrike" kern="1200" cap="none" spc="0" normalizeH="0" baseline="0" noProof="0" dirty="0">
                          <a:ln>
                            <a:noFill/>
                          </a:ln>
                          <a:solidFill>
                            <a:srgbClr val="44546A"/>
                          </a:solidFill>
                          <a:effectLst/>
                          <a:uLnTx/>
                          <a:uFillTx/>
                          <a:latin typeface="Calibri" panose="020F0502020204030204" pitchFamily="34" charset="0"/>
                          <a:ea typeface="+mn-ea"/>
                          <a:cs typeface="Calibri" panose="020F0502020204030204" pitchFamily="34" charset="0"/>
                          <a:sym typeface="Helvetica Neue"/>
                        </a:rPr>
                        <a:t>Endonezya</a:t>
                      </a:r>
                    </a:p>
                    <a:p>
                      <a:pPr algn="ctr" fontAlgn="ctr"/>
                      <a:endPar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endParaRP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tr-TR" sz="1500" b="1" i="0" u="none" strike="noStrike" kern="1200" cap="none" spc="0" normalizeH="0" baseline="0" noProof="0" dirty="0">
                          <a:ln>
                            <a:noFill/>
                          </a:ln>
                          <a:solidFill>
                            <a:srgbClr val="44546A"/>
                          </a:solidFill>
                          <a:effectLst/>
                          <a:uLnTx/>
                          <a:uFillTx/>
                          <a:latin typeface="Calibri" panose="020F0502020204030204" pitchFamily="34" charset="0"/>
                          <a:ea typeface="+mn-ea"/>
                          <a:cs typeface="Calibri" panose="020F0502020204030204" pitchFamily="34" charset="0"/>
                          <a:sym typeface="Helvetica Neue"/>
                        </a:rPr>
                        <a:t>Kamboçya</a:t>
                      </a:r>
                    </a:p>
                    <a:p>
                      <a:pPr algn="ctr" fontAlgn="ctr"/>
                      <a:endParaRPr kumimoji="0" lang="tr-TR" sz="1500" b="1" i="0" u="none" strike="noStrike"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endParaRP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marL="0" algn="ctr" defTabSz="914400" rtl="0" eaLnBrk="1" fontAlgn="ctr" latinLnBrk="0" hangingPunct="1"/>
                      <a:r>
                        <a:rPr kumimoji="0" lang="tr-TR" sz="1500" b="1" i="0" u="none" strike="noStrike" kern="1200" cap="none" spc="0" normalizeH="0" baseline="0" dirty="0">
                          <a:ln>
                            <a:noFill/>
                          </a:ln>
                          <a:solidFill>
                            <a:schemeClr val="tx2"/>
                          </a:solidFill>
                          <a:effectLst/>
                          <a:uFillTx/>
                          <a:latin typeface="Calibri" panose="020F0502020204030204" pitchFamily="34" charset="0"/>
                          <a:ea typeface="+mn-ea"/>
                          <a:cs typeface="Calibri" panose="020F0502020204030204" pitchFamily="34" charset="0"/>
                          <a:sym typeface="Helvetica Neue"/>
                        </a:rPr>
                        <a:t>Portekiz</a:t>
                      </a:r>
                    </a:p>
                  </a:txBody>
                  <a:tcPr marL="3467" marR="3467" marT="3467" marB="0" anchor="ct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Helvetica Neue"/>
                          <a:ea typeface="Helvetica Neue"/>
                          <a:cs typeface="Helvetica Neue"/>
                        </a:defRPr>
                      </a:lvl1pPr>
                      <a:lvl2pPr marL="457200" algn="l" defTabSz="914400" rtl="0" eaLnBrk="1" latinLnBrk="0" hangingPunct="1">
                        <a:defRPr sz="1800" kern="1200">
                          <a:solidFill>
                            <a:schemeClr val="tx1"/>
                          </a:solidFill>
                          <a:latin typeface="Helvetica Neue"/>
                          <a:ea typeface="Helvetica Neue"/>
                          <a:cs typeface="Helvetica Neue"/>
                        </a:defRPr>
                      </a:lvl2pPr>
                      <a:lvl3pPr marL="914400" algn="l" defTabSz="914400" rtl="0" eaLnBrk="1" latinLnBrk="0" hangingPunct="1">
                        <a:defRPr sz="1800" kern="1200">
                          <a:solidFill>
                            <a:schemeClr val="tx1"/>
                          </a:solidFill>
                          <a:latin typeface="Helvetica Neue"/>
                          <a:ea typeface="Helvetica Neue"/>
                          <a:cs typeface="Helvetica Neue"/>
                        </a:defRPr>
                      </a:lvl3pPr>
                      <a:lvl4pPr marL="1371600" algn="l" defTabSz="914400" rtl="0" eaLnBrk="1" latinLnBrk="0" hangingPunct="1">
                        <a:defRPr sz="1800" kern="1200">
                          <a:solidFill>
                            <a:schemeClr val="tx1"/>
                          </a:solidFill>
                          <a:latin typeface="Helvetica Neue"/>
                          <a:ea typeface="Helvetica Neue"/>
                          <a:cs typeface="Helvetica Neue"/>
                        </a:defRPr>
                      </a:lvl4pPr>
                      <a:lvl5pPr marL="1828800" algn="l" defTabSz="914400" rtl="0" eaLnBrk="1" latinLnBrk="0" hangingPunct="1">
                        <a:defRPr sz="1800" kern="1200">
                          <a:solidFill>
                            <a:schemeClr val="tx1"/>
                          </a:solidFill>
                          <a:latin typeface="Helvetica Neue"/>
                          <a:ea typeface="Helvetica Neue"/>
                          <a:cs typeface="Helvetica Neue"/>
                        </a:defRPr>
                      </a:lvl5pPr>
                      <a:lvl6pPr marL="2286000" algn="l" defTabSz="914400" rtl="0" eaLnBrk="1" latinLnBrk="0" hangingPunct="1">
                        <a:defRPr sz="1800" kern="1200">
                          <a:solidFill>
                            <a:schemeClr val="tx1"/>
                          </a:solidFill>
                          <a:latin typeface="Helvetica Neue"/>
                          <a:ea typeface="Helvetica Neue"/>
                          <a:cs typeface="Helvetica Neue"/>
                        </a:defRPr>
                      </a:lvl6pPr>
                      <a:lvl7pPr marL="2743200" algn="l" defTabSz="914400" rtl="0" eaLnBrk="1" latinLnBrk="0" hangingPunct="1">
                        <a:defRPr sz="1800" kern="1200">
                          <a:solidFill>
                            <a:schemeClr val="tx1"/>
                          </a:solidFill>
                          <a:latin typeface="Helvetica Neue"/>
                          <a:ea typeface="Helvetica Neue"/>
                          <a:cs typeface="Helvetica Neue"/>
                        </a:defRPr>
                      </a:lvl7pPr>
                      <a:lvl8pPr marL="3200400" algn="l" defTabSz="914400" rtl="0" eaLnBrk="1" latinLnBrk="0" hangingPunct="1">
                        <a:defRPr sz="1800" kern="1200">
                          <a:solidFill>
                            <a:schemeClr val="tx1"/>
                          </a:solidFill>
                          <a:latin typeface="Helvetica Neue"/>
                          <a:ea typeface="Helvetica Neue"/>
                          <a:cs typeface="Helvetica Neue"/>
                        </a:defRPr>
                      </a:lvl8pPr>
                      <a:lvl9pPr marL="3657600" algn="l" defTabSz="914400" rtl="0" eaLnBrk="1" latinLnBrk="0" hangingPunct="1">
                        <a:defRPr sz="1800" kern="1200">
                          <a:solidFill>
                            <a:schemeClr val="tx1"/>
                          </a:solidFill>
                          <a:latin typeface="Helvetica Neue"/>
                          <a:ea typeface="Helvetica Neue"/>
                          <a:cs typeface="Helvetica Neue"/>
                        </a:defRPr>
                      </a:lvl9pPr>
                    </a:lstStyle>
                    <a:p>
                      <a:pPr algn="ctr"/>
                      <a:endParaRPr lang="tr-TR" sz="1500" dirty="0">
                        <a:solidFill>
                          <a:schemeClr val="tx2"/>
                        </a:solidFill>
                      </a:endParaRPr>
                    </a:p>
                  </a:txBody>
                  <a:tcPr>
                    <a:lnL w="12700" cap="flat" cmpd="sng" algn="ctr">
                      <a:solidFill>
                        <a:srgbClr val="A00000"/>
                      </a:solidFill>
                      <a:prstDash val="solid"/>
                      <a:round/>
                      <a:headEnd type="none" w="med" len="med"/>
                      <a:tailEnd type="none" w="med" len="med"/>
                    </a:lnL>
                    <a:lnR w="12700" cap="flat" cmpd="sng" algn="ctr">
                      <a:solidFill>
                        <a:srgbClr val="A00000"/>
                      </a:solidFill>
                      <a:prstDash val="solid"/>
                      <a:round/>
                      <a:headEnd type="none" w="med" len="med"/>
                      <a:tailEnd type="none" w="med" len="med"/>
                    </a:lnR>
                    <a:lnT w="12700" cap="flat" cmpd="sng" algn="ctr">
                      <a:solidFill>
                        <a:srgbClr val="A00000"/>
                      </a:solidFill>
                      <a:prstDash val="solid"/>
                      <a:round/>
                      <a:headEnd type="none" w="med" len="med"/>
                      <a:tailEnd type="none" w="med" len="med"/>
                    </a:lnT>
                    <a:lnB w="12700" cap="flat" cmpd="sng" algn="ctr">
                      <a:solidFill>
                        <a:srgbClr val="A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39740989"/>
                  </a:ext>
                </a:extLst>
              </a:tr>
            </a:tbl>
          </a:graphicData>
        </a:graphic>
      </p:graphicFrame>
    </p:spTree>
    <p:extLst>
      <p:ext uri="{BB962C8B-B14F-4D97-AF65-F5344CB8AC3E}">
        <p14:creationId xmlns:p14="http://schemas.microsoft.com/office/powerpoint/2010/main" val="6945730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6EDD5351-4AA6-4C37-9824-4CB0A1424DE9}"/>
              </a:ext>
            </a:extLst>
          </p:cNvPr>
          <p:cNvSpPr txBox="1">
            <a:spLocks/>
          </p:cNvSpPr>
          <p:nvPr/>
        </p:nvSpPr>
        <p:spPr>
          <a:xfrm>
            <a:off x="699952" y="258548"/>
            <a:ext cx="6519454" cy="4339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2800" b="1" dirty="0">
                <a:solidFill>
                  <a:srgbClr val="A00000"/>
                </a:solidFill>
                <a:latin typeface="Myriad Pro Cond"/>
              </a:rPr>
              <a:t>Hedef Sektörler</a:t>
            </a:r>
          </a:p>
        </p:txBody>
      </p:sp>
      <p:sp>
        <p:nvSpPr>
          <p:cNvPr id="3" name="Metin kutusu 2">
            <a:extLst>
              <a:ext uri="{FF2B5EF4-FFF2-40B4-BE49-F238E27FC236}">
                <a16:creationId xmlns:a16="http://schemas.microsoft.com/office/drawing/2014/main" id="{0C23FC14-D927-4198-8090-41B07A8E2462}"/>
              </a:ext>
            </a:extLst>
          </p:cNvPr>
          <p:cNvSpPr txBox="1"/>
          <p:nvPr/>
        </p:nvSpPr>
        <p:spPr>
          <a:xfrm>
            <a:off x="699952" y="692515"/>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sz="1800" b="1" i="0" u="none" strike="noStrike" kern="0" cap="none" spc="0" normalizeH="0" baseline="0" noProof="0" dirty="0">
              <a:ln>
                <a:noFill/>
              </a:ln>
              <a:solidFill>
                <a:srgbClr val="FFFFFF"/>
              </a:solidFill>
              <a:effectLst/>
              <a:uLnTx/>
              <a:uFillTx/>
              <a:ea typeface="+mn-ea"/>
              <a:cs typeface="+mn-cs"/>
            </a:endParaRPr>
          </a:p>
        </p:txBody>
      </p:sp>
      <p:sp>
        <p:nvSpPr>
          <p:cNvPr id="4" name="Metin kutusu 3">
            <a:extLst>
              <a:ext uri="{FF2B5EF4-FFF2-40B4-BE49-F238E27FC236}">
                <a16:creationId xmlns:a16="http://schemas.microsoft.com/office/drawing/2014/main" id="{4B0261EE-2172-4C76-B24B-7D695EE360EC}"/>
              </a:ext>
            </a:extLst>
          </p:cNvPr>
          <p:cNvSpPr txBox="1"/>
          <p:nvPr/>
        </p:nvSpPr>
        <p:spPr>
          <a:xfrm>
            <a:off x="3127838" y="2126883"/>
            <a:ext cx="5936324" cy="2840915"/>
          </a:xfrm>
          <a:prstGeom prst="rect">
            <a:avLst/>
          </a:prstGeom>
          <a:noFill/>
          <a:ln w="3175"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120" tIns="35120" rIns="35120" bIns="35120" numCol="1" spcCol="38100" rtlCol="0" anchor="ctr">
            <a:spAutoFit/>
          </a:bodyPr>
          <a:lstStyle/>
          <a:p>
            <a:pPr marL="342900" marR="0" indent="-342900" algn="ctr" defTabSz="2438338" rtl="0" fontAlgn="auto" latinLnBrk="0" hangingPunct="0">
              <a:lnSpc>
                <a:spcPct val="100000"/>
              </a:lnSpc>
              <a:spcBef>
                <a:spcPts val="0"/>
              </a:spcBef>
              <a:spcAft>
                <a:spcPts val="0"/>
              </a:spcAft>
              <a:buClrTx/>
              <a:buSzTx/>
              <a:buFont typeface="Arial" panose="020B0604020202020204" pitchFamily="34" charset="0"/>
              <a:buChar char="•"/>
              <a:tabLst/>
            </a:pPr>
            <a:r>
              <a:rPr lang="tr-TR" sz="2000" b="1" dirty="0">
                <a:solidFill>
                  <a:schemeClr val="tx2"/>
                </a:solidFill>
                <a:effectLst>
                  <a:outerShdw blurRad="38100" dist="38100" dir="2700000" algn="tl">
                    <a:srgbClr val="000000">
                      <a:alpha val="43137"/>
                    </a:srgbClr>
                  </a:outerShdw>
                </a:effectLst>
                <a:latin typeface="Myriad Pro Cond"/>
              </a:rPr>
              <a:t>ELEKTRİK - ELEKTRONİK</a:t>
            </a:r>
          </a:p>
          <a:p>
            <a:pPr marL="342900" marR="0" indent="-342900" algn="ctr" defTabSz="2438338" rtl="0" fontAlgn="auto" latinLnBrk="0" hangingPunct="0">
              <a:lnSpc>
                <a:spcPct val="100000"/>
              </a:lnSpc>
              <a:spcBef>
                <a:spcPts val="0"/>
              </a:spcBef>
              <a:spcAft>
                <a:spcPts val="0"/>
              </a:spcAft>
              <a:buClrTx/>
              <a:buSzTx/>
              <a:buFont typeface="Arial" panose="020B0604020202020204" pitchFamily="34" charset="0"/>
              <a:buChar char="•"/>
              <a:tabLst/>
            </a:pPr>
            <a:endParaRPr lang="tr-TR" sz="2000" b="1" dirty="0">
              <a:solidFill>
                <a:schemeClr val="tx2"/>
              </a:solidFill>
              <a:effectLst>
                <a:outerShdw blurRad="38100" dist="38100" dir="2700000" algn="tl">
                  <a:srgbClr val="000000">
                    <a:alpha val="43137"/>
                  </a:srgbClr>
                </a:outerShdw>
              </a:effectLst>
              <a:latin typeface="Myriad Pro Cond"/>
            </a:endParaRPr>
          </a:p>
          <a:p>
            <a:pPr marL="342900" marR="0" indent="-342900" algn="ctr" defTabSz="2438338" rtl="0" fontAlgn="auto" latinLnBrk="0" hangingPunct="0">
              <a:lnSpc>
                <a:spcPct val="100000"/>
              </a:lnSpc>
              <a:spcBef>
                <a:spcPts val="0"/>
              </a:spcBef>
              <a:spcAft>
                <a:spcPts val="0"/>
              </a:spcAft>
              <a:buClrTx/>
              <a:buSzTx/>
              <a:buFont typeface="Arial" panose="020B0604020202020204" pitchFamily="34" charset="0"/>
              <a:buChar char="•"/>
              <a:tabLst/>
            </a:pPr>
            <a:r>
              <a:rPr lang="tr-TR" sz="2000" b="1" dirty="0">
                <a:solidFill>
                  <a:schemeClr val="tx2"/>
                </a:solidFill>
                <a:effectLst>
                  <a:outerShdw blurRad="38100" dist="38100" dir="2700000" algn="tl">
                    <a:srgbClr val="000000">
                      <a:alpha val="43137"/>
                    </a:srgbClr>
                  </a:outerShdw>
                </a:effectLst>
                <a:latin typeface="Myriad Pro Cond"/>
              </a:rPr>
              <a:t>OTOMOTİV</a:t>
            </a:r>
          </a:p>
          <a:p>
            <a:pPr marL="342900" marR="0" indent="-342900" algn="ctr" defTabSz="2438338" rtl="0" fontAlgn="auto" latinLnBrk="0" hangingPunct="0">
              <a:lnSpc>
                <a:spcPct val="100000"/>
              </a:lnSpc>
              <a:spcBef>
                <a:spcPts val="0"/>
              </a:spcBef>
              <a:spcAft>
                <a:spcPts val="0"/>
              </a:spcAft>
              <a:buClrTx/>
              <a:buSzTx/>
              <a:buFont typeface="Arial" panose="020B0604020202020204" pitchFamily="34" charset="0"/>
              <a:buChar char="•"/>
              <a:tabLst/>
            </a:pPr>
            <a:endParaRPr lang="tr-TR" sz="2000" b="1" dirty="0">
              <a:solidFill>
                <a:schemeClr val="tx2"/>
              </a:solidFill>
              <a:effectLst>
                <a:outerShdw blurRad="38100" dist="38100" dir="2700000" algn="tl">
                  <a:srgbClr val="000000">
                    <a:alpha val="43137"/>
                  </a:srgbClr>
                </a:outerShdw>
              </a:effectLst>
              <a:latin typeface="Myriad Pro Cond"/>
            </a:endParaRPr>
          </a:p>
          <a:p>
            <a:pPr marL="342900" marR="0" indent="-342900" algn="ctr" defTabSz="2438338" rtl="0" fontAlgn="auto" latinLnBrk="0" hangingPunct="0">
              <a:lnSpc>
                <a:spcPct val="100000"/>
              </a:lnSpc>
              <a:spcBef>
                <a:spcPts val="0"/>
              </a:spcBef>
              <a:spcAft>
                <a:spcPts val="0"/>
              </a:spcAft>
              <a:buClrTx/>
              <a:buSzTx/>
              <a:buFont typeface="Arial" panose="020B0604020202020204" pitchFamily="34" charset="0"/>
              <a:buChar char="•"/>
              <a:tabLst/>
            </a:pPr>
            <a:r>
              <a:rPr lang="tr-TR" sz="2000" b="1" dirty="0">
                <a:solidFill>
                  <a:schemeClr val="tx2"/>
                </a:solidFill>
                <a:effectLst>
                  <a:outerShdw blurRad="38100" dist="38100" dir="2700000" algn="tl">
                    <a:srgbClr val="000000">
                      <a:alpha val="43137"/>
                    </a:srgbClr>
                  </a:outerShdw>
                </a:effectLst>
                <a:latin typeface="Myriad Pro Cond"/>
              </a:rPr>
              <a:t>MAKİNE</a:t>
            </a:r>
          </a:p>
          <a:p>
            <a:pPr marL="342900" marR="0" indent="-342900" algn="ctr" defTabSz="2438338" rtl="0" fontAlgn="auto" latinLnBrk="0" hangingPunct="0">
              <a:lnSpc>
                <a:spcPct val="100000"/>
              </a:lnSpc>
              <a:spcBef>
                <a:spcPts val="0"/>
              </a:spcBef>
              <a:spcAft>
                <a:spcPts val="0"/>
              </a:spcAft>
              <a:buClrTx/>
              <a:buSzTx/>
              <a:buFont typeface="Arial" panose="020B0604020202020204" pitchFamily="34" charset="0"/>
              <a:buChar char="•"/>
              <a:tabLst/>
            </a:pPr>
            <a:endParaRPr lang="tr-TR" sz="2000" b="1" dirty="0">
              <a:solidFill>
                <a:schemeClr val="tx2"/>
              </a:solidFill>
              <a:effectLst>
                <a:outerShdw blurRad="38100" dist="38100" dir="2700000" algn="tl">
                  <a:srgbClr val="000000">
                    <a:alpha val="43137"/>
                  </a:srgbClr>
                </a:outerShdw>
              </a:effectLst>
              <a:latin typeface="Myriad Pro Cond"/>
            </a:endParaRPr>
          </a:p>
          <a:p>
            <a:pPr marL="342900" marR="0" indent="-342900" algn="ctr" defTabSz="2438338" rtl="0" fontAlgn="auto" latinLnBrk="0" hangingPunct="0">
              <a:lnSpc>
                <a:spcPct val="100000"/>
              </a:lnSpc>
              <a:spcBef>
                <a:spcPts val="0"/>
              </a:spcBef>
              <a:spcAft>
                <a:spcPts val="0"/>
              </a:spcAft>
              <a:buClrTx/>
              <a:buSzTx/>
              <a:buFont typeface="Arial" panose="020B0604020202020204" pitchFamily="34" charset="0"/>
              <a:buChar char="•"/>
              <a:tabLst/>
            </a:pPr>
            <a:r>
              <a:rPr lang="tr-TR" sz="2000" b="1" dirty="0">
                <a:solidFill>
                  <a:schemeClr val="tx2"/>
                </a:solidFill>
                <a:effectLst>
                  <a:outerShdw blurRad="38100" dist="38100" dir="2700000" algn="tl">
                    <a:srgbClr val="000000">
                      <a:alpha val="43137"/>
                    </a:srgbClr>
                  </a:outerShdw>
                </a:effectLst>
                <a:latin typeface="Myriad Pro Cond"/>
              </a:rPr>
              <a:t>KİMYA</a:t>
            </a:r>
          </a:p>
          <a:p>
            <a:pPr marL="342900" marR="0" indent="-342900" algn="ctr" defTabSz="2438338" rtl="0" fontAlgn="auto" latinLnBrk="0" hangingPunct="0">
              <a:lnSpc>
                <a:spcPct val="100000"/>
              </a:lnSpc>
              <a:spcBef>
                <a:spcPts val="0"/>
              </a:spcBef>
              <a:spcAft>
                <a:spcPts val="0"/>
              </a:spcAft>
              <a:buClrTx/>
              <a:buSzTx/>
              <a:buFont typeface="Arial" panose="020B0604020202020204" pitchFamily="34" charset="0"/>
              <a:buChar char="•"/>
              <a:tabLst/>
            </a:pPr>
            <a:endParaRPr lang="tr-TR" sz="2000" b="1" dirty="0">
              <a:solidFill>
                <a:schemeClr val="tx2"/>
              </a:solidFill>
              <a:effectLst>
                <a:outerShdw blurRad="38100" dist="38100" dir="2700000" algn="tl">
                  <a:srgbClr val="000000">
                    <a:alpha val="43137"/>
                  </a:srgbClr>
                </a:outerShdw>
              </a:effectLst>
              <a:latin typeface="Myriad Pro Cond"/>
            </a:endParaRPr>
          </a:p>
          <a:p>
            <a:pPr marL="342900" marR="0" indent="-342900" algn="ctr" defTabSz="2438338" rtl="0" fontAlgn="auto" latinLnBrk="0" hangingPunct="0">
              <a:lnSpc>
                <a:spcPct val="100000"/>
              </a:lnSpc>
              <a:spcBef>
                <a:spcPts val="0"/>
              </a:spcBef>
              <a:spcAft>
                <a:spcPts val="0"/>
              </a:spcAft>
              <a:buClrTx/>
              <a:buSzTx/>
              <a:buFont typeface="Arial" panose="020B0604020202020204" pitchFamily="34" charset="0"/>
              <a:buChar char="•"/>
              <a:tabLst/>
            </a:pPr>
            <a:r>
              <a:rPr lang="tr-TR" sz="2000" b="1" dirty="0">
                <a:solidFill>
                  <a:schemeClr val="tx2"/>
                </a:solidFill>
                <a:effectLst>
                  <a:outerShdw blurRad="38100" dist="38100" dir="2700000" algn="tl">
                    <a:srgbClr val="000000">
                      <a:alpha val="43137"/>
                    </a:srgbClr>
                  </a:outerShdw>
                </a:effectLst>
                <a:latin typeface="Myriad Pro Cond"/>
              </a:rPr>
              <a:t>GIDA</a:t>
            </a:r>
          </a:p>
        </p:txBody>
      </p:sp>
    </p:spTree>
    <p:extLst>
      <p:ext uri="{BB962C8B-B14F-4D97-AF65-F5344CB8AC3E}">
        <p14:creationId xmlns:p14="http://schemas.microsoft.com/office/powerpoint/2010/main" val="316202359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6EDD5351-4AA6-4C37-9824-4CB0A1424DE9}"/>
              </a:ext>
            </a:extLst>
          </p:cNvPr>
          <p:cNvSpPr txBox="1">
            <a:spLocks/>
          </p:cNvSpPr>
          <p:nvPr/>
        </p:nvSpPr>
        <p:spPr>
          <a:xfrm>
            <a:off x="699952" y="258548"/>
            <a:ext cx="6519454" cy="4339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2800" b="1" dirty="0">
                <a:solidFill>
                  <a:srgbClr val="A00000"/>
                </a:solidFill>
                <a:latin typeface="Myriad Pro Cond"/>
              </a:rPr>
              <a:t>T.C. Ticaret Bakanlığı</a:t>
            </a:r>
          </a:p>
        </p:txBody>
      </p:sp>
      <p:sp>
        <p:nvSpPr>
          <p:cNvPr id="3" name="Metin kutusu 2">
            <a:extLst>
              <a:ext uri="{FF2B5EF4-FFF2-40B4-BE49-F238E27FC236}">
                <a16:creationId xmlns:a16="http://schemas.microsoft.com/office/drawing/2014/main" id="{0C23FC14-D927-4198-8090-41B07A8E2462}"/>
              </a:ext>
            </a:extLst>
          </p:cNvPr>
          <p:cNvSpPr txBox="1"/>
          <p:nvPr/>
        </p:nvSpPr>
        <p:spPr>
          <a:xfrm>
            <a:off x="699952" y="692515"/>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sz="1800" b="1" i="0" u="none" strike="noStrike" kern="0" cap="none" spc="0" normalizeH="0" baseline="0" noProof="0" dirty="0">
              <a:ln>
                <a:noFill/>
              </a:ln>
              <a:solidFill>
                <a:srgbClr val="FFFFFF"/>
              </a:solidFill>
              <a:effectLst/>
              <a:uLnTx/>
              <a:uFillTx/>
              <a:ea typeface="+mn-ea"/>
              <a:cs typeface="+mn-cs"/>
            </a:endParaRPr>
          </a:p>
        </p:txBody>
      </p:sp>
      <p:pic>
        <p:nvPicPr>
          <p:cNvPr id="5" name="Resim 4">
            <a:extLst>
              <a:ext uri="{FF2B5EF4-FFF2-40B4-BE49-F238E27FC236}">
                <a16:creationId xmlns:a16="http://schemas.microsoft.com/office/drawing/2014/main" id="{6AC3890C-0285-4444-AB33-8C6FF950169B}"/>
              </a:ext>
            </a:extLst>
          </p:cNvPr>
          <p:cNvPicPr>
            <a:picLocks noChangeAspect="1"/>
          </p:cNvPicPr>
          <p:nvPr/>
        </p:nvPicPr>
        <p:blipFill>
          <a:blip r:embed="rId2"/>
          <a:stretch>
            <a:fillRect/>
          </a:stretch>
        </p:blipFill>
        <p:spPr>
          <a:xfrm>
            <a:off x="1402605" y="1061847"/>
            <a:ext cx="9386790" cy="5012622"/>
          </a:xfrm>
          <a:prstGeom prst="rect">
            <a:avLst/>
          </a:prstGeom>
        </p:spPr>
      </p:pic>
      <p:sp>
        <p:nvSpPr>
          <p:cNvPr id="6" name="Akış Çizelgesi: Bağlayıcı 5">
            <a:extLst>
              <a:ext uri="{FF2B5EF4-FFF2-40B4-BE49-F238E27FC236}">
                <a16:creationId xmlns:a16="http://schemas.microsoft.com/office/drawing/2014/main" id="{FFB7DBE2-7C59-48DD-B443-02B6F2EAEB00}"/>
              </a:ext>
            </a:extLst>
          </p:cNvPr>
          <p:cNvSpPr/>
          <p:nvPr/>
        </p:nvSpPr>
        <p:spPr>
          <a:xfrm>
            <a:off x="8251902" y="4694663"/>
            <a:ext cx="892098" cy="802888"/>
          </a:xfrm>
          <a:prstGeom prst="flowChartConnec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8463249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6EDD5351-4AA6-4C37-9824-4CB0A1424DE9}"/>
              </a:ext>
            </a:extLst>
          </p:cNvPr>
          <p:cNvSpPr txBox="1">
            <a:spLocks/>
          </p:cNvSpPr>
          <p:nvPr/>
        </p:nvSpPr>
        <p:spPr>
          <a:xfrm>
            <a:off x="699952" y="258548"/>
            <a:ext cx="6519454" cy="4339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ontserrat Regular"/>
                <a:ea typeface="Montserrat Regular"/>
                <a:cs typeface="Montserrat Regular"/>
                <a:sym typeface="Montserrat Regular"/>
              </a:defRPr>
            </a:lvl1pPr>
            <a:lvl2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2pPr>
            <a:lvl3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3pPr>
            <a:lvl4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4pPr>
            <a:lvl5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5pPr>
            <a:lvl6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6pPr>
            <a:lvl7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7pPr>
            <a:lvl8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8pPr>
            <a:lvl9pPr marL="0" marR="0" indent="0" algn="l" defTabSz="1219169" rtl="0" latinLnBrk="0">
              <a:lnSpc>
                <a:spcPct val="80000"/>
              </a:lnSpc>
              <a:spcBef>
                <a:spcPts val="0"/>
              </a:spcBef>
              <a:spcAft>
                <a:spcPts val="0"/>
              </a:spcAft>
              <a:buClrTx/>
              <a:buSzTx/>
              <a:buFontTx/>
              <a:buNone/>
              <a:tabLst/>
              <a:defRPr sz="4250" b="1" i="0" u="none" strike="noStrike" cap="none" spc="-85" baseline="0">
                <a:solidFill>
                  <a:srgbClr val="FFFFFF"/>
                </a:solidFill>
                <a:uFillTx/>
                <a:latin typeface="+mj-lt"/>
                <a:ea typeface="+mj-ea"/>
                <a:cs typeface="+mj-cs"/>
                <a:sym typeface="Helvetica Neue"/>
              </a:defRPr>
            </a:lvl9pPr>
          </a:lstStyle>
          <a:p>
            <a:pPr>
              <a:defRPr/>
            </a:pPr>
            <a:r>
              <a:rPr lang="tr-TR" sz="2800" b="1" dirty="0">
                <a:solidFill>
                  <a:srgbClr val="A00000"/>
                </a:solidFill>
                <a:latin typeface="Myriad Pro Cond"/>
              </a:rPr>
              <a:t>T.C. Ticaret Bakanlığı</a:t>
            </a:r>
          </a:p>
        </p:txBody>
      </p:sp>
      <p:sp>
        <p:nvSpPr>
          <p:cNvPr id="3" name="Metin kutusu 2">
            <a:extLst>
              <a:ext uri="{FF2B5EF4-FFF2-40B4-BE49-F238E27FC236}">
                <a16:creationId xmlns:a16="http://schemas.microsoft.com/office/drawing/2014/main" id="{0C23FC14-D927-4198-8090-41B07A8E2462}"/>
              </a:ext>
            </a:extLst>
          </p:cNvPr>
          <p:cNvSpPr txBox="1"/>
          <p:nvPr/>
        </p:nvSpPr>
        <p:spPr>
          <a:xfrm>
            <a:off x="699952" y="692515"/>
            <a:ext cx="11412772" cy="369332"/>
          </a:xfrm>
          <a:prstGeom prst="rect">
            <a:avLst/>
          </a:prstGeom>
          <a:solidFill>
            <a:srgbClr val="A00000"/>
          </a:solidFill>
        </p:spPr>
        <p:txBody>
          <a:bodyPr wrap="square" rtlCol="0">
            <a:spAutoFit/>
          </a:bodyPr>
          <a:lstStyle>
            <a:defPPr>
              <a:defRPr lang="tr-TR"/>
            </a:defPPr>
            <a:lvl1pPr marR="0" lvl="0" algn="just" fontAlgn="auto">
              <a:lnSpc>
                <a:spcPct val="100000"/>
              </a:lnSpc>
              <a:spcBef>
                <a:spcPts val="0"/>
              </a:spcBef>
              <a:spcAft>
                <a:spcPts val="0"/>
              </a:spcAft>
              <a:buClrTx/>
              <a:buSzTx/>
              <a:tabLst/>
              <a:defRPr b="1" kern="0">
                <a:solidFill>
                  <a:schemeClr val="bg1"/>
                </a:solidFill>
                <a:latin typeface="Myriad Pro" panose="020B0503030403020204" charset="0"/>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tr-TR" sz="1800" b="1" i="0" u="none" strike="noStrike" kern="0" cap="none" spc="0" normalizeH="0" baseline="0" noProof="0" dirty="0">
              <a:ln>
                <a:noFill/>
              </a:ln>
              <a:solidFill>
                <a:srgbClr val="FFFFFF"/>
              </a:solidFill>
              <a:effectLst/>
              <a:uLnTx/>
              <a:uFillTx/>
              <a:ea typeface="+mn-ea"/>
              <a:cs typeface="+mn-cs"/>
            </a:endParaRPr>
          </a:p>
        </p:txBody>
      </p:sp>
      <p:pic>
        <p:nvPicPr>
          <p:cNvPr id="9" name="Resim 8">
            <a:extLst>
              <a:ext uri="{FF2B5EF4-FFF2-40B4-BE49-F238E27FC236}">
                <a16:creationId xmlns:a16="http://schemas.microsoft.com/office/drawing/2014/main" id="{CAC22868-ABB1-4E1B-993A-130BA31C85A8}"/>
              </a:ext>
            </a:extLst>
          </p:cNvPr>
          <p:cNvPicPr>
            <a:picLocks noChangeAspect="1"/>
          </p:cNvPicPr>
          <p:nvPr/>
        </p:nvPicPr>
        <p:blipFill>
          <a:blip r:embed="rId2"/>
          <a:stretch>
            <a:fillRect/>
          </a:stretch>
        </p:blipFill>
        <p:spPr>
          <a:xfrm>
            <a:off x="955288" y="1126482"/>
            <a:ext cx="10140175" cy="5195633"/>
          </a:xfrm>
          <a:prstGeom prst="rect">
            <a:avLst/>
          </a:prstGeom>
        </p:spPr>
      </p:pic>
      <p:sp>
        <p:nvSpPr>
          <p:cNvPr id="10" name="Oval 9">
            <a:extLst>
              <a:ext uri="{FF2B5EF4-FFF2-40B4-BE49-F238E27FC236}">
                <a16:creationId xmlns:a16="http://schemas.microsoft.com/office/drawing/2014/main" id="{3F10E531-14FD-4DB1-8A23-590374081033}"/>
              </a:ext>
            </a:extLst>
          </p:cNvPr>
          <p:cNvSpPr/>
          <p:nvPr/>
        </p:nvSpPr>
        <p:spPr>
          <a:xfrm>
            <a:off x="2063972" y="3429000"/>
            <a:ext cx="2075542" cy="892098"/>
          </a:xfrm>
          <a:prstGeom prst="ellipse">
            <a:avLst/>
          </a:prstGeom>
          <a:noFill/>
          <a:ln w="22225">
            <a:solidFill>
              <a:srgbClr val="A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24329200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a:extLst>
              <a:ext uri="{FF2B5EF4-FFF2-40B4-BE49-F238E27FC236}">
                <a16:creationId xmlns:a16="http://schemas.microsoft.com/office/drawing/2014/main" id="{7403B915-7D7F-487F-B2FA-1D93883DC6F1}"/>
              </a:ext>
            </a:extLst>
          </p:cNvPr>
          <p:cNvSpPr/>
          <p:nvPr/>
        </p:nvSpPr>
        <p:spPr>
          <a:xfrm>
            <a:off x="5737569" y="6087756"/>
            <a:ext cx="716863"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a:ln>
                  <a:noFill/>
                </a:ln>
                <a:solidFill>
                  <a:prstClr val="white"/>
                </a:solidFill>
                <a:effectLst/>
                <a:uLnTx/>
                <a:uFillTx/>
                <a:latin typeface="Myriad Pro" panose="020B0503030403020204" pitchFamily="34" charset="0"/>
                <a:ea typeface="+mn-ea"/>
                <a:cs typeface="+mn-cs"/>
              </a:rPr>
              <a:t>2025</a:t>
            </a:r>
            <a:endParaRPr kumimoji="0" lang="tr-TR" sz="1800" b="1" i="0" u="none" strike="noStrike" kern="1200" cap="none" spc="0" normalizeH="0" baseline="0" noProof="0" dirty="0">
              <a:ln>
                <a:noFill/>
              </a:ln>
              <a:solidFill>
                <a:prstClr val="white"/>
              </a:solidFill>
              <a:effectLst/>
              <a:uLnTx/>
              <a:uFillTx/>
              <a:latin typeface="Myriad Pro" panose="020B0503030403020204" pitchFamily="34" charset="0"/>
              <a:ea typeface="+mn-ea"/>
              <a:cs typeface="+mn-cs"/>
            </a:endParaRPr>
          </a:p>
        </p:txBody>
      </p:sp>
      <p:grpSp>
        <p:nvGrpSpPr>
          <p:cNvPr id="9" name="Grup 8">
            <a:extLst>
              <a:ext uri="{FF2B5EF4-FFF2-40B4-BE49-F238E27FC236}">
                <a16:creationId xmlns:a16="http://schemas.microsoft.com/office/drawing/2014/main" id="{5CA5919E-901D-4CD8-BA2E-29AEB6BBCFFB}"/>
              </a:ext>
            </a:extLst>
          </p:cNvPr>
          <p:cNvGrpSpPr/>
          <p:nvPr/>
        </p:nvGrpSpPr>
        <p:grpSpPr>
          <a:xfrm>
            <a:off x="3166515" y="2682240"/>
            <a:ext cx="5858971" cy="2762087"/>
            <a:chOff x="3067723" y="2777392"/>
            <a:chExt cx="5651431" cy="2011049"/>
          </a:xfrm>
        </p:grpSpPr>
        <p:pic>
          <p:nvPicPr>
            <p:cNvPr id="7" name="Shape Shape" descr="Shape Shape">
              <a:extLst>
                <a:ext uri="{FF2B5EF4-FFF2-40B4-BE49-F238E27FC236}">
                  <a16:creationId xmlns:a16="http://schemas.microsoft.com/office/drawing/2014/main" id="{9D0CAEC2-E2A0-476F-90C5-44E5A1483D25}"/>
                </a:ext>
              </a:extLst>
            </p:cNvPr>
            <p:cNvPicPr>
              <a:picLocks/>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colorTemperature colorTemp="1500"/>
                      </a14:imgEffect>
                      <a14:imgEffect>
                        <a14:saturation sat="2000"/>
                      </a14:imgEffect>
                    </a14:imgLayer>
                  </a14:imgProps>
                </a:ext>
              </a:extLst>
            </a:blip>
            <a:stretch>
              <a:fillRect/>
            </a:stretch>
          </p:blipFill>
          <p:spPr>
            <a:xfrm>
              <a:off x="3067723" y="2777392"/>
              <a:ext cx="5651431" cy="2011049"/>
            </a:xfrm>
            <a:prstGeom prst="rect">
              <a:avLst/>
            </a:prstGeom>
            <a:noFill/>
            <a:ln>
              <a:noFill/>
            </a:ln>
            <a:effectLst>
              <a:glow>
                <a:schemeClr val="bg1"/>
              </a:glow>
              <a:reflection endPos="0" dist="50800" dir="5400000" sy="-100000" algn="bl" rotWithShape="0"/>
            </a:effectLst>
          </p:spPr>
        </p:pic>
        <p:sp>
          <p:nvSpPr>
            <p:cNvPr id="8" name="YENİ NESİL İHRACAT DESTEKLERİ  VE…">
              <a:extLst>
                <a:ext uri="{FF2B5EF4-FFF2-40B4-BE49-F238E27FC236}">
                  <a16:creationId xmlns:a16="http://schemas.microsoft.com/office/drawing/2014/main" id="{21EEF39A-0EBA-4E79-9663-C42D940D4825}"/>
                </a:ext>
              </a:extLst>
            </p:cNvPr>
            <p:cNvSpPr txBox="1"/>
            <p:nvPr/>
          </p:nvSpPr>
          <p:spPr>
            <a:xfrm>
              <a:off x="3369943" y="2936635"/>
              <a:ext cx="5046990" cy="1692562"/>
            </a:xfrm>
            <a:prstGeom prst="rect">
              <a:avLst/>
            </a:prstGeom>
            <a:ln w="3175">
              <a:no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17560" tIns="17560" rIns="17560" bIns="17560" anchor="ctr"/>
            <a:lstStyle/>
            <a:p>
              <a:pPr algn="ctr"/>
              <a:r>
                <a:rPr lang="tr-TR" sz="1900" b="1" dirty="0">
                  <a:solidFill>
                    <a:prstClr val="white"/>
                  </a:solidFill>
                </a:rPr>
                <a:t>TEŞEKKÜR EDERİM</a:t>
              </a:r>
            </a:p>
            <a:p>
              <a:pPr algn="ctr"/>
              <a:endParaRPr lang="tr-TR" sz="1900" b="1" dirty="0">
                <a:solidFill>
                  <a:prstClr val="white"/>
                </a:solidFill>
              </a:endParaRPr>
            </a:p>
            <a:p>
              <a:pPr algn="ctr"/>
              <a:r>
                <a:rPr lang="tr-TR" sz="1900" b="1" dirty="0">
                  <a:solidFill>
                    <a:prstClr val="white"/>
                  </a:solidFill>
                </a:rPr>
                <a:t>İhracat Genel Müdürlüğü   </a:t>
              </a:r>
            </a:p>
            <a:p>
              <a:pPr algn="ctr"/>
              <a:r>
                <a:rPr lang="tr-TR" sz="1900" b="1" dirty="0">
                  <a:solidFill>
                    <a:prstClr val="white"/>
                  </a:solidFill>
                </a:rPr>
                <a:t>Kobi ve Kümelenme Destekleri Daire Başkanlığı</a:t>
              </a:r>
            </a:p>
            <a:p>
              <a:pPr algn="ctr"/>
              <a:endParaRPr lang="tr-TR" sz="1900" b="1" dirty="0">
                <a:solidFill>
                  <a:prstClr val="white"/>
                </a:solidFill>
              </a:endParaRPr>
            </a:p>
            <a:p>
              <a:pPr algn="ctr"/>
              <a:endParaRPr lang="tr-TR" sz="1900" b="1" dirty="0">
                <a:solidFill>
                  <a:prstClr val="white"/>
                </a:solidFill>
              </a:endParaRPr>
            </a:p>
            <a:p>
              <a:pPr algn="ctr"/>
              <a:r>
                <a:rPr lang="tr-TR" sz="1900" b="1" dirty="0">
                  <a:solidFill>
                    <a:prstClr val="white"/>
                  </a:solidFill>
                </a:rPr>
                <a:t>kobiihr@ticaret.gov.tr</a:t>
              </a:r>
            </a:p>
          </p:txBody>
        </p:sp>
      </p:grpSp>
    </p:spTree>
    <p:extLst>
      <p:ext uri="{BB962C8B-B14F-4D97-AF65-F5344CB8AC3E}">
        <p14:creationId xmlns:p14="http://schemas.microsoft.com/office/powerpoint/2010/main" val="1131606529"/>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Özel Tasarı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Özel Tasarı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2011</TotalTime>
  <Words>2534</Words>
  <Application>Microsoft Macintosh PowerPoint</Application>
  <PresentationFormat>Geniş ekran</PresentationFormat>
  <Paragraphs>706</Paragraphs>
  <Slides>45</Slides>
  <Notes>0</Notes>
  <HiddenSlides>0</HiddenSlides>
  <MMClips>0</MMClips>
  <ScaleCrop>false</ScaleCrop>
  <HeadingPairs>
    <vt:vector size="6" baseType="variant">
      <vt:variant>
        <vt:lpstr>Kullanılan Yazı Tipleri</vt:lpstr>
      </vt:variant>
      <vt:variant>
        <vt:i4>9</vt:i4>
      </vt:variant>
      <vt:variant>
        <vt:lpstr>Tema</vt:lpstr>
      </vt:variant>
      <vt:variant>
        <vt:i4>4</vt:i4>
      </vt:variant>
      <vt:variant>
        <vt:lpstr>Slayt Başlıkları</vt:lpstr>
      </vt:variant>
      <vt:variant>
        <vt:i4>45</vt:i4>
      </vt:variant>
    </vt:vector>
  </HeadingPairs>
  <TitlesOfParts>
    <vt:vector size="58" baseType="lpstr">
      <vt:lpstr>Arial</vt:lpstr>
      <vt:lpstr>Calibri</vt:lpstr>
      <vt:lpstr>Calibri Light</vt:lpstr>
      <vt:lpstr>Franklin Gothic Book</vt:lpstr>
      <vt:lpstr>Helvetica</vt:lpstr>
      <vt:lpstr>Helvetica Neue</vt:lpstr>
      <vt:lpstr>Helvetica Neue Medium</vt:lpstr>
      <vt:lpstr>Myriad Pro</vt:lpstr>
      <vt:lpstr>Myriad Pro Cond</vt:lpstr>
      <vt:lpstr>Office Teması</vt:lpstr>
      <vt:lpstr>Özel Tasarım</vt:lpstr>
      <vt:lpstr>2_Özel Tasarım</vt:lpstr>
      <vt:lpstr>1_Office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Harun Kalencisali</dc:creator>
  <cp:lastModifiedBy>rmys kms</cp:lastModifiedBy>
  <cp:revision>218</cp:revision>
  <dcterms:created xsi:type="dcterms:W3CDTF">2024-02-20T11:00:27Z</dcterms:created>
  <dcterms:modified xsi:type="dcterms:W3CDTF">2025-05-21T19:40:50Z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geodilabelclass">
    <vt:lpwstr>id_classification_restrictedinternal=65d81f48-df0b-4036-a097-c3ba24027e48</vt:lpwstr>
  </property>
  <property fmtid="{D5CDD505-2E9C-101B-9397-08002B2CF9AE}" pid="3" name="geodilabeluser">
    <vt:lpwstr>user=12356586602</vt:lpwstr>
  </property>
  <property fmtid="{D5CDD505-2E9C-101B-9397-08002B2CF9AE}" pid="4" name="geodilabeltime">
    <vt:lpwstr>datetime=2024-07-23T13:40:16.431Z</vt:lpwstr>
  </property>
</Properties>
</file>