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1" r:id="rId2"/>
    <p:sldMasterId id="2147483668" r:id="rId3"/>
  </p:sldMasterIdLst>
  <p:notesMasterIdLst>
    <p:notesMasterId r:id="rId58"/>
  </p:notesMasterIdLst>
  <p:sldIdLst>
    <p:sldId id="256" r:id="rId4"/>
    <p:sldId id="257" r:id="rId5"/>
    <p:sldId id="259" r:id="rId6"/>
    <p:sldId id="260" r:id="rId7"/>
    <p:sldId id="261" r:id="rId8"/>
    <p:sldId id="262" r:id="rId9"/>
    <p:sldId id="263" r:id="rId10"/>
    <p:sldId id="264" r:id="rId11"/>
    <p:sldId id="265" r:id="rId12"/>
    <p:sldId id="320" r:id="rId13"/>
    <p:sldId id="266" r:id="rId14"/>
    <p:sldId id="267" r:id="rId15"/>
    <p:sldId id="268" r:id="rId16"/>
    <p:sldId id="269" r:id="rId17"/>
    <p:sldId id="270" r:id="rId18"/>
    <p:sldId id="271" r:id="rId19"/>
    <p:sldId id="279" r:id="rId20"/>
    <p:sldId id="280" r:id="rId21"/>
    <p:sldId id="281" r:id="rId22"/>
    <p:sldId id="289" r:id="rId23"/>
    <p:sldId id="290" r:id="rId24"/>
    <p:sldId id="291" r:id="rId25"/>
    <p:sldId id="292" r:id="rId26"/>
    <p:sldId id="293" r:id="rId27"/>
    <p:sldId id="322" r:id="rId28"/>
    <p:sldId id="323" r:id="rId29"/>
    <p:sldId id="294" r:id="rId30"/>
    <p:sldId id="325" r:id="rId31"/>
    <p:sldId id="326" r:id="rId32"/>
    <p:sldId id="297" r:id="rId33"/>
    <p:sldId id="298" r:id="rId34"/>
    <p:sldId id="299" r:id="rId35"/>
    <p:sldId id="300"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313" r:id="rId49"/>
    <p:sldId id="314" r:id="rId50"/>
    <p:sldId id="315" r:id="rId51"/>
    <p:sldId id="316" r:id="rId52"/>
    <p:sldId id="317" r:id="rId53"/>
    <p:sldId id="327" r:id="rId54"/>
    <p:sldId id="328" r:id="rId55"/>
    <p:sldId id="329" r:id="rId56"/>
    <p:sldId id="330" r:id="rId57"/>
  </p:sldIdLst>
  <p:sldSz cx="18288000" cy="10287000"/>
  <p:notesSz cx="6858000" cy="9144000"/>
  <p:embeddedFontLst>
    <p:embeddedFont>
      <p:font typeface="Montserrat Italics" panose="020B0604020202020204" charset="-94"/>
      <p:regular r:id="rId59"/>
    </p:embeddedFont>
    <p:embeddedFont>
      <p:font typeface="Calibri" panose="020F0502020204030204" pitchFamily="34" charset="0"/>
      <p:regular r:id="rId60"/>
      <p:bold r:id="rId61"/>
      <p:italic r:id="rId62"/>
      <p:boldItalic r:id="rId63"/>
    </p:embeddedFont>
    <p:embeddedFont>
      <p:font typeface="DM Sans Bold" panose="020B0604020202020204" charset="-94"/>
      <p:regular r:id="rId64"/>
    </p:embeddedFont>
    <p:embeddedFont>
      <p:font typeface="Poppins Bold" panose="020B0604020202020204" charset="-94"/>
      <p:regular r:id="rId65"/>
    </p:embeddedFont>
    <p:embeddedFont>
      <p:font typeface="Arimo Bold Italics" panose="020B0604020202020204" charset="0"/>
      <p:regular r:id="rId66"/>
    </p:embeddedFont>
    <p:embeddedFont>
      <p:font typeface="Roboto Bold" panose="020B0604020202020204" charset="0"/>
      <p:regular r:id="rId67"/>
    </p:embeddedFont>
    <p:embeddedFont>
      <p:font typeface="Roboto Bold Italics" panose="020B0604020202020204" charset="0"/>
      <p:regular r:id="rId68"/>
    </p:embeddedFont>
    <p:embeddedFont>
      <p:font typeface="Arimo" panose="020B0604020202020204" charset="0"/>
      <p:regular r:id="rId69"/>
    </p:embeddedFont>
    <p:embeddedFont>
      <p:font typeface="Montserrat Bold Italics" panose="020B0604020202020204" charset="-94"/>
      <p:regular r:id="rId70"/>
    </p:embeddedFont>
    <p:embeddedFont>
      <p:font typeface="Calibri (MS) Italics" panose="020B0604020202020204" charset="0"/>
      <p:regular r:id="rId71"/>
    </p:embeddedFont>
    <p:embeddedFont>
      <p:font typeface="Open Sans 1 Italics" panose="020B0604020202020204" charset="0"/>
      <p:regular r:id="rId72"/>
    </p:embeddedFont>
    <p:embeddedFont>
      <p:font typeface="Lato Light" panose="020B0604020202020204" charset="0"/>
      <p:regular r:id="rId73"/>
    </p:embeddedFont>
    <p:embeddedFont>
      <p:font typeface="Open Sans 1" panose="020B0604020202020204" charset="0"/>
      <p:regular r:id="rId74"/>
    </p:embeddedFont>
    <p:embeddedFont>
      <p:font typeface="Calibri Light" panose="020F0302020204030204" pitchFamily="34" charset="0"/>
      <p:regular r:id="rId75"/>
      <p:italic r:id="rId76"/>
    </p:embeddedFont>
    <p:embeddedFont>
      <p:font typeface="Montserrat Light" panose="020B0604020202020204" charset="-94"/>
      <p:regular r:id="rId77"/>
    </p:embeddedFont>
    <p:embeddedFont>
      <p:font typeface="Roboto" panose="020B0604020202020204" charset="0"/>
      <p:regular r:id="rId78"/>
    </p:embeddedFont>
    <p:embeddedFont>
      <p:font typeface="Arimo Italics" panose="020B0604020202020204" charset="0"/>
      <p:regular r:id="rId79"/>
    </p:embeddedFont>
    <p:embeddedFont>
      <p:font typeface="Montserrat Bold" panose="020B0604020202020204" charset="-94"/>
      <p:regular r:id="rId80"/>
    </p:embeddedFont>
    <p:embeddedFont>
      <p:font typeface="Open Sans 1 Bold Italics" panose="020B0604020202020204" charset="0"/>
      <p:regular r:id="rId81"/>
    </p:embeddedFont>
    <p:embeddedFont>
      <p:font typeface="Open Sans 1 Bold" panose="020B0604020202020204" charset="0"/>
      <p:regular r:id="rId82"/>
    </p:embeddedFont>
    <p:embeddedFont>
      <p:font typeface="Mont" panose="020B0604020202020204" charset="0"/>
      <p:regular r:id="rId83"/>
    </p:embeddedFont>
    <p:embeddedFont>
      <p:font typeface="Arimo Bold" panose="020B0604020202020204" charset="0"/>
      <p:regular r:id="rId84"/>
    </p:embeddedFont>
    <p:embeddedFont>
      <p:font typeface="Oswald Bold" panose="020B0604020202020204" charset="-94"/>
      <p:regular r:id="rId85"/>
    </p:embeddedFont>
    <p:embeddedFont>
      <p:font typeface="Montserrat Light Italics" panose="020B0604020202020204" charset="-94"/>
      <p:regular r:id="rId86"/>
    </p:embeddedFont>
    <p:embeddedFont>
      <p:font typeface="TT Rounds Condensed Bold" panose="020B0604020202020204" charset="-94"/>
      <p:regular r:id="rId8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50" d="100"/>
          <a:sy n="50" d="100"/>
        </p:scale>
        <p:origin x="946" y="2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5.fntdata"/><Relationship Id="rId68" Type="http://schemas.openxmlformats.org/officeDocument/2006/relationships/font" Target="fonts/font10.fntdata"/><Relationship Id="rId84" Type="http://schemas.openxmlformats.org/officeDocument/2006/relationships/font" Target="fonts/font26.fntdata"/><Relationship Id="rId89" Type="http://schemas.openxmlformats.org/officeDocument/2006/relationships/viewProps" Target="view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notesMaster" Target="notesMasters/notesMaster1.xml"/><Relationship Id="rId74" Type="http://schemas.openxmlformats.org/officeDocument/2006/relationships/font" Target="fonts/font16.fntdata"/><Relationship Id="rId79" Type="http://schemas.openxmlformats.org/officeDocument/2006/relationships/font" Target="fonts/font21.fntdata"/><Relationship Id="rId5" Type="http://schemas.openxmlformats.org/officeDocument/2006/relationships/slide" Target="slides/slide2.xml"/><Relationship Id="rId90" Type="http://schemas.openxmlformats.org/officeDocument/2006/relationships/theme" Target="theme/theme1.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font" Target="fonts/font6.fntdata"/><Relationship Id="rId69" Type="http://schemas.openxmlformats.org/officeDocument/2006/relationships/font" Target="fonts/font11.fntdata"/><Relationship Id="rId77" Type="http://schemas.openxmlformats.org/officeDocument/2006/relationships/font" Target="fonts/font19.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font" Target="fonts/font14.fntdata"/><Relationship Id="rId80" Type="http://schemas.openxmlformats.org/officeDocument/2006/relationships/font" Target="fonts/font22.fntdata"/><Relationship Id="rId85" Type="http://schemas.openxmlformats.org/officeDocument/2006/relationships/font" Target="fonts/font27.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font" Target="fonts/font17.fntdata"/><Relationship Id="rId83" Type="http://schemas.openxmlformats.org/officeDocument/2006/relationships/font" Target="fonts/font25.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78" Type="http://schemas.openxmlformats.org/officeDocument/2006/relationships/font" Target="fonts/font20.fntdata"/><Relationship Id="rId81" Type="http://schemas.openxmlformats.org/officeDocument/2006/relationships/font" Target="fonts/font23.fntdata"/><Relationship Id="rId86" Type="http://schemas.openxmlformats.org/officeDocument/2006/relationships/font" Target="fonts/font28.fnt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font" Target="fonts/font18.fntdata"/><Relationship Id="rId7" Type="http://schemas.openxmlformats.org/officeDocument/2006/relationships/slide" Target="slides/slide4.xml"/><Relationship Id="rId71" Type="http://schemas.openxmlformats.org/officeDocument/2006/relationships/font" Target="fonts/font13.fntdata"/><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font" Target="fonts/font8.fntdata"/><Relationship Id="rId87" Type="http://schemas.openxmlformats.org/officeDocument/2006/relationships/font" Target="fonts/font29.fntdata"/><Relationship Id="rId61" Type="http://schemas.openxmlformats.org/officeDocument/2006/relationships/font" Target="fonts/font3.fntdata"/><Relationship Id="rId82" Type="http://schemas.openxmlformats.org/officeDocument/2006/relationships/font" Target="fonts/font24.fntdata"/><Relationship Id="rId19"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10.02.2025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Dairemiz görev ve sorumluluk alanında olan  KİP ve E-ihracat desteklerinden bahsedicem. Öncelikle platform ile başlayacağım. </a:t>
            </a:r>
          </a:p>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2290763" y="512763"/>
            <a:ext cx="4562475" cy="2566987"/>
          </a:xfrm>
        </p:spPr>
      </p:sp>
      <p:sp>
        <p:nvSpPr>
          <p:cNvPr id="3" name="Not Yer Tutucusu 2"/>
          <p:cNvSpPr>
            <a:spLocks noGrp="1"/>
          </p:cNvSpPr>
          <p:nvPr>
            <p:ph type="body" idx="1"/>
          </p:nvPr>
        </p:nvSpPr>
        <p:spPr/>
        <p:txBody>
          <a:bodyPr/>
          <a:lstStyle/>
          <a:p>
            <a:r>
              <a:rPr lang="tr-TR" dirty="0"/>
              <a:t>Taraflara</a:t>
            </a:r>
            <a:r>
              <a:rPr lang="tr-TR" baseline="0" dirty="0"/>
              <a:t> Kamu, Yazılım- </a:t>
            </a:r>
            <a:r>
              <a:rPr lang="tr-TR" baseline="0" dirty="0" err="1"/>
              <a:t>Entegratörler</a:t>
            </a:r>
            <a:r>
              <a:rPr lang="tr-TR" baseline="0" dirty="0"/>
              <a:t>, Telekom (çok elzem değil ama ilk iki önemli)</a:t>
            </a:r>
            <a:endParaRPr lang="tr-TR" dirty="0"/>
          </a:p>
        </p:txBody>
      </p:sp>
    </p:spTree>
    <p:extLst>
      <p:ext uri="{BB962C8B-B14F-4D97-AF65-F5344CB8AC3E}">
        <p14:creationId xmlns:p14="http://schemas.microsoft.com/office/powerpoint/2010/main" val="1686914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113146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49274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Başlık ve İçeri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74712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3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endParaRPr lang="en-GB"/>
          </a:p>
        </p:txBody>
      </p:sp>
      <p:sp>
        <p:nvSpPr>
          <p:cNvPr id="3" name="İçerik Yer Tutucusu 2"/>
          <p:cNvSpPr>
            <a:spLocks noGrp="1"/>
          </p:cNvSpPr>
          <p:nvPr>
            <p:ph idx="1"/>
          </p:nvPr>
        </p:nvSpPr>
        <p:spPr/>
        <p:txBody>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endParaRPr lang="en-GB" dirty="0"/>
          </a:p>
        </p:txBody>
      </p:sp>
      <p:sp>
        <p:nvSpPr>
          <p:cNvPr id="4" name="Veri Yer Tutucusu 3"/>
          <p:cNvSpPr>
            <a:spLocks noGrp="1"/>
          </p:cNvSpPr>
          <p:nvPr>
            <p:ph type="dt" sz="half" idx="10"/>
          </p:nvPr>
        </p:nvSpPr>
        <p:spPr>
          <a:xfrm>
            <a:off x="1257300" y="9534526"/>
            <a:ext cx="4114800" cy="547688"/>
          </a:xfrm>
          <a:prstGeom prst="rect">
            <a:avLst/>
          </a:prstGeom>
        </p:spPr>
        <p:txBody>
          <a:bodyPr/>
          <a:lstStyle/>
          <a:p>
            <a:pPr defTabSz="1371600"/>
            <a:endParaRPr lang="en-GB" sz="2700">
              <a:solidFill>
                <a:prstClr val="black"/>
              </a:solidFill>
            </a:endParaRPr>
          </a:p>
        </p:txBody>
      </p:sp>
      <p:sp>
        <p:nvSpPr>
          <p:cNvPr id="5" name="Altbilgi Yer Tutucusu 4"/>
          <p:cNvSpPr>
            <a:spLocks noGrp="1"/>
          </p:cNvSpPr>
          <p:nvPr>
            <p:ph type="ftr" sz="quarter" idx="11"/>
          </p:nvPr>
        </p:nvSpPr>
        <p:spPr>
          <a:xfrm>
            <a:off x="6057900" y="9534526"/>
            <a:ext cx="6172200" cy="547688"/>
          </a:xfrm>
          <a:prstGeom prst="rect">
            <a:avLst/>
          </a:prstGeom>
        </p:spPr>
        <p:txBody>
          <a:bodyPr/>
          <a:lstStyle/>
          <a:p>
            <a:pPr defTabSz="1371600"/>
            <a:endParaRPr lang="en-GB" sz="2700">
              <a:solidFill>
                <a:prstClr val="black"/>
              </a:solidFill>
            </a:endParaRPr>
          </a:p>
        </p:txBody>
      </p:sp>
    </p:spTree>
    <p:extLst>
      <p:ext uri="{BB962C8B-B14F-4D97-AF65-F5344CB8AC3E}">
        <p14:creationId xmlns:p14="http://schemas.microsoft.com/office/powerpoint/2010/main" val="36556346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Başlık Slaydı">
    <p:spTree>
      <p:nvGrpSpPr>
        <p:cNvPr id="1" name=""/>
        <p:cNvGrpSpPr/>
        <p:nvPr/>
      </p:nvGrpSpPr>
      <p:grpSpPr>
        <a:xfrm>
          <a:off x="0" y="0"/>
          <a:ext cx="0" cy="0"/>
          <a:chOff x="0" y="0"/>
          <a:chExt cx="0" cy="0"/>
        </a:xfrm>
      </p:grpSpPr>
      <p:sp>
        <p:nvSpPr>
          <p:cNvPr id="4" name="Veri Yer Tutucusu 3"/>
          <p:cNvSpPr>
            <a:spLocks noGrp="1"/>
          </p:cNvSpPr>
          <p:nvPr>
            <p:ph type="dt" sz="half" idx="10"/>
          </p:nvPr>
        </p:nvSpPr>
        <p:spPr/>
        <p:txBody>
          <a:bodyPr/>
          <a:lstStyle/>
          <a:p>
            <a:pPr defTabSz="1371600"/>
            <a:endParaRPr lang="tr-TR" sz="2700" dirty="0">
              <a:solidFill>
                <a:prstClr val="black"/>
              </a:solidFill>
            </a:endParaRPr>
          </a:p>
        </p:txBody>
      </p:sp>
      <p:sp>
        <p:nvSpPr>
          <p:cNvPr id="5" name="Altbilgi Yer Tutucusu 4"/>
          <p:cNvSpPr>
            <a:spLocks noGrp="1"/>
          </p:cNvSpPr>
          <p:nvPr>
            <p:ph type="ftr" sz="quarter" idx="11"/>
          </p:nvPr>
        </p:nvSpPr>
        <p:spPr/>
        <p:txBody>
          <a:bodyPr/>
          <a:lstStyle/>
          <a:p>
            <a:pPr defTabSz="1371600"/>
            <a:endParaRPr lang="tr-TR" sz="2700" dirty="0">
              <a:solidFill>
                <a:prstClr val="black"/>
              </a:solidFill>
            </a:endParaRPr>
          </a:p>
        </p:txBody>
      </p:sp>
    </p:spTree>
    <p:extLst>
      <p:ext uri="{BB962C8B-B14F-4D97-AF65-F5344CB8AC3E}">
        <p14:creationId xmlns:p14="http://schemas.microsoft.com/office/powerpoint/2010/main" val="1029918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573F6ED-4DA1-4C4E-8503-462A7E5128D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7ED179D-84B9-415E-A356-E9F5A52D38DD}"/>
              </a:ext>
            </a:extLst>
          </p:cNvPr>
          <p:cNvSpPr>
            <a:spLocks noGrp="1"/>
          </p:cNvSpPr>
          <p:nvPr>
            <p:ph sz="half" idx="1"/>
          </p:nvPr>
        </p:nvSpPr>
        <p:spPr>
          <a:xfrm>
            <a:off x="1257300" y="2738438"/>
            <a:ext cx="7772400" cy="6527007"/>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70BE62EB-A38A-4288-B898-81ACCE6112B9}"/>
              </a:ext>
            </a:extLst>
          </p:cNvPr>
          <p:cNvSpPr>
            <a:spLocks noGrp="1"/>
          </p:cNvSpPr>
          <p:nvPr>
            <p:ph sz="half" idx="2"/>
          </p:nvPr>
        </p:nvSpPr>
        <p:spPr>
          <a:xfrm>
            <a:off x="9258300" y="2738438"/>
            <a:ext cx="7772400" cy="6527007"/>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99616398-0226-4F18-9CFD-21B5454B7026}"/>
              </a:ext>
            </a:extLst>
          </p:cNvPr>
          <p:cNvSpPr>
            <a:spLocks noGrp="1"/>
          </p:cNvSpPr>
          <p:nvPr>
            <p:ph type="dt" sz="half" idx="10"/>
          </p:nvPr>
        </p:nvSpPr>
        <p:spPr/>
        <p:txBody>
          <a:bodyPr/>
          <a:lstStyle/>
          <a:p>
            <a:pPr defTabSz="1371600"/>
            <a:fld id="{FA8BC445-0BAC-466B-9EC7-C4B93844AB05}" type="datetimeFigureOut">
              <a:rPr lang="tr-TR" sz="2700" smtClean="0">
                <a:solidFill>
                  <a:prstClr val="black"/>
                </a:solidFill>
              </a:rPr>
              <a:pPr defTabSz="1371600"/>
              <a:t>10.02.2025</a:t>
            </a:fld>
            <a:endParaRPr lang="tr-TR" sz="2700">
              <a:solidFill>
                <a:prstClr val="black"/>
              </a:solidFill>
            </a:endParaRPr>
          </a:p>
        </p:txBody>
      </p:sp>
      <p:sp>
        <p:nvSpPr>
          <p:cNvPr id="6" name="Alt Bilgi Yer Tutucusu 5">
            <a:extLst>
              <a:ext uri="{FF2B5EF4-FFF2-40B4-BE49-F238E27FC236}">
                <a16:creationId xmlns:a16="http://schemas.microsoft.com/office/drawing/2014/main" id="{CE98398F-AF1B-41E3-91E6-C1C77B7CB31C}"/>
              </a:ext>
            </a:extLst>
          </p:cNvPr>
          <p:cNvSpPr>
            <a:spLocks noGrp="1"/>
          </p:cNvSpPr>
          <p:nvPr>
            <p:ph type="ftr" sz="quarter" idx="11"/>
          </p:nvPr>
        </p:nvSpPr>
        <p:spPr/>
        <p:txBody>
          <a:bodyPr/>
          <a:lstStyle/>
          <a:p>
            <a:pPr defTabSz="1371600"/>
            <a:endParaRPr lang="tr-TR" sz="2700">
              <a:solidFill>
                <a:prstClr val="black"/>
              </a:solidFill>
            </a:endParaRPr>
          </a:p>
        </p:txBody>
      </p:sp>
      <p:sp>
        <p:nvSpPr>
          <p:cNvPr id="7" name="Slayt Numarası Yer Tutucusu 6">
            <a:extLst>
              <a:ext uri="{FF2B5EF4-FFF2-40B4-BE49-F238E27FC236}">
                <a16:creationId xmlns:a16="http://schemas.microsoft.com/office/drawing/2014/main" id="{F80E1FC2-16EE-4E18-B353-C6559F8CCE90}"/>
              </a:ext>
            </a:extLst>
          </p:cNvPr>
          <p:cNvSpPr>
            <a:spLocks noGrp="1"/>
          </p:cNvSpPr>
          <p:nvPr>
            <p:ph type="sldNum" sz="quarter" idx="12"/>
          </p:nvPr>
        </p:nvSpPr>
        <p:spPr/>
        <p:txBody>
          <a:bodyPr/>
          <a:lstStyle/>
          <a:p>
            <a:pPr defTabSz="1371600"/>
            <a:fld id="{6413C110-E658-4071-8FB2-4E4E939F0340}" type="slidenum">
              <a:rPr lang="tr-TR" smtClean="0">
                <a:solidFill>
                  <a:prstClr val="black">
                    <a:tint val="75000"/>
                  </a:prstClr>
                </a:solidFill>
              </a:rPr>
              <a:pPr defTabSz="1371600"/>
              <a:t>‹#›</a:t>
            </a:fld>
            <a:endParaRPr lang="tr-TR">
              <a:solidFill>
                <a:prstClr val="black">
                  <a:tint val="75000"/>
                </a:prstClr>
              </a:solidFill>
            </a:endParaRPr>
          </a:p>
        </p:txBody>
      </p:sp>
    </p:spTree>
    <p:extLst>
      <p:ext uri="{BB962C8B-B14F-4D97-AF65-F5344CB8AC3E}">
        <p14:creationId xmlns:p14="http://schemas.microsoft.com/office/powerpoint/2010/main" val="4210955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00921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2" name="Slide Number"/>
          <p:cNvSpPr txBox="1">
            <a:spLocks noGrp="1"/>
          </p:cNvSpPr>
          <p:nvPr>
            <p:ph type="sldNum" sz="quarter" idx="2"/>
          </p:nvPr>
        </p:nvSpPr>
        <p:spPr>
          <a:prstGeom prst="rect">
            <a:avLst/>
          </a:prstGeom>
        </p:spPr>
        <p:txBody>
          <a:bodyPr/>
          <a:lstStyle/>
          <a:p>
            <a:fld id="{86CB4B4D-7CA3-9044-876B-883B54F8677D}" type="slidenum">
              <a:rPr lang="tr-TR" smtClean="0"/>
              <a:pPr/>
              <a:t>‹#›</a:t>
            </a:fld>
            <a:endParaRPr lang="tr-TR"/>
          </a:p>
        </p:txBody>
      </p:sp>
    </p:spTree>
    <p:extLst>
      <p:ext uri="{BB962C8B-B14F-4D97-AF65-F5344CB8AC3E}">
        <p14:creationId xmlns:p14="http://schemas.microsoft.com/office/powerpoint/2010/main" val="140678919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theme" Target="../theme/theme3.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video" Target="../media/media1.mp4"/></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AE264D-BFCB-4EC8-B032-C8BF9C272FFE}"/>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Başlık Yer Tutucusu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Slayt Numarası Yer Tutucusu 3"/>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pPr defTabSz="1371600"/>
            <a:fld id="{8FE16B74-5E7C-4BAA-9DB4-19E30EECDB82}" type="slidenum">
              <a:rPr lang="tr-TR" smtClean="0">
                <a:solidFill>
                  <a:prstClr val="black">
                    <a:tint val="75000"/>
                  </a:prstClr>
                </a:solidFill>
              </a:rPr>
              <a:pPr defTabSz="1371600"/>
              <a:t>‹#›</a:t>
            </a:fld>
            <a:r>
              <a:rPr lang="tr-TR" smtClean="0">
                <a:solidFill>
                  <a:prstClr val="black">
                    <a:tint val="75000"/>
                  </a:prstClr>
                </a:solidFill>
              </a:rPr>
              <a:t>/47</a:t>
            </a:r>
            <a:endParaRPr lang="tr-TR" dirty="0">
              <a:solidFill>
                <a:prstClr val="black">
                  <a:tint val="75000"/>
                </a:prstClr>
              </a:solidFill>
            </a:endParaRPr>
          </a:p>
        </p:txBody>
      </p:sp>
    </p:spTree>
    <p:extLst>
      <p:ext uri="{BB962C8B-B14F-4D97-AF65-F5344CB8AC3E}">
        <p14:creationId xmlns:p14="http://schemas.microsoft.com/office/powerpoint/2010/main" val="278445453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Lst>
  <p:hf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tr-T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a-blue-frame-of-moving-dots-and-lines-2022-01-30-02-32-12-utc.mp4" descr="a-blue-frame-of-moving-dots-and-lines-2022-01-30-02-32-12-utc.mp4"/>
          <p:cNvPicPr>
            <a:picLocks/>
          </p:cNvPicPr>
          <p:nvPr>
            <a:videoFile r:link="rId4"/>
            <p:extLst>
              <p:ext uri="{DAA4B4D4-6D71-4841-9C94-3DE7FCFB9230}">
                <p14:media xmlns:p14="http://schemas.microsoft.com/office/powerpoint/2010/main" r:embed="rId3"/>
              </p:ext>
            </p:extLst>
          </p:nvPr>
        </p:nvPicPr>
        <p:blipFill>
          <a:blip r:embed="rId5"/>
          <a:stretch>
            <a:fillRect/>
          </a:stretch>
        </p:blipFill>
        <p:spPr>
          <a:xfrm>
            <a:off x="-66908" y="-37637"/>
            <a:ext cx="18421815" cy="10362273"/>
          </a:xfrm>
          <a:prstGeom prst="rect">
            <a:avLst/>
          </a:prstGeom>
          <a:ln w="12700">
            <a:miter lim="400000"/>
          </a:ln>
        </p:spPr>
      </p:pic>
      <p:sp>
        <p:nvSpPr>
          <p:cNvPr id="3" name="Presentation Title"/>
          <p:cNvSpPr txBox="1">
            <a:spLocks noGrp="1"/>
          </p:cNvSpPr>
          <p:nvPr>
            <p:ph type="title" hasCustomPrompt="1"/>
          </p:nvPr>
        </p:nvSpPr>
        <p:spPr>
          <a:xfrm>
            <a:off x="3447813" y="2922681"/>
            <a:ext cx="11392374" cy="2410179"/>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120" tIns="35120" rIns="35120" bIns="35120" anchor="b">
            <a:normAutofit/>
          </a:bodyPr>
          <a:lstStyle/>
          <a:p>
            <a:r>
              <a:t>Presentation Title</a:t>
            </a:r>
          </a:p>
        </p:txBody>
      </p:sp>
      <p:sp>
        <p:nvSpPr>
          <p:cNvPr id="4" name="Body Level One…"/>
          <p:cNvSpPr txBox="1">
            <a:spLocks noGrp="1"/>
          </p:cNvSpPr>
          <p:nvPr>
            <p:ph type="body" idx="1" hasCustomPrompt="1"/>
          </p:nvPr>
        </p:nvSpPr>
        <p:spPr>
          <a:xfrm>
            <a:off x="3445140" y="5332859"/>
            <a:ext cx="11392371" cy="987779"/>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120" tIns="35120" rIns="35120" bIns="35120">
            <a:normAutofit/>
          </a:bodyPr>
          <a:lstStyle/>
          <a:p>
            <a:r>
              <a:t>Presentation Subtitle</a:t>
            </a:r>
          </a:p>
          <a:p>
            <a:pPr lvl="1"/>
            <a:endParaRPr/>
          </a:p>
          <a:p>
            <a:pPr lvl="2"/>
            <a:endParaRPr/>
          </a:p>
          <a:p>
            <a:pPr lvl="3"/>
            <a:endParaRPr/>
          </a:p>
          <a:p>
            <a:pPr lvl="4"/>
            <a:endParaRPr/>
          </a:p>
        </p:txBody>
      </p:sp>
      <p:sp>
        <p:nvSpPr>
          <p:cNvPr id="5" name="Slide Number"/>
          <p:cNvSpPr txBox="1">
            <a:spLocks noGrp="1"/>
          </p:cNvSpPr>
          <p:nvPr>
            <p:ph type="sldNum" sz="quarter" idx="2"/>
          </p:nvPr>
        </p:nvSpPr>
        <p:spPr>
          <a:xfrm>
            <a:off x="9024923" y="8308886"/>
            <a:ext cx="258478" cy="255592"/>
          </a:xfrm>
          <a:prstGeom prst="rect">
            <a:avLst/>
          </a:prstGeom>
          <a:ln w="3175">
            <a:miter lim="400000"/>
          </a:ln>
        </p:spPr>
        <p:txBody>
          <a:bodyPr wrap="none" lIns="35120" tIns="35120" rIns="35120" bIns="35120" anchor="b">
            <a:spAutoFit/>
          </a:bodyPr>
          <a:lstStyle>
            <a:lvl1pPr defTabSz="438150">
              <a:defRPr sz="1200">
                <a:solidFill>
                  <a:srgbClr val="000000"/>
                </a:solidFill>
              </a:defRPr>
            </a:lvl1pPr>
          </a:lstStyle>
          <a:p>
            <a:fld id="{86CB4B4D-7CA3-9044-876B-883B54F8677D}" type="slidenum">
              <a:rPr lang="tr-TR" smtClean="0"/>
              <a:pPr/>
              <a:t>‹#›</a:t>
            </a:fld>
            <a:endParaRPr lang="tr-TR"/>
          </a:p>
        </p:txBody>
      </p:sp>
    </p:spTree>
    <p:extLst>
      <p:ext uri="{BB962C8B-B14F-4D97-AF65-F5344CB8AC3E}">
        <p14:creationId xmlns:p14="http://schemas.microsoft.com/office/powerpoint/2010/main" val="2485564639"/>
      </p:ext>
    </p:extLst>
  </p:cSld>
  <p:clrMap bg1="lt1" tx1="dk1" bg2="lt2" tx2="dk2" accent1="accent1" accent2="accent2" accent3="accent3" accent4="accent4" accent5="accent5" accent6="accent6" hlink="hlink" folHlink="folHlink"/>
  <p:sldLayoutIdLst>
    <p:sldLayoutId id="2147483669" r:id="rId1"/>
  </p:sldLayoutIdLst>
  <p:transition spd="med"/>
  <p:txStyles>
    <p:titleStyle>
      <a:lvl1pPr marL="0" marR="0" indent="0" algn="l" defTabSz="1828754" rtl="0" latinLnBrk="0">
        <a:lnSpc>
          <a:spcPct val="80000"/>
        </a:lnSpc>
        <a:spcBef>
          <a:spcPts val="0"/>
        </a:spcBef>
        <a:spcAft>
          <a:spcPts val="0"/>
        </a:spcAft>
        <a:buClrTx/>
        <a:buSzTx/>
        <a:buFontTx/>
        <a:buNone/>
        <a:tabLst/>
        <a:defRPr sz="8550" b="1" i="0" u="none" strike="noStrike" cap="none" spc="-171" baseline="0">
          <a:solidFill>
            <a:srgbClr val="000000"/>
          </a:solidFill>
          <a:uFillTx/>
          <a:latin typeface="+mn-lt"/>
          <a:ea typeface="+mn-ea"/>
          <a:cs typeface="+mn-cs"/>
          <a:sym typeface="Helvetica Neue"/>
        </a:defRPr>
      </a:lvl1pPr>
      <a:lvl2pPr marL="0" marR="0" indent="342900" algn="l" defTabSz="1828754" rtl="0" latinLnBrk="0">
        <a:lnSpc>
          <a:spcPct val="80000"/>
        </a:lnSpc>
        <a:spcBef>
          <a:spcPts val="0"/>
        </a:spcBef>
        <a:spcAft>
          <a:spcPts val="0"/>
        </a:spcAft>
        <a:buClrTx/>
        <a:buSzTx/>
        <a:buFontTx/>
        <a:buNone/>
        <a:tabLst/>
        <a:defRPr sz="8550" b="1" i="0" u="none" strike="noStrike" cap="none" spc="-171" baseline="0">
          <a:solidFill>
            <a:srgbClr val="000000"/>
          </a:solidFill>
          <a:uFillTx/>
          <a:latin typeface="+mn-lt"/>
          <a:ea typeface="+mn-ea"/>
          <a:cs typeface="+mn-cs"/>
          <a:sym typeface="Helvetica Neue"/>
        </a:defRPr>
      </a:lvl2pPr>
      <a:lvl3pPr marL="0" marR="0" indent="685800" algn="l" defTabSz="1828754" rtl="0" latinLnBrk="0">
        <a:lnSpc>
          <a:spcPct val="80000"/>
        </a:lnSpc>
        <a:spcBef>
          <a:spcPts val="0"/>
        </a:spcBef>
        <a:spcAft>
          <a:spcPts val="0"/>
        </a:spcAft>
        <a:buClrTx/>
        <a:buSzTx/>
        <a:buFontTx/>
        <a:buNone/>
        <a:tabLst/>
        <a:defRPr sz="8550" b="1" i="0" u="none" strike="noStrike" cap="none" spc="-171" baseline="0">
          <a:solidFill>
            <a:srgbClr val="000000"/>
          </a:solidFill>
          <a:uFillTx/>
          <a:latin typeface="+mn-lt"/>
          <a:ea typeface="+mn-ea"/>
          <a:cs typeface="+mn-cs"/>
          <a:sym typeface="Helvetica Neue"/>
        </a:defRPr>
      </a:lvl3pPr>
      <a:lvl4pPr marL="0" marR="0" indent="1028700" algn="l" defTabSz="1828754" rtl="0" latinLnBrk="0">
        <a:lnSpc>
          <a:spcPct val="80000"/>
        </a:lnSpc>
        <a:spcBef>
          <a:spcPts val="0"/>
        </a:spcBef>
        <a:spcAft>
          <a:spcPts val="0"/>
        </a:spcAft>
        <a:buClrTx/>
        <a:buSzTx/>
        <a:buFontTx/>
        <a:buNone/>
        <a:tabLst/>
        <a:defRPr sz="8550" b="1" i="0" u="none" strike="noStrike" cap="none" spc="-171" baseline="0">
          <a:solidFill>
            <a:srgbClr val="000000"/>
          </a:solidFill>
          <a:uFillTx/>
          <a:latin typeface="+mn-lt"/>
          <a:ea typeface="+mn-ea"/>
          <a:cs typeface="+mn-cs"/>
          <a:sym typeface="Helvetica Neue"/>
        </a:defRPr>
      </a:lvl4pPr>
      <a:lvl5pPr marL="0" marR="0" indent="1371600" algn="l" defTabSz="1828754" rtl="0" latinLnBrk="0">
        <a:lnSpc>
          <a:spcPct val="80000"/>
        </a:lnSpc>
        <a:spcBef>
          <a:spcPts val="0"/>
        </a:spcBef>
        <a:spcAft>
          <a:spcPts val="0"/>
        </a:spcAft>
        <a:buClrTx/>
        <a:buSzTx/>
        <a:buFontTx/>
        <a:buNone/>
        <a:tabLst/>
        <a:defRPr sz="8550" b="1" i="0" u="none" strike="noStrike" cap="none" spc="-171" baseline="0">
          <a:solidFill>
            <a:srgbClr val="000000"/>
          </a:solidFill>
          <a:uFillTx/>
          <a:latin typeface="+mn-lt"/>
          <a:ea typeface="+mn-ea"/>
          <a:cs typeface="+mn-cs"/>
          <a:sym typeface="Helvetica Neue"/>
        </a:defRPr>
      </a:lvl5pPr>
      <a:lvl6pPr marL="0" marR="0" indent="1714500" algn="l" defTabSz="1828754" rtl="0" latinLnBrk="0">
        <a:lnSpc>
          <a:spcPct val="80000"/>
        </a:lnSpc>
        <a:spcBef>
          <a:spcPts val="0"/>
        </a:spcBef>
        <a:spcAft>
          <a:spcPts val="0"/>
        </a:spcAft>
        <a:buClrTx/>
        <a:buSzTx/>
        <a:buFontTx/>
        <a:buNone/>
        <a:tabLst/>
        <a:defRPr sz="8550" b="1" i="0" u="none" strike="noStrike" cap="none" spc="-171" baseline="0">
          <a:solidFill>
            <a:srgbClr val="000000"/>
          </a:solidFill>
          <a:uFillTx/>
          <a:latin typeface="+mn-lt"/>
          <a:ea typeface="+mn-ea"/>
          <a:cs typeface="+mn-cs"/>
          <a:sym typeface="Helvetica Neue"/>
        </a:defRPr>
      </a:lvl6pPr>
      <a:lvl7pPr marL="0" marR="0" indent="2057400" algn="l" defTabSz="1828754" rtl="0" latinLnBrk="0">
        <a:lnSpc>
          <a:spcPct val="80000"/>
        </a:lnSpc>
        <a:spcBef>
          <a:spcPts val="0"/>
        </a:spcBef>
        <a:spcAft>
          <a:spcPts val="0"/>
        </a:spcAft>
        <a:buClrTx/>
        <a:buSzTx/>
        <a:buFontTx/>
        <a:buNone/>
        <a:tabLst/>
        <a:defRPr sz="8550" b="1" i="0" u="none" strike="noStrike" cap="none" spc="-171" baseline="0">
          <a:solidFill>
            <a:srgbClr val="000000"/>
          </a:solidFill>
          <a:uFillTx/>
          <a:latin typeface="+mn-lt"/>
          <a:ea typeface="+mn-ea"/>
          <a:cs typeface="+mn-cs"/>
          <a:sym typeface="Helvetica Neue"/>
        </a:defRPr>
      </a:lvl7pPr>
      <a:lvl8pPr marL="0" marR="0" indent="2400300" algn="l" defTabSz="1828754" rtl="0" latinLnBrk="0">
        <a:lnSpc>
          <a:spcPct val="80000"/>
        </a:lnSpc>
        <a:spcBef>
          <a:spcPts val="0"/>
        </a:spcBef>
        <a:spcAft>
          <a:spcPts val="0"/>
        </a:spcAft>
        <a:buClrTx/>
        <a:buSzTx/>
        <a:buFontTx/>
        <a:buNone/>
        <a:tabLst/>
        <a:defRPr sz="8550" b="1" i="0" u="none" strike="noStrike" cap="none" spc="-171" baseline="0">
          <a:solidFill>
            <a:srgbClr val="000000"/>
          </a:solidFill>
          <a:uFillTx/>
          <a:latin typeface="+mn-lt"/>
          <a:ea typeface="+mn-ea"/>
          <a:cs typeface="+mn-cs"/>
          <a:sym typeface="Helvetica Neue"/>
        </a:defRPr>
      </a:lvl8pPr>
      <a:lvl9pPr marL="0" marR="0" indent="2743200" algn="l" defTabSz="1828754" rtl="0" latinLnBrk="0">
        <a:lnSpc>
          <a:spcPct val="80000"/>
        </a:lnSpc>
        <a:spcBef>
          <a:spcPts val="0"/>
        </a:spcBef>
        <a:spcAft>
          <a:spcPts val="0"/>
        </a:spcAft>
        <a:buClrTx/>
        <a:buSzTx/>
        <a:buFontTx/>
        <a:buNone/>
        <a:tabLst/>
        <a:defRPr sz="8550" b="1" i="0" u="none" strike="noStrike" cap="none" spc="-171" baseline="0">
          <a:solidFill>
            <a:srgbClr val="000000"/>
          </a:solidFill>
          <a:uFillTx/>
          <a:latin typeface="+mn-lt"/>
          <a:ea typeface="+mn-ea"/>
          <a:cs typeface="+mn-cs"/>
          <a:sym typeface="Helvetica Neue"/>
        </a:defRPr>
      </a:lvl9pPr>
    </p:titleStyle>
    <p:bodyStyle>
      <a:lvl1pPr marL="0" marR="0" indent="0" algn="l" defTabSz="619125" rtl="0" latinLnBrk="0">
        <a:lnSpc>
          <a:spcPct val="100000"/>
        </a:lnSpc>
        <a:spcBef>
          <a:spcPts val="0"/>
        </a:spcBef>
        <a:spcAft>
          <a:spcPts val="0"/>
        </a:spcAft>
        <a:buClrTx/>
        <a:buSzTx/>
        <a:buFontTx/>
        <a:buNone/>
        <a:tabLst/>
        <a:defRPr sz="3900" b="1" i="0" u="none" strike="noStrike" cap="none" spc="0" baseline="0">
          <a:solidFill>
            <a:srgbClr val="000000"/>
          </a:solidFill>
          <a:uFillTx/>
          <a:latin typeface="+mn-lt"/>
          <a:ea typeface="+mn-ea"/>
          <a:cs typeface="+mn-cs"/>
          <a:sym typeface="Helvetica Neue"/>
        </a:defRPr>
      </a:lvl1pPr>
      <a:lvl2pPr marL="0" marR="0" indent="342900" algn="l" defTabSz="619125" rtl="0" latinLnBrk="0">
        <a:lnSpc>
          <a:spcPct val="100000"/>
        </a:lnSpc>
        <a:spcBef>
          <a:spcPts val="0"/>
        </a:spcBef>
        <a:spcAft>
          <a:spcPts val="0"/>
        </a:spcAft>
        <a:buClrTx/>
        <a:buSzTx/>
        <a:buFontTx/>
        <a:buNone/>
        <a:tabLst/>
        <a:defRPr sz="3900" b="1" i="0" u="none" strike="noStrike" cap="none" spc="0" baseline="0">
          <a:solidFill>
            <a:srgbClr val="000000"/>
          </a:solidFill>
          <a:uFillTx/>
          <a:latin typeface="+mn-lt"/>
          <a:ea typeface="+mn-ea"/>
          <a:cs typeface="+mn-cs"/>
          <a:sym typeface="Helvetica Neue"/>
        </a:defRPr>
      </a:lvl2pPr>
      <a:lvl3pPr marL="0" marR="0" indent="685800" algn="l" defTabSz="619125" rtl="0" latinLnBrk="0">
        <a:lnSpc>
          <a:spcPct val="100000"/>
        </a:lnSpc>
        <a:spcBef>
          <a:spcPts val="0"/>
        </a:spcBef>
        <a:spcAft>
          <a:spcPts val="0"/>
        </a:spcAft>
        <a:buClrTx/>
        <a:buSzTx/>
        <a:buFontTx/>
        <a:buNone/>
        <a:tabLst/>
        <a:defRPr sz="3900" b="1" i="0" u="none" strike="noStrike" cap="none" spc="0" baseline="0">
          <a:solidFill>
            <a:srgbClr val="000000"/>
          </a:solidFill>
          <a:uFillTx/>
          <a:latin typeface="+mn-lt"/>
          <a:ea typeface="+mn-ea"/>
          <a:cs typeface="+mn-cs"/>
          <a:sym typeface="Helvetica Neue"/>
        </a:defRPr>
      </a:lvl3pPr>
      <a:lvl4pPr marL="0" marR="0" indent="1028700" algn="l" defTabSz="619125" rtl="0" latinLnBrk="0">
        <a:lnSpc>
          <a:spcPct val="100000"/>
        </a:lnSpc>
        <a:spcBef>
          <a:spcPts val="0"/>
        </a:spcBef>
        <a:spcAft>
          <a:spcPts val="0"/>
        </a:spcAft>
        <a:buClrTx/>
        <a:buSzTx/>
        <a:buFontTx/>
        <a:buNone/>
        <a:tabLst/>
        <a:defRPr sz="3900" b="1" i="0" u="none" strike="noStrike" cap="none" spc="0" baseline="0">
          <a:solidFill>
            <a:srgbClr val="000000"/>
          </a:solidFill>
          <a:uFillTx/>
          <a:latin typeface="+mn-lt"/>
          <a:ea typeface="+mn-ea"/>
          <a:cs typeface="+mn-cs"/>
          <a:sym typeface="Helvetica Neue"/>
        </a:defRPr>
      </a:lvl4pPr>
      <a:lvl5pPr marL="0" marR="0" indent="1371600" algn="l" defTabSz="619125" rtl="0" latinLnBrk="0">
        <a:lnSpc>
          <a:spcPct val="100000"/>
        </a:lnSpc>
        <a:spcBef>
          <a:spcPts val="0"/>
        </a:spcBef>
        <a:spcAft>
          <a:spcPts val="0"/>
        </a:spcAft>
        <a:buClrTx/>
        <a:buSzTx/>
        <a:buFontTx/>
        <a:buNone/>
        <a:tabLst/>
        <a:defRPr sz="3900" b="1" i="0" u="none" strike="noStrike" cap="none" spc="0" baseline="0">
          <a:solidFill>
            <a:srgbClr val="000000"/>
          </a:solidFill>
          <a:uFillTx/>
          <a:latin typeface="+mn-lt"/>
          <a:ea typeface="+mn-ea"/>
          <a:cs typeface="+mn-cs"/>
          <a:sym typeface="Helvetica Neue"/>
        </a:defRPr>
      </a:lvl5pPr>
      <a:lvl6pPr marL="0" marR="0" indent="1714500" algn="l" defTabSz="619125" rtl="0" latinLnBrk="0">
        <a:lnSpc>
          <a:spcPct val="100000"/>
        </a:lnSpc>
        <a:spcBef>
          <a:spcPts val="0"/>
        </a:spcBef>
        <a:spcAft>
          <a:spcPts val="0"/>
        </a:spcAft>
        <a:buClrTx/>
        <a:buSzTx/>
        <a:buFontTx/>
        <a:buNone/>
        <a:tabLst/>
        <a:defRPr sz="3900" b="1" i="0" u="none" strike="noStrike" cap="none" spc="0" baseline="0">
          <a:solidFill>
            <a:srgbClr val="000000"/>
          </a:solidFill>
          <a:uFillTx/>
          <a:latin typeface="+mn-lt"/>
          <a:ea typeface="+mn-ea"/>
          <a:cs typeface="+mn-cs"/>
          <a:sym typeface="Helvetica Neue"/>
        </a:defRPr>
      </a:lvl6pPr>
      <a:lvl7pPr marL="0" marR="0" indent="2057400" algn="l" defTabSz="619125" rtl="0" latinLnBrk="0">
        <a:lnSpc>
          <a:spcPct val="100000"/>
        </a:lnSpc>
        <a:spcBef>
          <a:spcPts val="0"/>
        </a:spcBef>
        <a:spcAft>
          <a:spcPts val="0"/>
        </a:spcAft>
        <a:buClrTx/>
        <a:buSzTx/>
        <a:buFontTx/>
        <a:buNone/>
        <a:tabLst/>
        <a:defRPr sz="3900" b="1" i="0" u="none" strike="noStrike" cap="none" spc="0" baseline="0">
          <a:solidFill>
            <a:srgbClr val="000000"/>
          </a:solidFill>
          <a:uFillTx/>
          <a:latin typeface="+mn-lt"/>
          <a:ea typeface="+mn-ea"/>
          <a:cs typeface="+mn-cs"/>
          <a:sym typeface="Helvetica Neue"/>
        </a:defRPr>
      </a:lvl7pPr>
      <a:lvl8pPr marL="0" marR="0" indent="2400300" algn="l" defTabSz="619125" rtl="0" latinLnBrk="0">
        <a:lnSpc>
          <a:spcPct val="100000"/>
        </a:lnSpc>
        <a:spcBef>
          <a:spcPts val="0"/>
        </a:spcBef>
        <a:spcAft>
          <a:spcPts val="0"/>
        </a:spcAft>
        <a:buClrTx/>
        <a:buSzTx/>
        <a:buFontTx/>
        <a:buNone/>
        <a:tabLst/>
        <a:defRPr sz="3900" b="1" i="0" u="none" strike="noStrike" cap="none" spc="0" baseline="0">
          <a:solidFill>
            <a:srgbClr val="000000"/>
          </a:solidFill>
          <a:uFillTx/>
          <a:latin typeface="+mn-lt"/>
          <a:ea typeface="+mn-ea"/>
          <a:cs typeface="+mn-cs"/>
          <a:sym typeface="Helvetica Neue"/>
        </a:defRPr>
      </a:lvl8pPr>
      <a:lvl9pPr marL="0" marR="0" indent="2743200" algn="l" defTabSz="619125" rtl="0" latinLnBrk="0">
        <a:lnSpc>
          <a:spcPct val="100000"/>
        </a:lnSpc>
        <a:spcBef>
          <a:spcPts val="0"/>
        </a:spcBef>
        <a:spcAft>
          <a:spcPts val="0"/>
        </a:spcAft>
        <a:buClrTx/>
        <a:buSzTx/>
        <a:buFontTx/>
        <a:buNone/>
        <a:tabLst/>
        <a:defRPr sz="3900" b="1" i="0" u="none" strike="noStrike" cap="none" spc="0" baseline="0">
          <a:solidFill>
            <a:srgbClr val="000000"/>
          </a:solidFill>
          <a:uFillTx/>
          <a:latin typeface="+mn-lt"/>
          <a:ea typeface="+mn-ea"/>
          <a:cs typeface="+mn-cs"/>
          <a:sym typeface="Helvetica Neue"/>
        </a:defRPr>
      </a:lvl9pPr>
    </p:bodyStyle>
    <p:otherStyle>
      <a:lvl1pPr marL="0" marR="0" indent="0" algn="ctr" defTabSz="4381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1pPr>
      <a:lvl2pPr marL="0" marR="0" indent="342900" algn="ctr" defTabSz="4381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2pPr>
      <a:lvl3pPr marL="0" marR="0" indent="685800" algn="ctr" defTabSz="4381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3pPr>
      <a:lvl4pPr marL="0" marR="0" indent="1028700" algn="ctr" defTabSz="4381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4pPr>
      <a:lvl5pPr marL="0" marR="0" indent="1371600" algn="ctr" defTabSz="4381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5pPr>
      <a:lvl6pPr marL="0" marR="0" indent="1714500" algn="ctr" defTabSz="4381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6pPr>
      <a:lvl7pPr marL="0" marR="0" indent="2057400" algn="ctr" defTabSz="4381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7pPr>
      <a:lvl8pPr marL="0" marR="0" indent="2400300" algn="ctr" defTabSz="4381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8pPr>
      <a:lvl9pPr marL="0" marR="0" indent="2743200" algn="ctr" defTabSz="4381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www.kolayihracat.gov.tr"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6.svg"/><Relationship Id="rId4" Type="http://schemas.openxmlformats.org/officeDocument/2006/relationships/image" Target="../media/image7.png"/><Relationship Id="rId9" Type="http://schemas.openxmlformats.org/officeDocument/2006/relationships/image" Target="../media/image20.sv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5.svg"/><Relationship Id="rId7" Type="http://schemas.openxmlformats.org/officeDocument/2006/relationships/image" Target="../media/image10.sv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90.svg"/><Relationship Id="rId5" Type="http://schemas.openxmlformats.org/officeDocument/2006/relationships/image" Target="../media/image8.svg"/><Relationship Id="rId10" Type="http://schemas.openxmlformats.org/officeDocument/2006/relationships/image" Target="../media/image40.png"/><Relationship Id="rId4" Type="http://schemas.openxmlformats.org/officeDocument/2006/relationships/image" Target="../media/image37.png"/><Relationship Id="rId9" Type="http://schemas.openxmlformats.org/officeDocument/2006/relationships/image" Target="../media/image12.svg"/></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94.svg"/><Relationship Id="rId26" Type="http://schemas.openxmlformats.org/officeDocument/2006/relationships/image" Target="../media/image52.png"/><Relationship Id="rId3" Type="http://schemas.openxmlformats.org/officeDocument/2006/relationships/image" Target="../media/image47.svg"/><Relationship Id="rId21" Type="http://schemas.openxmlformats.org/officeDocument/2006/relationships/image" Target="../media/image59.svg"/><Relationship Id="rId7" Type="http://schemas.openxmlformats.org/officeDocument/2006/relationships/image" Target="../media/image51.svg"/><Relationship Id="rId12" Type="http://schemas.openxmlformats.org/officeDocument/2006/relationships/image" Target="../media/image46.png"/><Relationship Id="rId25" Type="http://schemas.openxmlformats.org/officeDocument/2006/relationships/image" Target="../media/image98.svg"/><Relationship Id="rId2" Type="http://schemas.openxmlformats.org/officeDocument/2006/relationships/image" Target="../media/image41.png"/><Relationship Id="rId16" Type="http://schemas.openxmlformats.org/officeDocument/2006/relationships/image" Target="../media/image48.png"/><Relationship Id="rId20" Type="http://schemas.openxmlformats.org/officeDocument/2006/relationships/image" Target="../media/image49.png"/><Relationship Id="rId29"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53.svg"/><Relationship Id="rId24" Type="http://schemas.openxmlformats.org/officeDocument/2006/relationships/image" Target="../media/image51.png"/><Relationship Id="rId32" Type="http://schemas.openxmlformats.org/officeDocument/2006/relationships/image" Target="../media/image66.svg"/><Relationship Id="rId5" Type="http://schemas.openxmlformats.org/officeDocument/2006/relationships/image" Target="../media/image49.svg"/><Relationship Id="rId15" Type="http://schemas.openxmlformats.org/officeDocument/2006/relationships/image" Target="../media/image96.svg"/><Relationship Id="rId23" Type="http://schemas.openxmlformats.org/officeDocument/2006/relationships/image" Target="../media/image61.svg"/><Relationship Id="rId28" Type="http://schemas.openxmlformats.org/officeDocument/2006/relationships/image" Target="../media/image53.png"/><Relationship Id="rId10" Type="http://schemas.openxmlformats.org/officeDocument/2006/relationships/image" Target="../media/image45.png"/><Relationship Id="rId19" Type="http://schemas.openxmlformats.org/officeDocument/2006/relationships/image" Target="../media/image57.svg"/><Relationship Id="rId31" Type="http://schemas.openxmlformats.org/officeDocument/2006/relationships/image" Target="../media/image54.png"/><Relationship Id="rId4" Type="http://schemas.openxmlformats.org/officeDocument/2006/relationships/image" Target="../media/image42.png"/><Relationship Id="rId9" Type="http://schemas.openxmlformats.org/officeDocument/2006/relationships/image" Target="../media/image92.svg"/><Relationship Id="rId14" Type="http://schemas.openxmlformats.org/officeDocument/2006/relationships/image" Target="../media/image47.png"/><Relationship Id="rId22" Type="http://schemas.openxmlformats.org/officeDocument/2006/relationships/image" Target="../media/image50.png"/><Relationship Id="rId27" Type="http://schemas.openxmlformats.org/officeDocument/2006/relationships/image" Target="../media/image63.svg"/><Relationship Id="rId30" Type="http://schemas.openxmlformats.org/officeDocument/2006/relationships/image" Target="../media/image5.svg"/></Relationships>
</file>

<file path=ppt/slides/_rels/slide19.xml.rels><?xml version="1.0" encoding="UTF-8" standalone="yes"?>
<Relationships xmlns="http://schemas.openxmlformats.org/package/2006/relationships"><Relationship Id="rId13" Type="http://schemas.openxmlformats.org/officeDocument/2006/relationships/image" Target="../media/image111.svg"/><Relationship Id="rId18" Type="http://schemas.openxmlformats.org/officeDocument/2006/relationships/image" Target="../media/image64.png"/><Relationship Id="rId26" Type="http://schemas.openxmlformats.org/officeDocument/2006/relationships/image" Target="../media/image40.png"/><Relationship Id="rId21" Type="http://schemas.openxmlformats.org/officeDocument/2006/relationships/image" Target="../media/image67.png"/><Relationship Id="rId34" Type="http://schemas.openxmlformats.org/officeDocument/2006/relationships/image" Target="../media/image76.png"/><Relationship Id="rId7" Type="http://schemas.openxmlformats.org/officeDocument/2006/relationships/image" Target="../media/image105.svg"/><Relationship Id="rId12" Type="http://schemas.openxmlformats.org/officeDocument/2006/relationships/image" Target="../media/image60.png"/><Relationship Id="rId17" Type="http://schemas.openxmlformats.org/officeDocument/2006/relationships/image" Target="../media/image63.png"/><Relationship Id="rId25" Type="http://schemas.openxmlformats.org/officeDocument/2006/relationships/image" Target="../media/image123.svg"/><Relationship Id="rId33" Type="http://schemas.openxmlformats.org/officeDocument/2006/relationships/image" Target="../media/image75.jpeg"/><Relationship Id="rId2" Type="http://schemas.openxmlformats.org/officeDocument/2006/relationships/image" Target="../media/image55.png"/><Relationship Id="rId16" Type="http://schemas.openxmlformats.org/officeDocument/2006/relationships/image" Target="../media/image62.jpeg"/><Relationship Id="rId20" Type="http://schemas.openxmlformats.org/officeDocument/2006/relationships/image" Target="../media/image66.jpeg"/><Relationship Id="rId29"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57.png"/><Relationship Id="rId11" Type="http://schemas.openxmlformats.org/officeDocument/2006/relationships/image" Target="../media/image109.svg"/><Relationship Id="rId24" Type="http://schemas.openxmlformats.org/officeDocument/2006/relationships/image" Target="../media/image69.png"/><Relationship Id="rId32" Type="http://schemas.openxmlformats.org/officeDocument/2006/relationships/image" Target="../media/image74.png"/><Relationship Id="rId37" Type="http://schemas.openxmlformats.org/officeDocument/2006/relationships/image" Target="../media/image133.svg"/><Relationship Id="rId5" Type="http://schemas.openxmlformats.org/officeDocument/2006/relationships/image" Target="../media/image103.svg"/><Relationship Id="rId15" Type="http://schemas.openxmlformats.org/officeDocument/2006/relationships/image" Target="../media/image113.svg"/><Relationship Id="rId23" Type="http://schemas.openxmlformats.org/officeDocument/2006/relationships/image" Target="../media/image121.svg"/><Relationship Id="rId28" Type="http://schemas.openxmlformats.org/officeDocument/2006/relationships/image" Target="../media/image70.png"/><Relationship Id="rId36" Type="http://schemas.openxmlformats.org/officeDocument/2006/relationships/image" Target="../media/image77.png"/><Relationship Id="rId10" Type="http://schemas.openxmlformats.org/officeDocument/2006/relationships/image" Target="../media/image59.png"/><Relationship Id="rId19" Type="http://schemas.openxmlformats.org/officeDocument/2006/relationships/image" Target="../media/image65.png"/><Relationship Id="rId31" Type="http://schemas.openxmlformats.org/officeDocument/2006/relationships/image" Target="../media/image73.png"/><Relationship Id="rId4" Type="http://schemas.openxmlformats.org/officeDocument/2006/relationships/image" Target="../media/image56.png"/><Relationship Id="rId9" Type="http://schemas.openxmlformats.org/officeDocument/2006/relationships/image" Target="../media/image107.svg"/><Relationship Id="rId14" Type="http://schemas.openxmlformats.org/officeDocument/2006/relationships/image" Target="../media/image61.png"/><Relationship Id="rId22" Type="http://schemas.openxmlformats.org/officeDocument/2006/relationships/image" Target="../media/image68.png"/><Relationship Id="rId27" Type="http://schemas.openxmlformats.org/officeDocument/2006/relationships/image" Target="../media/image90.svg"/><Relationship Id="rId30" Type="http://schemas.openxmlformats.org/officeDocument/2006/relationships/image" Target="../media/image72.png"/><Relationship Id="rId35" Type="http://schemas.openxmlformats.org/officeDocument/2006/relationships/image" Target="../media/image131.svg"/><Relationship Id="rId8" Type="http://schemas.openxmlformats.org/officeDocument/2006/relationships/image" Target="../media/image58.png"/><Relationship Id="rId3" Type="http://schemas.openxmlformats.org/officeDocument/2006/relationships/image" Target="../media/image101.svg"/></Relationships>
</file>

<file path=ppt/slides/_rels/slide20.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165.svg"/><Relationship Id="rId18" Type="http://schemas.openxmlformats.org/officeDocument/2006/relationships/image" Target="../media/image86.png"/><Relationship Id="rId26" Type="http://schemas.openxmlformats.org/officeDocument/2006/relationships/image" Target="../media/image176.svg"/><Relationship Id="rId3" Type="http://schemas.openxmlformats.org/officeDocument/2006/relationships/image" Target="../media/image155.svg"/><Relationship Id="rId21" Type="http://schemas.openxmlformats.org/officeDocument/2006/relationships/image" Target="../media/image173.svg"/><Relationship Id="rId7" Type="http://schemas.openxmlformats.org/officeDocument/2006/relationships/image" Target="../media/image159.svg"/><Relationship Id="rId12" Type="http://schemas.openxmlformats.org/officeDocument/2006/relationships/image" Target="../media/image83.png"/><Relationship Id="rId17" Type="http://schemas.openxmlformats.org/officeDocument/2006/relationships/image" Target="../media/image169.svg"/><Relationship Id="rId25" Type="http://schemas.openxmlformats.org/officeDocument/2006/relationships/image" Target="../media/image89.png"/><Relationship Id="rId2" Type="http://schemas.openxmlformats.org/officeDocument/2006/relationships/image" Target="../media/image78.png"/><Relationship Id="rId16" Type="http://schemas.openxmlformats.org/officeDocument/2006/relationships/image" Target="../media/image85.png"/><Relationship Id="rId20"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80.png"/><Relationship Id="rId11" Type="http://schemas.openxmlformats.org/officeDocument/2006/relationships/image" Target="../media/image163.svg"/><Relationship Id="rId24" Type="http://schemas.openxmlformats.org/officeDocument/2006/relationships/image" Target="../media/image88.png"/><Relationship Id="rId5" Type="http://schemas.openxmlformats.org/officeDocument/2006/relationships/image" Target="../media/image157.svg"/><Relationship Id="rId15" Type="http://schemas.openxmlformats.org/officeDocument/2006/relationships/image" Target="../media/image167.svg"/><Relationship Id="rId23" Type="http://schemas.openxmlformats.org/officeDocument/2006/relationships/image" Target="../media/image5.svg"/><Relationship Id="rId28" Type="http://schemas.openxmlformats.org/officeDocument/2006/relationships/image" Target="../media/image178.svg"/><Relationship Id="rId10" Type="http://schemas.openxmlformats.org/officeDocument/2006/relationships/image" Target="../media/image82.png"/><Relationship Id="rId19" Type="http://schemas.openxmlformats.org/officeDocument/2006/relationships/image" Target="../media/image171.svg"/><Relationship Id="rId4" Type="http://schemas.openxmlformats.org/officeDocument/2006/relationships/image" Target="../media/image79.png"/><Relationship Id="rId9" Type="http://schemas.openxmlformats.org/officeDocument/2006/relationships/image" Target="../media/image161.svg"/><Relationship Id="rId14" Type="http://schemas.openxmlformats.org/officeDocument/2006/relationships/image" Target="../media/image84.png"/><Relationship Id="rId22" Type="http://schemas.openxmlformats.org/officeDocument/2006/relationships/image" Target="../media/image36.png"/><Relationship Id="rId27" Type="http://schemas.openxmlformats.org/officeDocument/2006/relationships/image" Target="../media/image90.png"/></Relationships>
</file>

<file path=ppt/slides/_rels/slide21.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5.svg"/><Relationship Id="rId7" Type="http://schemas.openxmlformats.org/officeDocument/2006/relationships/image" Target="../media/image93.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135.svg"/><Relationship Id="rId5" Type="http://schemas.openxmlformats.org/officeDocument/2006/relationships/image" Target="../media/image92.png"/><Relationship Id="rId4" Type="http://schemas.openxmlformats.org/officeDocument/2006/relationships/image" Target="../media/image91.png"/></Relationships>
</file>

<file path=ppt/slides/_rels/slide22.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6.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95.png"/><Relationship Id="rId5" Type="http://schemas.openxmlformats.org/officeDocument/2006/relationships/image" Target="../media/image135.svg"/><Relationship Id="rId4" Type="http://schemas.openxmlformats.org/officeDocument/2006/relationships/image" Target="../media/image92.png"/></Relationships>
</file>

<file path=ppt/slides/_rels/slide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24.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101.png"/><Relationship Id="rId7" Type="http://schemas.openxmlformats.org/officeDocument/2006/relationships/image" Target="../media/image76.sv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2.png"/><Relationship Id="rId5" Type="http://schemas.openxmlformats.org/officeDocument/2006/relationships/image" Target="../media/image5.svg"/><Relationship Id="rId4" Type="http://schemas.openxmlformats.org/officeDocument/2006/relationships/image" Target="../media/image36.png"/><Relationship Id="rId9" Type="http://schemas.openxmlformats.org/officeDocument/2006/relationships/image" Target="../media/image104.png"/></Relationships>
</file>

<file path=ppt/slides/_rels/slide25.xml.rels><?xml version="1.0" encoding="UTF-8" standalone="yes"?>
<Relationships xmlns="http://schemas.openxmlformats.org/package/2006/relationships"><Relationship Id="rId8" Type="http://schemas.openxmlformats.org/officeDocument/2006/relationships/image" Target="../media/image107.png"/><Relationship Id="rId7" Type="http://schemas.openxmlformats.org/officeDocument/2006/relationships/image" Target="../media/image106.png"/><Relationship Id="rId12" Type="http://schemas.openxmlformats.org/officeDocument/2006/relationships/image" Target="../media/image111.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105.png"/><Relationship Id="rId11" Type="http://schemas.openxmlformats.org/officeDocument/2006/relationships/image" Target="../media/image110.png"/><Relationship Id="rId5" Type="http://schemas.openxmlformats.org/officeDocument/2006/relationships/image" Target="../media/image5.svg"/><Relationship Id="rId10" Type="http://schemas.openxmlformats.org/officeDocument/2006/relationships/image" Target="../media/image109.png"/><Relationship Id="rId9" Type="http://schemas.openxmlformats.org/officeDocument/2006/relationships/image" Target="../media/image108.png"/></Relationships>
</file>

<file path=ppt/slides/_rels/slide26.xml.rels><?xml version="1.0" encoding="UTF-8" standalone="yes"?>
<Relationships xmlns="http://schemas.openxmlformats.org/package/2006/relationships"><Relationship Id="rId26" Type="http://schemas.openxmlformats.org/officeDocument/2006/relationships/image" Target="../media/image114.png"/><Relationship Id="rId25" Type="http://schemas.openxmlformats.org/officeDocument/2006/relationships/image" Target="../media/image113.png"/><Relationship Id="rId2" Type="http://schemas.openxmlformats.org/officeDocument/2006/relationships/image" Target="../media/image36.png"/><Relationship Id="rId1" Type="http://schemas.openxmlformats.org/officeDocument/2006/relationships/slideLayout" Target="../slideLayouts/slideLayout7.xml"/><Relationship Id="rId24" Type="http://schemas.openxmlformats.org/officeDocument/2006/relationships/image" Target="../media/image112.png"/><Relationship Id="rId23" Type="http://schemas.openxmlformats.org/officeDocument/2006/relationships/image" Target="../media/image5.svg"/></Relationships>
</file>

<file path=ppt/slides/_rels/slide27.xml.rels><?xml version="1.0" encoding="UTF-8" standalone="yes"?>
<Relationships xmlns="http://schemas.openxmlformats.org/package/2006/relationships"><Relationship Id="rId8" Type="http://schemas.openxmlformats.org/officeDocument/2006/relationships/image" Target="../media/image197.svg"/><Relationship Id="rId3" Type="http://schemas.openxmlformats.org/officeDocument/2006/relationships/image" Target="../media/image116.png"/><Relationship Id="rId7" Type="http://schemas.openxmlformats.org/officeDocument/2006/relationships/image" Target="../media/image118.png"/><Relationship Id="rId2" Type="http://schemas.openxmlformats.org/officeDocument/2006/relationships/image" Target="../media/image115.png"/><Relationship Id="rId1" Type="http://schemas.openxmlformats.org/officeDocument/2006/relationships/slideLayout" Target="../slideLayouts/slideLayout7.xml"/><Relationship Id="rId6" Type="http://schemas.openxmlformats.org/officeDocument/2006/relationships/image" Target="../media/image195.svg"/><Relationship Id="rId5" Type="http://schemas.openxmlformats.org/officeDocument/2006/relationships/image" Target="../media/image117.png"/><Relationship Id="rId4" Type="http://schemas.openxmlformats.org/officeDocument/2006/relationships/image" Target="../media/image193.svg"/></Relationships>
</file>

<file path=ppt/slides/_rels/slide28.xml.rels><?xml version="1.0" encoding="UTF-8" standalone="yes"?>
<Relationships xmlns="http://schemas.openxmlformats.org/package/2006/relationships"><Relationship Id="rId18" Type="http://schemas.openxmlformats.org/officeDocument/2006/relationships/image" Target="../media/image123.png"/><Relationship Id="rId3" Type="http://schemas.openxmlformats.org/officeDocument/2006/relationships/image" Target="../media/image119.png"/><Relationship Id="rId21" Type="http://schemas.openxmlformats.org/officeDocument/2006/relationships/image" Target="../media/image126.emf"/><Relationship Id="rId17" Type="http://schemas.openxmlformats.org/officeDocument/2006/relationships/image" Target="../media/image122.png"/><Relationship Id="rId2" Type="http://schemas.openxmlformats.org/officeDocument/2006/relationships/notesSlide" Target="../notesSlides/notesSlide2.xml"/><Relationship Id="rId16" Type="http://schemas.openxmlformats.org/officeDocument/2006/relationships/image" Target="../media/image121.png"/><Relationship Id="rId20" Type="http://schemas.openxmlformats.org/officeDocument/2006/relationships/image" Target="../media/image125.png"/><Relationship Id="rId1" Type="http://schemas.openxmlformats.org/officeDocument/2006/relationships/slideLayout" Target="../slideLayouts/slideLayout15.xml"/><Relationship Id="rId15" Type="http://schemas.openxmlformats.org/officeDocument/2006/relationships/image" Target="../media/image120.png"/><Relationship Id="rId23" Type="http://schemas.openxmlformats.org/officeDocument/2006/relationships/image" Target="../media/image128.png"/><Relationship Id="rId19" Type="http://schemas.openxmlformats.org/officeDocument/2006/relationships/image" Target="../media/image124.png"/><Relationship Id="rId14" Type="http://schemas.openxmlformats.org/officeDocument/2006/relationships/image" Target="../media/image210.svg"/><Relationship Id="rId22" Type="http://schemas.openxmlformats.org/officeDocument/2006/relationships/image" Target="../media/image127.png"/></Relationships>
</file>

<file path=ppt/slides/_rels/slide29.xml.rels><?xml version="1.0" encoding="UTF-8" standalone="yes"?>
<Relationships xmlns="http://schemas.openxmlformats.org/package/2006/relationships"><Relationship Id="rId3" Type="http://schemas.openxmlformats.org/officeDocument/2006/relationships/image" Target="../media/image130.png"/><Relationship Id="rId12" Type="http://schemas.openxmlformats.org/officeDocument/2006/relationships/image" Target="../media/image222.svg"/><Relationship Id="rId2" Type="http://schemas.openxmlformats.org/officeDocument/2006/relationships/image" Target="../media/image129.jp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8" Type="http://schemas.openxmlformats.org/officeDocument/2006/relationships/image" Target="../media/image229.svg"/><Relationship Id="rId3" Type="http://schemas.openxmlformats.org/officeDocument/2006/relationships/image" Target="../media/image224.svg"/><Relationship Id="rId7" Type="http://schemas.openxmlformats.org/officeDocument/2006/relationships/image" Target="../media/image134.png"/><Relationship Id="rId12" Type="http://schemas.openxmlformats.org/officeDocument/2006/relationships/image" Target="../media/image233.svg"/><Relationship Id="rId2" Type="http://schemas.openxmlformats.org/officeDocument/2006/relationships/image" Target="../media/image131.png"/><Relationship Id="rId1" Type="http://schemas.openxmlformats.org/officeDocument/2006/relationships/slideLayout" Target="../slideLayouts/slideLayout7.xml"/><Relationship Id="rId6" Type="http://schemas.openxmlformats.org/officeDocument/2006/relationships/image" Target="../media/image133.png"/><Relationship Id="rId11" Type="http://schemas.openxmlformats.org/officeDocument/2006/relationships/image" Target="../media/image136.png"/><Relationship Id="rId5" Type="http://schemas.openxmlformats.org/officeDocument/2006/relationships/image" Target="../media/image226.svg"/><Relationship Id="rId10" Type="http://schemas.openxmlformats.org/officeDocument/2006/relationships/image" Target="../media/image231.svg"/><Relationship Id="rId4" Type="http://schemas.openxmlformats.org/officeDocument/2006/relationships/image" Target="../media/image132.png"/><Relationship Id="rId9" Type="http://schemas.openxmlformats.org/officeDocument/2006/relationships/image" Target="../media/image135.png"/></Relationships>
</file>

<file path=ppt/slides/_rels/slide3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jpeg"/><Relationship Id="rId1" Type="http://schemas.openxmlformats.org/officeDocument/2006/relationships/slideLayout" Target="../slideLayouts/slideLayout7.xml"/><Relationship Id="rId5" Type="http://schemas.openxmlformats.org/officeDocument/2006/relationships/image" Target="../media/image139.jpeg"/><Relationship Id="rId4" Type="http://schemas.openxmlformats.org/officeDocument/2006/relationships/image" Target="../media/image236.svg"/></Relationships>
</file>

<file path=ppt/slides/_rels/slide32.xml.rels><?xml version="1.0" encoding="UTF-8" standalone="yes"?>
<Relationships xmlns="http://schemas.openxmlformats.org/package/2006/relationships"><Relationship Id="rId3" Type="http://schemas.openxmlformats.org/officeDocument/2006/relationships/image" Target="../media/image239.svg"/><Relationship Id="rId7" Type="http://schemas.openxmlformats.org/officeDocument/2006/relationships/image" Target="../media/image243.svg"/><Relationship Id="rId2" Type="http://schemas.openxmlformats.org/officeDocument/2006/relationships/image" Target="../media/image140.png"/><Relationship Id="rId1" Type="http://schemas.openxmlformats.org/officeDocument/2006/relationships/slideLayout" Target="../slideLayouts/slideLayout7.xml"/><Relationship Id="rId6" Type="http://schemas.openxmlformats.org/officeDocument/2006/relationships/image" Target="../media/image142.png"/><Relationship Id="rId5" Type="http://schemas.openxmlformats.org/officeDocument/2006/relationships/image" Target="../media/image241.svg"/><Relationship Id="rId4" Type="http://schemas.openxmlformats.org/officeDocument/2006/relationships/image" Target="../media/image141.png"/></Relationships>
</file>

<file path=ppt/slides/_rels/slide33.xml.rels><?xml version="1.0" encoding="UTF-8" standalone="yes"?>
<Relationships xmlns="http://schemas.openxmlformats.org/package/2006/relationships"><Relationship Id="rId8" Type="http://schemas.openxmlformats.org/officeDocument/2006/relationships/image" Target="../media/image249.svg"/><Relationship Id="rId3" Type="http://schemas.openxmlformats.org/officeDocument/2006/relationships/image" Target="../media/image143.png"/><Relationship Id="rId7" Type="http://schemas.openxmlformats.org/officeDocument/2006/relationships/image" Target="../media/image145.png"/><Relationship Id="rId2" Type="http://schemas.openxmlformats.org/officeDocument/2006/relationships/image" Target="../media/image115.png"/><Relationship Id="rId1" Type="http://schemas.openxmlformats.org/officeDocument/2006/relationships/slideLayout" Target="../slideLayouts/slideLayout7.xml"/><Relationship Id="rId6" Type="http://schemas.openxmlformats.org/officeDocument/2006/relationships/image" Target="../media/image247.svg"/><Relationship Id="rId5" Type="http://schemas.openxmlformats.org/officeDocument/2006/relationships/image" Target="../media/image144.png"/><Relationship Id="rId4" Type="http://schemas.openxmlformats.org/officeDocument/2006/relationships/image" Target="../media/image245.svg"/></Relationships>
</file>

<file path=ppt/slides/_rels/slide34.xml.rels><?xml version="1.0" encoding="UTF-8" standalone="yes"?>
<Relationships xmlns="http://schemas.openxmlformats.org/package/2006/relationships"><Relationship Id="rId8" Type="http://schemas.openxmlformats.org/officeDocument/2006/relationships/image" Target="../media/image149.png"/><Relationship Id="rId13" Type="http://schemas.openxmlformats.org/officeDocument/2006/relationships/image" Target="../media/image245.svg"/><Relationship Id="rId18" Type="http://schemas.openxmlformats.org/officeDocument/2006/relationships/image" Target="../media/image153.png"/><Relationship Id="rId3" Type="http://schemas.openxmlformats.org/officeDocument/2006/relationships/image" Target="../media/image251.svg"/><Relationship Id="rId7" Type="http://schemas.openxmlformats.org/officeDocument/2006/relationships/image" Target="../media/image255.svg"/><Relationship Id="rId12" Type="http://schemas.openxmlformats.org/officeDocument/2006/relationships/image" Target="../media/image143.png"/><Relationship Id="rId17" Type="http://schemas.openxmlformats.org/officeDocument/2006/relationships/image" Target="../media/image263.svg"/><Relationship Id="rId2" Type="http://schemas.openxmlformats.org/officeDocument/2006/relationships/image" Target="../media/image146.png"/><Relationship Id="rId16" Type="http://schemas.openxmlformats.org/officeDocument/2006/relationships/image" Target="../media/image152.png"/><Relationship Id="rId1" Type="http://schemas.openxmlformats.org/officeDocument/2006/relationships/slideLayout" Target="../slideLayouts/slideLayout7.xml"/><Relationship Id="rId6" Type="http://schemas.openxmlformats.org/officeDocument/2006/relationships/image" Target="../media/image148.png"/><Relationship Id="rId11" Type="http://schemas.openxmlformats.org/officeDocument/2006/relationships/image" Target="../media/image259.svg"/><Relationship Id="rId5" Type="http://schemas.openxmlformats.org/officeDocument/2006/relationships/image" Target="../media/image253.svg"/><Relationship Id="rId15" Type="http://schemas.openxmlformats.org/officeDocument/2006/relationships/image" Target="../media/image261.svg"/><Relationship Id="rId10" Type="http://schemas.openxmlformats.org/officeDocument/2006/relationships/image" Target="../media/image150.png"/><Relationship Id="rId19" Type="http://schemas.openxmlformats.org/officeDocument/2006/relationships/image" Target="../media/image154.png"/><Relationship Id="rId4" Type="http://schemas.openxmlformats.org/officeDocument/2006/relationships/image" Target="../media/image147.png"/><Relationship Id="rId9" Type="http://schemas.openxmlformats.org/officeDocument/2006/relationships/image" Target="../media/image257.svg"/><Relationship Id="rId14" Type="http://schemas.openxmlformats.org/officeDocument/2006/relationships/image" Target="../media/image151.png"/></Relationships>
</file>

<file path=ppt/slides/_rels/slide3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15.png"/><Relationship Id="rId1" Type="http://schemas.openxmlformats.org/officeDocument/2006/relationships/slideLayout" Target="../slideLayouts/slideLayout7.xml"/><Relationship Id="rId5" Type="http://schemas.openxmlformats.org/officeDocument/2006/relationships/image" Target="../media/image268.svg"/><Relationship Id="rId4" Type="http://schemas.openxmlformats.org/officeDocument/2006/relationships/image" Target="../media/image156.png"/></Relationships>
</file>

<file path=ppt/slides/_rels/slide36.xml.rels><?xml version="1.0" encoding="UTF-8" standalone="yes"?>
<Relationships xmlns="http://schemas.openxmlformats.org/package/2006/relationships"><Relationship Id="rId8" Type="http://schemas.openxmlformats.org/officeDocument/2006/relationships/image" Target="../media/image274.svg"/><Relationship Id="rId13" Type="http://schemas.openxmlformats.org/officeDocument/2006/relationships/image" Target="../media/image162.png"/><Relationship Id="rId18" Type="http://schemas.openxmlformats.org/officeDocument/2006/relationships/image" Target="../media/image284.svg"/><Relationship Id="rId3" Type="http://schemas.openxmlformats.org/officeDocument/2006/relationships/image" Target="../media/image157.png"/><Relationship Id="rId7" Type="http://schemas.openxmlformats.org/officeDocument/2006/relationships/image" Target="../media/image159.png"/><Relationship Id="rId12" Type="http://schemas.openxmlformats.org/officeDocument/2006/relationships/image" Target="../media/image278.svg"/><Relationship Id="rId17" Type="http://schemas.openxmlformats.org/officeDocument/2006/relationships/image" Target="../media/image164.png"/><Relationship Id="rId2" Type="http://schemas.openxmlformats.org/officeDocument/2006/relationships/image" Target="../media/image115.png"/><Relationship Id="rId16" Type="http://schemas.openxmlformats.org/officeDocument/2006/relationships/image" Target="../media/image282.svg"/><Relationship Id="rId1" Type="http://schemas.openxmlformats.org/officeDocument/2006/relationships/slideLayout" Target="../slideLayouts/slideLayout7.xml"/><Relationship Id="rId6" Type="http://schemas.openxmlformats.org/officeDocument/2006/relationships/image" Target="../media/image272.svg"/><Relationship Id="rId11" Type="http://schemas.openxmlformats.org/officeDocument/2006/relationships/image" Target="../media/image161.png"/><Relationship Id="rId5" Type="http://schemas.openxmlformats.org/officeDocument/2006/relationships/image" Target="../media/image158.png"/><Relationship Id="rId15" Type="http://schemas.openxmlformats.org/officeDocument/2006/relationships/image" Target="../media/image163.png"/><Relationship Id="rId10" Type="http://schemas.openxmlformats.org/officeDocument/2006/relationships/image" Target="../media/image276.svg"/><Relationship Id="rId4" Type="http://schemas.openxmlformats.org/officeDocument/2006/relationships/image" Target="../media/image270.svg"/><Relationship Id="rId9" Type="http://schemas.openxmlformats.org/officeDocument/2006/relationships/image" Target="../media/image160.png"/><Relationship Id="rId14" Type="http://schemas.openxmlformats.org/officeDocument/2006/relationships/image" Target="../media/image280.svg"/></Relationships>
</file>

<file path=ppt/slides/_rels/slide3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15.png"/><Relationship Id="rId1" Type="http://schemas.openxmlformats.org/officeDocument/2006/relationships/slideLayout" Target="../slideLayouts/slideLayout7.xml"/><Relationship Id="rId6" Type="http://schemas.openxmlformats.org/officeDocument/2006/relationships/image" Target="../media/image286.svg"/><Relationship Id="rId5" Type="http://schemas.openxmlformats.org/officeDocument/2006/relationships/image" Target="../media/image165.png"/><Relationship Id="rId4" Type="http://schemas.openxmlformats.org/officeDocument/2006/relationships/image" Target="../media/image245.svg"/></Relationships>
</file>

<file path=ppt/slides/_rels/slide38.xml.rels><?xml version="1.0" encoding="UTF-8" standalone="yes"?>
<Relationships xmlns="http://schemas.openxmlformats.org/package/2006/relationships"><Relationship Id="rId3" Type="http://schemas.openxmlformats.org/officeDocument/2006/relationships/image" Target="../media/image288.svg"/><Relationship Id="rId7" Type="http://schemas.openxmlformats.org/officeDocument/2006/relationships/image" Target="../media/image292.svg"/><Relationship Id="rId2" Type="http://schemas.openxmlformats.org/officeDocument/2006/relationships/image" Target="../media/image166.png"/><Relationship Id="rId1" Type="http://schemas.openxmlformats.org/officeDocument/2006/relationships/slideLayout" Target="../slideLayouts/slideLayout7.xml"/><Relationship Id="rId6" Type="http://schemas.openxmlformats.org/officeDocument/2006/relationships/image" Target="../media/image168.png"/><Relationship Id="rId5" Type="http://schemas.openxmlformats.org/officeDocument/2006/relationships/image" Target="../media/image290.svg"/><Relationship Id="rId4" Type="http://schemas.openxmlformats.org/officeDocument/2006/relationships/image" Target="../media/image167.png"/></Relationships>
</file>

<file path=ppt/slides/_rels/slide39.xml.rels><?xml version="1.0" encoding="UTF-8" standalone="yes"?>
<Relationships xmlns="http://schemas.openxmlformats.org/package/2006/relationships"><Relationship Id="rId3" Type="http://schemas.openxmlformats.org/officeDocument/2006/relationships/image" Target="../media/image288.svg"/><Relationship Id="rId7" Type="http://schemas.openxmlformats.org/officeDocument/2006/relationships/image" Target="../media/image292.svg"/><Relationship Id="rId2" Type="http://schemas.openxmlformats.org/officeDocument/2006/relationships/image" Target="../media/image166.png"/><Relationship Id="rId1" Type="http://schemas.openxmlformats.org/officeDocument/2006/relationships/slideLayout" Target="../slideLayouts/slideLayout7.xml"/><Relationship Id="rId6" Type="http://schemas.openxmlformats.org/officeDocument/2006/relationships/image" Target="../media/image168.png"/><Relationship Id="rId5" Type="http://schemas.openxmlformats.org/officeDocument/2006/relationships/image" Target="../media/image294.svg"/><Relationship Id="rId4" Type="http://schemas.openxmlformats.org/officeDocument/2006/relationships/image" Target="../media/image169.png"/></Relationships>
</file>

<file path=ppt/slides/_rels/slide40.xml.rels><?xml version="1.0" encoding="UTF-8" standalone="yes"?>
<Relationships xmlns="http://schemas.openxmlformats.org/package/2006/relationships"><Relationship Id="rId3" Type="http://schemas.openxmlformats.org/officeDocument/2006/relationships/image" Target="../media/image288.svg"/><Relationship Id="rId7" Type="http://schemas.openxmlformats.org/officeDocument/2006/relationships/image" Target="../media/image292.svg"/><Relationship Id="rId2" Type="http://schemas.openxmlformats.org/officeDocument/2006/relationships/image" Target="../media/image166.png"/><Relationship Id="rId1" Type="http://schemas.openxmlformats.org/officeDocument/2006/relationships/slideLayout" Target="../slideLayouts/slideLayout7.xml"/><Relationship Id="rId6" Type="http://schemas.openxmlformats.org/officeDocument/2006/relationships/image" Target="../media/image168.png"/><Relationship Id="rId5" Type="http://schemas.openxmlformats.org/officeDocument/2006/relationships/image" Target="../media/image296.svg"/><Relationship Id="rId4" Type="http://schemas.openxmlformats.org/officeDocument/2006/relationships/image" Target="../media/image170.png"/></Relationships>
</file>

<file path=ppt/slides/_rels/slide41.xml.rels><?xml version="1.0" encoding="UTF-8" standalone="yes"?>
<Relationships xmlns="http://schemas.openxmlformats.org/package/2006/relationships"><Relationship Id="rId8" Type="http://schemas.openxmlformats.org/officeDocument/2006/relationships/image" Target="../media/image172.jpeg"/><Relationship Id="rId13" Type="http://schemas.openxmlformats.org/officeDocument/2006/relationships/image" Target="../media/image177.jpeg"/><Relationship Id="rId3" Type="http://schemas.openxmlformats.org/officeDocument/2006/relationships/image" Target="../media/image298.svg"/><Relationship Id="rId7" Type="http://schemas.openxmlformats.org/officeDocument/2006/relationships/image" Target="../media/image292.svg"/><Relationship Id="rId12" Type="http://schemas.openxmlformats.org/officeDocument/2006/relationships/image" Target="../media/image176.jpeg"/><Relationship Id="rId2" Type="http://schemas.openxmlformats.org/officeDocument/2006/relationships/image" Target="../media/image171.png"/><Relationship Id="rId16" Type="http://schemas.openxmlformats.org/officeDocument/2006/relationships/image" Target="../media/image180.png"/><Relationship Id="rId1" Type="http://schemas.openxmlformats.org/officeDocument/2006/relationships/slideLayout" Target="../slideLayouts/slideLayout7.xml"/><Relationship Id="rId6" Type="http://schemas.openxmlformats.org/officeDocument/2006/relationships/image" Target="../media/image168.png"/><Relationship Id="rId11" Type="http://schemas.openxmlformats.org/officeDocument/2006/relationships/image" Target="../media/image175.jpeg"/><Relationship Id="rId5" Type="http://schemas.openxmlformats.org/officeDocument/2006/relationships/image" Target="../media/image288.svg"/><Relationship Id="rId15" Type="http://schemas.openxmlformats.org/officeDocument/2006/relationships/image" Target="../media/image179.jpeg"/><Relationship Id="rId10" Type="http://schemas.openxmlformats.org/officeDocument/2006/relationships/image" Target="../media/image174.jpeg"/><Relationship Id="rId4" Type="http://schemas.openxmlformats.org/officeDocument/2006/relationships/image" Target="../media/image166.png"/><Relationship Id="rId9" Type="http://schemas.openxmlformats.org/officeDocument/2006/relationships/image" Target="../media/image173.jpeg"/><Relationship Id="rId14" Type="http://schemas.openxmlformats.org/officeDocument/2006/relationships/image" Target="../media/image178.jpeg"/></Relationships>
</file>

<file path=ppt/slides/_rels/slide42.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309.svg"/><Relationship Id="rId3" Type="http://schemas.openxmlformats.org/officeDocument/2006/relationships/image" Target="../media/image140.png"/><Relationship Id="rId7" Type="http://schemas.openxmlformats.org/officeDocument/2006/relationships/image" Target="../media/image182.png"/><Relationship Id="rId2" Type="http://schemas.openxmlformats.org/officeDocument/2006/relationships/image" Target="../media/image115.png"/><Relationship Id="rId1" Type="http://schemas.openxmlformats.org/officeDocument/2006/relationships/slideLayout" Target="../slideLayouts/slideLayout7.xml"/><Relationship Id="rId6" Type="http://schemas.openxmlformats.org/officeDocument/2006/relationships/image" Target="../media/image220.svg"/><Relationship Id="rId5" Type="http://schemas.openxmlformats.org/officeDocument/2006/relationships/image" Target="../media/image181.png"/><Relationship Id="rId4" Type="http://schemas.openxmlformats.org/officeDocument/2006/relationships/image" Target="../media/image239.svg"/></Relationships>
</file>

<file path=ppt/slides/_rels/slide44.xml.rels><?xml version="1.0" encoding="UTF-8" standalone="yes"?>
<Relationships xmlns="http://schemas.openxmlformats.org/package/2006/relationships"><Relationship Id="rId8" Type="http://schemas.openxmlformats.org/officeDocument/2006/relationships/image" Target="../media/image184.png"/><Relationship Id="rId3" Type="http://schemas.openxmlformats.org/officeDocument/2006/relationships/image" Target="../media/image288.svg"/><Relationship Id="rId7" Type="http://schemas.openxmlformats.org/officeDocument/2006/relationships/image" Target="../media/image311.svg"/><Relationship Id="rId2" Type="http://schemas.openxmlformats.org/officeDocument/2006/relationships/image" Target="../media/image166.png"/><Relationship Id="rId1" Type="http://schemas.openxmlformats.org/officeDocument/2006/relationships/slideLayout" Target="../slideLayouts/slideLayout7.xml"/><Relationship Id="rId6" Type="http://schemas.openxmlformats.org/officeDocument/2006/relationships/image" Target="../media/image183.png"/><Relationship Id="rId5" Type="http://schemas.openxmlformats.org/officeDocument/2006/relationships/image" Target="../media/image290.svg"/><Relationship Id="rId4" Type="http://schemas.openxmlformats.org/officeDocument/2006/relationships/image" Target="../media/image167.png"/><Relationship Id="rId9" Type="http://schemas.openxmlformats.org/officeDocument/2006/relationships/image" Target="../media/image313.svg"/></Relationships>
</file>

<file path=ppt/slides/_rels/slide45.xml.rels><?xml version="1.0" encoding="UTF-8" standalone="yes"?>
<Relationships xmlns="http://schemas.openxmlformats.org/package/2006/relationships"><Relationship Id="rId8" Type="http://schemas.openxmlformats.org/officeDocument/2006/relationships/image" Target="../media/image184.png"/><Relationship Id="rId3" Type="http://schemas.openxmlformats.org/officeDocument/2006/relationships/image" Target="../media/image315.svg"/><Relationship Id="rId7" Type="http://schemas.openxmlformats.org/officeDocument/2006/relationships/image" Target="../media/image317.svg"/><Relationship Id="rId2" Type="http://schemas.openxmlformats.org/officeDocument/2006/relationships/image" Target="../media/image185.png"/><Relationship Id="rId1" Type="http://schemas.openxmlformats.org/officeDocument/2006/relationships/slideLayout" Target="../slideLayouts/slideLayout7.xml"/><Relationship Id="rId6" Type="http://schemas.openxmlformats.org/officeDocument/2006/relationships/image" Target="../media/image186.png"/><Relationship Id="rId11" Type="http://schemas.openxmlformats.org/officeDocument/2006/relationships/image" Target="../media/image319.svg"/><Relationship Id="rId5" Type="http://schemas.openxmlformats.org/officeDocument/2006/relationships/image" Target="../media/image288.svg"/><Relationship Id="rId10" Type="http://schemas.openxmlformats.org/officeDocument/2006/relationships/image" Target="../media/image187.png"/><Relationship Id="rId4" Type="http://schemas.openxmlformats.org/officeDocument/2006/relationships/image" Target="../media/image166.png"/><Relationship Id="rId9" Type="http://schemas.openxmlformats.org/officeDocument/2006/relationships/image" Target="../media/image313.svg"/></Relationships>
</file>

<file path=ppt/slides/_rels/slide46.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21.svg"/><Relationship Id="rId7" Type="http://schemas.openxmlformats.org/officeDocument/2006/relationships/image" Target="../media/image325.svg"/><Relationship Id="rId2" Type="http://schemas.openxmlformats.org/officeDocument/2006/relationships/image" Target="../media/image188.png"/><Relationship Id="rId1" Type="http://schemas.openxmlformats.org/officeDocument/2006/relationships/slideLayout" Target="../slideLayouts/slideLayout7.xml"/><Relationship Id="rId6" Type="http://schemas.openxmlformats.org/officeDocument/2006/relationships/image" Target="../media/image190.png"/><Relationship Id="rId5" Type="http://schemas.openxmlformats.org/officeDocument/2006/relationships/image" Target="../media/image323.svg"/><Relationship Id="rId4" Type="http://schemas.openxmlformats.org/officeDocument/2006/relationships/image" Target="../media/image189.png"/></Relationships>
</file>

<file path=ppt/slides/_rels/slide48.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15.png"/><Relationship Id="rId1" Type="http://schemas.openxmlformats.org/officeDocument/2006/relationships/slideLayout" Target="../slideLayouts/slideLayout7.xml"/><Relationship Id="rId6" Type="http://schemas.openxmlformats.org/officeDocument/2006/relationships/image" Target="../media/image309.svg"/><Relationship Id="rId5" Type="http://schemas.openxmlformats.org/officeDocument/2006/relationships/image" Target="../media/image182.png"/><Relationship Id="rId4" Type="http://schemas.openxmlformats.org/officeDocument/2006/relationships/image" Target="../media/image327.svg"/></Relationships>
</file>

<file path=ppt/slides/_rels/slide49.xml.rels><?xml version="1.0" encoding="UTF-8" standalone="yes"?>
<Relationships xmlns="http://schemas.openxmlformats.org/package/2006/relationships"><Relationship Id="rId8" Type="http://schemas.openxmlformats.org/officeDocument/2006/relationships/image" Target="../media/image194.png"/><Relationship Id="rId7" Type="http://schemas.openxmlformats.org/officeDocument/2006/relationships/image" Target="../media/image333.svg"/><Relationship Id="rId12" Type="http://schemas.openxmlformats.org/officeDocument/2006/relationships/image" Target="../media/image196.png"/><Relationship Id="rId2" Type="http://schemas.openxmlformats.org/officeDocument/2006/relationships/image" Target="../media/image192.png"/><Relationship Id="rId1" Type="http://schemas.openxmlformats.org/officeDocument/2006/relationships/slideLayout" Target="../slideLayouts/slideLayout7.xml"/><Relationship Id="rId6" Type="http://schemas.openxmlformats.org/officeDocument/2006/relationships/image" Target="../media/image193.png"/><Relationship Id="rId11" Type="http://schemas.openxmlformats.org/officeDocument/2006/relationships/image" Target="../media/image337.svg"/><Relationship Id="rId5" Type="http://schemas.openxmlformats.org/officeDocument/2006/relationships/image" Target="../media/image331.svg"/><Relationship Id="rId10" Type="http://schemas.openxmlformats.org/officeDocument/2006/relationships/image" Target="../media/image195.png"/><Relationship Id="rId9" Type="http://schemas.openxmlformats.org/officeDocument/2006/relationships/image" Target="../media/image335.svg"/></Relationships>
</file>

<file path=ppt/slides/_rels/slide50.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hyperlink" Target="mailto:n.kundakusta2@ticaret.gov.tr" TargetMode="External"/><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361939" y="9666220"/>
            <a:ext cx="2231380" cy="184666"/>
          </a:xfrm>
          <a:prstGeom prst="rect">
            <a:avLst/>
          </a:prstGeom>
        </p:spPr>
        <p:txBody>
          <a:bodyPr lIns="0" tIns="0" rIns="0" bIns="0" rtlCol="0" anchor="t">
            <a:spAutoFit/>
          </a:bodyPr>
          <a:lstStyle/>
          <a:p>
            <a:pPr algn="l">
              <a:lnSpc>
                <a:spcPts val="1439"/>
              </a:lnSpc>
            </a:pPr>
            <a:r>
              <a:rPr lang="en-US" sz="1200">
                <a:solidFill>
                  <a:srgbClr val="AEAEAE"/>
                </a:solidFill>
                <a:latin typeface="Open Sans 1"/>
                <a:ea typeface="Open Sans 1"/>
                <a:cs typeface="Open Sans 1"/>
                <a:sym typeface="Open Sans 1"/>
              </a:rPr>
              <a:t>‹#› / 16 | T.C. Ticaret Bakanlığı  </a:t>
            </a:r>
          </a:p>
        </p:txBody>
      </p:sp>
      <p:sp>
        <p:nvSpPr>
          <p:cNvPr id="3" name="Freeform 3" descr="A picture containing outdoor, scene, orange, harbor  Description automatically generated"/>
          <p:cNvSpPr/>
          <p:nvPr/>
        </p:nvSpPr>
        <p:spPr>
          <a:xfrm>
            <a:off x="0" y="-9987"/>
            <a:ext cx="18288000" cy="10296987"/>
          </a:xfrm>
          <a:custGeom>
            <a:avLst/>
            <a:gdLst/>
            <a:ahLst/>
            <a:cxnLst/>
            <a:rect l="l" t="t" r="r" b="b"/>
            <a:pathLst>
              <a:path w="18288000" h="10296987">
                <a:moveTo>
                  <a:pt x="0" y="0"/>
                </a:moveTo>
                <a:lnTo>
                  <a:pt x="18288000" y="0"/>
                </a:lnTo>
                <a:lnTo>
                  <a:pt x="18288000" y="10296987"/>
                </a:lnTo>
                <a:lnTo>
                  <a:pt x="0" y="10296987"/>
                </a:lnTo>
                <a:lnTo>
                  <a:pt x="0" y="0"/>
                </a:lnTo>
                <a:close/>
              </a:path>
            </a:pathLst>
          </a:custGeom>
          <a:blipFill>
            <a:blip r:embed="rId3"/>
            <a:stretch>
              <a:fillRect r="-10"/>
            </a:stretch>
          </a:blipFill>
        </p:spPr>
      </p:sp>
      <p:grpSp>
        <p:nvGrpSpPr>
          <p:cNvPr id="4" name="Group 4"/>
          <p:cNvGrpSpPr/>
          <p:nvPr/>
        </p:nvGrpSpPr>
        <p:grpSpPr>
          <a:xfrm>
            <a:off x="0" y="0"/>
            <a:ext cx="18288000" cy="10296987"/>
            <a:chOff x="0" y="0"/>
            <a:chExt cx="24384000" cy="13729316"/>
          </a:xfrm>
        </p:grpSpPr>
        <p:sp>
          <p:nvSpPr>
            <p:cNvPr id="5" name="Freeform 5"/>
            <p:cNvSpPr/>
            <p:nvPr/>
          </p:nvSpPr>
          <p:spPr>
            <a:xfrm>
              <a:off x="0" y="0"/>
              <a:ext cx="24384000" cy="13729336"/>
            </a:xfrm>
            <a:custGeom>
              <a:avLst/>
              <a:gdLst/>
              <a:ahLst/>
              <a:cxnLst/>
              <a:rect l="l" t="t" r="r" b="b"/>
              <a:pathLst>
                <a:path w="24384000" h="13729336">
                  <a:moveTo>
                    <a:pt x="0" y="0"/>
                  </a:moveTo>
                  <a:lnTo>
                    <a:pt x="24384000" y="0"/>
                  </a:lnTo>
                  <a:lnTo>
                    <a:pt x="24384000" y="13729336"/>
                  </a:lnTo>
                  <a:lnTo>
                    <a:pt x="0" y="13729336"/>
                  </a:lnTo>
                  <a:close/>
                </a:path>
              </a:pathLst>
            </a:custGeom>
            <a:solidFill>
              <a:srgbClr val="D9D9D9">
                <a:alpha val="67059"/>
              </a:srgbClr>
            </a:solidFill>
          </p:spPr>
        </p:sp>
      </p:grpSp>
      <p:sp>
        <p:nvSpPr>
          <p:cNvPr id="6" name="Freeform 6" descr="Vektörel Çizim | Ticaret Bakanlığı Yeni Logo"/>
          <p:cNvSpPr/>
          <p:nvPr/>
        </p:nvSpPr>
        <p:spPr>
          <a:xfrm>
            <a:off x="5879306" y="1396221"/>
            <a:ext cx="6529388" cy="2716328"/>
          </a:xfrm>
          <a:custGeom>
            <a:avLst/>
            <a:gdLst/>
            <a:ahLst/>
            <a:cxnLst/>
            <a:rect l="l" t="t" r="r" b="b"/>
            <a:pathLst>
              <a:path w="6529388" h="2716328">
                <a:moveTo>
                  <a:pt x="0" y="0"/>
                </a:moveTo>
                <a:lnTo>
                  <a:pt x="6529388" y="0"/>
                </a:lnTo>
                <a:lnTo>
                  <a:pt x="6529388" y="2716328"/>
                </a:lnTo>
                <a:lnTo>
                  <a:pt x="0" y="2716328"/>
                </a:lnTo>
                <a:lnTo>
                  <a:pt x="0" y="0"/>
                </a:lnTo>
                <a:close/>
              </a:path>
            </a:pathLst>
          </a:custGeom>
          <a:blipFill>
            <a:blip r:embed="rId4"/>
            <a:stretch>
              <a:fillRect/>
            </a:stretch>
          </a:blipFill>
        </p:spPr>
      </p:sp>
      <p:sp>
        <p:nvSpPr>
          <p:cNvPr id="7" name="TextBox 7"/>
          <p:cNvSpPr txBox="1"/>
          <p:nvPr/>
        </p:nvSpPr>
        <p:spPr>
          <a:xfrm>
            <a:off x="2202595" y="5336809"/>
            <a:ext cx="13882811" cy="3095625"/>
          </a:xfrm>
          <a:prstGeom prst="rect">
            <a:avLst/>
          </a:prstGeom>
        </p:spPr>
        <p:txBody>
          <a:bodyPr lIns="0" tIns="0" rIns="0" bIns="0" rtlCol="0" anchor="t">
            <a:spAutoFit/>
          </a:bodyPr>
          <a:lstStyle/>
          <a:p>
            <a:pPr algn="ctr">
              <a:lnSpc>
                <a:spcPts val="8159"/>
              </a:lnSpc>
            </a:pPr>
            <a:r>
              <a:rPr lang="en-US" sz="6799" b="1" spc="-149">
                <a:solidFill>
                  <a:srgbClr val="000000"/>
                </a:solidFill>
                <a:latin typeface="Roboto Bold"/>
                <a:ea typeface="Roboto Bold"/>
                <a:cs typeface="Roboto Bold"/>
                <a:sym typeface="Roboto Bold"/>
              </a:rPr>
              <a:t>KOLAY İHRACAT PLATFORMU </a:t>
            </a:r>
          </a:p>
          <a:p>
            <a:pPr algn="ctr">
              <a:lnSpc>
                <a:spcPts val="8159"/>
              </a:lnSpc>
            </a:pPr>
            <a:r>
              <a:rPr lang="en-US" sz="6799" b="1" spc="-149">
                <a:solidFill>
                  <a:srgbClr val="000000"/>
                </a:solidFill>
                <a:latin typeface="Roboto Bold"/>
                <a:ea typeface="Roboto Bold"/>
                <a:cs typeface="Roboto Bold"/>
                <a:sym typeface="Roboto Bold"/>
              </a:rPr>
              <a:t>VE</a:t>
            </a:r>
          </a:p>
          <a:p>
            <a:pPr algn="ctr">
              <a:lnSpc>
                <a:spcPts val="8159"/>
              </a:lnSpc>
            </a:pPr>
            <a:r>
              <a:rPr lang="en-US" sz="6799" b="1" spc="-154">
                <a:solidFill>
                  <a:srgbClr val="000000"/>
                </a:solidFill>
                <a:latin typeface="Roboto Bold"/>
                <a:ea typeface="Roboto Bold"/>
                <a:cs typeface="Roboto Bold"/>
                <a:sym typeface="Roboto Bold"/>
              </a:rPr>
              <a:t>E-KOLAY İHRACAT PLATFORMU</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202" r="-13202"/>
            </a:stretch>
          </a:blipFill>
        </p:spPr>
      </p:sp>
      <p:sp>
        <p:nvSpPr>
          <p:cNvPr id="3" name="TextBox 3"/>
          <p:cNvSpPr txBox="1"/>
          <p:nvPr/>
        </p:nvSpPr>
        <p:spPr>
          <a:xfrm>
            <a:off x="7562808" y="695975"/>
            <a:ext cx="3447256" cy="332725"/>
          </a:xfrm>
          <a:prstGeom prst="rect">
            <a:avLst/>
          </a:prstGeom>
        </p:spPr>
        <p:txBody>
          <a:bodyPr lIns="0" tIns="0" rIns="0" bIns="0" rtlCol="0" anchor="t">
            <a:spAutoFit/>
          </a:bodyPr>
          <a:lstStyle/>
          <a:p>
            <a:pPr algn="ctr">
              <a:lnSpc>
                <a:spcPts val="2660"/>
              </a:lnSpc>
            </a:pPr>
            <a:r>
              <a:rPr lang="en-US" sz="1900" b="1" u="sng">
                <a:solidFill>
                  <a:srgbClr val="9A9A9A"/>
                </a:solidFill>
                <a:latin typeface="Roboto Bold"/>
                <a:ea typeface="Roboto Bold"/>
                <a:cs typeface="Roboto Bold"/>
                <a:sym typeface="Roboto Bold"/>
                <a:hlinkClick r:id="rId3" tooltip="https://www.kolayihracat.gov.tr"/>
              </a:rPr>
              <a:t>https://www.kolayihracat.gov.tr</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4400" y="9434384"/>
            <a:ext cx="5811086" cy="852616"/>
            <a:chOff x="0" y="0"/>
            <a:chExt cx="7748114" cy="1136822"/>
          </a:xfrm>
        </p:grpSpPr>
        <p:sp>
          <p:nvSpPr>
            <p:cNvPr id="3" name="Freeform 3"/>
            <p:cNvSpPr/>
            <p:nvPr/>
          </p:nvSpPr>
          <p:spPr>
            <a:xfrm>
              <a:off x="0" y="0"/>
              <a:ext cx="7748143" cy="1136777"/>
            </a:xfrm>
            <a:custGeom>
              <a:avLst/>
              <a:gdLst/>
              <a:ahLst/>
              <a:cxnLst/>
              <a:rect l="l" t="t" r="r" b="b"/>
              <a:pathLst>
                <a:path w="7748143" h="1136777">
                  <a:moveTo>
                    <a:pt x="0" y="0"/>
                  </a:moveTo>
                  <a:lnTo>
                    <a:pt x="7748143" y="0"/>
                  </a:lnTo>
                  <a:lnTo>
                    <a:pt x="7748143" y="1136777"/>
                  </a:lnTo>
                  <a:lnTo>
                    <a:pt x="0" y="1136777"/>
                  </a:lnTo>
                  <a:close/>
                </a:path>
              </a:pathLst>
            </a:custGeom>
            <a:solidFill>
              <a:srgbClr val="FFFFFF"/>
            </a:solidFill>
          </p:spPr>
        </p:sp>
      </p:grpSp>
      <p:sp>
        <p:nvSpPr>
          <p:cNvPr id="4" name="TextBox 4"/>
          <p:cNvSpPr txBox="1"/>
          <p:nvPr/>
        </p:nvSpPr>
        <p:spPr>
          <a:xfrm>
            <a:off x="7486364" y="1476811"/>
            <a:ext cx="10099994" cy="1374904"/>
          </a:xfrm>
          <a:prstGeom prst="rect">
            <a:avLst/>
          </a:prstGeom>
        </p:spPr>
        <p:txBody>
          <a:bodyPr lIns="0" tIns="0" rIns="0" bIns="0" rtlCol="0" anchor="t">
            <a:spAutoFit/>
          </a:bodyPr>
          <a:lstStyle/>
          <a:p>
            <a:pPr algn="l">
              <a:lnSpc>
                <a:spcPts val="3499"/>
              </a:lnSpc>
            </a:pPr>
            <a:r>
              <a:rPr lang="en-US" sz="2700" b="1">
                <a:solidFill>
                  <a:srgbClr val="000000"/>
                </a:solidFill>
                <a:latin typeface="Open Sans 1 Bold"/>
                <a:ea typeface="Open Sans 1 Bold"/>
                <a:cs typeface="Open Sans 1 Bold"/>
                <a:sym typeface="Open Sans 1 Bold"/>
              </a:rPr>
              <a:t>90 binin üzerinde ihracatçımız ve ihracat yapmak isteyen girişimcilerimiz için ihtiyaç duyabilecekleri her türlü bilgiyi tek bir platformda sunuyor</a:t>
            </a:r>
          </a:p>
        </p:txBody>
      </p:sp>
      <p:sp>
        <p:nvSpPr>
          <p:cNvPr id="5" name="TextBox 5"/>
          <p:cNvSpPr txBox="1"/>
          <p:nvPr/>
        </p:nvSpPr>
        <p:spPr>
          <a:xfrm>
            <a:off x="7646799" y="4142705"/>
            <a:ext cx="10099994" cy="892850"/>
          </a:xfrm>
          <a:prstGeom prst="rect">
            <a:avLst/>
          </a:prstGeom>
        </p:spPr>
        <p:txBody>
          <a:bodyPr lIns="0" tIns="0" rIns="0" bIns="0" rtlCol="0" anchor="t">
            <a:spAutoFit/>
          </a:bodyPr>
          <a:lstStyle/>
          <a:p>
            <a:pPr algn="l">
              <a:lnSpc>
                <a:spcPts val="3499"/>
              </a:lnSpc>
            </a:pPr>
            <a:r>
              <a:rPr lang="en-US" sz="2700">
                <a:solidFill>
                  <a:srgbClr val="000000"/>
                </a:solidFill>
                <a:latin typeface="Open Sans 1"/>
                <a:ea typeface="Open Sans 1"/>
                <a:cs typeface="Open Sans 1"/>
                <a:sym typeface="Open Sans 1"/>
              </a:rPr>
              <a:t>Bakanlık içi kaynaklar, halka açık kaynaklar ve ücretli veri kaynaklarının entegrasyonu ile her zaman güncel veriler</a:t>
            </a:r>
          </a:p>
        </p:txBody>
      </p:sp>
      <p:sp>
        <p:nvSpPr>
          <p:cNvPr id="6" name="Freeform 6"/>
          <p:cNvSpPr/>
          <p:nvPr/>
        </p:nvSpPr>
        <p:spPr>
          <a:xfrm>
            <a:off x="6477912" y="6010632"/>
            <a:ext cx="781050" cy="783432"/>
          </a:xfrm>
          <a:custGeom>
            <a:avLst/>
            <a:gdLst/>
            <a:ahLst/>
            <a:cxnLst/>
            <a:rect l="l" t="t" r="r" b="b"/>
            <a:pathLst>
              <a:path w="781050" h="783432">
                <a:moveTo>
                  <a:pt x="0" y="0"/>
                </a:moveTo>
                <a:lnTo>
                  <a:pt x="781050" y="0"/>
                </a:lnTo>
                <a:lnTo>
                  <a:pt x="781050" y="783432"/>
                </a:lnTo>
                <a:lnTo>
                  <a:pt x="0" y="78343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6528648" y="4211700"/>
            <a:ext cx="783432" cy="783432"/>
          </a:xfrm>
          <a:custGeom>
            <a:avLst/>
            <a:gdLst/>
            <a:ahLst/>
            <a:cxnLst/>
            <a:rect l="l" t="t" r="r" b="b"/>
            <a:pathLst>
              <a:path w="783432" h="783432">
                <a:moveTo>
                  <a:pt x="0" y="0"/>
                </a:moveTo>
                <a:lnTo>
                  <a:pt x="783432" y="0"/>
                </a:lnTo>
                <a:lnTo>
                  <a:pt x="783432" y="783432"/>
                </a:lnTo>
                <a:lnTo>
                  <a:pt x="0" y="78343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6477912" y="1563680"/>
            <a:ext cx="783432" cy="783432"/>
          </a:xfrm>
          <a:custGeom>
            <a:avLst/>
            <a:gdLst/>
            <a:ahLst/>
            <a:cxnLst/>
            <a:rect l="l" t="t" r="r" b="b"/>
            <a:pathLst>
              <a:path w="783432" h="783432">
                <a:moveTo>
                  <a:pt x="0" y="0"/>
                </a:moveTo>
                <a:lnTo>
                  <a:pt x="783432" y="0"/>
                </a:lnTo>
                <a:lnTo>
                  <a:pt x="783432" y="783432"/>
                </a:lnTo>
                <a:lnTo>
                  <a:pt x="0" y="78343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a:off x="-6464282" y="3787522"/>
            <a:ext cx="12756696" cy="12756696"/>
          </a:xfrm>
          <a:custGeom>
            <a:avLst/>
            <a:gdLst/>
            <a:ahLst/>
            <a:cxnLst/>
            <a:rect l="l" t="t" r="r" b="b"/>
            <a:pathLst>
              <a:path w="12756696" h="12756696">
                <a:moveTo>
                  <a:pt x="0" y="0"/>
                </a:moveTo>
                <a:lnTo>
                  <a:pt x="12756696" y="0"/>
                </a:lnTo>
                <a:lnTo>
                  <a:pt x="12756696" y="12756696"/>
                </a:lnTo>
                <a:lnTo>
                  <a:pt x="0" y="1275669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0" name="TextBox 10"/>
          <p:cNvSpPr txBox="1"/>
          <p:nvPr/>
        </p:nvSpPr>
        <p:spPr>
          <a:xfrm>
            <a:off x="372573" y="2213420"/>
            <a:ext cx="5784243" cy="1540519"/>
          </a:xfrm>
          <a:prstGeom prst="rect">
            <a:avLst/>
          </a:prstGeom>
        </p:spPr>
        <p:txBody>
          <a:bodyPr lIns="0" tIns="0" rIns="0" bIns="0" rtlCol="0" anchor="t">
            <a:spAutoFit/>
          </a:bodyPr>
          <a:lstStyle/>
          <a:p>
            <a:pPr algn="ctr">
              <a:lnSpc>
                <a:spcPts val="6120"/>
              </a:lnSpc>
            </a:pPr>
            <a:r>
              <a:rPr lang="en-US" sz="6000" spc="-112">
                <a:solidFill>
                  <a:srgbClr val="000000"/>
                </a:solidFill>
                <a:latin typeface="Arimo"/>
                <a:ea typeface="Arimo"/>
                <a:cs typeface="Arimo"/>
                <a:sym typeface="Arimo"/>
              </a:rPr>
              <a:t>Kolay İhracat Platformu’nda</a:t>
            </a:r>
          </a:p>
        </p:txBody>
      </p:sp>
      <p:sp>
        <p:nvSpPr>
          <p:cNvPr id="11" name="TextBox 11"/>
          <p:cNvSpPr txBox="1"/>
          <p:nvPr/>
        </p:nvSpPr>
        <p:spPr>
          <a:xfrm>
            <a:off x="7631847" y="6135520"/>
            <a:ext cx="8961120" cy="1718578"/>
          </a:xfrm>
          <a:prstGeom prst="rect">
            <a:avLst/>
          </a:prstGeom>
        </p:spPr>
        <p:txBody>
          <a:bodyPr lIns="0" tIns="0" rIns="0" bIns="0" rtlCol="0" anchor="t">
            <a:spAutoFit/>
          </a:bodyPr>
          <a:lstStyle/>
          <a:p>
            <a:pPr algn="l">
              <a:lnSpc>
                <a:spcPts val="3240"/>
              </a:lnSpc>
            </a:pPr>
            <a:r>
              <a:rPr lang="en-US" sz="2700" b="1">
                <a:solidFill>
                  <a:srgbClr val="000000"/>
                </a:solidFill>
                <a:latin typeface="Open Sans 1 Bold"/>
                <a:ea typeface="Open Sans 1 Bold"/>
                <a:cs typeface="Open Sans 1 Bold"/>
                <a:sym typeface="Open Sans 1 Bold"/>
              </a:rPr>
              <a:t>Ücretsiz online danışmanlık</a:t>
            </a:r>
          </a:p>
          <a:p>
            <a:pPr algn="l">
              <a:lnSpc>
                <a:spcPts val="3240"/>
              </a:lnSpc>
            </a:pPr>
            <a:r>
              <a:rPr lang="en-US" sz="2700">
                <a:solidFill>
                  <a:srgbClr val="000000"/>
                </a:solidFill>
                <a:latin typeface="Open Sans 1"/>
                <a:ea typeface="Open Sans 1"/>
                <a:cs typeface="Open Sans 1"/>
                <a:sym typeface="Open Sans 1"/>
              </a:rPr>
              <a:t>Platformu tabana yayarak ihracatı destekleyen ücretsiz danışmanlık hizmeti</a:t>
            </a:r>
          </a:p>
          <a:p>
            <a:pPr algn="l">
              <a:lnSpc>
                <a:spcPts val="3240"/>
              </a:lnSpc>
            </a:pPr>
            <a:endParaRPr lang="en-US" sz="2700">
              <a:solidFill>
                <a:srgbClr val="000000"/>
              </a:solidFill>
              <a:latin typeface="Open Sans 1"/>
              <a:ea typeface="Open Sans 1"/>
              <a:cs typeface="Open Sans 1"/>
              <a:sym typeface="Open Sans 1"/>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050" y="-27073"/>
            <a:ext cx="10024660" cy="10287002"/>
          </a:xfrm>
          <a:custGeom>
            <a:avLst/>
            <a:gdLst/>
            <a:ahLst/>
            <a:cxnLst/>
            <a:rect l="l" t="t" r="r" b="b"/>
            <a:pathLst>
              <a:path w="10024660" h="10287002">
                <a:moveTo>
                  <a:pt x="0" y="0"/>
                </a:moveTo>
                <a:lnTo>
                  <a:pt x="10024660" y="0"/>
                </a:lnTo>
                <a:lnTo>
                  <a:pt x="10024660" y="10287001"/>
                </a:lnTo>
                <a:lnTo>
                  <a:pt x="0" y="10287001"/>
                </a:lnTo>
                <a:lnTo>
                  <a:pt x="0" y="0"/>
                </a:lnTo>
                <a:close/>
              </a:path>
            </a:pathLst>
          </a:custGeom>
          <a:blipFill>
            <a:blip r:embed="rId2"/>
            <a:stretch>
              <a:fillRect b="-2614"/>
            </a:stretch>
          </a:blipFill>
        </p:spPr>
      </p:sp>
      <p:sp>
        <p:nvSpPr>
          <p:cNvPr id="3" name="TextBox 3"/>
          <p:cNvSpPr txBox="1"/>
          <p:nvPr/>
        </p:nvSpPr>
        <p:spPr>
          <a:xfrm>
            <a:off x="-506961" y="1926989"/>
            <a:ext cx="5784243" cy="1564531"/>
          </a:xfrm>
          <a:prstGeom prst="rect">
            <a:avLst/>
          </a:prstGeom>
        </p:spPr>
        <p:txBody>
          <a:bodyPr lIns="0" tIns="0" rIns="0" bIns="0" rtlCol="0" anchor="t">
            <a:spAutoFit/>
          </a:bodyPr>
          <a:lstStyle/>
          <a:p>
            <a:pPr algn="ctr">
              <a:lnSpc>
                <a:spcPts val="6120"/>
              </a:lnSpc>
            </a:pPr>
            <a:r>
              <a:rPr lang="en-US" sz="6000" b="1" spc="-112" dirty="0" err="1">
                <a:solidFill>
                  <a:srgbClr val="000000"/>
                </a:solidFill>
                <a:latin typeface="Arimo"/>
                <a:ea typeface="Arimo"/>
                <a:cs typeface="Arimo"/>
                <a:sym typeface="Arimo"/>
              </a:rPr>
              <a:t>Kolay</a:t>
            </a:r>
            <a:r>
              <a:rPr lang="en-US" sz="6000" b="1" spc="-112" dirty="0">
                <a:solidFill>
                  <a:srgbClr val="000000"/>
                </a:solidFill>
                <a:latin typeface="Arimo"/>
                <a:ea typeface="Arimo"/>
                <a:cs typeface="Arimo"/>
                <a:sym typeface="Arimo"/>
              </a:rPr>
              <a:t> </a:t>
            </a:r>
            <a:r>
              <a:rPr lang="en-US" sz="6000" b="1" spc="-112" dirty="0" err="1">
                <a:solidFill>
                  <a:srgbClr val="000000"/>
                </a:solidFill>
                <a:latin typeface="Arimo"/>
                <a:ea typeface="Arimo"/>
                <a:cs typeface="Arimo"/>
                <a:sym typeface="Arimo"/>
              </a:rPr>
              <a:t>İhracat</a:t>
            </a:r>
            <a:r>
              <a:rPr lang="en-US" sz="6000" b="1" spc="-112" dirty="0">
                <a:solidFill>
                  <a:srgbClr val="000000"/>
                </a:solidFill>
                <a:latin typeface="Arimo"/>
                <a:ea typeface="Arimo"/>
                <a:cs typeface="Arimo"/>
                <a:sym typeface="Arimo"/>
              </a:rPr>
              <a:t> </a:t>
            </a:r>
            <a:r>
              <a:rPr lang="en-US" sz="6000" b="1" spc="-112" dirty="0" err="1">
                <a:solidFill>
                  <a:srgbClr val="000000"/>
                </a:solidFill>
                <a:latin typeface="Arimo"/>
                <a:ea typeface="Arimo"/>
                <a:cs typeface="Arimo"/>
                <a:sym typeface="Arimo"/>
              </a:rPr>
              <a:t>Platformu</a:t>
            </a:r>
            <a:endParaRPr lang="en-US" sz="6000" b="1" spc="-112" dirty="0">
              <a:solidFill>
                <a:srgbClr val="000000"/>
              </a:solidFill>
              <a:latin typeface="Arimo"/>
              <a:ea typeface="Arimo"/>
              <a:cs typeface="Arimo"/>
              <a:sym typeface="Arimo"/>
            </a:endParaRPr>
          </a:p>
        </p:txBody>
      </p:sp>
      <p:sp>
        <p:nvSpPr>
          <p:cNvPr id="4" name="AutoShape 4"/>
          <p:cNvSpPr/>
          <p:nvPr/>
        </p:nvSpPr>
        <p:spPr>
          <a:xfrm rot="-371313">
            <a:off x="10331486" y="3103724"/>
            <a:ext cx="1399214" cy="151721"/>
          </a:xfrm>
          <a:prstGeom prst="line">
            <a:avLst/>
          </a:prstGeom>
          <a:ln w="76200" cap="rnd">
            <a:solidFill>
              <a:srgbClr val="3EFAC5"/>
            </a:solidFill>
            <a:prstDash val="solid"/>
            <a:headEnd type="none" w="sm" len="sm"/>
            <a:tailEnd type="none" w="sm" len="sm"/>
          </a:ln>
        </p:spPr>
      </p:sp>
      <p:sp>
        <p:nvSpPr>
          <p:cNvPr id="5" name="TextBox 5"/>
          <p:cNvSpPr txBox="1"/>
          <p:nvPr/>
        </p:nvSpPr>
        <p:spPr>
          <a:xfrm>
            <a:off x="12214919" y="2726507"/>
            <a:ext cx="2850636" cy="294953"/>
          </a:xfrm>
          <a:prstGeom prst="rect">
            <a:avLst/>
          </a:prstGeom>
        </p:spPr>
        <p:txBody>
          <a:bodyPr lIns="0" tIns="0" rIns="0" bIns="0" rtlCol="0" anchor="t">
            <a:spAutoFit/>
          </a:bodyPr>
          <a:lstStyle/>
          <a:p>
            <a:pPr algn="just">
              <a:lnSpc>
                <a:spcPts val="2340"/>
              </a:lnSpc>
            </a:pPr>
            <a:r>
              <a:rPr lang="en-US" sz="1950" spc="-45" dirty="0" err="1">
                <a:solidFill>
                  <a:srgbClr val="000000"/>
                </a:solidFill>
                <a:latin typeface="Open Sans 1"/>
                <a:ea typeface="Open Sans 1"/>
                <a:cs typeface="Open Sans 1"/>
                <a:sym typeface="Open Sans 1"/>
              </a:rPr>
              <a:t>Ülke</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için</a:t>
            </a:r>
            <a:endParaRPr lang="en-US" sz="1950" spc="-45" dirty="0">
              <a:solidFill>
                <a:srgbClr val="000000"/>
              </a:solidFill>
              <a:latin typeface="Open Sans 1"/>
              <a:ea typeface="Open Sans 1"/>
              <a:cs typeface="Open Sans 1"/>
              <a:sym typeface="Open Sans 1"/>
            </a:endParaRPr>
          </a:p>
        </p:txBody>
      </p:sp>
      <p:sp>
        <p:nvSpPr>
          <p:cNvPr id="6" name="TextBox 6"/>
          <p:cNvSpPr txBox="1"/>
          <p:nvPr/>
        </p:nvSpPr>
        <p:spPr>
          <a:xfrm>
            <a:off x="10388373" y="2512347"/>
            <a:ext cx="1954534" cy="645659"/>
          </a:xfrm>
          <a:prstGeom prst="rect">
            <a:avLst/>
          </a:prstGeom>
        </p:spPr>
        <p:txBody>
          <a:bodyPr lIns="0" tIns="0" rIns="0" bIns="0" rtlCol="0" anchor="t">
            <a:spAutoFit/>
          </a:bodyPr>
          <a:lstStyle/>
          <a:p>
            <a:pPr algn="l">
              <a:lnSpc>
                <a:spcPts val="5759"/>
              </a:lnSpc>
            </a:pPr>
            <a:r>
              <a:rPr lang="en-US" sz="4800" spc="-45" dirty="0">
                <a:solidFill>
                  <a:srgbClr val="000000"/>
                </a:solidFill>
                <a:latin typeface="Arimo"/>
                <a:ea typeface="Arimo"/>
                <a:cs typeface="Arimo"/>
                <a:sym typeface="Arimo"/>
              </a:rPr>
              <a:t>190+</a:t>
            </a:r>
          </a:p>
        </p:txBody>
      </p:sp>
      <p:sp>
        <p:nvSpPr>
          <p:cNvPr id="7" name="TextBox 7"/>
          <p:cNvSpPr txBox="1"/>
          <p:nvPr/>
        </p:nvSpPr>
        <p:spPr>
          <a:xfrm>
            <a:off x="11813652" y="1522850"/>
            <a:ext cx="4041093" cy="294953"/>
          </a:xfrm>
          <a:prstGeom prst="rect">
            <a:avLst/>
          </a:prstGeom>
        </p:spPr>
        <p:txBody>
          <a:bodyPr lIns="0" tIns="0" rIns="0" bIns="0" rtlCol="0" anchor="t">
            <a:spAutoFit/>
          </a:bodyPr>
          <a:lstStyle/>
          <a:p>
            <a:pPr algn="just">
              <a:lnSpc>
                <a:spcPts val="2340"/>
              </a:lnSpc>
            </a:pPr>
            <a:r>
              <a:rPr lang="en-US" sz="1950" spc="-45" dirty="0">
                <a:solidFill>
                  <a:srgbClr val="000000"/>
                </a:solidFill>
                <a:latin typeface="Open Sans 1"/>
                <a:ea typeface="Open Sans 1"/>
                <a:cs typeface="Open Sans 1"/>
                <a:sym typeface="Open Sans 1"/>
              </a:rPr>
              <a:t>GTİP* (6) </a:t>
            </a:r>
            <a:r>
              <a:rPr lang="en-US" sz="1950" spc="-45" dirty="0" err="1">
                <a:solidFill>
                  <a:srgbClr val="000000"/>
                </a:solidFill>
                <a:latin typeface="Open Sans 1"/>
                <a:ea typeface="Open Sans 1"/>
                <a:cs typeface="Open Sans 1"/>
                <a:sym typeface="Open Sans 1"/>
              </a:rPr>
              <a:t>kodunun</a:t>
            </a:r>
            <a:r>
              <a:rPr lang="en-US" sz="1950" spc="-45" dirty="0">
                <a:solidFill>
                  <a:srgbClr val="000000"/>
                </a:solidFill>
                <a:latin typeface="Open Sans 1"/>
                <a:ea typeface="Open Sans 1"/>
                <a:cs typeface="Open Sans 1"/>
                <a:sym typeface="Open Sans 1"/>
              </a:rPr>
              <a:t> her </a:t>
            </a:r>
            <a:r>
              <a:rPr lang="en-US" sz="1950" spc="-45" dirty="0" err="1">
                <a:solidFill>
                  <a:srgbClr val="000000"/>
                </a:solidFill>
                <a:latin typeface="Open Sans 1"/>
                <a:ea typeface="Open Sans 1"/>
                <a:cs typeface="Open Sans 1"/>
                <a:sym typeface="Open Sans 1"/>
              </a:rPr>
              <a:t>biri</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özelinde</a:t>
            </a:r>
            <a:endParaRPr lang="en-US" sz="1950" spc="-45" dirty="0">
              <a:solidFill>
                <a:srgbClr val="000000"/>
              </a:solidFill>
              <a:latin typeface="Open Sans 1"/>
              <a:ea typeface="Open Sans 1"/>
              <a:cs typeface="Open Sans 1"/>
              <a:sym typeface="Open Sans 1"/>
            </a:endParaRPr>
          </a:p>
        </p:txBody>
      </p:sp>
      <p:sp>
        <p:nvSpPr>
          <p:cNvPr id="8" name="AutoShape 8"/>
          <p:cNvSpPr/>
          <p:nvPr/>
        </p:nvSpPr>
        <p:spPr>
          <a:xfrm rot="-289159">
            <a:off x="9568375" y="1856937"/>
            <a:ext cx="2016668" cy="170028"/>
          </a:xfrm>
          <a:prstGeom prst="line">
            <a:avLst/>
          </a:prstGeom>
          <a:ln w="76200" cap="rnd">
            <a:solidFill>
              <a:srgbClr val="86F200"/>
            </a:solidFill>
            <a:prstDash val="solid"/>
            <a:headEnd type="none" w="sm" len="sm"/>
            <a:tailEnd type="none" w="sm" len="sm"/>
          </a:ln>
        </p:spPr>
      </p:sp>
      <p:sp>
        <p:nvSpPr>
          <p:cNvPr id="9" name="TextBox 9"/>
          <p:cNvSpPr txBox="1"/>
          <p:nvPr/>
        </p:nvSpPr>
        <p:spPr>
          <a:xfrm>
            <a:off x="9578984" y="1281331"/>
            <a:ext cx="2374893" cy="645658"/>
          </a:xfrm>
          <a:prstGeom prst="rect">
            <a:avLst/>
          </a:prstGeom>
        </p:spPr>
        <p:txBody>
          <a:bodyPr lIns="0" tIns="0" rIns="0" bIns="0" rtlCol="0" anchor="t">
            <a:spAutoFit/>
          </a:bodyPr>
          <a:lstStyle/>
          <a:p>
            <a:pPr algn="l">
              <a:lnSpc>
                <a:spcPts val="5759"/>
              </a:lnSpc>
            </a:pPr>
            <a:r>
              <a:rPr lang="en-US" sz="4800" spc="-45" dirty="0">
                <a:solidFill>
                  <a:srgbClr val="000000"/>
                </a:solidFill>
                <a:latin typeface="Arimo"/>
                <a:ea typeface="Arimo"/>
                <a:cs typeface="Arimo"/>
                <a:sym typeface="Arimo"/>
              </a:rPr>
              <a:t>5 Bin+</a:t>
            </a:r>
          </a:p>
        </p:txBody>
      </p:sp>
      <p:sp>
        <p:nvSpPr>
          <p:cNvPr id="10" name="TextBox 10"/>
          <p:cNvSpPr txBox="1"/>
          <p:nvPr/>
        </p:nvSpPr>
        <p:spPr>
          <a:xfrm>
            <a:off x="12754133" y="6159154"/>
            <a:ext cx="4772400" cy="884858"/>
          </a:xfrm>
          <a:prstGeom prst="rect">
            <a:avLst/>
          </a:prstGeom>
        </p:spPr>
        <p:txBody>
          <a:bodyPr lIns="0" tIns="0" rIns="0" bIns="0" rtlCol="0" anchor="t">
            <a:spAutoFit/>
          </a:bodyPr>
          <a:lstStyle/>
          <a:p>
            <a:pPr algn="just">
              <a:lnSpc>
                <a:spcPts val="2340"/>
              </a:lnSpc>
            </a:pPr>
            <a:r>
              <a:rPr lang="en-US" sz="1950" spc="-45" dirty="0" err="1">
                <a:solidFill>
                  <a:srgbClr val="000000"/>
                </a:solidFill>
                <a:latin typeface="Open Sans 1"/>
                <a:ea typeface="Open Sans 1"/>
                <a:cs typeface="Open Sans 1"/>
                <a:sym typeface="Open Sans 1"/>
              </a:rPr>
              <a:t>Veri</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alanı</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arasından</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en</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etkili</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parametrelerin</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makine</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öğrenmesi</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ile</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seçildiği</a:t>
            </a:r>
            <a:endParaRPr lang="en-US" sz="1950" spc="-45" dirty="0">
              <a:solidFill>
                <a:srgbClr val="000000"/>
              </a:solidFill>
              <a:latin typeface="Open Sans 1"/>
              <a:ea typeface="Open Sans 1"/>
              <a:cs typeface="Open Sans 1"/>
              <a:sym typeface="Open Sans 1"/>
            </a:endParaRPr>
          </a:p>
        </p:txBody>
      </p:sp>
      <p:sp>
        <p:nvSpPr>
          <p:cNvPr id="11" name="AutoShape 11"/>
          <p:cNvSpPr/>
          <p:nvPr/>
        </p:nvSpPr>
        <p:spPr>
          <a:xfrm rot="-260333">
            <a:off x="10250340" y="6657859"/>
            <a:ext cx="2063741" cy="156582"/>
          </a:xfrm>
          <a:prstGeom prst="line">
            <a:avLst/>
          </a:prstGeom>
          <a:ln w="76200" cap="rnd">
            <a:solidFill>
              <a:srgbClr val="BCBEC0"/>
            </a:solidFill>
            <a:prstDash val="solid"/>
            <a:headEnd type="none" w="sm" len="sm"/>
            <a:tailEnd type="none" w="sm" len="sm"/>
          </a:ln>
        </p:spPr>
      </p:sp>
      <p:sp>
        <p:nvSpPr>
          <p:cNvPr id="12" name="TextBox 12"/>
          <p:cNvSpPr txBox="1"/>
          <p:nvPr/>
        </p:nvSpPr>
        <p:spPr>
          <a:xfrm>
            <a:off x="10327384" y="6068913"/>
            <a:ext cx="2819703" cy="645658"/>
          </a:xfrm>
          <a:prstGeom prst="rect">
            <a:avLst/>
          </a:prstGeom>
        </p:spPr>
        <p:txBody>
          <a:bodyPr lIns="0" tIns="0" rIns="0" bIns="0" rtlCol="0" anchor="t">
            <a:spAutoFit/>
          </a:bodyPr>
          <a:lstStyle/>
          <a:p>
            <a:pPr algn="l">
              <a:lnSpc>
                <a:spcPts val="5759"/>
              </a:lnSpc>
            </a:pPr>
            <a:r>
              <a:rPr lang="en-US" sz="4800" spc="-45">
                <a:solidFill>
                  <a:srgbClr val="000000"/>
                </a:solidFill>
                <a:latin typeface="Arimo"/>
                <a:ea typeface="Arimo"/>
                <a:cs typeface="Arimo"/>
                <a:sym typeface="Arimo"/>
              </a:rPr>
              <a:t>10 Bin+</a:t>
            </a:r>
          </a:p>
        </p:txBody>
      </p:sp>
      <p:sp>
        <p:nvSpPr>
          <p:cNvPr id="13" name="AutoShape 13"/>
          <p:cNvSpPr/>
          <p:nvPr/>
        </p:nvSpPr>
        <p:spPr>
          <a:xfrm rot="-474744">
            <a:off x="10825067" y="5424084"/>
            <a:ext cx="1212077" cy="168457"/>
          </a:xfrm>
          <a:prstGeom prst="line">
            <a:avLst/>
          </a:prstGeom>
          <a:ln w="76200" cap="rnd">
            <a:solidFill>
              <a:srgbClr val="4DBC64"/>
            </a:solidFill>
            <a:prstDash val="solid"/>
            <a:headEnd type="none" w="sm" len="sm"/>
            <a:tailEnd type="none" w="sm" len="sm"/>
          </a:ln>
        </p:spPr>
      </p:sp>
      <p:sp>
        <p:nvSpPr>
          <p:cNvPr id="14" name="TextBox 14"/>
          <p:cNvSpPr txBox="1"/>
          <p:nvPr/>
        </p:nvSpPr>
        <p:spPr>
          <a:xfrm>
            <a:off x="10960239" y="4862655"/>
            <a:ext cx="1954534" cy="645658"/>
          </a:xfrm>
          <a:prstGeom prst="rect">
            <a:avLst/>
          </a:prstGeom>
        </p:spPr>
        <p:txBody>
          <a:bodyPr lIns="0" tIns="0" rIns="0" bIns="0" rtlCol="0" anchor="t">
            <a:spAutoFit/>
          </a:bodyPr>
          <a:lstStyle/>
          <a:p>
            <a:pPr algn="l">
              <a:lnSpc>
                <a:spcPts val="5759"/>
              </a:lnSpc>
            </a:pPr>
            <a:r>
              <a:rPr lang="en-US" sz="4800" spc="-45">
                <a:solidFill>
                  <a:srgbClr val="000000"/>
                </a:solidFill>
                <a:latin typeface="Arimo"/>
                <a:ea typeface="Arimo"/>
                <a:cs typeface="Arimo"/>
                <a:sym typeface="Arimo"/>
              </a:rPr>
              <a:t>10+ </a:t>
            </a:r>
          </a:p>
        </p:txBody>
      </p:sp>
      <p:sp>
        <p:nvSpPr>
          <p:cNvPr id="15" name="TextBox 15"/>
          <p:cNvSpPr txBox="1"/>
          <p:nvPr/>
        </p:nvSpPr>
        <p:spPr>
          <a:xfrm>
            <a:off x="12405689" y="5024656"/>
            <a:ext cx="4679122" cy="589905"/>
          </a:xfrm>
          <a:prstGeom prst="rect">
            <a:avLst/>
          </a:prstGeom>
        </p:spPr>
        <p:txBody>
          <a:bodyPr wrap="square" lIns="0" tIns="0" rIns="0" bIns="0" rtlCol="0" anchor="t">
            <a:spAutoFit/>
          </a:bodyPr>
          <a:lstStyle/>
          <a:p>
            <a:pPr algn="just">
              <a:lnSpc>
                <a:spcPts val="2340"/>
              </a:lnSpc>
            </a:pPr>
            <a:r>
              <a:rPr lang="en-US" sz="1950" spc="-45" dirty="0" err="1">
                <a:solidFill>
                  <a:srgbClr val="000000"/>
                </a:solidFill>
                <a:latin typeface="Open Sans 1"/>
                <a:ea typeface="Open Sans 1"/>
                <a:cs typeface="Open Sans 1"/>
                <a:sym typeface="Open Sans 1"/>
              </a:rPr>
              <a:t>Uluslararası</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ve</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yerli</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veri</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tabanı</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üzerinden</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otomatik</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çekilen</a:t>
            </a:r>
            <a:endParaRPr lang="en-US" sz="1950" spc="-45" dirty="0">
              <a:solidFill>
                <a:srgbClr val="000000"/>
              </a:solidFill>
              <a:latin typeface="Open Sans 1"/>
              <a:ea typeface="Open Sans 1"/>
              <a:cs typeface="Open Sans 1"/>
              <a:sym typeface="Open Sans 1"/>
            </a:endParaRPr>
          </a:p>
        </p:txBody>
      </p:sp>
      <p:sp>
        <p:nvSpPr>
          <p:cNvPr id="16" name="AutoShape 16"/>
          <p:cNvSpPr/>
          <p:nvPr/>
        </p:nvSpPr>
        <p:spPr>
          <a:xfrm rot="-247969">
            <a:off x="9581968" y="8121567"/>
            <a:ext cx="2288218" cy="165339"/>
          </a:xfrm>
          <a:prstGeom prst="line">
            <a:avLst/>
          </a:prstGeom>
          <a:ln w="76200" cap="rnd">
            <a:solidFill>
              <a:srgbClr val="787878"/>
            </a:solidFill>
            <a:prstDash val="solid"/>
            <a:headEnd type="none" w="sm" len="sm"/>
            <a:tailEnd type="none" w="sm" len="sm"/>
          </a:ln>
        </p:spPr>
      </p:sp>
      <p:sp>
        <p:nvSpPr>
          <p:cNvPr id="17" name="TextBox 17"/>
          <p:cNvSpPr txBox="1"/>
          <p:nvPr/>
        </p:nvSpPr>
        <p:spPr>
          <a:xfrm>
            <a:off x="12255649" y="7555115"/>
            <a:ext cx="5769368" cy="1179810"/>
          </a:xfrm>
          <a:prstGeom prst="rect">
            <a:avLst/>
          </a:prstGeom>
        </p:spPr>
        <p:txBody>
          <a:bodyPr lIns="0" tIns="0" rIns="0" bIns="0" rtlCol="0" anchor="t">
            <a:spAutoFit/>
          </a:bodyPr>
          <a:lstStyle/>
          <a:p>
            <a:pPr algn="just">
              <a:lnSpc>
                <a:spcPts val="2340"/>
              </a:lnSpc>
            </a:pPr>
            <a:r>
              <a:rPr lang="en-US" sz="1950" spc="-45" dirty="0" err="1">
                <a:solidFill>
                  <a:srgbClr val="000000"/>
                </a:solidFill>
                <a:latin typeface="Open Sans 1"/>
                <a:ea typeface="Open Sans 1"/>
                <a:cs typeface="Open Sans 1"/>
                <a:sym typeface="Open Sans 1"/>
              </a:rPr>
              <a:t>Satır</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üzerinden</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hesaplamalar</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yaparak</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ihracatçılarımızın</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profili</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geçmişi</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ve</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tercihleri</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çerçevesinde</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özelleştirilmiş</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hedef</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pazar</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önerileri</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öncelik</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sırası</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ile</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birlikte</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sunuluyor</a:t>
            </a:r>
            <a:r>
              <a:rPr lang="en-US" sz="1950" spc="-45" dirty="0">
                <a:solidFill>
                  <a:srgbClr val="000000"/>
                </a:solidFill>
                <a:latin typeface="Open Sans 1"/>
                <a:ea typeface="Open Sans 1"/>
                <a:cs typeface="Open Sans 1"/>
                <a:sym typeface="Open Sans 1"/>
              </a:rPr>
              <a:t>. </a:t>
            </a:r>
          </a:p>
        </p:txBody>
      </p:sp>
      <p:sp>
        <p:nvSpPr>
          <p:cNvPr id="18" name="TextBox 18"/>
          <p:cNvSpPr txBox="1"/>
          <p:nvPr/>
        </p:nvSpPr>
        <p:spPr>
          <a:xfrm>
            <a:off x="9564798" y="7558579"/>
            <a:ext cx="3537675" cy="645658"/>
          </a:xfrm>
          <a:prstGeom prst="rect">
            <a:avLst/>
          </a:prstGeom>
        </p:spPr>
        <p:txBody>
          <a:bodyPr lIns="0" tIns="0" rIns="0" bIns="0" rtlCol="0" anchor="t">
            <a:spAutoFit/>
          </a:bodyPr>
          <a:lstStyle/>
          <a:p>
            <a:pPr algn="l">
              <a:lnSpc>
                <a:spcPts val="5759"/>
              </a:lnSpc>
            </a:pPr>
            <a:r>
              <a:rPr lang="en-US" sz="4800" spc="-45" dirty="0">
                <a:solidFill>
                  <a:srgbClr val="000000"/>
                </a:solidFill>
                <a:latin typeface="Arimo"/>
                <a:ea typeface="Arimo"/>
                <a:cs typeface="Arimo"/>
                <a:sym typeface="Arimo"/>
              </a:rPr>
              <a:t>10+ Mil.</a:t>
            </a:r>
          </a:p>
        </p:txBody>
      </p:sp>
      <p:sp>
        <p:nvSpPr>
          <p:cNvPr id="19" name="AutoShape 19"/>
          <p:cNvSpPr/>
          <p:nvPr/>
        </p:nvSpPr>
        <p:spPr>
          <a:xfrm rot="-645292">
            <a:off x="10829651" y="4244143"/>
            <a:ext cx="1164507" cy="221191"/>
          </a:xfrm>
          <a:prstGeom prst="line">
            <a:avLst/>
          </a:prstGeom>
          <a:ln w="76200" cap="rnd">
            <a:solidFill>
              <a:srgbClr val="34F0FF"/>
            </a:solidFill>
            <a:prstDash val="solid"/>
            <a:headEnd type="none" w="sm" len="sm"/>
            <a:tailEnd type="none" w="sm" len="sm"/>
          </a:ln>
        </p:spPr>
      </p:sp>
      <p:sp>
        <p:nvSpPr>
          <p:cNvPr id="20" name="TextBox 20"/>
          <p:cNvSpPr txBox="1"/>
          <p:nvPr/>
        </p:nvSpPr>
        <p:spPr>
          <a:xfrm>
            <a:off x="12248722" y="3985465"/>
            <a:ext cx="4041092" cy="294953"/>
          </a:xfrm>
          <a:prstGeom prst="rect">
            <a:avLst/>
          </a:prstGeom>
        </p:spPr>
        <p:txBody>
          <a:bodyPr lIns="0" tIns="0" rIns="0" bIns="0" rtlCol="0" anchor="t">
            <a:spAutoFit/>
          </a:bodyPr>
          <a:lstStyle/>
          <a:p>
            <a:pPr algn="just">
              <a:lnSpc>
                <a:spcPts val="2340"/>
              </a:lnSpc>
            </a:pPr>
            <a:r>
              <a:rPr lang="en-US" sz="1950" spc="-45" dirty="0" err="1">
                <a:solidFill>
                  <a:srgbClr val="000000"/>
                </a:solidFill>
                <a:latin typeface="Open Sans 1"/>
                <a:ea typeface="Open Sans 1"/>
                <a:cs typeface="Open Sans 1"/>
                <a:sym typeface="Open Sans 1"/>
              </a:rPr>
              <a:t>Farklı</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veri</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kaynağı</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entegrasyonu</a:t>
            </a:r>
            <a:r>
              <a:rPr lang="en-US" sz="1950" spc="-45" dirty="0">
                <a:solidFill>
                  <a:srgbClr val="000000"/>
                </a:solidFill>
                <a:latin typeface="Open Sans 1"/>
                <a:ea typeface="Open Sans 1"/>
                <a:cs typeface="Open Sans 1"/>
                <a:sym typeface="Open Sans 1"/>
              </a:rPr>
              <a:t> </a:t>
            </a:r>
            <a:r>
              <a:rPr lang="en-US" sz="1950" spc="-45" dirty="0" err="1">
                <a:solidFill>
                  <a:srgbClr val="000000"/>
                </a:solidFill>
                <a:latin typeface="Open Sans 1"/>
                <a:ea typeface="Open Sans 1"/>
                <a:cs typeface="Open Sans 1"/>
                <a:sym typeface="Open Sans 1"/>
              </a:rPr>
              <a:t>ile</a:t>
            </a:r>
            <a:endParaRPr lang="en-US" sz="1950" spc="-45" dirty="0">
              <a:solidFill>
                <a:srgbClr val="000000"/>
              </a:solidFill>
              <a:latin typeface="Open Sans 1"/>
              <a:ea typeface="Open Sans 1"/>
              <a:cs typeface="Open Sans 1"/>
              <a:sym typeface="Open Sans 1"/>
            </a:endParaRPr>
          </a:p>
        </p:txBody>
      </p:sp>
      <p:sp>
        <p:nvSpPr>
          <p:cNvPr id="21" name="TextBox 21"/>
          <p:cNvSpPr txBox="1"/>
          <p:nvPr/>
        </p:nvSpPr>
        <p:spPr>
          <a:xfrm>
            <a:off x="10960239" y="3687501"/>
            <a:ext cx="1954534" cy="645659"/>
          </a:xfrm>
          <a:prstGeom prst="rect">
            <a:avLst/>
          </a:prstGeom>
        </p:spPr>
        <p:txBody>
          <a:bodyPr lIns="0" tIns="0" rIns="0" bIns="0" rtlCol="0" anchor="t">
            <a:spAutoFit/>
          </a:bodyPr>
          <a:lstStyle/>
          <a:p>
            <a:pPr algn="l">
              <a:lnSpc>
                <a:spcPts val="5759"/>
              </a:lnSpc>
            </a:pPr>
            <a:r>
              <a:rPr lang="en-US" sz="4800" spc="-45" dirty="0">
                <a:solidFill>
                  <a:srgbClr val="000000"/>
                </a:solidFill>
                <a:latin typeface="Arimo"/>
                <a:ea typeface="Arimo"/>
                <a:cs typeface="Arimo"/>
                <a:sym typeface="Arimo"/>
              </a:rPr>
              <a:t>25</a:t>
            </a:r>
          </a:p>
        </p:txBody>
      </p:sp>
      <p:sp>
        <p:nvSpPr>
          <p:cNvPr id="22" name="TextBox 22"/>
          <p:cNvSpPr txBox="1"/>
          <p:nvPr/>
        </p:nvSpPr>
        <p:spPr>
          <a:xfrm>
            <a:off x="85013" y="7486120"/>
            <a:ext cx="5316890" cy="1128514"/>
          </a:xfrm>
          <a:prstGeom prst="rect">
            <a:avLst/>
          </a:prstGeom>
        </p:spPr>
        <p:txBody>
          <a:bodyPr wrap="square" lIns="0" tIns="0" rIns="0" bIns="0" rtlCol="0" anchor="t">
            <a:spAutoFit/>
          </a:bodyPr>
          <a:lstStyle/>
          <a:p>
            <a:pPr marL="285750" indent="-285750">
              <a:lnSpc>
                <a:spcPts val="2160"/>
              </a:lnSpc>
              <a:buFont typeface="Wingdings" panose="05000000000000000000" pitchFamily="2" charset="2"/>
              <a:buChar char="§"/>
            </a:pPr>
            <a:r>
              <a:rPr lang="en-US" sz="1800" b="1" spc="450" dirty="0">
                <a:solidFill>
                  <a:srgbClr val="000000"/>
                </a:solidFill>
                <a:latin typeface="Open Sans 1 Bold"/>
                <a:ea typeface="Open Sans 1 Bold"/>
                <a:cs typeface="Open Sans 1 Bold"/>
                <a:sym typeface="Open Sans 1 Bold"/>
              </a:rPr>
              <a:t>DÜNYADA YAPAY ZEKA İLE PAZAR ÖNERİSİ GERÇEKLEŞTİREN İLK ALGORİTMA</a:t>
            </a:r>
          </a:p>
        </p:txBody>
      </p:sp>
      <p:sp>
        <p:nvSpPr>
          <p:cNvPr id="23" name="TextBox 23"/>
          <p:cNvSpPr txBox="1"/>
          <p:nvPr/>
        </p:nvSpPr>
        <p:spPr>
          <a:xfrm>
            <a:off x="85013" y="6204262"/>
            <a:ext cx="5233575" cy="846386"/>
          </a:xfrm>
          <a:prstGeom prst="rect">
            <a:avLst/>
          </a:prstGeom>
        </p:spPr>
        <p:txBody>
          <a:bodyPr wrap="square" lIns="0" tIns="0" rIns="0" bIns="0" rtlCol="0" anchor="t">
            <a:spAutoFit/>
          </a:bodyPr>
          <a:lstStyle/>
          <a:p>
            <a:pPr marL="285750" indent="-285750">
              <a:lnSpc>
                <a:spcPts val="2160"/>
              </a:lnSpc>
              <a:buFont typeface="Wingdings" panose="05000000000000000000" pitchFamily="2" charset="2"/>
              <a:buChar char="§"/>
            </a:pPr>
            <a:r>
              <a:rPr lang="en-US" sz="1800" b="1" spc="450" dirty="0">
                <a:solidFill>
                  <a:srgbClr val="000000"/>
                </a:solidFill>
                <a:latin typeface="Open Sans 1 Bold"/>
                <a:ea typeface="Open Sans 1 Bold"/>
                <a:cs typeface="Open Sans 1 Bold"/>
                <a:sym typeface="Open Sans 1 Bold"/>
              </a:rPr>
              <a:t>OTOMATİK VERİ ENTEGRASYONLARI İLE HER ZAMAN GÜNCEL</a:t>
            </a:r>
          </a:p>
        </p:txBody>
      </p:sp>
      <p:sp>
        <p:nvSpPr>
          <p:cNvPr id="24" name="TextBox 24"/>
          <p:cNvSpPr txBox="1"/>
          <p:nvPr/>
        </p:nvSpPr>
        <p:spPr>
          <a:xfrm>
            <a:off x="85013" y="3902482"/>
            <a:ext cx="5020387" cy="846386"/>
          </a:xfrm>
          <a:prstGeom prst="rect">
            <a:avLst/>
          </a:prstGeom>
        </p:spPr>
        <p:txBody>
          <a:bodyPr wrap="square" lIns="0" tIns="0" rIns="0" bIns="0" rtlCol="0" anchor="t">
            <a:spAutoFit/>
          </a:bodyPr>
          <a:lstStyle/>
          <a:p>
            <a:pPr marL="285750" indent="-285750">
              <a:lnSpc>
                <a:spcPts val="2160"/>
              </a:lnSpc>
              <a:buFont typeface="Wingdings" panose="05000000000000000000" pitchFamily="2" charset="2"/>
              <a:buChar char="§"/>
            </a:pPr>
            <a:r>
              <a:rPr lang="en-US" sz="1800" b="1" spc="450">
                <a:solidFill>
                  <a:srgbClr val="000000"/>
                </a:solidFill>
                <a:latin typeface="Open Sans 1 Bold"/>
                <a:ea typeface="Open Sans 1 Bold"/>
                <a:cs typeface="Open Sans 1 Bold"/>
                <a:sym typeface="Open Sans 1 Bold"/>
              </a:rPr>
              <a:t>TİCARETİ DESTEKLEYEN ÜCRETSİZ DANIŞMANLIK HİZMETİ </a:t>
            </a:r>
          </a:p>
        </p:txBody>
      </p:sp>
      <p:sp>
        <p:nvSpPr>
          <p:cNvPr id="25" name="TextBox 25"/>
          <p:cNvSpPr txBox="1"/>
          <p:nvPr/>
        </p:nvSpPr>
        <p:spPr>
          <a:xfrm>
            <a:off x="85013" y="5204534"/>
            <a:ext cx="5020387" cy="564257"/>
          </a:xfrm>
          <a:prstGeom prst="rect">
            <a:avLst/>
          </a:prstGeom>
        </p:spPr>
        <p:txBody>
          <a:bodyPr wrap="square" lIns="0" tIns="0" rIns="0" bIns="0" rtlCol="0" anchor="t">
            <a:spAutoFit/>
          </a:bodyPr>
          <a:lstStyle/>
          <a:p>
            <a:pPr marL="285750" indent="-285750">
              <a:lnSpc>
                <a:spcPts val="2160"/>
              </a:lnSpc>
              <a:buFont typeface="Wingdings" panose="05000000000000000000" pitchFamily="2" charset="2"/>
              <a:buChar char="§"/>
            </a:pPr>
            <a:r>
              <a:rPr lang="en-US" sz="1800" b="1" spc="450">
                <a:solidFill>
                  <a:srgbClr val="000000"/>
                </a:solidFill>
                <a:latin typeface="Open Sans 1 Bold"/>
                <a:ea typeface="Open Sans 1 Bold"/>
                <a:cs typeface="Open Sans 1 Bold"/>
                <a:sym typeface="Open Sans 1 Bold"/>
              </a:rPr>
              <a:t>İHRACATÇININ TÜM İŞLEMLERİ İÇİN TEK ADRES</a:t>
            </a:r>
          </a:p>
        </p:txBody>
      </p:sp>
      <p:sp>
        <p:nvSpPr>
          <p:cNvPr id="26" name="TextBox 26"/>
          <p:cNvSpPr txBox="1"/>
          <p:nvPr/>
        </p:nvSpPr>
        <p:spPr>
          <a:xfrm>
            <a:off x="8511038" y="9847807"/>
            <a:ext cx="5004326" cy="292329"/>
          </a:xfrm>
          <a:prstGeom prst="rect">
            <a:avLst/>
          </a:prstGeom>
        </p:spPr>
        <p:txBody>
          <a:bodyPr lIns="0" tIns="0" rIns="0" bIns="0" rtlCol="0" anchor="t">
            <a:spAutoFit/>
          </a:bodyPr>
          <a:lstStyle/>
          <a:p>
            <a:pPr algn="l">
              <a:lnSpc>
                <a:spcPts val="1800"/>
              </a:lnSpc>
            </a:pPr>
            <a:r>
              <a:rPr lang="en-US" sz="1500" i="1" spc="-44" dirty="0">
                <a:solidFill>
                  <a:srgbClr val="808080"/>
                </a:solidFill>
                <a:latin typeface="Open Sans 1 Italics"/>
                <a:ea typeface="Open Sans 1 Italics"/>
                <a:cs typeface="Open Sans 1 Italics"/>
                <a:sym typeface="Open Sans 1 Italics"/>
              </a:rPr>
              <a:t>*: </a:t>
            </a:r>
            <a:r>
              <a:rPr lang="en-US" sz="1500" i="1" spc="-44" dirty="0" err="1">
                <a:solidFill>
                  <a:srgbClr val="808080"/>
                </a:solidFill>
                <a:latin typeface="Open Sans 1 Italics"/>
                <a:ea typeface="Open Sans 1 Italics"/>
                <a:cs typeface="Open Sans 1 Italics"/>
                <a:sym typeface="Open Sans 1 Italics"/>
              </a:rPr>
              <a:t>Uluslararası</a:t>
            </a:r>
            <a:r>
              <a:rPr lang="en-US" sz="1500" i="1" spc="-44" dirty="0">
                <a:solidFill>
                  <a:srgbClr val="808080"/>
                </a:solidFill>
                <a:latin typeface="Open Sans 1 Italics"/>
                <a:ea typeface="Open Sans 1 Italics"/>
                <a:cs typeface="Open Sans 1 Italics"/>
                <a:sym typeface="Open Sans 1 Italics"/>
              </a:rPr>
              <a:t> </a:t>
            </a:r>
            <a:r>
              <a:rPr lang="en-US" sz="1500" i="1" spc="-44" dirty="0" err="1">
                <a:solidFill>
                  <a:srgbClr val="808080"/>
                </a:solidFill>
                <a:latin typeface="Open Sans 1 Italics"/>
                <a:ea typeface="Open Sans 1 Italics"/>
                <a:cs typeface="Open Sans 1 Italics"/>
                <a:sym typeface="Open Sans 1 Italics"/>
              </a:rPr>
              <a:t>ticarette</a:t>
            </a:r>
            <a:r>
              <a:rPr lang="en-US" sz="1500" i="1" spc="-44" dirty="0">
                <a:solidFill>
                  <a:srgbClr val="808080"/>
                </a:solidFill>
                <a:latin typeface="Open Sans 1 Italics"/>
                <a:ea typeface="Open Sans 1 Italics"/>
                <a:cs typeface="Open Sans 1 Italics"/>
                <a:sym typeface="Open Sans 1 Italics"/>
              </a:rPr>
              <a:t> </a:t>
            </a:r>
            <a:r>
              <a:rPr lang="en-US" sz="1500" i="1" spc="-44" dirty="0" err="1">
                <a:solidFill>
                  <a:srgbClr val="808080"/>
                </a:solidFill>
                <a:latin typeface="Open Sans 1 Italics"/>
                <a:ea typeface="Open Sans 1 Italics"/>
                <a:cs typeface="Open Sans 1 Italics"/>
                <a:sym typeface="Open Sans 1 Italics"/>
              </a:rPr>
              <a:t>kullanılan</a:t>
            </a:r>
            <a:r>
              <a:rPr lang="en-US" sz="1500" i="1" spc="-44" dirty="0">
                <a:solidFill>
                  <a:srgbClr val="808080"/>
                </a:solidFill>
                <a:latin typeface="Open Sans 1 Italics"/>
                <a:ea typeface="Open Sans 1 Italics"/>
                <a:cs typeface="Open Sans 1 Italics"/>
                <a:sym typeface="Open Sans 1 Italics"/>
              </a:rPr>
              <a:t> </a:t>
            </a:r>
            <a:r>
              <a:rPr lang="en-US" sz="1500" i="1" spc="-44" dirty="0" err="1">
                <a:solidFill>
                  <a:srgbClr val="808080"/>
                </a:solidFill>
                <a:latin typeface="Open Sans 1 Italics"/>
                <a:ea typeface="Open Sans 1 Italics"/>
                <a:cs typeface="Open Sans 1 Italics"/>
                <a:sym typeface="Open Sans 1 Italics"/>
              </a:rPr>
              <a:t>standart</a:t>
            </a:r>
            <a:r>
              <a:rPr lang="en-US" sz="1500" i="1" spc="-44" dirty="0">
                <a:solidFill>
                  <a:srgbClr val="808080"/>
                </a:solidFill>
                <a:latin typeface="Open Sans 1 Italics"/>
                <a:ea typeface="Open Sans 1 Italics"/>
                <a:cs typeface="Open Sans 1 Italics"/>
                <a:sym typeface="Open Sans 1 Italics"/>
              </a:rPr>
              <a:t> </a:t>
            </a:r>
            <a:r>
              <a:rPr lang="en-US" sz="1500" i="1" spc="-44" dirty="0" err="1">
                <a:solidFill>
                  <a:srgbClr val="808080"/>
                </a:solidFill>
                <a:latin typeface="Open Sans 1 Italics"/>
                <a:ea typeface="Open Sans 1 Italics"/>
                <a:cs typeface="Open Sans 1 Italics"/>
                <a:sym typeface="Open Sans 1 Italics"/>
              </a:rPr>
              <a:t>ürün</a:t>
            </a:r>
            <a:r>
              <a:rPr lang="en-US" sz="1500" i="1" spc="-44" dirty="0">
                <a:solidFill>
                  <a:srgbClr val="808080"/>
                </a:solidFill>
                <a:latin typeface="Open Sans 1 Italics"/>
                <a:ea typeface="Open Sans 1 Italics"/>
                <a:cs typeface="Open Sans 1 Italics"/>
                <a:sym typeface="Open Sans 1 Italics"/>
              </a:rPr>
              <a:t> </a:t>
            </a:r>
            <a:r>
              <a:rPr lang="en-US" sz="1500" i="1" spc="-44" dirty="0" err="1">
                <a:solidFill>
                  <a:srgbClr val="808080"/>
                </a:solidFill>
                <a:latin typeface="Open Sans 1 Italics"/>
                <a:ea typeface="Open Sans 1 Italics"/>
                <a:cs typeface="Open Sans 1 Italics"/>
                <a:sym typeface="Open Sans 1 Italics"/>
              </a:rPr>
              <a:t>grupları</a:t>
            </a:r>
            <a:endParaRPr lang="en-US" sz="1500" i="1" spc="-44" dirty="0">
              <a:solidFill>
                <a:srgbClr val="808080"/>
              </a:solidFill>
              <a:latin typeface="Open Sans 1 Italics"/>
              <a:ea typeface="Open Sans 1 Italics"/>
              <a:cs typeface="Open Sans 1 Italics"/>
              <a:sym typeface="Open Sans 1 Itali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25" y="-9525"/>
            <a:ext cx="257175" cy="257175"/>
            <a:chOff x="0" y="0"/>
            <a:chExt cx="342900" cy="342900"/>
          </a:xfrm>
        </p:grpSpPr>
        <p:sp>
          <p:nvSpPr>
            <p:cNvPr id="3" name="Freeform 3"/>
            <p:cNvSpPr/>
            <p:nvPr/>
          </p:nvSpPr>
          <p:spPr>
            <a:xfrm>
              <a:off x="12700" y="12700"/>
              <a:ext cx="317500" cy="317500"/>
            </a:xfrm>
            <a:custGeom>
              <a:avLst/>
              <a:gdLst/>
              <a:ahLst/>
              <a:cxnLst/>
              <a:rect l="l" t="t" r="r" b="b"/>
              <a:pathLst>
                <a:path w="317500" h="317500">
                  <a:moveTo>
                    <a:pt x="0" y="0"/>
                  </a:moveTo>
                  <a:lnTo>
                    <a:pt x="317500" y="0"/>
                  </a:lnTo>
                  <a:lnTo>
                    <a:pt x="317500" y="317500"/>
                  </a:lnTo>
                  <a:lnTo>
                    <a:pt x="0" y="317500"/>
                  </a:lnTo>
                  <a:close/>
                </a:path>
              </a:pathLst>
            </a:custGeom>
            <a:solidFill>
              <a:srgbClr val="86F200"/>
            </a:solidFill>
          </p:spPr>
        </p:sp>
        <p:sp>
          <p:nvSpPr>
            <p:cNvPr id="4" name="Freeform 4"/>
            <p:cNvSpPr/>
            <p:nvPr/>
          </p:nvSpPr>
          <p:spPr>
            <a:xfrm>
              <a:off x="0" y="0"/>
              <a:ext cx="342900" cy="342900"/>
            </a:xfrm>
            <a:custGeom>
              <a:avLst/>
              <a:gdLst/>
              <a:ahLst/>
              <a:cxnLst/>
              <a:rect l="l" t="t" r="r" b="b"/>
              <a:pathLst>
                <a:path w="342900" h="342900">
                  <a:moveTo>
                    <a:pt x="12700" y="0"/>
                  </a:moveTo>
                  <a:lnTo>
                    <a:pt x="330200" y="0"/>
                  </a:lnTo>
                  <a:cubicBezTo>
                    <a:pt x="337185" y="0"/>
                    <a:pt x="342900" y="5715"/>
                    <a:pt x="342900" y="12700"/>
                  </a:cubicBezTo>
                  <a:lnTo>
                    <a:pt x="342900" y="330200"/>
                  </a:lnTo>
                  <a:cubicBezTo>
                    <a:pt x="342900" y="337185"/>
                    <a:pt x="337185" y="342900"/>
                    <a:pt x="330200" y="342900"/>
                  </a:cubicBezTo>
                  <a:lnTo>
                    <a:pt x="12700" y="342900"/>
                  </a:lnTo>
                  <a:cubicBezTo>
                    <a:pt x="5715" y="342900"/>
                    <a:pt x="0" y="337185"/>
                    <a:pt x="0" y="330200"/>
                  </a:cubicBezTo>
                  <a:lnTo>
                    <a:pt x="0" y="12700"/>
                  </a:lnTo>
                  <a:cubicBezTo>
                    <a:pt x="0" y="5715"/>
                    <a:pt x="5715" y="0"/>
                    <a:pt x="12700" y="0"/>
                  </a:cubicBezTo>
                  <a:moveTo>
                    <a:pt x="12700" y="25400"/>
                  </a:moveTo>
                  <a:lnTo>
                    <a:pt x="12700" y="12700"/>
                  </a:lnTo>
                  <a:lnTo>
                    <a:pt x="25400" y="12700"/>
                  </a:lnTo>
                  <a:lnTo>
                    <a:pt x="25400" y="330200"/>
                  </a:lnTo>
                  <a:lnTo>
                    <a:pt x="12700" y="330200"/>
                  </a:lnTo>
                  <a:lnTo>
                    <a:pt x="12700" y="317500"/>
                  </a:lnTo>
                  <a:lnTo>
                    <a:pt x="330200" y="317500"/>
                  </a:lnTo>
                  <a:lnTo>
                    <a:pt x="330200" y="330200"/>
                  </a:lnTo>
                  <a:lnTo>
                    <a:pt x="317500" y="330200"/>
                  </a:lnTo>
                  <a:lnTo>
                    <a:pt x="317500" y="12700"/>
                  </a:lnTo>
                  <a:lnTo>
                    <a:pt x="330200" y="12700"/>
                  </a:lnTo>
                  <a:lnTo>
                    <a:pt x="330200" y="25400"/>
                  </a:lnTo>
                  <a:lnTo>
                    <a:pt x="12700" y="25400"/>
                  </a:lnTo>
                  <a:close/>
                </a:path>
              </a:pathLst>
            </a:custGeom>
            <a:solidFill>
              <a:srgbClr val="61B200"/>
            </a:solidFill>
          </p:spPr>
        </p:sp>
      </p:grpSp>
      <p:sp>
        <p:nvSpPr>
          <p:cNvPr id="5" name="Freeform 5"/>
          <p:cNvSpPr/>
          <p:nvPr/>
        </p:nvSpPr>
        <p:spPr>
          <a:xfrm>
            <a:off x="0" y="238125"/>
            <a:ext cx="18288000" cy="9263811"/>
          </a:xfrm>
          <a:custGeom>
            <a:avLst/>
            <a:gdLst/>
            <a:ahLst/>
            <a:cxnLst/>
            <a:rect l="l" t="t" r="r" b="b"/>
            <a:pathLst>
              <a:path w="18288000" h="9263811">
                <a:moveTo>
                  <a:pt x="0" y="0"/>
                </a:moveTo>
                <a:lnTo>
                  <a:pt x="18288000" y="0"/>
                </a:lnTo>
                <a:lnTo>
                  <a:pt x="18288000" y="9263811"/>
                </a:lnTo>
                <a:lnTo>
                  <a:pt x="0" y="9263811"/>
                </a:lnTo>
                <a:lnTo>
                  <a:pt x="0" y="0"/>
                </a:lnTo>
                <a:close/>
              </a:path>
            </a:pathLst>
          </a:custGeom>
          <a:blipFill>
            <a:blip r:embed="rId2"/>
            <a:stretch>
              <a:fillRect/>
            </a:stretch>
          </a:blipFill>
        </p:spPr>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242664" cy="10288773"/>
            <a:chOff x="0" y="0"/>
            <a:chExt cx="10990218" cy="13718364"/>
          </a:xfrm>
        </p:grpSpPr>
        <p:sp>
          <p:nvSpPr>
            <p:cNvPr id="3" name="Freeform 3"/>
            <p:cNvSpPr/>
            <p:nvPr/>
          </p:nvSpPr>
          <p:spPr>
            <a:xfrm>
              <a:off x="0" y="0"/>
              <a:ext cx="10990199" cy="13718412"/>
            </a:xfrm>
            <a:custGeom>
              <a:avLst/>
              <a:gdLst/>
              <a:ahLst/>
              <a:cxnLst/>
              <a:rect l="l" t="t" r="r" b="b"/>
              <a:pathLst>
                <a:path w="10990199" h="13718412">
                  <a:moveTo>
                    <a:pt x="0" y="0"/>
                  </a:moveTo>
                  <a:lnTo>
                    <a:pt x="10990199" y="0"/>
                  </a:lnTo>
                  <a:lnTo>
                    <a:pt x="10990199" y="13718412"/>
                  </a:lnTo>
                  <a:lnTo>
                    <a:pt x="0" y="13718412"/>
                  </a:lnTo>
                  <a:close/>
                </a:path>
              </a:pathLst>
            </a:custGeom>
            <a:solidFill>
              <a:srgbClr val="FFFFFF">
                <a:alpha val="86275"/>
              </a:srgbClr>
            </a:solidFill>
          </p:spPr>
        </p:sp>
      </p:grpSp>
      <p:grpSp>
        <p:nvGrpSpPr>
          <p:cNvPr id="4" name="Group 4"/>
          <p:cNvGrpSpPr/>
          <p:nvPr/>
        </p:nvGrpSpPr>
        <p:grpSpPr>
          <a:xfrm>
            <a:off x="0" y="-114300"/>
            <a:ext cx="18288000" cy="10288773"/>
            <a:chOff x="0" y="0"/>
            <a:chExt cx="24384000" cy="13718364"/>
          </a:xfrm>
        </p:grpSpPr>
        <p:sp>
          <p:nvSpPr>
            <p:cNvPr id="5" name="Freeform 5"/>
            <p:cNvSpPr/>
            <p:nvPr/>
          </p:nvSpPr>
          <p:spPr>
            <a:xfrm>
              <a:off x="0" y="0"/>
              <a:ext cx="24384000" cy="13718412"/>
            </a:xfrm>
            <a:custGeom>
              <a:avLst/>
              <a:gdLst/>
              <a:ahLst/>
              <a:cxnLst/>
              <a:rect l="l" t="t" r="r" b="b"/>
              <a:pathLst>
                <a:path w="24384000" h="13718412">
                  <a:moveTo>
                    <a:pt x="0" y="0"/>
                  </a:moveTo>
                  <a:lnTo>
                    <a:pt x="24384000" y="0"/>
                  </a:lnTo>
                  <a:lnTo>
                    <a:pt x="24384000" y="13718412"/>
                  </a:lnTo>
                  <a:lnTo>
                    <a:pt x="0" y="13718412"/>
                  </a:lnTo>
                  <a:close/>
                </a:path>
              </a:pathLst>
            </a:custGeom>
            <a:solidFill>
              <a:srgbClr val="4DBC64">
                <a:alpha val="8627"/>
              </a:srgbClr>
            </a:solidFill>
          </p:spPr>
        </p:sp>
      </p:grpSp>
      <p:grpSp>
        <p:nvGrpSpPr>
          <p:cNvPr id="6" name="Group 6"/>
          <p:cNvGrpSpPr/>
          <p:nvPr/>
        </p:nvGrpSpPr>
        <p:grpSpPr>
          <a:xfrm>
            <a:off x="0" y="-1774"/>
            <a:ext cx="1477107" cy="2613088"/>
            <a:chOff x="0" y="0"/>
            <a:chExt cx="1969476" cy="3484118"/>
          </a:xfrm>
        </p:grpSpPr>
        <p:sp>
          <p:nvSpPr>
            <p:cNvPr id="7" name="Freeform 7"/>
            <p:cNvSpPr/>
            <p:nvPr/>
          </p:nvSpPr>
          <p:spPr>
            <a:xfrm>
              <a:off x="0" y="0"/>
              <a:ext cx="1969516" cy="3484118"/>
            </a:xfrm>
            <a:custGeom>
              <a:avLst/>
              <a:gdLst/>
              <a:ahLst/>
              <a:cxnLst/>
              <a:rect l="l" t="t" r="r" b="b"/>
              <a:pathLst>
                <a:path w="1969516" h="3484118">
                  <a:moveTo>
                    <a:pt x="0" y="0"/>
                  </a:moveTo>
                  <a:lnTo>
                    <a:pt x="1969516" y="0"/>
                  </a:lnTo>
                  <a:lnTo>
                    <a:pt x="1969516" y="3484118"/>
                  </a:lnTo>
                  <a:lnTo>
                    <a:pt x="0" y="3484118"/>
                  </a:lnTo>
                  <a:close/>
                </a:path>
              </a:pathLst>
            </a:custGeom>
            <a:solidFill>
              <a:srgbClr val="4DBC64">
                <a:alpha val="8627"/>
              </a:srgbClr>
            </a:solidFill>
          </p:spPr>
        </p:sp>
      </p:grpSp>
      <p:grpSp>
        <p:nvGrpSpPr>
          <p:cNvPr id="8" name="Group 8"/>
          <p:cNvGrpSpPr/>
          <p:nvPr/>
        </p:nvGrpSpPr>
        <p:grpSpPr>
          <a:xfrm>
            <a:off x="962757" y="2136936"/>
            <a:ext cx="6053504" cy="1582211"/>
            <a:chOff x="0" y="0"/>
            <a:chExt cx="8071338" cy="2109614"/>
          </a:xfrm>
        </p:grpSpPr>
        <p:sp>
          <p:nvSpPr>
            <p:cNvPr id="9" name="Freeform 9"/>
            <p:cNvSpPr/>
            <p:nvPr/>
          </p:nvSpPr>
          <p:spPr>
            <a:xfrm>
              <a:off x="0" y="0"/>
              <a:ext cx="8071358" cy="2109597"/>
            </a:xfrm>
            <a:custGeom>
              <a:avLst/>
              <a:gdLst/>
              <a:ahLst/>
              <a:cxnLst/>
              <a:rect l="l" t="t" r="r" b="b"/>
              <a:pathLst>
                <a:path w="8071358" h="2109597">
                  <a:moveTo>
                    <a:pt x="0" y="0"/>
                  </a:moveTo>
                  <a:lnTo>
                    <a:pt x="8071358" y="0"/>
                  </a:lnTo>
                  <a:lnTo>
                    <a:pt x="8071358" y="2109597"/>
                  </a:lnTo>
                  <a:lnTo>
                    <a:pt x="0" y="2109597"/>
                  </a:lnTo>
                  <a:close/>
                </a:path>
              </a:pathLst>
            </a:custGeom>
            <a:solidFill>
              <a:srgbClr val="4DBC64">
                <a:alpha val="8627"/>
              </a:srgbClr>
            </a:solidFill>
          </p:spPr>
        </p:sp>
      </p:grpSp>
      <p:grpSp>
        <p:nvGrpSpPr>
          <p:cNvPr id="10" name="Group 10"/>
          <p:cNvGrpSpPr/>
          <p:nvPr/>
        </p:nvGrpSpPr>
        <p:grpSpPr>
          <a:xfrm>
            <a:off x="5143500" y="555106"/>
            <a:ext cx="4167553" cy="1884759"/>
            <a:chOff x="0" y="0"/>
            <a:chExt cx="5556738" cy="2513012"/>
          </a:xfrm>
        </p:grpSpPr>
        <p:sp>
          <p:nvSpPr>
            <p:cNvPr id="11" name="Freeform 11"/>
            <p:cNvSpPr/>
            <p:nvPr/>
          </p:nvSpPr>
          <p:spPr>
            <a:xfrm>
              <a:off x="0" y="0"/>
              <a:ext cx="5556758" cy="2512949"/>
            </a:xfrm>
            <a:custGeom>
              <a:avLst/>
              <a:gdLst/>
              <a:ahLst/>
              <a:cxnLst/>
              <a:rect l="l" t="t" r="r" b="b"/>
              <a:pathLst>
                <a:path w="5556758" h="2512949">
                  <a:moveTo>
                    <a:pt x="0" y="0"/>
                  </a:moveTo>
                  <a:lnTo>
                    <a:pt x="5556758" y="0"/>
                  </a:lnTo>
                  <a:lnTo>
                    <a:pt x="5556758" y="2512949"/>
                  </a:lnTo>
                  <a:lnTo>
                    <a:pt x="0" y="2512949"/>
                  </a:lnTo>
                  <a:close/>
                </a:path>
              </a:pathLst>
            </a:custGeom>
            <a:solidFill>
              <a:srgbClr val="FFFFFF">
                <a:alpha val="48627"/>
              </a:srgbClr>
            </a:solidFill>
          </p:spPr>
        </p:sp>
      </p:grpSp>
      <p:sp>
        <p:nvSpPr>
          <p:cNvPr id="12" name="TextBox 12"/>
          <p:cNvSpPr txBox="1"/>
          <p:nvPr/>
        </p:nvSpPr>
        <p:spPr>
          <a:xfrm>
            <a:off x="870381" y="787201"/>
            <a:ext cx="10339812" cy="1262921"/>
          </a:xfrm>
          <a:prstGeom prst="rect">
            <a:avLst/>
          </a:prstGeom>
        </p:spPr>
        <p:txBody>
          <a:bodyPr lIns="0" tIns="0" rIns="0" bIns="0" rtlCol="0" anchor="t">
            <a:spAutoFit/>
          </a:bodyPr>
          <a:lstStyle/>
          <a:p>
            <a:pPr algn="l">
              <a:lnSpc>
                <a:spcPts val="5184"/>
              </a:lnSpc>
            </a:pPr>
            <a:r>
              <a:rPr lang="en-US" sz="4800" b="1" dirty="0">
                <a:solidFill>
                  <a:srgbClr val="000000"/>
                </a:solidFill>
                <a:latin typeface="Open Sans 1 Bold"/>
                <a:ea typeface="Open Sans 1 Bold"/>
                <a:cs typeface="Open Sans 1 Bold"/>
                <a:sym typeface="Open Sans 1 Bold"/>
              </a:rPr>
              <a:t>1. </a:t>
            </a:r>
            <a:r>
              <a:rPr lang="en-US" sz="4800" b="1" dirty="0" err="1">
                <a:solidFill>
                  <a:srgbClr val="000000"/>
                </a:solidFill>
                <a:latin typeface="Open Sans 1 Bold"/>
                <a:ea typeface="Open Sans 1 Bold"/>
                <a:cs typeface="Open Sans 1 Bold"/>
                <a:sym typeface="Open Sans 1 Bold"/>
              </a:rPr>
              <a:t>Akıllı</a:t>
            </a:r>
            <a:r>
              <a:rPr lang="en-US" sz="4800" b="1" dirty="0">
                <a:solidFill>
                  <a:srgbClr val="000000"/>
                </a:solidFill>
                <a:latin typeface="Open Sans 1 Bold"/>
                <a:ea typeface="Open Sans 1 Bold"/>
                <a:cs typeface="Open Sans 1 Bold"/>
                <a:sym typeface="Open Sans 1 Bold"/>
              </a:rPr>
              <a:t> </a:t>
            </a:r>
            <a:r>
              <a:rPr lang="en-US" sz="4800" b="1" dirty="0" err="1">
                <a:solidFill>
                  <a:srgbClr val="000000"/>
                </a:solidFill>
                <a:latin typeface="Open Sans 1 Bold"/>
                <a:ea typeface="Open Sans 1 Bold"/>
                <a:cs typeface="Open Sans 1 Bold"/>
                <a:sym typeface="Open Sans 1 Bold"/>
              </a:rPr>
              <a:t>İhracat</a:t>
            </a:r>
            <a:r>
              <a:rPr lang="en-US" sz="4800" b="1" dirty="0">
                <a:solidFill>
                  <a:srgbClr val="000000"/>
                </a:solidFill>
                <a:latin typeface="Open Sans 1 Bold"/>
                <a:ea typeface="Open Sans 1 Bold"/>
                <a:cs typeface="Open Sans 1 Bold"/>
                <a:sym typeface="Open Sans 1 Bold"/>
              </a:rPr>
              <a:t> </a:t>
            </a:r>
            <a:r>
              <a:rPr lang="en-US" sz="4800" b="1" dirty="0" err="1">
                <a:solidFill>
                  <a:srgbClr val="000000"/>
                </a:solidFill>
                <a:latin typeface="Open Sans 1 Bold"/>
                <a:ea typeface="Open Sans 1 Bold"/>
                <a:cs typeface="Open Sans 1 Bold"/>
                <a:sym typeface="Open Sans 1 Bold"/>
              </a:rPr>
              <a:t>Robotu</a:t>
            </a:r>
            <a:endParaRPr lang="en-US" sz="4800" b="1" dirty="0">
              <a:solidFill>
                <a:srgbClr val="000000"/>
              </a:solidFill>
              <a:latin typeface="Open Sans 1 Bold"/>
              <a:ea typeface="Open Sans 1 Bold"/>
              <a:cs typeface="Open Sans 1 Bold"/>
              <a:sym typeface="Open Sans 1 Bold"/>
            </a:endParaRPr>
          </a:p>
          <a:p>
            <a:pPr algn="l">
              <a:lnSpc>
                <a:spcPts val="5184"/>
              </a:lnSpc>
            </a:pPr>
            <a:endParaRPr lang="en-US" sz="4800" b="1" dirty="0">
              <a:solidFill>
                <a:srgbClr val="000000"/>
              </a:solidFill>
              <a:latin typeface="Open Sans 1 Bold"/>
              <a:ea typeface="Open Sans 1 Bold"/>
              <a:cs typeface="Open Sans 1 Bold"/>
              <a:sym typeface="Open Sans 1 Bold"/>
            </a:endParaRPr>
          </a:p>
        </p:txBody>
      </p:sp>
      <p:grpSp>
        <p:nvGrpSpPr>
          <p:cNvPr id="13" name="Group 13"/>
          <p:cNvGrpSpPr/>
          <p:nvPr/>
        </p:nvGrpSpPr>
        <p:grpSpPr>
          <a:xfrm>
            <a:off x="-4" y="6265306"/>
            <a:ext cx="3310308" cy="2735232"/>
            <a:chOff x="0" y="0"/>
            <a:chExt cx="4413744" cy="3646976"/>
          </a:xfrm>
        </p:grpSpPr>
        <p:sp>
          <p:nvSpPr>
            <p:cNvPr id="14" name="Freeform 14"/>
            <p:cNvSpPr/>
            <p:nvPr/>
          </p:nvSpPr>
          <p:spPr>
            <a:xfrm>
              <a:off x="0" y="0"/>
              <a:ext cx="4413758" cy="3646932"/>
            </a:xfrm>
            <a:custGeom>
              <a:avLst/>
              <a:gdLst/>
              <a:ahLst/>
              <a:cxnLst/>
              <a:rect l="l" t="t" r="r" b="b"/>
              <a:pathLst>
                <a:path w="4413758" h="3646932">
                  <a:moveTo>
                    <a:pt x="0" y="0"/>
                  </a:moveTo>
                  <a:lnTo>
                    <a:pt x="4413758" y="0"/>
                  </a:lnTo>
                  <a:lnTo>
                    <a:pt x="4413758" y="3646932"/>
                  </a:lnTo>
                  <a:lnTo>
                    <a:pt x="0" y="3646932"/>
                  </a:lnTo>
                  <a:close/>
                </a:path>
              </a:pathLst>
            </a:custGeom>
            <a:solidFill>
              <a:srgbClr val="4DBC64">
                <a:alpha val="8627"/>
              </a:srgbClr>
            </a:solidFill>
          </p:spPr>
        </p:sp>
      </p:grpSp>
      <p:grpSp>
        <p:nvGrpSpPr>
          <p:cNvPr id="15" name="Group 15"/>
          <p:cNvGrpSpPr/>
          <p:nvPr/>
        </p:nvGrpSpPr>
        <p:grpSpPr>
          <a:xfrm>
            <a:off x="2637693" y="8612064"/>
            <a:ext cx="6506307" cy="1674934"/>
            <a:chOff x="0" y="0"/>
            <a:chExt cx="8675076" cy="2233246"/>
          </a:xfrm>
        </p:grpSpPr>
        <p:sp>
          <p:nvSpPr>
            <p:cNvPr id="16" name="Freeform 16"/>
            <p:cNvSpPr/>
            <p:nvPr/>
          </p:nvSpPr>
          <p:spPr>
            <a:xfrm>
              <a:off x="0" y="0"/>
              <a:ext cx="8675116" cy="2233295"/>
            </a:xfrm>
            <a:custGeom>
              <a:avLst/>
              <a:gdLst/>
              <a:ahLst/>
              <a:cxnLst/>
              <a:rect l="l" t="t" r="r" b="b"/>
              <a:pathLst>
                <a:path w="8675116" h="2233295">
                  <a:moveTo>
                    <a:pt x="0" y="0"/>
                  </a:moveTo>
                  <a:lnTo>
                    <a:pt x="8675116" y="0"/>
                  </a:lnTo>
                  <a:lnTo>
                    <a:pt x="8675116" y="2233295"/>
                  </a:lnTo>
                  <a:lnTo>
                    <a:pt x="0" y="2233295"/>
                  </a:lnTo>
                  <a:close/>
                </a:path>
              </a:pathLst>
            </a:custGeom>
            <a:solidFill>
              <a:srgbClr val="FFFFFF">
                <a:alpha val="48627"/>
              </a:srgbClr>
            </a:solidFill>
          </p:spPr>
        </p:sp>
      </p:grpSp>
      <p:grpSp>
        <p:nvGrpSpPr>
          <p:cNvPr id="17" name="Group 17"/>
          <p:cNvGrpSpPr/>
          <p:nvPr/>
        </p:nvGrpSpPr>
        <p:grpSpPr>
          <a:xfrm>
            <a:off x="467092" y="2007520"/>
            <a:ext cx="6345365" cy="1229487"/>
            <a:chOff x="0" y="-114300"/>
            <a:chExt cx="8460486" cy="1639316"/>
          </a:xfrm>
        </p:grpSpPr>
        <p:sp>
          <p:nvSpPr>
            <p:cNvPr id="18" name="Freeform 18"/>
            <p:cNvSpPr/>
            <p:nvPr/>
          </p:nvSpPr>
          <p:spPr>
            <a:xfrm>
              <a:off x="19050" y="19050"/>
              <a:ext cx="8422386" cy="1486916"/>
            </a:xfrm>
            <a:custGeom>
              <a:avLst/>
              <a:gdLst/>
              <a:ahLst/>
              <a:cxnLst/>
              <a:rect l="l" t="t" r="r" b="b"/>
              <a:pathLst>
                <a:path w="8422386" h="1486916">
                  <a:moveTo>
                    <a:pt x="0" y="0"/>
                  </a:moveTo>
                  <a:lnTo>
                    <a:pt x="8422386" y="0"/>
                  </a:lnTo>
                  <a:lnTo>
                    <a:pt x="8422386" y="1486916"/>
                  </a:lnTo>
                  <a:lnTo>
                    <a:pt x="0" y="1486916"/>
                  </a:lnTo>
                  <a:close/>
                </a:path>
              </a:pathLst>
            </a:custGeom>
            <a:solidFill>
              <a:srgbClr val="FFFFFF"/>
            </a:solidFill>
          </p:spPr>
        </p:sp>
        <p:sp>
          <p:nvSpPr>
            <p:cNvPr id="19" name="Freeform 19"/>
            <p:cNvSpPr/>
            <p:nvPr/>
          </p:nvSpPr>
          <p:spPr>
            <a:xfrm>
              <a:off x="0" y="0"/>
              <a:ext cx="8460486" cy="1525016"/>
            </a:xfrm>
            <a:custGeom>
              <a:avLst/>
              <a:gdLst/>
              <a:ahLst/>
              <a:cxnLst/>
              <a:rect l="l" t="t" r="r" b="b"/>
              <a:pathLst>
                <a:path w="8460486" h="1525016">
                  <a:moveTo>
                    <a:pt x="19050" y="0"/>
                  </a:moveTo>
                  <a:lnTo>
                    <a:pt x="8441436" y="0"/>
                  </a:lnTo>
                  <a:cubicBezTo>
                    <a:pt x="8451977" y="0"/>
                    <a:pt x="8460486" y="8509"/>
                    <a:pt x="8460486" y="19050"/>
                  </a:cubicBezTo>
                  <a:lnTo>
                    <a:pt x="8460486" y="1505966"/>
                  </a:lnTo>
                  <a:cubicBezTo>
                    <a:pt x="8460486" y="1516507"/>
                    <a:pt x="8451977" y="1525016"/>
                    <a:pt x="8441436" y="1525016"/>
                  </a:cubicBezTo>
                  <a:lnTo>
                    <a:pt x="19050" y="1525016"/>
                  </a:lnTo>
                  <a:cubicBezTo>
                    <a:pt x="8509" y="1525016"/>
                    <a:pt x="0" y="1516507"/>
                    <a:pt x="0" y="1505966"/>
                  </a:cubicBezTo>
                  <a:lnTo>
                    <a:pt x="0" y="19050"/>
                  </a:lnTo>
                  <a:cubicBezTo>
                    <a:pt x="0" y="8509"/>
                    <a:pt x="8509" y="0"/>
                    <a:pt x="19050" y="0"/>
                  </a:cubicBezTo>
                  <a:moveTo>
                    <a:pt x="19050" y="38100"/>
                  </a:moveTo>
                  <a:lnTo>
                    <a:pt x="19050" y="19050"/>
                  </a:lnTo>
                  <a:lnTo>
                    <a:pt x="38100" y="19050"/>
                  </a:lnTo>
                  <a:lnTo>
                    <a:pt x="38100" y="1505966"/>
                  </a:lnTo>
                  <a:lnTo>
                    <a:pt x="19050" y="1505966"/>
                  </a:lnTo>
                  <a:lnTo>
                    <a:pt x="19050" y="1486916"/>
                  </a:lnTo>
                  <a:lnTo>
                    <a:pt x="8441436" y="1486916"/>
                  </a:lnTo>
                  <a:lnTo>
                    <a:pt x="8441436" y="1505966"/>
                  </a:lnTo>
                  <a:lnTo>
                    <a:pt x="8422386" y="1505966"/>
                  </a:lnTo>
                  <a:lnTo>
                    <a:pt x="8422386" y="19050"/>
                  </a:lnTo>
                  <a:lnTo>
                    <a:pt x="8441436" y="19050"/>
                  </a:lnTo>
                  <a:lnTo>
                    <a:pt x="8441436" y="38100"/>
                  </a:lnTo>
                  <a:lnTo>
                    <a:pt x="19050" y="38100"/>
                  </a:lnTo>
                  <a:close/>
                </a:path>
              </a:pathLst>
            </a:custGeom>
            <a:solidFill>
              <a:srgbClr val="4DBC64"/>
            </a:solidFill>
          </p:spPr>
        </p:sp>
        <p:sp>
          <p:nvSpPr>
            <p:cNvPr id="20" name="TextBox 20"/>
            <p:cNvSpPr txBox="1"/>
            <p:nvPr/>
          </p:nvSpPr>
          <p:spPr>
            <a:xfrm>
              <a:off x="0" y="-114300"/>
              <a:ext cx="8216411" cy="1639260"/>
            </a:xfrm>
            <a:prstGeom prst="rect">
              <a:avLst/>
            </a:prstGeom>
          </p:spPr>
          <p:txBody>
            <a:bodyPr lIns="50800" tIns="50800" rIns="50800" bIns="50800" rtlCol="0" anchor="ctr"/>
            <a:lstStyle/>
            <a:p>
              <a:pPr marL="380048" lvl="1" indent="-190024" algn="just">
                <a:lnSpc>
                  <a:spcPts val="3780"/>
                </a:lnSpc>
                <a:buFont typeface="Arial"/>
                <a:buChar char="•"/>
              </a:pPr>
              <a:r>
                <a:rPr lang="en-US" sz="2100" dirty="0" err="1">
                  <a:solidFill>
                    <a:srgbClr val="000000"/>
                  </a:solidFill>
                  <a:latin typeface="Open Sans 1"/>
                  <a:ea typeface="Open Sans 1"/>
                  <a:cs typeface="Open Sans 1"/>
                  <a:sym typeface="Open Sans 1"/>
                </a:rPr>
                <a:t>Akıllı</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İhracat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Robotu</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ürününüz</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için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en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yüksek</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potansiyele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sahip</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pazarları</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öneriyor</a:t>
              </a:r>
              <a:r>
                <a:rPr lang="en-US" sz="2100" dirty="0">
                  <a:solidFill>
                    <a:srgbClr val="000000"/>
                  </a:solidFill>
                  <a:latin typeface="Open Sans 1"/>
                  <a:ea typeface="Open Sans 1"/>
                  <a:cs typeface="Open Sans 1"/>
                  <a:sym typeface="Open Sans 1"/>
                </a:rPr>
                <a:t> </a:t>
              </a:r>
            </a:p>
          </p:txBody>
        </p:sp>
      </p:grpSp>
      <p:grpSp>
        <p:nvGrpSpPr>
          <p:cNvPr id="22" name="Group 22"/>
          <p:cNvGrpSpPr/>
          <p:nvPr/>
        </p:nvGrpSpPr>
        <p:grpSpPr>
          <a:xfrm>
            <a:off x="467092" y="3475025"/>
            <a:ext cx="6345365" cy="1229487"/>
            <a:chOff x="0" y="-114300"/>
            <a:chExt cx="8460486" cy="1639316"/>
          </a:xfrm>
        </p:grpSpPr>
        <p:sp>
          <p:nvSpPr>
            <p:cNvPr id="23" name="Freeform 23"/>
            <p:cNvSpPr/>
            <p:nvPr/>
          </p:nvSpPr>
          <p:spPr>
            <a:xfrm>
              <a:off x="19050" y="19050"/>
              <a:ext cx="8422386" cy="1486916"/>
            </a:xfrm>
            <a:custGeom>
              <a:avLst/>
              <a:gdLst/>
              <a:ahLst/>
              <a:cxnLst/>
              <a:rect l="l" t="t" r="r" b="b"/>
              <a:pathLst>
                <a:path w="8422386" h="1486916">
                  <a:moveTo>
                    <a:pt x="0" y="0"/>
                  </a:moveTo>
                  <a:lnTo>
                    <a:pt x="8422386" y="0"/>
                  </a:lnTo>
                  <a:lnTo>
                    <a:pt x="8422386" y="1486916"/>
                  </a:lnTo>
                  <a:lnTo>
                    <a:pt x="0" y="1486916"/>
                  </a:lnTo>
                  <a:close/>
                </a:path>
              </a:pathLst>
            </a:custGeom>
            <a:solidFill>
              <a:srgbClr val="FFFFFF"/>
            </a:solidFill>
          </p:spPr>
        </p:sp>
        <p:sp>
          <p:nvSpPr>
            <p:cNvPr id="24" name="Freeform 24"/>
            <p:cNvSpPr/>
            <p:nvPr/>
          </p:nvSpPr>
          <p:spPr>
            <a:xfrm>
              <a:off x="0" y="0"/>
              <a:ext cx="8460486" cy="1525016"/>
            </a:xfrm>
            <a:custGeom>
              <a:avLst/>
              <a:gdLst/>
              <a:ahLst/>
              <a:cxnLst/>
              <a:rect l="l" t="t" r="r" b="b"/>
              <a:pathLst>
                <a:path w="8460486" h="1525016">
                  <a:moveTo>
                    <a:pt x="19050" y="0"/>
                  </a:moveTo>
                  <a:lnTo>
                    <a:pt x="8441436" y="0"/>
                  </a:lnTo>
                  <a:cubicBezTo>
                    <a:pt x="8451977" y="0"/>
                    <a:pt x="8460486" y="8509"/>
                    <a:pt x="8460486" y="19050"/>
                  </a:cubicBezTo>
                  <a:lnTo>
                    <a:pt x="8460486" y="1505966"/>
                  </a:lnTo>
                  <a:cubicBezTo>
                    <a:pt x="8460486" y="1516507"/>
                    <a:pt x="8451977" y="1525016"/>
                    <a:pt x="8441436" y="1525016"/>
                  </a:cubicBezTo>
                  <a:lnTo>
                    <a:pt x="19050" y="1525016"/>
                  </a:lnTo>
                  <a:cubicBezTo>
                    <a:pt x="8509" y="1525016"/>
                    <a:pt x="0" y="1516507"/>
                    <a:pt x="0" y="1505966"/>
                  </a:cubicBezTo>
                  <a:lnTo>
                    <a:pt x="0" y="19050"/>
                  </a:lnTo>
                  <a:cubicBezTo>
                    <a:pt x="0" y="8509"/>
                    <a:pt x="8509" y="0"/>
                    <a:pt x="19050" y="0"/>
                  </a:cubicBezTo>
                  <a:moveTo>
                    <a:pt x="19050" y="38100"/>
                  </a:moveTo>
                  <a:lnTo>
                    <a:pt x="19050" y="19050"/>
                  </a:lnTo>
                  <a:lnTo>
                    <a:pt x="38100" y="19050"/>
                  </a:lnTo>
                  <a:lnTo>
                    <a:pt x="38100" y="1505966"/>
                  </a:lnTo>
                  <a:lnTo>
                    <a:pt x="19050" y="1505966"/>
                  </a:lnTo>
                  <a:lnTo>
                    <a:pt x="19050" y="1486916"/>
                  </a:lnTo>
                  <a:lnTo>
                    <a:pt x="8441436" y="1486916"/>
                  </a:lnTo>
                  <a:lnTo>
                    <a:pt x="8441436" y="1505966"/>
                  </a:lnTo>
                  <a:lnTo>
                    <a:pt x="8422386" y="1505966"/>
                  </a:lnTo>
                  <a:lnTo>
                    <a:pt x="8422386" y="19050"/>
                  </a:lnTo>
                  <a:lnTo>
                    <a:pt x="8441436" y="19050"/>
                  </a:lnTo>
                  <a:lnTo>
                    <a:pt x="8441436" y="38100"/>
                  </a:lnTo>
                  <a:lnTo>
                    <a:pt x="19050" y="38100"/>
                  </a:lnTo>
                  <a:close/>
                </a:path>
              </a:pathLst>
            </a:custGeom>
            <a:solidFill>
              <a:srgbClr val="4DBC64"/>
            </a:solidFill>
          </p:spPr>
        </p:sp>
        <p:sp>
          <p:nvSpPr>
            <p:cNvPr id="25" name="TextBox 25"/>
            <p:cNvSpPr txBox="1"/>
            <p:nvPr/>
          </p:nvSpPr>
          <p:spPr>
            <a:xfrm>
              <a:off x="0" y="-114300"/>
              <a:ext cx="8216411" cy="1639260"/>
            </a:xfrm>
            <a:prstGeom prst="rect">
              <a:avLst/>
            </a:prstGeom>
          </p:spPr>
          <p:txBody>
            <a:bodyPr lIns="50800" tIns="50800" rIns="50800" bIns="50800" rtlCol="0" anchor="ctr"/>
            <a:lstStyle/>
            <a:p>
              <a:pPr marL="380048" lvl="1" indent="-190024" algn="just">
                <a:lnSpc>
                  <a:spcPts val="3780"/>
                </a:lnSpc>
                <a:buFont typeface="Arial"/>
                <a:buChar char="•"/>
              </a:pPr>
              <a:r>
                <a:rPr lang="en-US" sz="2100" dirty="0" err="1">
                  <a:solidFill>
                    <a:srgbClr val="000000"/>
                  </a:solidFill>
                  <a:latin typeface="Open Sans 1"/>
                  <a:ea typeface="Open Sans 1"/>
                  <a:cs typeface="Open Sans 1"/>
                  <a:sym typeface="Open Sans 1"/>
                </a:rPr>
                <a:t>İhracı</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yasaklı</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ön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izne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tabi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veya</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kayda</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bağlı</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ürünler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için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uyarı</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veriyor</a:t>
              </a:r>
              <a:endParaRPr lang="en-US" sz="2100" dirty="0">
                <a:solidFill>
                  <a:srgbClr val="000000"/>
                </a:solidFill>
                <a:latin typeface="Open Sans 1"/>
                <a:ea typeface="Open Sans 1"/>
                <a:cs typeface="Open Sans 1"/>
                <a:sym typeface="Open Sans 1"/>
              </a:endParaRPr>
            </a:p>
          </p:txBody>
        </p:sp>
      </p:grpSp>
      <p:grpSp>
        <p:nvGrpSpPr>
          <p:cNvPr id="26" name="Group 26"/>
          <p:cNvGrpSpPr/>
          <p:nvPr/>
        </p:nvGrpSpPr>
        <p:grpSpPr>
          <a:xfrm>
            <a:off x="481380" y="4977002"/>
            <a:ext cx="6345365" cy="3343773"/>
            <a:chOff x="0" y="-114300"/>
            <a:chExt cx="8460486" cy="4458364"/>
          </a:xfrm>
        </p:grpSpPr>
        <p:sp>
          <p:nvSpPr>
            <p:cNvPr id="27" name="Freeform 27"/>
            <p:cNvSpPr/>
            <p:nvPr/>
          </p:nvSpPr>
          <p:spPr>
            <a:xfrm>
              <a:off x="19050" y="19050"/>
              <a:ext cx="8422386" cy="4305935"/>
            </a:xfrm>
            <a:custGeom>
              <a:avLst/>
              <a:gdLst/>
              <a:ahLst/>
              <a:cxnLst/>
              <a:rect l="l" t="t" r="r" b="b"/>
              <a:pathLst>
                <a:path w="8422386" h="4305935">
                  <a:moveTo>
                    <a:pt x="0" y="0"/>
                  </a:moveTo>
                  <a:lnTo>
                    <a:pt x="8422386" y="0"/>
                  </a:lnTo>
                  <a:lnTo>
                    <a:pt x="8422386" y="4305935"/>
                  </a:lnTo>
                  <a:lnTo>
                    <a:pt x="0" y="4305935"/>
                  </a:lnTo>
                  <a:close/>
                </a:path>
              </a:pathLst>
            </a:custGeom>
            <a:solidFill>
              <a:srgbClr val="FFFFFF"/>
            </a:solidFill>
          </p:spPr>
        </p:sp>
        <p:sp>
          <p:nvSpPr>
            <p:cNvPr id="28" name="Freeform 28"/>
            <p:cNvSpPr/>
            <p:nvPr/>
          </p:nvSpPr>
          <p:spPr>
            <a:xfrm>
              <a:off x="0" y="0"/>
              <a:ext cx="8460486" cy="4344035"/>
            </a:xfrm>
            <a:custGeom>
              <a:avLst/>
              <a:gdLst/>
              <a:ahLst/>
              <a:cxnLst/>
              <a:rect l="l" t="t" r="r" b="b"/>
              <a:pathLst>
                <a:path w="8460486" h="4344035">
                  <a:moveTo>
                    <a:pt x="19050" y="0"/>
                  </a:moveTo>
                  <a:lnTo>
                    <a:pt x="8441436" y="0"/>
                  </a:lnTo>
                  <a:cubicBezTo>
                    <a:pt x="8451977" y="0"/>
                    <a:pt x="8460486" y="8509"/>
                    <a:pt x="8460486" y="19050"/>
                  </a:cubicBezTo>
                  <a:lnTo>
                    <a:pt x="8460486" y="4324985"/>
                  </a:lnTo>
                  <a:cubicBezTo>
                    <a:pt x="8460486" y="4335526"/>
                    <a:pt x="8451977" y="4344035"/>
                    <a:pt x="8441436" y="4344035"/>
                  </a:cubicBezTo>
                  <a:lnTo>
                    <a:pt x="19050" y="4344035"/>
                  </a:lnTo>
                  <a:cubicBezTo>
                    <a:pt x="8509" y="4344035"/>
                    <a:pt x="0" y="4335526"/>
                    <a:pt x="0" y="4324985"/>
                  </a:cubicBezTo>
                  <a:lnTo>
                    <a:pt x="0" y="19050"/>
                  </a:lnTo>
                  <a:cubicBezTo>
                    <a:pt x="0" y="8509"/>
                    <a:pt x="8509" y="0"/>
                    <a:pt x="19050" y="0"/>
                  </a:cubicBezTo>
                  <a:moveTo>
                    <a:pt x="19050" y="38100"/>
                  </a:moveTo>
                  <a:lnTo>
                    <a:pt x="19050" y="19050"/>
                  </a:lnTo>
                  <a:lnTo>
                    <a:pt x="38100" y="19050"/>
                  </a:lnTo>
                  <a:lnTo>
                    <a:pt x="38100" y="4324985"/>
                  </a:lnTo>
                  <a:lnTo>
                    <a:pt x="19050" y="4324985"/>
                  </a:lnTo>
                  <a:lnTo>
                    <a:pt x="19050" y="4305935"/>
                  </a:lnTo>
                  <a:lnTo>
                    <a:pt x="8441436" y="4305935"/>
                  </a:lnTo>
                  <a:lnTo>
                    <a:pt x="8441436" y="4324985"/>
                  </a:lnTo>
                  <a:lnTo>
                    <a:pt x="8422386" y="4324985"/>
                  </a:lnTo>
                  <a:lnTo>
                    <a:pt x="8422386" y="19050"/>
                  </a:lnTo>
                  <a:lnTo>
                    <a:pt x="8441436" y="19050"/>
                  </a:lnTo>
                  <a:lnTo>
                    <a:pt x="8441436" y="38100"/>
                  </a:lnTo>
                  <a:lnTo>
                    <a:pt x="19050" y="38100"/>
                  </a:lnTo>
                  <a:close/>
                </a:path>
              </a:pathLst>
            </a:custGeom>
            <a:solidFill>
              <a:srgbClr val="4DBC64"/>
            </a:solidFill>
          </p:spPr>
        </p:sp>
        <p:sp>
          <p:nvSpPr>
            <p:cNvPr id="29" name="TextBox 29"/>
            <p:cNvSpPr txBox="1"/>
            <p:nvPr/>
          </p:nvSpPr>
          <p:spPr>
            <a:xfrm>
              <a:off x="0" y="-114300"/>
              <a:ext cx="8173028" cy="4458364"/>
            </a:xfrm>
            <a:prstGeom prst="rect">
              <a:avLst/>
            </a:prstGeom>
          </p:spPr>
          <p:txBody>
            <a:bodyPr lIns="50800" tIns="50800" rIns="50800" bIns="50800" rtlCol="0" anchor="ctr"/>
            <a:lstStyle/>
            <a:p>
              <a:pPr marL="380048" lvl="1" indent="-190024" algn="just">
                <a:lnSpc>
                  <a:spcPts val="3780"/>
                </a:lnSpc>
                <a:buFont typeface="Arial"/>
                <a:buChar char="•"/>
              </a:pPr>
              <a:r>
                <a:rPr lang="en-US" sz="2100" dirty="0" err="1">
                  <a:solidFill>
                    <a:srgbClr val="000000"/>
                  </a:solidFill>
                  <a:latin typeface="Open Sans 1"/>
                  <a:ea typeface="Open Sans 1"/>
                  <a:cs typeface="Open Sans 1"/>
                  <a:sym typeface="Open Sans 1"/>
                </a:rPr>
                <a:t>Küresel</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veriler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Türkiye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verileri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referans</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alınarak</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oluşturulan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çekicilik</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potansiyel</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olmak</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üzere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iki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farklı</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eksende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ağırlıklandırma</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yaparak</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ürün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için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en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yüksek</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potansiyele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sahip</a:t>
              </a:r>
              <a:r>
                <a:rPr lang="en-US" sz="2100" dirty="0">
                  <a:solidFill>
                    <a:srgbClr val="000000"/>
                  </a:solidFill>
                  <a:latin typeface="Open Sans 1"/>
                  <a:ea typeface="Open Sans 1"/>
                  <a:cs typeface="Open Sans 1"/>
                  <a:sym typeface="Open Sans 1"/>
                </a:rPr>
                <a:t> 15 </a:t>
              </a:r>
              <a:r>
                <a:rPr lang="en-US" sz="2100" dirty="0" err="1">
                  <a:solidFill>
                    <a:srgbClr val="000000"/>
                  </a:solidFill>
                  <a:latin typeface="Open Sans 1"/>
                  <a:ea typeface="Open Sans 1"/>
                  <a:cs typeface="Open Sans 1"/>
                  <a:sym typeface="Open Sans 1"/>
                </a:rPr>
                <a:t>ülkeyi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sıralandırararak</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sunuyor</a:t>
              </a:r>
              <a:r>
                <a:rPr lang="en-US" sz="2100" dirty="0" smtClean="0">
                  <a:solidFill>
                    <a:srgbClr val="000000"/>
                  </a:solidFill>
                  <a:latin typeface="Open Sans 1"/>
                  <a:ea typeface="Open Sans 1"/>
                  <a:cs typeface="Open Sans 1"/>
                  <a:sym typeface="Open Sans 1"/>
                </a:rPr>
                <a:t>.</a:t>
              </a:r>
              <a:endParaRPr lang="en-US" sz="2100" dirty="0">
                <a:solidFill>
                  <a:srgbClr val="000000"/>
                </a:solidFill>
                <a:latin typeface="Open Sans 1"/>
                <a:ea typeface="Open Sans 1"/>
                <a:cs typeface="Open Sans 1"/>
                <a:sym typeface="Open Sans 1"/>
              </a:endParaRPr>
            </a:p>
          </p:txBody>
        </p:sp>
      </p:grpSp>
      <p:pic>
        <p:nvPicPr>
          <p:cNvPr id="30" name="Picture 1">
            <a:extLst>
              <a:ext uri="{FF2B5EF4-FFF2-40B4-BE49-F238E27FC236}">
                <a16:creationId xmlns:a16="http://schemas.microsoft.com/office/drawing/2014/main" id="{73DE54AE-8132-1B4A-8D29-05D4E44CFCC4}"/>
              </a:ext>
            </a:extLst>
          </p:cNvPr>
          <p:cNvPicPr>
            <a:picLocks noChangeAspect="1"/>
          </p:cNvPicPr>
          <p:nvPr/>
        </p:nvPicPr>
        <p:blipFill>
          <a:blip r:embed="rId2"/>
          <a:stretch>
            <a:fillRect/>
          </a:stretch>
        </p:blipFill>
        <p:spPr>
          <a:xfrm>
            <a:off x="7227284" y="2126545"/>
            <a:ext cx="10813031" cy="6176129"/>
          </a:xfrm>
          <a:prstGeom prst="rect">
            <a:avLst/>
          </a:prstGeom>
          <a:ln w="38100">
            <a:solidFill>
              <a:schemeClr val="accent3"/>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242664" cy="10288773"/>
            <a:chOff x="0" y="0"/>
            <a:chExt cx="10990218" cy="13718364"/>
          </a:xfrm>
        </p:grpSpPr>
        <p:sp>
          <p:nvSpPr>
            <p:cNvPr id="3" name="Freeform 3"/>
            <p:cNvSpPr/>
            <p:nvPr/>
          </p:nvSpPr>
          <p:spPr>
            <a:xfrm>
              <a:off x="0" y="0"/>
              <a:ext cx="10990199" cy="13718412"/>
            </a:xfrm>
            <a:custGeom>
              <a:avLst/>
              <a:gdLst/>
              <a:ahLst/>
              <a:cxnLst/>
              <a:rect l="l" t="t" r="r" b="b"/>
              <a:pathLst>
                <a:path w="10990199" h="13718412">
                  <a:moveTo>
                    <a:pt x="0" y="0"/>
                  </a:moveTo>
                  <a:lnTo>
                    <a:pt x="10990199" y="0"/>
                  </a:lnTo>
                  <a:lnTo>
                    <a:pt x="10990199" y="13718412"/>
                  </a:lnTo>
                  <a:lnTo>
                    <a:pt x="0" y="13718412"/>
                  </a:lnTo>
                  <a:close/>
                </a:path>
              </a:pathLst>
            </a:custGeom>
            <a:solidFill>
              <a:srgbClr val="FFFFFF">
                <a:alpha val="86275"/>
              </a:srgbClr>
            </a:solidFill>
          </p:spPr>
        </p:sp>
      </p:grpSp>
      <p:grpSp>
        <p:nvGrpSpPr>
          <p:cNvPr id="4" name="Group 4"/>
          <p:cNvGrpSpPr/>
          <p:nvPr/>
        </p:nvGrpSpPr>
        <p:grpSpPr>
          <a:xfrm>
            <a:off x="-5" y="0"/>
            <a:ext cx="18288004" cy="10288776"/>
            <a:chOff x="0" y="0"/>
            <a:chExt cx="24384000" cy="13718364"/>
          </a:xfrm>
        </p:grpSpPr>
        <p:sp>
          <p:nvSpPr>
            <p:cNvPr id="5" name="Freeform 5"/>
            <p:cNvSpPr/>
            <p:nvPr/>
          </p:nvSpPr>
          <p:spPr>
            <a:xfrm>
              <a:off x="0" y="0"/>
              <a:ext cx="24384000" cy="13718412"/>
            </a:xfrm>
            <a:custGeom>
              <a:avLst/>
              <a:gdLst/>
              <a:ahLst/>
              <a:cxnLst/>
              <a:rect l="l" t="t" r="r" b="b"/>
              <a:pathLst>
                <a:path w="24384000" h="13718412">
                  <a:moveTo>
                    <a:pt x="0" y="0"/>
                  </a:moveTo>
                  <a:lnTo>
                    <a:pt x="24384000" y="0"/>
                  </a:lnTo>
                  <a:lnTo>
                    <a:pt x="24384000" y="13718412"/>
                  </a:lnTo>
                  <a:lnTo>
                    <a:pt x="0" y="13718412"/>
                  </a:lnTo>
                  <a:close/>
                </a:path>
              </a:pathLst>
            </a:custGeom>
            <a:solidFill>
              <a:srgbClr val="4DBC64">
                <a:alpha val="8627"/>
              </a:srgbClr>
            </a:solidFill>
          </p:spPr>
        </p:sp>
      </p:grpSp>
      <p:grpSp>
        <p:nvGrpSpPr>
          <p:cNvPr id="6" name="Group 6"/>
          <p:cNvGrpSpPr/>
          <p:nvPr/>
        </p:nvGrpSpPr>
        <p:grpSpPr>
          <a:xfrm>
            <a:off x="0" y="-1774"/>
            <a:ext cx="1477107" cy="2613088"/>
            <a:chOff x="0" y="0"/>
            <a:chExt cx="1969476" cy="3484118"/>
          </a:xfrm>
        </p:grpSpPr>
        <p:sp>
          <p:nvSpPr>
            <p:cNvPr id="7" name="Freeform 7"/>
            <p:cNvSpPr/>
            <p:nvPr/>
          </p:nvSpPr>
          <p:spPr>
            <a:xfrm>
              <a:off x="0" y="0"/>
              <a:ext cx="1969516" cy="3484118"/>
            </a:xfrm>
            <a:custGeom>
              <a:avLst/>
              <a:gdLst/>
              <a:ahLst/>
              <a:cxnLst/>
              <a:rect l="l" t="t" r="r" b="b"/>
              <a:pathLst>
                <a:path w="1969516" h="3484118">
                  <a:moveTo>
                    <a:pt x="0" y="0"/>
                  </a:moveTo>
                  <a:lnTo>
                    <a:pt x="1969516" y="0"/>
                  </a:lnTo>
                  <a:lnTo>
                    <a:pt x="1969516" y="3484118"/>
                  </a:lnTo>
                  <a:lnTo>
                    <a:pt x="0" y="3484118"/>
                  </a:lnTo>
                  <a:close/>
                </a:path>
              </a:pathLst>
            </a:custGeom>
            <a:solidFill>
              <a:srgbClr val="4DBC64">
                <a:alpha val="8627"/>
              </a:srgbClr>
            </a:solidFill>
          </p:spPr>
        </p:sp>
      </p:grpSp>
      <p:grpSp>
        <p:nvGrpSpPr>
          <p:cNvPr id="8" name="Group 8"/>
          <p:cNvGrpSpPr/>
          <p:nvPr/>
        </p:nvGrpSpPr>
        <p:grpSpPr>
          <a:xfrm>
            <a:off x="962757" y="2136936"/>
            <a:ext cx="6053504" cy="1582211"/>
            <a:chOff x="0" y="0"/>
            <a:chExt cx="8071338" cy="2109614"/>
          </a:xfrm>
        </p:grpSpPr>
        <p:sp>
          <p:nvSpPr>
            <p:cNvPr id="9" name="Freeform 9"/>
            <p:cNvSpPr/>
            <p:nvPr/>
          </p:nvSpPr>
          <p:spPr>
            <a:xfrm>
              <a:off x="0" y="0"/>
              <a:ext cx="8071358" cy="2109597"/>
            </a:xfrm>
            <a:custGeom>
              <a:avLst/>
              <a:gdLst/>
              <a:ahLst/>
              <a:cxnLst/>
              <a:rect l="l" t="t" r="r" b="b"/>
              <a:pathLst>
                <a:path w="8071358" h="2109597">
                  <a:moveTo>
                    <a:pt x="0" y="0"/>
                  </a:moveTo>
                  <a:lnTo>
                    <a:pt x="8071358" y="0"/>
                  </a:lnTo>
                  <a:lnTo>
                    <a:pt x="8071358" y="2109597"/>
                  </a:lnTo>
                  <a:lnTo>
                    <a:pt x="0" y="2109597"/>
                  </a:lnTo>
                  <a:close/>
                </a:path>
              </a:pathLst>
            </a:custGeom>
            <a:solidFill>
              <a:srgbClr val="4DBC64">
                <a:alpha val="8627"/>
              </a:srgbClr>
            </a:solidFill>
          </p:spPr>
        </p:sp>
      </p:grpSp>
      <p:grpSp>
        <p:nvGrpSpPr>
          <p:cNvPr id="10" name="Group 10"/>
          <p:cNvGrpSpPr/>
          <p:nvPr/>
        </p:nvGrpSpPr>
        <p:grpSpPr>
          <a:xfrm>
            <a:off x="5143500" y="555106"/>
            <a:ext cx="4167553" cy="1884759"/>
            <a:chOff x="0" y="0"/>
            <a:chExt cx="5556738" cy="2513012"/>
          </a:xfrm>
        </p:grpSpPr>
        <p:sp>
          <p:nvSpPr>
            <p:cNvPr id="11" name="Freeform 11"/>
            <p:cNvSpPr/>
            <p:nvPr/>
          </p:nvSpPr>
          <p:spPr>
            <a:xfrm>
              <a:off x="0" y="0"/>
              <a:ext cx="5556758" cy="2512949"/>
            </a:xfrm>
            <a:custGeom>
              <a:avLst/>
              <a:gdLst/>
              <a:ahLst/>
              <a:cxnLst/>
              <a:rect l="l" t="t" r="r" b="b"/>
              <a:pathLst>
                <a:path w="5556758" h="2512949">
                  <a:moveTo>
                    <a:pt x="0" y="0"/>
                  </a:moveTo>
                  <a:lnTo>
                    <a:pt x="5556758" y="0"/>
                  </a:lnTo>
                  <a:lnTo>
                    <a:pt x="5556758" y="2512949"/>
                  </a:lnTo>
                  <a:lnTo>
                    <a:pt x="0" y="2512949"/>
                  </a:lnTo>
                  <a:close/>
                </a:path>
              </a:pathLst>
            </a:custGeom>
            <a:solidFill>
              <a:srgbClr val="FFFFFF">
                <a:alpha val="48627"/>
              </a:srgbClr>
            </a:solidFill>
          </p:spPr>
        </p:sp>
      </p:grpSp>
      <p:sp>
        <p:nvSpPr>
          <p:cNvPr id="12" name="TextBox 12"/>
          <p:cNvSpPr txBox="1"/>
          <p:nvPr/>
        </p:nvSpPr>
        <p:spPr>
          <a:xfrm>
            <a:off x="870381" y="787201"/>
            <a:ext cx="10339812" cy="1262921"/>
          </a:xfrm>
          <a:prstGeom prst="rect">
            <a:avLst/>
          </a:prstGeom>
        </p:spPr>
        <p:txBody>
          <a:bodyPr lIns="0" tIns="0" rIns="0" bIns="0" rtlCol="0" anchor="t">
            <a:spAutoFit/>
          </a:bodyPr>
          <a:lstStyle/>
          <a:p>
            <a:pPr algn="l">
              <a:lnSpc>
                <a:spcPts val="5184"/>
              </a:lnSpc>
            </a:pPr>
            <a:r>
              <a:rPr lang="en-US" sz="4800" b="1">
                <a:solidFill>
                  <a:srgbClr val="000000"/>
                </a:solidFill>
                <a:latin typeface="Open Sans 1 Bold"/>
                <a:ea typeface="Open Sans 1 Bold"/>
                <a:cs typeface="Open Sans 1 Bold"/>
                <a:sym typeface="Open Sans 1 Bold"/>
              </a:rPr>
              <a:t>2. Pazara Giriş Haritası</a:t>
            </a:r>
          </a:p>
          <a:p>
            <a:pPr algn="l">
              <a:lnSpc>
                <a:spcPts val="5184"/>
              </a:lnSpc>
            </a:pPr>
            <a:endParaRPr lang="en-US" sz="4800" b="1">
              <a:solidFill>
                <a:srgbClr val="000000"/>
              </a:solidFill>
              <a:latin typeface="Open Sans 1 Bold"/>
              <a:ea typeface="Open Sans 1 Bold"/>
              <a:cs typeface="Open Sans 1 Bold"/>
              <a:sym typeface="Open Sans 1 Bold"/>
            </a:endParaRPr>
          </a:p>
        </p:txBody>
      </p:sp>
      <p:grpSp>
        <p:nvGrpSpPr>
          <p:cNvPr id="13" name="Group 13"/>
          <p:cNvGrpSpPr/>
          <p:nvPr/>
        </p:nvGrpSpPr>
        <p:grpSpPr>
          <a:xfrm>
            <a:off x="-4" y="6265306"/>
            <a:ext cx="3310308" cy="2735232"/>
            <a:chOff x="0" y="0"/>
            <a:chExt cx="4413744" cy="3646976"/>
          </a:xfrm>
        </p:grpSpPr>
        <p:sp>
          <p:nvSpPr>
            <p:cNvPr id="14" name="Freeform 14"/>
            <p:cNvSpPr/>
            <p:nvPr/>
          </p:nvSpPr>
          <p:spPr>
            <a:xfrm>
              <a:off x="0" y="0"/>
              <a:ext cx="4413758" cy="3646932"/>
            </a:xfrm>
            <a:custGeom>
              <a:avLst/>
              <a:gdLst/>
              <a:ahLst/>
              <a:cxnLst/>
              <a:rect l="l" t="t" r="r" b="b"/>
              <a:pathLst>
                <a:path w="4413758" h="3646932">
                  <a:moveTo>
                    <a:pt x="0" y="0"/>
                  </a:moveTo>
                  <a:lnTo>
                    <a:pt x="4413758" y="0"/>
                  </a:lnTo>
                  <a:lnTo>
                    <a:pt x="4413758" y="3646932"/>
                  </a:lnTo>
                  <a:lnTo>
                    <a:pt x="0" y="3646932"/>
                  </a:lnTo>
                  <a:close/>
                </a:path>
              </a:pathLst>
            </a:custGeom>
            <a:solidFill>
              <a:srgbClr val="4DBC64">
                <a:alpha val="8627"/>
              </a:srgbClr>
            </a:solidFill>
          </p:spPr>
        </p:sp>
      </p:grpSp>
      <p:grpSp>
        <p:nvGrpSpPr>
          <p:cNvPr id="15" name="Group 15"/>
          <p:cNvGrpSpPr/>
          <p:nvPr/>
        </p:nvGrpSpPr>
        <p:grpSpPr>
          <a:xfrm>
            <a:off x="2637693" y="8612064"/>
            <a:ext cx="6506307" cy="1674934"/>
            <a:chOff x="0" y="0"/>
            <a:chExt cx="8675076" cy="2233246"/>
          </a:xfrm>
        </p:grpSpPr>
        <p:sp>
          <p:nvSpPr>
            <p:cNvPr id="16" name="Freeform 16"/>
            <p:cNvSpPr/>
            <p:nvPr/>
          </p:nvSpPr>
          <p:spPr>
            <a:xfrm>
              <a:off x="0" y="0"/>
              <a:ext cx="8675116" cy="2233295"/>
            </a:xfrm>
            <a:custGeom>
              <a:avLst/>
              <a:gdLst/>
              <a:ahLst/>
              <a:cxnLst/>
              <a:rect l="l" t="t" r="r" b="b"/>
              <a:pathLst>
                <a:path w="8675116" h="2233295">
                  <a:moveTo>
                    <a:pt x="0" y="0"/>
                  </a:moveTo>
                  <a:lnTo>
                    <a:pt x="8675116" y="0"/>
                  </a:lnTo>
                  <a:lnTo>
                    <a:pt x="8675116" y="2233295"/>
                  </a:lnTo>
                  <a:lnTo>
                    <a:pt x="0" y="2233295"/>
                  </a:lnTo>
                  <a:close/>
                </a:path>
              </a:pathLst>
            </a:custGeom>
            <a:solidFill>
              <a:srgbClr val="FFFFFF">
                <a:alpha val="48627"/>
              </a:srgbClr>
            </a:solidFill>
          </p:spPr>
        </p:sp>
      </p:grpSp>
      <p:grpSp>
        <p:nvGrpSpPr>
          <p:cNvPr id="17" name="Group 17"/>
          <p:cNvGrpSpPr/>
          <p:nvPr/>
        </p:nvGrpSpPr>
        <p:grpSpPr>
          <a:xfrm>
            <a:off x="896186" y="2262108"/>
            <a:ext cx="6345378" cy="667243"/>
            <a:chOff x="0" y="0"/>
            <a:chExt cx="8460504" cy="889658"/>
          </a:xfrm>
        </p:grpSpPr>
        <p:sp>
          <p:nvSpPr>
            <p:cNvPr id="18" name="Freeform 18"/>
            <p:cNvSpPr/>
            <p:nvPr/>
          </p:nvSpPr>
          <p:spPr>
            <a:xfrm>
              <a:off x="19050" y="19050"/>
              <a:ext cx="8422386" cy="851535"/>
            </a:xfrm>
            <a:custGeom>
              <a:avLst/>
              <a:gdLst/>
              <a:ahLst/>
              <a:cxnLst/>
              <a:rect l="l" t="t" r="r" b="b"/>
              <a:pathLst>
                <a:path w="8422386" h="851535">
                  <a:moveTo>
                    <a:pt x="0" y="0"/>
                  </a:moveTo>
                  <a:lnTo>
                    <a:pt x="8422386" y="0"/>
                  </a:lnTo>
                  <a:lnTo>
                    <a:pt x="8422386" y="851535"/>
                  </a:lnTo>
                  <a:lnTo>
                    <a:pt x="0" y="851535"/>
                  </a:lnTo>
                  <a:close/>
                </a:path>
              </a:pathLst>
            </a:custGeom>
            <a:solidFill>
              <a:srgbClr val="FFFFFF"/>
            </a:solidFill>
          </p:spPr>
        </p:sp>
        <p:sp>
          <p:nvSpPr>
            <p:cNvPr id="19" name="Freeform 19"/>
            <p:cNvSpPr/>
            <p:nvPr/>
          </p:nvSpPr>
          <p:spPr>
            <a:xfrm>
              <a:off x="0" y="0"/>
              <a:ext cx="8460486" cy="889635"/>
            </a:xfrm>
            <a:custGeom>
              <a:avLst/>
              <a:gdLst/>
              <a:ahLst/>
              <a:cxnLst/>
              <a:rect l="l" t="t" r="r" b="b"/>
              <a:pathLst>
                <a:path w="8460486" h="889635">
                  <a:moveTo>
                    <a:pt x="19050" y="0"/>
                  </a:moveTo>
                  <a:lnTo>
                    <a:pt x="8441436" y="0"/>
                  </a:lnTo>
                  <a:cubicBezTo>
                    <a:pt x="8451977" y="0"/>
                    <a:pt x="8460486" y="8509"/>
                    <a:pt x="8460486" y="19050"/>
                  </a:cubicBezTo>
                  <a:lnTo>
                    <a:pt x="8460486" y="870585"/>
                  </a:lnTo>
                  <a:cubicBezTo>
                    <a:pt x="8460486" y="881126"/>
                    <a:pt x="8451977" y="889635"/>
                    <a:pt x="8441436" y="889635"/>
                  </a:cubicBezTo>
                  <a:lnTo>
                    <a:pt x="19050" y="889635"/>
                  </a:lnTo>
                  <a:cubicBezTo>
                    <a:pt x="8509" y="889635"/>
                    <a:pt x="0" y="881126"/>
                    <a:pt x="0" y="870585"/>
                  </a:cubicBezTo>
                  <a:lnTo>
                    <a:pt x="0" y="19050"/>
                  </a:lnTo>
                  <a:cubicBezTo>
                    <a:pt x="0" y="8509"/>
                    <a:pt x="8509" y="0"/>
                    <a:pt x="19050" y="0"/>
                  </a:cubicBezTo>
                  <a:moveTo>
                    <a:pt x="19050" y="38100"/>
                  </a:moveTo>
                  <a:lnTo>
                    <a:pt x="19050" y="19050"/>
                  </a:lnTo>
                  <a:lnTo>
                    <a:pt x="38100" y="19050"/>
                  </a:lnTo>
                  <a:lnTo>
                    <a:pt x="38100" y="870585"/>
                  </a:lnTo>
                  <a:lnTo>
                    <a:pt x="19050" y="870585"/>
                  </a:lnTo>
                  <a:lnTo>
                    <a:pt x="19050" y="851535"/>
                  </a:lnTo>
                  <a:lnTo>
                    <a:pt x="8441436" y="851535"/>
                  </a:lnTo>
                  <a:lnTo>
                    <a:pt x="8441436" y="870585"/>
                  </a:lnTo>
                  <a:lnTo>
                    <a:pt x="8422386" y="870585"/>
                  </a:lnTo>
                  <a:lnTo>
                    <a:pt x="8422386" y="19050"/>
                  </a:lnTo>
                  <a:lnTo>
                    <a:pt x="8441436" y="19050"/>
                  </a:lnTo>
                  <a:lnTo>
                    <a:pt x="8441436" y="38100"/>
                  </a:lnTo>
                  <a:lnTo>
                    <a:pt x="19050" y="38100"/>
                  </a:lnTo>
                  <a:close/>
                </a:path>
              </a:pathLst>
            </a:custGeom>
            <a:solidFill>
              <a:srgbClr val="4DBC64"/>
            </a:solidFill>
          </p:spPr>
        </p:sp>
        <p:sp>
          <p:nvSpPr>
            <p:cNvPr id="20" name="TextBox 20"/>
            <p:cNvSpPr txBox="1"/>
            <p:nvPr/>
          </p:nvSpPr>
          <p:spPr>
            <a:xfrm>
              <a:off x="0" y="-114300"/>
              <a:ext cx="8460504" cy="1003958"/>
            </a:xfrm>
            <a:prstGeom prst="rect">
              <a:avLst/>
            </a:prstGeom>
          </p:spPr>
          <p:txBody>
            <a:bodyPr lIns="50800" tIns="50800" rIns="50800" bIns="50800" rtlCol="0" anchor="ctr"/>
            <a:lstStyle/>
            <a:p>
              <a:pPr marL="380048" lvl="1" indent="-190024" algn="l">
                <a:lnSpc>
                  <a:spcPts val="3780"/>
                </a:lnSpc>
                <a:buFont typeface="Arial"/>
                <a:buChar char="•"/>
              </a:pPr>
              <a:r>
                <a:rPr lang="en-US" sz="2100">
                  <a:solidFill>
                    <a:srgbClr val="000000"/>
                  </a:solidFill>
                  <a:latin typeface="Open Sans 1"/>
                  <a:ea typeface="Open Sans 1"/>
                  <a:cs typeface="Open Sans 1"/>
                  <a:sym typeface="Open Sans 1"/>
                </a:rPr>
                <a:t>Ülkenin genel sosyoekonomik göstergeleri</a:t>
              </a:r>
            </a:p>
          </p:txBody>
        </p:sp>
      </p:grpSp>
      <p:grpSp>
        <p:nvGrpSpPr>
          <p:cNvPr id="25" name="Group 25"/>
          <p:cNvGrpSpPr/>
          <p:nvPr/>
        </p:nvGrpSpPr>
        <p:grpSpPr>
          <a:xfrm>
            <a:off x="856094" y="3227846"/>
            <a:ext cx="6345378" cy="1203639"/>
            <a:chOff x="0" y="0"/>
            <a:chExt cx="8460504" cy="1604852"/>
          </a:xfrm>
        </p:grpSpPr>
        <p:sp>
          <p:nvSpPr>
            <p:cNvPr id="26" name="Freeform 26"/>
            <p:cNvSpPr/>
            <p:nvPr/>
          </p:nvSpPr>
          <p:spPr>
            <a:xfrm>
              <a:off x="19050" y="19050"/>
              <a:ext cx="8422386" cy="1566799"/>
            </a:xfrm>
            <a:custGeom>
              <a:avLst/>
              <a:gdLst/>
              <a:ahLst/>
              <a:cxnLst/>
              <a:rect l="l" t="t" r="r" b="b"/>
              <a:pathLst>
                <a:path w="8422386" h="1566799">
                  <a:moveTo>
                    <a:pt x="0" y="0"/>
                  </a:moveTo>
                  <a:lnTo>
                    <a:pt x="8422386" y="0"/>
                  </a:lnTo>
                  <a:lnTo>
                    <a:pt x="8422386" y="1566799"/>
                  </a:lnTo>
                  <a:lnTo>
                    <a:pt x="0" y="1566799"/>
                  </a:lnTo>
                  <a:close/>
                </a:path>
              </a:pathLst>
            </a:custGeom>
            <a:solidFill>
              <a:srgbClr val="FFFFFF"/>
            </a:solidFill>
          </p:spPr>
        </p:sp>
        <p:sp>
          <p:nvSpPr>
            <p:cNvPr id="27" name="Freeform 27"/>
            <p:cNvSpPr/>
            <p:nvPr/>
          </p:nvSpPr>
          <p:spPr>
            <a:xfrm>
              <a:off x="0" y="0"/>
              <a:ext cx="8460486" cy="1604899"/>
            </a:xfrm>
            <a:custGeom>
              <a:avLst/>
              <a:gdLst/>
              <a:ahLst/>
              <a:cxnLst/>
              <a:rect l="l" t="t" r="r" b="b"/>
              <a:pathLst>
                <a:path w="8460486" h="1604899">
                  <a:moveTo>
                    <a:pt x="19050" y="0"/>
                  </a:moveTo>
                  <a:lnTo>
                    <a:pt x="8441436" y="0"/>
                  </a:lnTo>
                  <a:cubicBezTo>
                    <a:pt x="8451977" y="0"/>
                    <a:pt x="8460486" y="8509"/>
                    <a:pt x="8460486" y="19050"/>
                  </a:cubicBezTo>
                  <a:lnTo>
                    <a:pt x="8460486" y="1585849"/>
                  </a:lnTo>
                  <a:cubicBezTo>
                    <a:pt x="8460486" y="1596390"/>
                    <a:pt x="8451977" y="1604899"/>
                    <a:pt x="8441436" y="1604899"/>
                  </a:cubicBezTo>
                  <a:lnTo>
                    <a:pt x="19050" y="1604899"/>
                  </a:lnTo>
                  <a:cubicBezTo>
                    <a:pt x="8509" y="1604899"/>
                    <a:pt x="0" y="1596390"/>
                    <a:pt x="0" y="1585849"/>
                  </a:cubicBezTo>
                  <a:lnTo>
                    <a:pt x="0" y="19050"/>
                  </a:lnTo>
                  <a:cubicBezTo>
                    <a:pt x="0" y="8509"/>
                    <a:pt x="8509" y="0"/>
                    <a:pt x="19050" y="0"/>
                  </a:cubicBezTo>
                  <a:moveTo>
                    <a:pt x="19050" y="38100"/>
                  </a:moveTo>
                  <a:lnTo>
                    <a:pt x="19050" y="19050"/>
                  </a:lnTo>
                  <a:lnTo>
                    <a:pt x="38100" y="19050"/>
                  </a:lnTo>
                  <a:lnTo>
                    <a:pt x="38100" y="1585849"/>
                  </a:lnTo>
                  <a:lnTo>
                    <a:pt x="19050" y="1585849"/>
                  </a:lnTo>
                  <a:lnTo>
                    <a:pt x="19050" y="1566799"/>
                  </a:lnTo>
                  <a:lnTo>
                    <a:pt x="8441436" y="1566799"/>
                  </a:lnTo>
                  <a:lnTo>
                    <a:pt x="8441436" y="1585849"/>
                  </a:lnTo>
                  <a:lnTo>
                    <a:pt x="8422386" y="1585849"/>
                  </a:lnTo>
                  <a:lnTo>
                    <a:pt x="8422386" y="19050"/>
                  </a:lnTo>
                  <a:lnTo>
                    <a:pt x="8441436" y="19050"/>
                  </a:lnTo>
                  <a:lnTo>
                    <a:pt x="8441436" y="38100"/>
                  </a:lnTo>
                  <a:lnTo>
                    <a:pt x="19050" y="38100"/>
                  </a:lnTo>
                  <a:close/>
                </a:path>
              </a:pathLst>
            </a:custGeom>
            <a:solidFill>
              <a:srgbClr val="4DBC64"/>
            </a:solidFill>
          </p:spPr>
        </p:sp>
        <p:sp>
          <p:nvSpPr>
            <p:cNvPr id="28" name="TextBox 28"/>
            <p:cNvSpPr txBox="1"/>
            <p:nvPr/>
          </p:nvSpPr>
          <p:spPr>
            <a:xfrm>
              <a:off x="0" y="-114300"/>
              <a:ext cx="8460504" cy="1719152"/>
            </a:xfrm>
            <a:prstGeom prst="rect">
              <a:avLst/>
            </a:prstGeom>
          </p:spPr>
          <p:txBody>
            <a:bodyPr lIns="50800" tIns="50800" rIns="50800" bIns="50800" rtlCol="0" anchor="ctr"/>
            <a:lstStyle/>
            <a:p>
              <a:pPr marL="380048" lvl="1" indent="-190024" algn="l">
                <a:lnSpc>
                  <a:spcPts val="3780"/>
                </a:lnSpc>
                <a:buFont typeface="Arial"/>
                <a:buChar char="•"/>
              </a:pPr>
              <a:r>
                <a:rPr lang="en-US" sz="2100">
                  <a:solidFill>
                    <a:srgbClr val="000000"/>
                  </a:solidFill>
                  <a:latin typeface="Open Sans 1"/>
                  <a:ea typeface="Open Sans 1"/>
                  <a:cs typeface="Open Sans 1"/>
                  <a:sym typeface="Open Sans 1"/>
                </a:rPr>
                <a:t>Hedef pazarda diğer ülkelerin pazar payları ve büyüklüklerini gösteriyor</a:t>
              </a:r>
            </a:p>
          </p:txBody>
        </p:sp>
      </p:grpSp>
      <p:grpSp>
        <p:nvGrpSpPr>
          <p:cNvPr id="29" name="Group 29"/>
          <p:cNvGrpSpPr/>
          <p:nvPr/>
        </p:nvGrpSpPr>
        <p:grpSpPr>
          <a:xfrm>
            <a:off x="856094" y="4758024"/>
            <a:ext cx="6345378" cy="1151991"/>
            <a:chOff x="0" y="0"/>
            <a:chExt cx="8460504" cy="1535988"/>
          </a:xfrm>
        </p:grpSpPr>
        <p:sp>
          <p:nvSpPr>
            <p:cNvPr id="30" name="Freeform 30"/>
            <p:cNvSpPr/>
            <p:nvPr/>
          </p:nvSpPr>
          <p:spPr>
            <a:xfrm>
              <a:off x="19050" y="19050"/>
              <a:ext cx="8422386" cy="1497838"/>
            </a:xfrm>
            <a:custGeom>
              <a:avLst/>
              <a:gdLst/>
              <a:ahLst/>
              <a:cxnLst/>
              <a:rect l="l" t="t" r="r" b="b"/>
              <a:pathLst>
                <a:path w="8422386" h="1497838">
                  <a:moveTo>
                    <a:pt x="0" y="0"/>
                  </a:moveTo>
                  <a:lnTo>
                    <a:pt x="8422386" y="0"/>
                  </a:lnTo>
                  <a:lnTo>
                    <a:pt x="8422386" y="1497838"/>
                  </a:lnTo>
                  <a:lnTo>
                    <a:pt x="0" y="1497838"/>
                  </a:lnTo>
                  <a:close/>
                </a:path>
              </a:pathLst>
            </a:custGeom>
            <a:solidFill>
              <a:srgbClr val="FFFFFF"/>
            </a:solidFill>
          </p:spPr>
        </p:sp>
        <p:sp>
          <p:nvSpPr>
            <p:cNvPr id="31" name="Freeform 31"/>
            <p:cNvSpPr/>
            <p:nvPr/>
          </p:nvSpPr>
          <p:spPr>
            <a:xfrm>
              <a:off x="0" y="0"/>
              <a:ext cx="8460486" cy="1535938"/>
            </a:xfrm>
            <a:custGeom>
              <a:avLst/>
              <a:gdLst/>
              <a:ahLst/>
              <a:cxnLst/>
              <a:rect l="l" t="t" r="r" b="b"/>
              <a:pathLst>
                <a:path w="8460486" h="1535938">
                  <a:moveTo>
                    <a:pt x="19050" y="0"/>
                  </a:moveTo>
                  <a:lnTo>
                    <a:pt x="8441436" y="0"/>
                  </a:lnTo>
                  <a:cubicBezTo>
                    <a:pt x="8451977" y="0"/>
                    <a:pt x="8460486" y="8509"/>
                    <a:pt x="8460486" y="19050"/>
                  </a:cubicBezTo>
                  <a:lnTo>
                    <a:pt x="8460486" y="1516888"/>
                  </a:lnTo>
                  <a:cubicBezTo>
                    <a:pt x="8460486" y="1527429"/>
                    <a:pt x="8451977" y="1535938"/>
                    <a:pt x="8441436" y="1535938"/>
                  </a:cubicBezTo>
                  <a:lnTo>
                    <a:pt x="19050" y="1535938"/>
                  </a:lnTo>
                  <a:cubicBezTo>
                    <a:pt x="8509" y="1535938"/>
                    <a:pt x="0" y="1527429"/>
                    <a:pt x="0" y="1516888"/>
                  </a:cubicBezTo>
                  <a:lnTo>
                    <a:pt x="0" y="19050"/>
                  </a:lnTo>
                  <a:cubicBezTo>
                    <a:pt x="0" y="8509"/>
                    <a:pt x="8509" y="0"/>
                    <a:pt x="19050" y="0"/>
                  </a:cubicBezTo>
                  <a:moveTo>
                    <a:pt x="19050" y="38100"/>
                  </a:moveTo>
                  <a:lnTo>
                    <a:pt x="19050" y="19050"/>
                  </a:lnTo>
                  <a:lnTo>
                    <a:pt x="38100" y="19050"/>
                  </a:lnTo>
                  <a:lnTo>
                    <a:pt x="38100" y="1516888"/>
                  </a:lnTo>
                  <a:lnTo>
                    <a:pt x="19050" y="1516888"/>
                  </a:lnTo>
                  <a:lnTo>
                    <a:pt x="19050" y="1497838"/>
                  </a:lnTo>
                  <a:lnTo>
                    <a:pt x="8441436" y="1497838"/>
                  </a:lnTo>
                  <a:lnTo>
                    <a:pt x="8441436" y="1516888"/>
                  </a:lnTo>
                  <a:lnTo>
                    <a:pt x="8422386" y="1516888"/>
                  </a:lnTo>
                  <a:lnTo>
                    <a:pt x="8422386" y="19050"/>
                  </a:lnTo>
                  <a:lnTo>
                    <a:pt x="8441436" y="19050"/>
                  </a:lnTo>
                  <a:lnTo>
                    <a:pt x="8441436" y="38100"/>
                  </a:lnTo>
                  <a:lnTo>
                    <a:pt x="19050" y="38100"/>
                  </a:lnTo>
                  <a:close/>
                </a:path>
              </a:pathLst>
            </a:custGeom>
            <a:solidFill>
              <a:srgbClr val="4DBC64"/>
            </a:solidFill>
          </p:spPr>
        </p:sp>
        <p:sp>
          <p:nvSpPr>
            <p:cNvPr id="32" name="TextBox 32"/>
            <p:cNvSpPr txBox="1"/>
            <p:nvPr/>
          </p:nvSpPr>
          <p:spPr>
            <a:xfrm>
              <a:off x="0" y="-114300"/>
              <a:ext cx="8460504" cy="1650288"/>
            </a:xfrm>
            <a:prstGeom prst="rect">
              <a:avLst/>
            </a:prstGeom>
          </p:spPr>
          <p:txBody>
            <a:bodyPr lIns="50800" tIns="50800" rIns="50800" bIns="50800" rtlCol="0" anchor="ctr"/>
            <a:lstStyle/>
            <a:p>
              <a:pPr marL="380048" lvl="1" indent="-190024" algn="l">
                <a:lnSpc>
                  <a:spcPts val="3780"/>
                </a:lnSpc>
                <a:buFont typeface="Arial"/>
                <a:buChar char="•"/>
              </a:pPr>
              <a:r>
                <a:rPr lang="en-US" sz="2100">
                  <a:solidFill>
                    <a:srgbClr val="000000"/>
                  </a:solidFill>
                  <a:latin typeface="Open Sans 1"/>
                  <a:ea typeface="Open Sans 1"/>
                  <a:cs typeface="Open Sans 1"/>
                  <a:sym typeface="Open Sans 1"/>
                </a:rPr>
                <a:t>Ülkenin ürün için yaptığı alım ve Türkiye’nin payı</a:t>
              </a:r>
            </a:p>
          </p:txBody>
        </p:sp>
      </p:grpSp>
      <p:grpSp>
        <p:nvGrpSpPr>
          <p:cNvPr id="33" name="Group 33"/>
          <p:cNvGrpSpPr/>
          <p:nvPr/>
        </p:nvGrpSpPr>
        <p:grpSpPr>
          <a:xfrm>
            <a:off x="856094" y="6262378"/>
            <a:ext cx="6345378" cy="1636740"/>
            <a:chOff x="0" y="0"/>
            <a:chExt cx="8460504" cy="2182320"/>
          </a:xfrm>
        </p:grpSpPr>
        <p:sp>
          <p:nvSpPr>
            <p:cNvPr id="34" name="Freeform 34"/>
            <p:cNvSpPr/>
            <p:nvPr/>
          </p:nvSpPr>
          <p:spPr>
            <a:xfrm>
              <a:off x="19050" y="19050"/>
              <a:ext cx="8422386" cy="2144268"/>
            </a:xfrm>
            <a:custGeom>
              <a:avLst/>
              <a:gdLst/>
              <a:ahLst/>
              <a:cxnLst/>
              <a:rect l="l" t="t" r="r" b="b"/>
              <a:pathLst>
                <a:path w="8422386" h="2144268">
                  <a:moveTo>
                    <a:pt x="0" y="0"/>
                  </a:moveTo>
                  <a:lnTo>
                    <a:pt x="8422386" y="0"/>
                  </a:lnTo>
                  <a:lnTo>
                    <a:pt x="8422386" y="2144268"/>
                  </a:lnTo>
                  <a:lnTo>
                    <a:pt x="0" y="2144268"/>
                  </a:lnTo>
                  <a:close/>
                </a:path>
              </a:pathLst>
            </a:custGeom>
            <a:solidFill>
              <a:srgbClr val="FFFFFF"/>
            </a:solidFill>
          </p:spPr>
        </p:sp>
        <p:sp>
          <p:nvSpPr>
            <p:cNvPr id="35" name="Freeform 35"/>
            <p:cNvSpPr/>
            <p:nvPr/>
          </p:nvSpPr>
          <p:spPr>
            <a:xfrm>
              <a:off x="0" y="0"/>
              <a:ext cx="8460486" cy="2182368"/>
            </a:xfrm>
            <a:custGeom>
              <a:avLst/>
              <a:gdLst/>
              <a:ahLst/>
              <a:cxnLst/>
              <a:rect l="l" t="t" r="r" b="b"/>
              <a:pathLst>
                <a:path w="8460486" h="2182368">
                  <a:moveTo>
                    <a:pt x="19050" y="0"/>
                  </a:moveTo>
                  <a:lnTo>
                    <a:pt x="8441436" y="0"/>
                  </a:lnTo>
                  <a:cubicBezTo>
                    <a:pt x="8451977" y="0"/>
                    <a:pt x="8460486" y="8509"/>
                    <a:pt x="8460486" y="19050"/>
                  </a:cubicBezTo>
                  <a:lnTo>
                    <a:pt x="8460486" y="2163318"/>
                  </a:lnTo>
                  <a:cubicBezTo>
                    <a:pt x="8460486" y="2173859"/>
                    <a:pt x="8451977" y="2182368"/>
                    <a:pt x="8441436" y="2182368"/>
                  </a:cubicBezTo>
                  <a:lnTo>
                    <a:pt x="19050" y="2182368"/>
                  </a:lnTo>
                  <a:cubicBezTo>
                    <a:pt x="8509" y="2182368"/>
                    <a:pt x="0" y="2173859"/>
                    <a:pt x="0" y="2163318"/>
                  </a:cubicBezTo>
                  <a:lnTo>
                    <a:pt x="0" y="19050"/>
                  </a:lnTo>
                  <a:cubicBezTo>
                    <a:pt x="0" y="8509"/>
                    <a:pt x="8509" y="0"/>
                    <a:pt x="19050" y="0"/>
                  </a:cubicBezTo>
                  <a:moveTo>
                    <a:pt x="19050" y="38100"/>
                  </a:moveTo>
                  <a:lnTo>
                    <a:pt x="19050" y="19050"/>
                  </a:lnTo>
                  <a:lnTo>
                    <a:pt x="38100" y="19050"/>
                  </a:lnTo>
                  <a:lnTo>
                    <a:pt x="38100" y="2163318"/>
                  </a:lnTo>
                  <a:lnTo>
                    <a:pt x="19050" y="2163318"/>
                  </a:lnTo>
                  <a:lnTo>
                    <a:pt x="19050" y="2144268"/>
                  </a:lnTo>
                  <a:lnTo>
                    <a:pt x="8441436" y="2144268"/>
                  </a:lnTo>
                  <a:lnTo>
                    <a:pt x="8441436" y="2163318"/>
                  </a:lnTo>
                  <a:lnTo>
                    <a:pt x="8422386" y="2163318"/>
                  </a:lnTo>
                  <a:lnTo>
                    <a:pt x="8422386" y="19050"/>
                  </a:lnTo>
                  <a:lnTo>
                    <a:pt x="8441436" y="19050"/>
                  </a:lnTo>
                  <a:lnTo>
                    <a:pt x="8441436" y="38100"/>
                  </a:lnTo>
                  <a:lnTo>
                    <a:pt x="19050" y="38100"/>
                  </a:lnTo>
                  <a:close/>
                </a:path>
              </a:pathLst>
            </a:custGeom>
            <a:solidFill>
              <a:srgbClr val="4DBC64"/>
            </a:solidFill>
          </p:spPr>
        </p:sp>
        <p:sp>
          <p:nvSpPr>
            <p:cNvPr id="36" name="TextBox 36"/>
            <p:cNvSpPr txBox="1"/>
            <p:nvPr/>
          </p:nvSpPr>
          <p:spPr>
            <a:xfrm>
              <a:off x="0" y="-114300"/>
              <a:ext cx="8460504" cy="2296620"/>
            </a:xfrm>
            <a:prstGeom prst="rect">
              <a:avLst/>
            </a:prstGeom>
          </p:spPr>
          <p:txBody>
            <a:bodyPr lIns="50800" tIns="50800" rIns="50800" bIns="50800" rtlCol="0" anchor="ctr"/>
            <a:lstStyle/>
            <a:p>
              <a:pPr marL="380048" lvl="1" indent="-190024" algn="l">
                <a:lnSpc>
                  <a:spcPts val="3780"/>
                </a:lnSpc>
                <a:buFont typeface="Arial"/>
                <a:buChar char="•"/>
              </a:pPr>
              <a:r>
                <a:rPr lang="en-US" sz="2100">
                  <a:solidFill>
                    <a:srgbClr val="000000"/>
                  </a:solidFill>
                  <a:latin typeface="Open Sans 1"/>
                  <a:ea typeface="Open Sans 1"/>
                  <a:cs typeface="Open Sans 1"/>
                  <a:sym typeface="Open Sans 1"/>
                </a:rPr>
                <a:t>Menşe belgesi örneği, saklama ve geçerlilik süreleri, kümülasyon durumunu içeren ikili anlaşmalar</a:t>
              </a:r>
            </a:p>
          </p:txBody>
        </p:sp>
      </p:grpSp>
      <p:sp>
        <p:nvSpPr>
          <p:cNvPr id="37" name="Freeform 37"/>
          <p:cNvSpPr/>
          <p:nvPr/>
        </p:nvSpPr>
        <p:spPr>
          <a:xfrm>
            <a:off x="7950442" y="2413251"/>
            <a:ext cx="9871708" cy="5319584"/>
          </a:xfrm>
          <a:custGeom>
            <a:avLst/>
            <a:gdLst/>
            <a:ahLst/>
            <a:cxnLst/>
            <a:rect l="l" t="t" r="r" b="b"/>
            <a:pathLst>
              <a:path w="9871708" h="5044860">
                <a:moveTo>
                  <a:pt x="0" y="0"/>
                </a:moveTo>
                <a:lnTo>
                  <a:pt x="9871709" y="0"/>
                </a:lnTo>
                <a:lnTo>
                  <a:pt x="9871709" y="5044860"/>
                </a:lnTo>
                <a:lnTo>
                  <a:pt x="0" y="5044860"/>
                </a:lnTo>
                <a:lnTo>
                  <a:pt x="0" y="0"/>
                </a:lnTo>
                <a:close/>
              </a:path>
            </a:pathLst>
          </a:custGeom>
          <a:blipFill>
            <a:blip r:embed="rId2"/>
            <a:stretch>
              <a:fillRect t="455" r="-8943" b="-455"/>
            </a:stretch>
          </a:blipFill>
          <a:ln w="28575">
            <a:solidFill>
              <a:srgbClr val="00B050"/>
            </a:solidFill>
          </a:ln>
        </p:spPr>
      </p:sp>
      <p:grpSp>
        <p:nvGrpSpPr>
          <p:cNvPr id="38" name="Group 21"/>
          <p:cNvGrpSpPr/>
          <p:nvPr/>
        </p:nvGrpSpPr>
        <p:grpSpPr>
          <a:xfrm>
            <a:off x="9581476" y="8304948"/>
            <a:ext cx="6832575" cy="1237716"/>
            <a:chOff x="0" y="-114300"/>
            <a:chExt cx="9110100" cy="1650288"/>
          </a:xfrm>
        </p:grpSpPr>
        <p:sp>
          <p:nvSpPr>
            <p:cNvPr id="39" name="Freeform 22"/>
            <p:cNvSpPr/>
            <p:nvPr/>
          </p:nvSpPr>
          <p:spPr>
            <a:xfrm>
              <a:off x="19050" y="19050"/>
              <a:ext cx="9071991" cy="1497838"/>
            </a:xfrm>
            <a:custGeom>
              <a:avLst/>
              <a:gdLst/>
              <a:ahLst/>
              <a:cxnLst/>
              <a:rect l="l" t="t" r="r" b="b"/>
              <a:pathLst>
                <a:path w="9071991" h="1497838">
                  <a:moveTo>
                    <a:pt x="0" y="0"/>
                  </a:moveTo>
                  <a:lnTo>
                    <a:pt x="9071991" y="0"/>
                  </a:lnTo>
                  <a:lnTo>
                    <a:pt x="9071991" y="1497838"/>
                  </a:lnTo>
                  <a:lnTo>
                    <a:pt x="0" y="1497838"/>
                  </a:lnTo>
                  <a:close/>
                </a:path>
              </a:pathLst>
            </a:custGeom>
            <a:solidFill>
              <a:srgbClr val="FFFFFF"/>
            </a:solidFill>
          </p:spPr>
        </p:sp>
        <p:sp>
          <p:nvSpPr>
            <p:cNvPr id="40" name="Freeform 23"/>
            <p:cNvSpPr/>
            <p:nvPr/>
          </p:nvSpPr>
          <p:spPr>
            <a:xfrm>
              <a:off x="0" y="0"/>
              <a:ext cx="9110091" cy="1535938"/>
            </a:xfrm>
            <a:custGeom>
              <a:avLst/>
              <a:gdLst/>
              <a:ahLst/>
              <a:cxnLst/>
              <a:rect l="l" t="t" r="r" b="b"/>
              <a:pathLst>
                <a:path w="9110091" h="1535938">
                  <a:moveTo>
                    <a:pt x="19050" y="0"/>
                  </a:moveTo>
                  <a:lnTo>
                    <a:pt x="9091041" y="0"/>
                  </a:lnTo>
                  <a:cubicBezTo>
                    <a:pt x="9101582" y="0"/>
                    <a:pt x="9110091" y="8509"/>
                    <a:pt x="9110091" y="19050"/>
                  </a:cubicBezTo>
                  <a:lnTo>
                    <a:pt x="9110091" y="1516888"/>
                  </a:lnTo>
                  <a:cubicBezTo>
                    <a:pt x="9110091" y="1527429"/>
                    <a:pt x="9101582" y="1535938"/>
                    <a:pt x="9091041" y="1535938"/>
                  </a:cubicBezTo>
                  <a:lnTo>
                    <a:pt x="19050" y="1535938"/>
                  </a:lnTo>
                  <a:cubicBezTo>
                    <a:pt x="8509" y="1535938"/>
                    <a:pt x="0" y="1527429"/>
                    <a:pt x="0" y="1516888"/>
                  </a:cubicBezTo>
                  <a:lnTo>
                    <a:pt x="0" y="19050"/>
                  </a:lnTo>
                  <a:cubicBezTo>
                    <a:pt x="0" y="8509"/>
                    <a:pt x="8509" y="0"/>
                    <a:pt x="19050" y="0"/>
                  </a:cubicBezTo>
                  <a:moveTo>
                    <a:pt x="19050" y="38100"/>
                  </a:moveTo>
                  <a:lnTo>
                    <a:pt x="19050" y="19050"/>
                  </a:lnTo>
                  <a:lnTo>
                    <a:pt x="38100" y="19050"/>
                  </a:lnTo>
                  <a:lnTo>
                    <a:pt x="38100" y="1516888"/>
                  </a:lnTo>
                  <a:lnTo>
                    <a:pt x="19050" y="1516888"/>
                  </a:lnTo>
                  <a:lnTo>
                    <a:pt x="19050" y="1497838"/>
                  </a:lnTo>
                  <a:lnTo>
                    <a:pt x="9091041" y="1497838"/>
                  </a:lnTo>
                  <a:lnTo>
                    <a:pt x="9091041" y="1516888"/>
                  </a:lnTo>
                  <a:lnTo>
                    <a:pt x="9071991" y="1516888"/>
                  </a:lnTo>
                  <a:lnTo>
                    <a:pt x="9071991" y="19050"/>
                  </a:lnTo>
                  <a:lnTo>
                    <a:pt x="9091041" y="19050"/>
                  </a:lnTo>
                  <a:lnTo>
                    <a:pt x="9091041" y="38100"/>
                  </a:lnTo>
                  <a:lnTo>
                    <a:pt x="19050" y="38100"/>
                  </a:lnTo>
                  <a:close/>
                </a:path>
              </a:pathLst>
            </a:custGeom>
            <a:solidFill>
              <a:srgbClr val="4DBC64"/>
            </a:solidFill>
          </p:spPr>
        </p:sp>
        <p:sp>
          <p:nvSpPr>
            <p:cNvPr id="41" name="TextBox 24"/>
            <p:cNvSpPr txBox="1"/>
            <p:nvPr/>
          </p:nvSpPr>
          <p:spPr>
            <a:xfrm>
              <a:off x="0" y="-114300"/>
              <a:ext cx="9110100" cy="1650288"/>
            </a:xfrm>
            <a:prstGeom prst="rect">
              <a:avLst/>
            </a:prstGeom>
          </p:spPr>
          <p:txBody>
            <a:bodyPr lIns="50800" tIns="50800" rIns="50800" bIns="50800" rtlCol="0" anchor="ctr"/>
            <a:lstStyle/>
            <a:p>
              <a:pPr algn="ctr">
                <a:lnSpc>
                  <a:spcPts val="3780"/>
                </a:lnSpc>
              </a:pPr>
              <a:r>
                <a:rPr lang="en-US" sz="2100" dirty="0" err="1">
                  <a:solidFill>
                    <a:srgbClr val="000000"/>
                  </a:solidFill>
                  <a:latin typeface="Open Sans 1"/>
                  <a:ea typeface="Open Sans 1"/>
                  <a:cs typeface="Open Sans 1"/>
                  <a:sym typeface="Open Sans 1"/>
                </a:rPr>
                <a:t>Seçilen</a:t>
              </a:r>
              <a:r>
                <a:rPr lang="en-US" sz="2100" dirty="0">
                  <a:solidFill>
                    <a:srgbClr val="000000"/>
                  </a:solidFill>
                  <a:latin typeface="Open Sans 1"/>
                  <a:ea typeface="Open Sans 1"/>
                  <a:cs typeface="Open Sans 1"/>
                  <a:sym typeface="Open Sans 1"/>
                </a:rPr>
                <a:t> GTIP </a:t>
              </a:r>
              <a:r>
                <a:rPr lang="en-US" sz="2100" dirty="0" err="1">
                  <a:solidFill>
                    <a:srgbClr val="000000"/>
                  </a:solidFill>
                  <a:latin typeface="Open Sans 1"/>
                  <a:ea typeface="Open Sans 1"/>
                  <a:cs typeface="Open Sans 1"/>
                  <a:sym typeface="Open Sans 1"/>
                </a:rPr>
                <a:t>tercihli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yaygın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vergi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oranları</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tarife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dışı</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önlemler</a:t>
              </a:r>
              <a:endParaRPr lang="en-US" sz="2100" dirty="0">
                <a:solidFill>
                  <a:srgbClr val="000000"/>
                </a:solidFill>
                <a:latin typeface="Open Sans 1"/>
                <a:ea typeface="Open Sans 1"/>
                <a:cs typeface="Open Sans 1"/>
                <a:sym typeface="Open Sans 1"/>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242664" cy="10288773"/>
            <a:chOff x="0" y="0"/>
            <a:chExt cx="10990218" cy="13718364"/>
          </a:xfrm>
        </p:grpSpPr>
        <p:sp>
          <p:nvSpPr>
            <p:cNvPr id="3" name="Freeform 3"/>
            <p:cNvSpPr/>
            <p:nvPr/>
          </p:nvSpPr>
          <p:spPr>
            <a:xfrm>
              <a:off x="0" y="0"/>
              <a:ext cx="10990199" cy="13718412"/>
            </a:xfrm>
            <a:custGeom>
              <a:avLst/>
              <a:gdLst/>
              <a:ahLst/>
              <a:cxnLst/>
              <a:rect l="l" t="t" r="r" b="b"/>
              <a:pathLst>
                <a:path w="10990199" h="13718412">
                  <a:moveTo>
                    <a:pt x="0" y="0"/>
                  </a:moveTo>
                  <a:lnTo>
                    <a:pt x="10990199" y="0"/>
                  </a:lnTo>
                  <a:lnTo>
                    <a:pt x="10990199" y="13718412"/>
                  </a:lnTo>
                  <a:lnTo>
                    <a:pt x="0" y="13718412"/>
                  </a:lnTo>
                  <a:close/>
                </a:path>
              </a:pathLst>
            </a:custGeom>
            <a:solidFill>
              <a:srgbClr val="FFFFFF">
                <a:alpha val="86275"/>
              </a:srgbClr>
            </a:solidFill>
          </p:spPr>
        </p:sp>
      </p:grpSp>
      <p:grpSp>
        <p:nvGrpSpPr>
          <p:cNvPr id="4" name="Group 4"/>
          <p:cNvGrpSpPr/>
          <p:nvPr/>
        </p:nvGrpSpPr>
        <p:grpSpPr>
          <a:xfrm>
            <a:off x="0" y="0"/>
            <a:ext cx="18288000" cy="10288773"/>
            <a:chOff x="0" y="0"/>
            <a:chExt cx="24384000" cy="13718364"/>
          </a:xfrm>
        </p:grpSpPr>
        <p:sp>
          <p:nvSpPr>
            <p:cNvPr id="5" name="Freeform 5"/>
            <p:cNvSpPr/>
            <p:nvPr/>
          </p:nvSpPr>
          <p:spPr>
            <a:xfrm>
              <a:off x="0" y="0"/>
              <a:ext cx="24384000" cy="13718412"/>
            </a:xfrm>
            <a:custGeom>
              <a:avLst/>
              <a:gdLst/>
              <a:ahLst/>
              <a:cxnLst/>
              <a:rect l="l" t="t" r="r" b="b"/>
              <a:pathLst>
                <a:path w="24384000" h="13718412">
                  <a:moveTo>
                    <a:pt x="0" y="0"/>
                  </a:moveTo>
                  <a:lnTo>
                    <a:pt x="24384000" y="0"/>
                  </a:lnTo>
                  <a:lnTo>
                    <a:pt x="24384000" y="13718412"/>
                  </a:lnTo>
                  <a:lnTo>
                    <a:pt x="0" y="13718412"/>
                  </a:lnTo>
                  <a:close/>
                </a:path>
              </a:pathLst>
            </a:custGeom>
            <a:solidFill>
              <a:srgbClr val="4DBC64">
                <a:alpha val="8627"/>
              </a:srgbClr>
            </a:solidFill>
          </p:spPr>
        </p:sp>
      </p:grpSp>
      <p:grpSp>
        <p:nvGrpSpPr>
          <p:cNvPr id="6" name="Group 6"/>
          <p:cNvGrpSpPr/>
          <p:nvPr/>
        </p:nvGrpSpPr>
        <p:grpSpPr>
          <a:xfrm>
            <a:off x="0" y="-1774"/>
            <a:ext cx="1477107" cy="2613088"/>
            <a:chOff x="0" y="0"/>
            <a:chExt cx="1969476" cy="3484118"/>
          </a:xfrm>
        </p:grpSpPr>
        <p:sp>
          <p:nvSpPr>
            <p:cNvPr id="7" name="Freeform 7"/>
            <p:cNvSpPr/>
            <p:nvPr/>
          </p:nvSpPr>
          <p:spPr>
            <a:xfrm>
              <a:off x="0" y="0"/>
              <a:ext cx="1969516" cy="3484118"/>
            </a:xfrm>
            <a:custGeom>
              <a:avLst/>
              <a:gdLst/>
              <a:ahLst/>
              <a:cxnLst/>
              <a:rect l="l" t="t" r="r" b="b"/>
              <a:pathLst>
                <a:path w="1969516" h="3484118">
                  <a:moveTo>
                    <a:pt x="0" y="0"/>
                  </a:moveTo>
                  <a:lnTo>
                    <a:pt x="1969516" y="0"/>
                  </a:lnTo>
                  <a:lnTo>
                    <a:pt x="1969516" y="3484118"/>
                  </a:lnTo>
                  <a:lnTo>
                    <a:pt x="0" y="3484118"/>
                  </a:lnTo>
                  <a:close/>
                </a:path>
              </a:pathLst>
            </a:custGeom>
            <a:solidFill>
              <a:srgbClr val="4DBC64">
                <a:alpha val="8627"/>
              </a:srgbClr>
            </a:solidFill>
          </p:spPr>
        </p:sp>
      </p:grpSp>
      <p:grpSp>
        <p:nvGrpSpPr>
          <p:cNvPr id="8" name="Group 8"/>
          <p:cNvGrpSpPr/>
          <p:nvPr/>
        </p:nvGrpSpPr>
        <p:grpSpPr>
          <a:xfrm>
            <a:off x="962757" y="2136936"/>
            <a:ext cx="6053504" cy="1582211"/>
            <a:chOff x="0" y="0"/>
            <a:chExt cx="8071338" cy="2109614"/>
          </a:xfrm>
        </p:grpSpPr>
        <p:sp>
          <p:nvSpPr>
            <p:cNvPr id="9" name="Freeform 9"/>
            <p:cNvSpPr/>
            <p:nvPr/>
          </p:nvSpPr>
          <p:spPr>
            <a:xfrm>
              <a:off x="0" y="0"/>
              <a:ext cx="8071358" cy="2109597"/>
            </a:xfrm>
            <a:custGeom>
              <a:avLst/>
              <a:gdLst/>
              <a:ahLst/>
              <a:cxnLst/>
              <a:rect l="l" t="t" r="r" b="b"/>
              <a:pathLst>
                <a:path w="8071358" h="2109597">
                  <a:moveTo>
                    <a:pt x="0" y="0"/>
                  </a:moveTo>
                  <a:lnTo>
                    <a:pt x="8071358" y="0"/>
                  </a:lnTo>
                  <a:lnTo>
                    <a:pt x="8071358" y="2109597"/>
                  </a:lnTo>
                  <a:lnTo>
                    <a:pt x="0" y="2109597"/>
                  </a:lnTo>
                  <a:close/>
                </a:path>
              </a:pathLst>
            </a:custGeom>
            <a:solidFill>
              <a:srgbClr val="4DBC64">
                <a:alpha val="8627"/>
              </a:srgbClr>
            </a:solidFill>
          </p:spPr>
        </p:sp>
      </p:grpSp>
      <p:grpSp>
        <p:nvGrpSpPr>
          <p:cNvPr id="10" name="Group 10"/>
          <p:cNvGrpSpPr/>
          <p:nvPr/>
        </p:nvGrpSpPr>
        <p:grpSpPr>
          <a:xfrm>
            <a:off x="5143500" y="555106"/>
            <a:ext cx="4167553" cy="1884759"/>
            <a:chOff x="0" y="0"/>
            <a:chExt cx="5556738" cy="2513012"/>
          </a:xfrm>
        </p:grpSpPr>
        <p:sp>
          <p:nvSpPr>
            <p:cNvPr id="11" name="Freeform 11"/>
            <p:cNvSpPr/>
            <p:nvPr/>
          </p:nvSpPr>
          <p:spPr>
            <a:xfrm>
              <a:off x="0" y="0"/>
              <a:ext cx="5556758" cy="2512949"/>
            </a:xfrm>
            <a:custGeom>
              <a:avLst/>
              <a:gdLst/>
              <a:ahLst/>
              <a:cxnLst/>
              <a:rect l="l" t="t" r="r" b="b"/>
              <a:pathLst>
                <a:path w="5556758" h="2512949">
                  <a:moveTo>
                    <a:pt x="0" y="0"/>
                  </a:moveTo>
                  <a:lnTo>
                    <a:pt x="5556758" y="0"/>
                  </a:lnTo>
                  <a:lnTo>
                    <a:pt x="5556758" y="2512949"/>
                  </a:lnTo>
                  <a:lnTo>
                    <a:pt x="0" y="2512949"/>
                  </a:lnTo>
                  <a:close/>
                </a:path>
              </a:pathLst>
            </a:custGeom>
            <a:solidFill>
              <a:srgbClr val="FFFFFF">
                <a:alpha val="48627"/>
              </a:srgbClr>
            </a:solidFill>
          </p:spPr>
        </p:sp>
      </p:grpSp>
      <p:sp>
        <p:nvSpPr>
          <p:cNvPr id="12" name="TextBox 12"/>
          <p:cNvSpPr txBox="1"/>
          <p:nvPr/>
        </p:nvSpPr>
        <p:spPr>
          <a:xfrm>
            <a:off x="870383" y="787202"/>
            <a:ext cx="8440671" cy="663702"/>
          </a:xfrm>
          <a:prstGeom prst="rect">
            <a:avLst/>
          </a:prstGeom>
        </p:spPr>
        <p:txBody>
          <a:bodyPr lIns="0" tIns="0" rIns="0" bIns="0" rtlCol="0" anchor="t">
            <a:spAutoFit/>
          </a:bodyPr>
          <a:lstStyle/>
          <a:p>
            <a:pPr algn="l">
              <a:lnSpc>
                <a:spcPts val="5184"/>
              </a:lnSpc>
            </a:pPr>
            <a:r>
              <a:rPr lang="en-US" sz="4800" b="1">
                <a:solidFill>
                  <a:srgbClr val="000000"/>
                </a:solidFill>
                <a:latin typeface="Open Sans 1 Bold"/>
                <a:ea typeface="Open Sans 1 Bold"/>
                <a:cs typeface="Open Sans 1 Bold"/>
                <a:sym typeface="Open Sans 1 Bold"/>
              </a:rPr>
              <a:t>3. Alıcı Bilgileri Modülü</a:t>
            </a:r>
          </a:p>
        </p:txBody>
      </p:sp>
      <p:grpSp>
        <p:nvGrpSpPr>
          <p:cNvPr id="13" name="Group 13"/>
          <p:cNvGrpSpPr/>
          <p:nvPr/>
        </p:nvGrpSpPr>
        <p:grpSpPr>
          <a:xfrm>
            <a:off x="-4" y="6265306"/>
            <a:ext cx="3310308" cy="2735232"/>
            <a:chOff x="0" y="0"/>
            <a:chExt cx="4413744" cy="3646976"/>
          </a:xfrm>
        </p:grpSpPr>
        <p:sp>
          <p:nvSpPr>
            <p:cNvPr id="14" name="Freeform 14"/>
            <p:cNvSpPr/>
            <p:nvPr/>
          </p:nvSpPr>
          <p:spPr>
            <a:xfrm>
              <a:off x="0" y="0"/>
              <a:ext cx="4413758" cy="3646932"/>
            </a:xfrm>
            <a:custGeom>
              <a:avLst/>
              <a:gdLst/>
              <a:ahLst/>
              <a:cxnLst/>
              <a:rect l="l" t="t" r="r" b="b"/>
              <a:pathLst>
                <a:path w="4413758" h="3646932">
                  <a:moveTo>
                    <a:pt x="0" y="0"/>
                  </a:moveTo>
                  <a:lnTo>
                    <a:pt x="4413758" y="0"/>
                  </a:lnTo>
                  <a:lnTo>
                    <a:pt x="4413758" y="3646932"/>
                  </a:lnTo>
                  <a:lnTo>
                    <a:pt x="0" y="3646932"/>
                  </a:lnTo>
                  <a:close/>
                </a:path>
              </a:pathLst>
            </a:custGeom>
            <a:solidFill>
              <a:srgbClr val="4DBC64">
                <a:alpha val="8627"/>
              </a:srgbClr>
            </a:solidFill>
          </p:spPr>
        </p:sp>
      </p:grpSp>
      <p:grpSp>
        <p:nvGrpSpPr>
          <p:cNvPr id="15" name="Group 15"/>
          <p:cNvGrpSpPr/>
          <p:nvPr/>
        </p:nvGrpSpPr>
        <p:grpSpPr>
          <a:xfrm>
            <a:off x="2637693" y="8612064"/>
            <a:ext cx="6506307" cy="1674934"/>
            <a:chOff x="0" y="0"/>
            <a:chExt cx="8675076" cy="2233246"/>
          </a:xfrm>
        </p:grpSpPr>
        <p:sp>
          <p:nvSpPr>
            <p:cNvPr id="16" name="Freeform 16"/>
            <p:cNvSpPr/>
            <p:nvPr/>
          </p:nvSpPr>
          <p:spPr>
            <a:xfrm>
              <a:off x="0" y="0"/>
              <a:ext cx="8675116" cy="2233295"/>
            </a:xfrm>
            <a:custGeom>
              <a:avLst/>
              <a:gdLst/>
              <a:ahLst/>
              <a:cxnLst/>
              <a:rect l="l" t="t" r="r" b="b"/>
              <a:pathLst>
                <a:path w="8675116" h="2233295">
                  <a:moveTo>
                    <a:pt x="0" y="0"/>
                  </a:moveTo>
                  <a:lnTo>
                    <a:pt x="8675116" y="0"/>
                  </a:lnTo>
                  <a:lnTo>
                    <a:pt x="8675116" y="2233295"/>
                  </a:lnTo>
                  <a:lnTo>
                    <a:pt x="0" y="2233295"/>
                  </a:lnTo>
                  <a:close/>
                </a:path>
              </a:pathLst>
            </a:custGeom>
            <a:solidFill>
              <a:srgbClr val="FFFFFF">
                <a:alpha val="48627"/>
              </a:srgbClr>
            </a:solidFill>
          </p:spPr>
        </p:sp>
      </p:grpSp>
      <p:sp>
        <p:nvSpPr>
          <p:cNvPr id="17" name="Freeform 17"/>
          <p:cNvSpPr/>
          <p:nvPr/>
        </p:nvSpPr>
        <p:spPr>
          <a:xfrm>
            <a:off x="281913" y="1731169"/>
            <a:ext cx="8119602" cy="5206432"/>
          </a:xfrm>
          <a:custGeom>
            <a:avLst/>
            <a:gdLst/>
            <a:ahLst/>
            <a:cxnLst/>
            <a:rect l="l" t="t" r="r" b="b"/>
            <a:pathLst>
              <a:path w="8119602" h="5206432">
                <a:moveTo>
                  <a:pt x="0" y="0"/>
                </a:moveTo>
                <a:lnTo>
                  <a:pt x="8119602" y="0"/>
                </a:lnTo>
                <a:lnTo>
                  <a:pt x="8119602" y="5206433"/>
                </a:lnTo>
                <a:lnTo>
                  <a:pt x="0" y="5206433"/>
                </a:lnTo>
                <a:lnTo>
                  <a:pt x="0" y="0"/>
                </a:lnTo>
                <a:close/>
              </a:path>
            </a:pathLst>
          </a:custGeom>
          <a:blipFill>
            <a:blip r:embed="rId2"/>
            <a:stretch>
              <a:fillRect l="-98" r="-98"/>
            </a:stretch>
          </a:blipFill>
        </p:spPr>
      </p:sp>
      <p:grpSp>
        <p:nvGrpSpPr>
          <p:cNvPr id="18" name="Group 18"/>
          <p:cNvGrpSpPr/>
          <p:nvPr/>
        </p:nvGrpSpPr>
        <p:grpSpPr>
          <a:xfrm>
            <a:off x="5502479" y="5701812"/>
            <a:ext cx="3837150" cy="1732086"/>
            <a:chOff x="0" y="0"/>
            <a:chExt cx="5116200" cy="2309448"/>
          </a:xfrm>
        </p:grpSpPr>
        <p:sp>
          <p:nvSpPr>
            <p:cNvPr id="19" name="Freeform 19"/>
            <p:cNvSpPr/>
            <p:nvPr/>
          </p:nvSpPr>
          <p:spPr>
            <a:xfrm>
              <a:off x="38100" y="38100"/>
              <a:ext cx="5039995" cy="2233295"/>
            </a:xfrm>
            <a:custGeom>
              <a:avLst/>
              <a:gdLst/>
              <a:ahLst/>
              <a:cxnLst/>
              <a:rect l="l" t="t" r="r" b="b"/>
              <a:pathLst>
                <a:path w="5039995" h="2233295">
                  <a:moveTo>
                    <a:pt x="0" y="0"/>
                  </a:moveTo>
                  <a:lnTo>
                    <a:pt x="5039995" y="0"/>
                  </a:lnTo>
                  <a:lnTo>
                    <a:pt x="5039995" y="2233295"/>
                  </a:lnTo>
                  <a:lnTo>
                    <a:pt x="0" y="2233295"/>
                  </a:lnTo>
                  <a:close/>
                </a:path>
              </a:pathLst>
            </a:custGeom>
            <a:solidFill>
              <a:srgbClr val="FFFFFF"/>
            </a:solidFill>
          </p:spPr>
        </p:sp>
        <p:sp>
          <p:nvSpPr>
            <p:cNvPr id="20" name="Freeform 20"/>
            <p:cNvSpPr/>
            <p:nvPr/>
          </p:nvSpPr>
          <p:spPr>
            <a:xfrm>
              <a:off x="0" y="0"/>
              <a:ext cx="5116195" cy="2309495"/>
            </a:xfrm>
            <a:custGeom>
              <a:avLst/>
              <a:gdLst/>
              <a:ahLst/>
              <a:cxnLst/>
              <a:rect l="l" t="t" r="r" b="b"/>
              <a:pathLst>
                <a:path w="5116195" h="2309495">
                  <a:moveTo>
                    <a:pt x="38100" y="0"/>
                  </a:moveTo>
                  <a:lnTo>
                    <a:pt x="5078095" y="0"/>
                  </a:lnTo>
                  <a:cubicBezTo>
                    <a:pt x="5099177" y="0"/>
                    <a:pt x="5116195" y="17018"/>
                    <a:pt x="5116195" y="38100"/>
                  </a:cubicBezTo>
                  <a:lnTo>
                    <a:pt x="5116195" y="2271395"/>
                  </a:lnTo>
                  <a:cubicBezTo>
                    <a:pt x="5116195" y="2292477"/>
                    <a:pt x="5099177" y="2309495"/>
                    <a:pt x="5078095" y="2309495"/>
                  </a:cubicBezTo>
                  <a:lnTo>
                    <a:pt x="38100" y="2309495"/>
                  </a:lnTo>
                  <a:cubicBezTo>
                    <a:pt x="17018" y="2309495"/>
                    <a:pt x="0" y="2292477"/>
                    <a:pt x="0" y="2271395"/>
                  </a:cubicBezTo>
                  <a:lnTo>
                    <a:pt x="0" y="38100"/>
                  </a:lnTo>
                  <a:cubicBezTo>
                    <a:pt x="0" y="17018"/>
                    <a:pt x="17018" y="0"/>
                    <a:pt x="38100" y="0"/>
                  </a:cubicBezTo>
                  <a:moveTo>
                    <a:pt x="38100" y="76200"/>
                  </a:moveTo>
                  <a:lnTo>
                    <a:pt x="38100" y="38100"/>
                  </a:lnTo>
                  <a:lnTo>
                    <a:pt x="76200" y="38100"/>
                  </a:lnTo>
                  <a:lnTo>
                    <a:pt x="76200" y="2271395"/>
                  </a:lnTo>
                  <a:lnTo>
                    <a:pt x="38100" y="2271395"/>
                  </a:lnTo>
                  <a:lnTo>
                    <a:pt x="38100" y="2233295"/>
                  </a:lnTo>
                  <a:lnTo>
                    <a:pt x="5078095" y="2233295"/>
                  </a:lnTo>
                  <a:lnTo>
                    <a:pt x="5078095" y="2271395"/>
                  </a:lnTo>
                  <a:lnTo>
                    <a:pt x="5039995" y="2271395"/>
                  </a:lnTo>
                  <a:lnTo>
                    <a:pt x="5039995" y="38100"/>
                  </a:lnTo>
                  <a:lnTo>
                    <a:pt x="5078095" y="38100"/>
                  </a:lnTo>
                  <a:lnTo>
                    <a:pt x="5078095" y="76200"/>
                  </a:lnTo>
                  <a:lnTo>
                    <a:pt x="38100" y="76200"/>
                  </a:lnTo>
                  <a:close/>
                </a:path>
              </a:pathLst>
            </a:custGeom>
            <a:solidFill>
              <a:srgbClr val="4DBC64"/>
            </a:solidFill>
          </p:spPr>
        </p:sp>
        <p:sp>
          <p:nvSpPr>
            <p:cNvPr id="21" name="TextBox 21"/>
            <p:cNvSpPr txBox="1"/>
            <p:nvPr/>
          </p:nvSpPr>
          <p:spPr>
            <a:xfrm>
              <a:off x="0" y="9525"/>
              <a:ext cx="5116200" cy="2299923"/>
            </a:xfrm>
            <a:prstGeom prst="rect">
              <a:avLst/>
            </a:prstGeom>
          </p:spPr>
          <p:txBody>
            <a:bodyPr lIns="50800" tIns="50800" rIns="50800" bIns="50800" rtlCol="0" anchor="ctr"/>
            <a:lstStyle/>
            <a:p>
              <a:pPr algn="ctr">
                <a:lnSpc>
                  <a:spcPts val="2160"/>
                </a:lnSpc>
              </a:pPr>
              <a:r>
                <a:rPr lang="en-US" sz="2200" b="1" spc="100" dirty="0">
                  <a:solidFill>
                    <a:srgbClr val="000000"/>
                  </a:solidFill>
                  <a:ea typeface="Open Sans 1 Bold"/>
                  <a:cs typeface="Open Sans 1 Bold"/>
                  <a:sym typeface="Open Sans 1 Bold"/>
                </a:rPr>
                <a:t>ALICI BİLGİLERİ</a:t>
              </a:r>
            </a:p>
            <a:p>
              <a:pPr algn="ctr">
                <a:lnSpc>
                  <a:spcPts val="2160"/>
                </a:lnSpc>
              </a:pPr>
              <a:r>
                <a:rPr lang="en-US" sz="2200" spc="100" dirty="0" err="1">
                  <a:solidFill>
                    <a:srgbClr val="000000"/>
                  </a:solidFill>
                  <a:ea typeface="Open Sans 1"/>
                  <a:cs typeface="Open Sans 1"/>
                  <a:sym typeface="Open Sans 1"/>
                </a:rPr>
                <a:t>Hedef</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pazarda</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faaliyet</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gösteren</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ve</a:t>
              </a:r>
              <a:r>
                <a:rPr lang="en-US" sz="2200" spc="100" dirty="0">
                  <a:solidFill>
                    <a:srgbClr val="000000"/>
                  </a:solidFill>
                  <a:ea typeface="Open Sans 1"/>
                  <a:cs typeface="Open Sans 1"/>
                  <a:sym typeface="Open Sans 1"/>
                </a:rPr>
                <a:t> firma </a:t>
              </a:r>
              <a:r>
                <a:rPr lang="en-US" sz="2200" spc="100" dirty="0" err="1">
                  <a:solidFill>
                    <a:srgbClr val="000000"/>
                  </a:solidFill>
                  <a:ea typeface="Open Sans 1"/>
                  <a:cs typeface="Open Sans 1"/>
                  <a:sym typeface="Open Sans 1"/>
                </a:rPr>
                <a:t>profiline</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uygun</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olan</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alıcı</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bilgileri</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sunulmaktadır</a:t>
              </a:r>
              <a:r>
                <a:rPr lang="en-US" sz="2200" spc="100" dirty="0">
                  <a:solidFill>
                    <a:srgbClr val="000000"/>
                  </a:solidFill>
                  <a:ea typeface="Open Sans 1"/>
                  <a:cs typeface="Open Sans 1"/>
                  <a:sym typeface="Open Sans 1"/>
                </a:rPr>
                <a:t>.</a:t>
              </a:r>
            </a:p>
          </p:txBody>
        </p:sp>
      </p:grpSp>
      <p:sp>
        <p:nvSpPr>
          <p:cNvPr id="22" name="Freeform 22"/>
          <p:cNvSpPr/>
          <p:nvPr/>
        </p:nvSpPr>
        <p:spPr>
          <a:xfrm>
            <a:off x="9584280" y="2597026"/>
            <a:ext cx="7902434" cy="5723277"/>
          </a:xfrm>
          <a:custGeom>
            <a:avLst/>
            <a:gdLst/>
            <a:ahLst/>
            <a:cxnLst/>
            <a:rect l="l" t="t" r="r" b="b"/>
            <a:pathLst>
              <a:path w="7902434" h="5723277">
                <a:moveTo>
                  <a:pt x="0" y="0"/>
                </a:moveTo>
                <a:lnTo>
                  <a:pt x="7902434" y="0"/>
                </a:lnTo>
                <a:lnTo>
                  <a:pt x="7902434" y="5723278"/>
                </a:lnTo>
                <a:lnTo>
                  <a:pt x="0" y="5723278"/>
                </a:lnTo>
                <a:lnTo>
                  <a:pt x="0" y="0"/>
                </a:lnTo>
                <a:close/>
              </a:path>
            </a:pathLst>
          </a:custGeom>
          <a:blipFill>
            <a:blip r:embed="rId3"/>
            <a:stretch>
              <a:fillRect l="-69" r="-69"/>
            </a:stretch>
          </a:blipFill>
        </p:spPr>
      </p:sp>
      <p:grpSp>
        <p:nvGrpSpPr>
          <p:cNvPr id="23" name="Group 23"/>
          <p:cNvGrpSpPr/>
          <p:nvPr/>
        </p:nvGrpSpPr>
        <p:grpSpPr>
          <a:xfrm>
            <a:off x="13681676" y="7247421"/>
            <a:ext cx="4460146" cy="1931050"/>
            <a:chOff x="0" y="0"/>
            <a:chExt cx="5946862" cy="2574734"/>
          </a:xfrm>
        </p:grpSpPr>
        <p:sp>
          <p:nvSpPr>
            <p:cNvPr id="24" name="Freeform 24"/>
            <p:cNvSpPr/>
            <p:nvPr/>
          </p:nvSpPr>
          <p:spPr>
            <a:xfrm>
              <a:off x="38100" y="38100"/>
              <a:ext cx="5870702" cy="2498471"/>
            </a:xfrm>
            <a:custGeom>
              <a:avLst/>
              <a:gdLst/>
              <a:ahLst/>
              <a:cxnLst/>
              <a:rect l="l" t="t" r="r" b="b"/>
              <a:pathLst>
                <a:path w="5870702" h="2498471">
                  <a:moveTo>
                    <a:pt x="0" y="0"/>
                  </a:moveTo>
                  <a:lnTo>
                    <a:pt x="5870702" y="0"/>
                  </a:lnTo>
                  <a:lnTo>
                    <a:pt x="5870702" y="2498471"/>
                  </a:lnTo>
                  <a:lnTo>
                    <a:pt x="0" y="2498471"/>
                  </a:lnTo>
                  <a:close/>
                </a:path>
              </a:pathLst>
            </a:custGeom>
            <a:solidFill>
              <a:srgbClr val="FFFFFF"/>
            </a:solidFill>
          </p:spPr>
        </p:sp>
        <p:sp>
          <p:nvSpPr>
            <p:cNvPr id="25" name="Freeform 25"/>
            <p:cNvSpPr/>
            <p:nvPr/>
          </p:nvSpPr>
          <p:spPr>
            <a:xfrm>
              <a:off x="0" y="0"/>
              <a:ext cx="5946902" cy="2574671"/>
            </a:xfrm>
            <a:custGeom>
              <a:avLst/>
              <a:gdLst/>
              <a:ahLst/>
              <a:cxnLst/>
              <a:rect l="l" t="t" r="r" b="b"/>
              <a:pathLst>
                <a:path w="5946902" h="2574671">
                  <a:moveTo>
                    <a:pt x="38100" y="0"/>
                  </a:moveTo>
                  <a:lnTo>
                    <a:pt x="5908802" y="0"/>
                  </a:lnTo>
                  <a:cubicBezTo>
                    <a:pt x="5929884" y="0"/>
                    <a:pt x="5946902" y="17018"/>
                    <a:pt x="5946902" y="38100"/>
                  </a:cubicBezTo>
                  <a:lnTo>
                    <a:pt x="5946902" y="2536571"/>
                  </a:lnTo>
                  <a:cubicBezTo>
                    <a:pt x="5946902" y="2557653"/>
                    <a:pt x="5929884" y="2574671"/>
                    <a:pt x="5908802" y="2574671"/>
                  </a:cubicBezTo>
                  <a:lnTo>
                    <a:pt x="38100" y="2574671"/>
                  </a:lnTo>
                  <a:cubicBezTo>
                    <a:pt x="17018" y="2574671"/>
                    <a:pt x="0" y="2557653"/>
                    <a:pt x="0" y="2536571"/>
                  </a:cubicBezTo>
                  <a:lnTo>
                    <a:pt x="0" y="38100"/>
                  </a:lnTo>
                  <a:cubicBezTo>
                    <a:pt x="0" y="17018"/>
                    <a:pt x="17018" y="0"/>
                    <a:pt x="38100" y="0"/>
                  </a:cubicBezTo>
                  <a:moveTo>
                    <a:pt x="38100" y="76200"/>
                  </a:moveTo>
                  <a:lnTo>
                    <a:pt x="38100" y="38100"/>
                  </a:lnTo>
                  <a:lnTo>
                    <a:pt x="76200" y="38100"/>
                  </a:lnTo>
                  <a:lnTo>
                    <a:pt x="76200" y="2536571"/>
                  </a:lnTo>
                  <a:lnTo>
                    <a:pt x="38100" y="2536571"/>
                  </a:lnTo>
                  <a:lnTo>
                    <a:pt x="38100" y="2498471"/>
                  </a:lnTo>
                  <a:lnTo>
                    <a:pt x="5908802" y="2498471"/>
                  </a:lnTo>
                  <a:lnTo>
                    <a:pt x="5908802" y="2536571"/>
                  </a:lnTo>
                  <a:lnTo>
                    <a:pt x="5870702" y="2536571"/>
                  </a:lnTo>
                  <a:lnTo>
                    <a:pt x="5870702" y="38100"/>
                  </a:lnTo>
                  <a:lnTo>
                    <a:pt x="5908802" y="38100"/>
                  </a:lnTo>
                  <a:lnTo>
                    <a:pt x="5908802" y="76200"/>
                  </a:lnTo>
                  <a:lnTo>
                    <a:pt x="38100" y="76200"/>
                  </a:lnTo>
                  <a:close/>
                </a:path>
              </a:pathLst>
            </a:custGeom>
            <a:solidFill>
              <a:srgbClr val="4DBC64"/>
            </a:solidFill>
          </p:spPr>
        </p:sp>
        <p:sp>
          <p:nvSpPr>
            <p:cNvPr id="26" name="TextBox 26"/>
            <p:cNvSpPr txBox="1"/>
            <p:nvPr/>
          </p:nvSpPr>
          <p:spPr>
            <a:xfrm>
              <a:off x="0" y="9525"/>
              <a:ext cx="5946862" cy="2565209"/>
            </a:xfrm>
            <a:prstGeom prst="rect">
              <a:avLst/>
            </a:prstGeom>
          </p:spPr>
          <p:txBody>
            <a:bodyPr lIns="50800" tIns="50800" rIns="50800" bIns="50800" rtlCol="0" anchor="ctr"/>
            <a:lstStyle/>
            <a:p>
              <a:pPr algn="ctr">
                <a:lnSpc>
                  <a:spcPts val="2160"/>
                </a:lnSpc>
              </a:pPr>
              <a:r>
                <a:rPr lang="en-US" sz="2200" b="1" spc="100" dirty="0">
                  <a:solidFill>
                    <a:srgbClr val="000000"/>
                  </a:solidFill>
                  <a:ea typeface="Open Sans 1 Bold"/>
                  <a:cs typeface="Open Sans 1 Bold"/>
                  <a:sym typeface="Open Sans 1 Bold"/>
                </a:rPr>
                <a:t>FİRMA DETAY BİLGİLERİ</a:t>
              </a:r>
            </a:p>
            <a:p>
              <a:pPr algn="ctr">
                <a:lnSpc>
                  <a:spcPts val="2160"/>
                </a:lnSpc>
              </a:pPr>
              <a:r>
                <a:rPr lang="en-US" sz="2200" spc="100" dirty="0" err="1">
                  <a:solidFill>
                    <a:srgbClr val="000000"/>
                  </a:solidFill>
                  <a:ea typeface="Open Sans 1"/>
                  <a:cs typeface="Open Sans 1"/>
                  <a:sym typeface="Open Sans 1"/>
                </a:rPr>
                <a:t>Alıcı</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firmalara</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ait</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iletişim</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bilgilerini</a:t>
              </a:r>
              <a:r>
                <a:rPr lang="en-US" sz="2200" spc="100" dirty="0">
                  <a:solidFill>
                    <a:srgbClr val="000000"/>
                  </a:solidFill>
                  <a:ea typeface="Open Sans 1"/>
                  <a:cs typeface="Open Sans 1"/>
                  <a:sym typeface="Open Sans 1"/>
                </a:rPr>
                <a:t> de </a:t>
              </a:r>
              <a:r>
                <a:rPr lang="en-US" sz="2200" spc="100" dirty="0" err="1">
                  <a:solidFill>
                    <a:srgbClr val="000000"/>
                  </a:solidFill>
                  <a:ea typeface="Open Sans 1"/>
                  <a:cs typeface="Open Sans 1"/>
                  <a:sym typeface="Open Sans 1"/>
                </a:rPr>
                <a:t>içeren</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detay</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bilgiler</a:t>
              </a:r>
              <a:r>
                <a:rPr lang="en-US" sz="2200" spc="100" dirty="0">
                  <a:solidFill>
                    <a:srgbClr val="000000"/>
                  </a:solidFill>
                  <a:ea typeface="Open Sans 1"/>
                  <a:cs typeface="Open Sans 1"/>
                  <a:sym typeface="Open Sans 1"/>
                </a:rPr>
                <a:t> </a:t>
              </a:r>
              <a:r>
                <a:rPr lang="en-US" sz="2200" spc="100" dirty="0" err="1">
                  <a:solidFill>
                    <a:srgbClr val="000000"/>
                  </a:solidFill>
                  <a:ea typeface="Open Sans 1"/>
                  <a:cs typeface="Open Sans 1"/>
                  <a:sym typeface="Open Sans 1"/>
                </a:rPr>
                <a:t>sunulmaktadır</a:t>
              </a:r>
              <a:r>
                <a:rPr lang="en-US" sz="2200" spc="100" dirty="0">
                  <a:solidFill>
                    <a:srgbClr val="000000"/>
                  </a:solidFill>
                  <a:ea typeface="Open Sans 1"/>
                  <a:cs typeface="Open Sans 1"/>
                  <a:sym typeface="Open Sans 1"/>
                </a:rPr>
                <a:t>.</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242664" cy="10288773"/>
            <a:chOff x="0" y="0"/>
            <a:chExt cx="10990218" cy="13718364"/>
          </a:xfrm>
        </p:grpSpPr>
        <p:sp>
          <p:nvSpPr>
            <p:cNvPr id="3" name="Freeform 3"/>
            <p:cNvSpPr/>
            <p:nvPr/>
          </p:nvSpPr>
          <p:spPr>
            <a:xfrm>
              <a:off x="0" y="0"/>
              <a:ext cx="10990199" cy="13718412"/>
            </a:xfrm>
            <a:custGeom>
              <a:avLst/>
              <a:gdLst/>
              <a:ahLst/>
              <a:cxnLst/>
              <a:rect l="l" t="t" r="r" b="b"/>
              <a:pathLst>
                <a:path w="10990199" h="13718412">
                  <a:moveTo>
                    <a:pt x="0" y="0"/>
                  </a:moveTo>
                  <a:lnTo>
                    <a:pt x="10990199" y="0"/>
                  </a:lnTo>
                  <a:lnTo>
                    <a:pt x="10990199" y="13718412"/>
                  </a:lnTo>
                  <a:lnTo>
                    <a:pt x="0" y="13718412"/>
                  </a:lnTo>
                  <a:close/>
                </a:path>
              </a:pathLst>
            </a:custGeom>
            <a:solidFill>
              <a:srgbClr val="FFFFFF">
                <a:alpha val="86275"/>
              </a:srgbClr>
            </a:solidFill>
          </p:spPr>
        </p:sp>
      </p:grpSp>
      <p:grpSp>
        <p:nvGrpSpPr>
          <p:cNvPr id="4" name="Group 4"/>
          <p:cNvGrpSpPr/>
          <p:nvPr/>
        </p:nvGrpSpPr>
        <p:grpSpPr>
          <a:xfrm>
            <a:off x="4764" y="-722299"/>
            <a:ext cx="18288000" cy="11011073"/>
            <a:chOff x="0" y="0"/>
            <a:chExt cx="24384000" cy="14681430"/>
          </a:xfrm>
        </p:grpSpPr>
        <p:sp>
          <p:nvSpPr>
            <p:cNvPr id="5" name="Freeform 5"/>
            <p:cNvSpPr/>
            <p:nvPr/>
          </p:nvSpPr>
          <p:spPr>
            <a:xfrm>
              <a:off x="0" y="0"/>
              <a:ext cx="24384000" cy="14681478"/>
            </a:xfrm>
            <a:custGeom>
              <a:avLst/>
              <a:gdLst/>
              <a:ahLst/>
              <a:cxnLst/>
              <a:rect l="l" t="t" r="r" b="b"/>
              <a:pathLst>
                <a:path w="24384000" h="14681478">
                  <a:moveTo>
                    <a:pt x="0" y="0"/>
                  </a:moveTo>
                  <a:lnTo>
                    <a:pt x="24384000" y="0"/>
                  </a:lnTo>
                  <a:lnTo>
                    <a:pt x="24384000" y="14681478"/>
                  </a:lnTo>
                  <a:lnTo>
                    <a:pt x="0" y="14681478"/>
                  </a:lnTo>
                  <a:close/>
                </a:path>
              </a:pathLst>
            </a:custGeom>
            <a:solidFill>
              <a:srgbClr val="4DBC64">
                <a:alpha val="8627"/>
              </a:srgbClr>
            </a:solidFill>
          </p:spPr>
        </p:sp>
      </p:grpSp>
      <p:grpSp>
        <p:nvGrpSpPr>
          <p:cNvPr id="6" name="Group 6"/>
          <p:cNvGrpSpPr/>
          <p:nvPr/>
        </p:nvGrpSpPr>
        <p:grpSpPr>
          <a:xfrm>
            <a:off x="0" y="-1774"/>
            <a:ext cx="1477107" cy="2613088"/>
            <a:chOff x="0" y="0"/>
            <a:chExt cx="1969476" cy="3484118"/>
          </a:xfrm>
        </p:grpSpPr>
        <p:sp>
          <p:nvSpPr>
            <p:cNvPr id="7" name="Freeform 7"/>
            <p:cNvSpPr/>
            <p:nvPr/>
          </p:nvSpPr>
          <p:spPr>
            <a:xfrm>
              <a:off x="0" y="0"/>
              <a:ext cx="1969516" cy="3484118"/>
            </a:xfrm>
            <a:custGeom>
              <a:avLst/>
              <a:gdLst/>
              <a:ahLst/>
              <a:cxnLst/>
              <a:rect l="l" t="t" r="r" b="b"/>
              <a:pathLst>
                <a:path w="1969516" h="3484118">
                  <a:moveTo>
                    <a:pt x="0" y="0"/>
                  </a:moveTo>
                  <a:lnTo>
                    <a:pt x="1969516" y="0"/>
                  </a:lnTo>
                  <a:lnTo>
                    <a:pt x="1969516" y="3484118"/>
                  </a:lnTo>
                  <a:lnTo>
                    <a:pt x="0" y="3484118"/>
                  </a:lnTo>
                  <a:close/>
                </a:path>
              </a:pathLst>
            </a:custGeom>
            <a:solidFill>
              <a:srgbClr val="4DBC64">
                <a:alpha val="8627"/>
              </a:srgbClr>
            </a:solidFill>
          </p:spPr>
        </p:sp>
      </p:grpSp>
      <p:grpSp>
        <p:nvGrpSpPr>
          <p:cNvPr id="8" name="Group 8"/>
          <p:cNvGrpSpPr/>
          <p:nvPr/>
        </p:nvGrpSpPr>
        <p:grpSpPr>
          <a:xfrm>
            <a:off x="962757" y="2136936"/>
            <a:ext cx="6053504" cy="1582211"/>
            <a:chOff x="0" y="0"/>
            <a:chExt cx="8071338" cy="2109614"/>
          </a:xfrm>
        </p:grpSpPr>
        <p:sp>
          <p:nvSpPr>
            <p:cNvPr id="9" name="Freeform 9"/>
            <p:cNvSpPr/>
            <p:nvPr/>
          </p:nvSpPr>
          <p:spPr>
            <a:xfrm>
              <a:off x="0" y="0"/>
              <a:ext cx="8071358" cy="2109597"/>
            </a:xfrm>
            <a:custGeom>
              <a:avLst/>
              <a:gdLst/>
              <a:ahLst/>
              <a:cxnLst/>
              <a:rect l="l" t="t" r="r" b="b"/>
              <a:pathLst>
                <a:path w="8071358" h="2109597">
                  <a:moveTo>
                    <a:pt x="0" y="0"/>
                  </a:moveTo>
                  <a:lnTo>
                    <a:pt x="8071358" y="0"/>
                  </a:lnTo>
                  <a:lnTo>
                    <a:pt x="8071358" y="2109597"/>
                  </a:lnTo>
                  <a:lnTo>
                    <a:pt x="0" y="2109597"/>
                  </a:lnTo>
                  <a:close/>
                </a:path>
              </a:pathLst>
            </a:custGeom>
            <a:solidFill>
              <a:srgbClr val="4DBC64">
                <a:alpha val="8627"/>
              </a:srgbClr>
            </a:solidFill>
          </p:spPr>
        </p:sp>
      </p:grpSp>
      <p:grpSp>
        <p:nvGrpSpPr>
          <p:cNvPr id="10" name="Group 10"/>
          <p:cNvGrpSpPr/>
          <p:nvPr/>
        </p:nvGrpSpPr>
        <p:grpSpPr>
          <a:xfrm>
            <a:off x="5143500" y="555106"/>
            <a:ext cx="4167553" cy="1884759"/>
            <a:chOff x="0" y="0"/>
            <a:chExt cx="5556738" cy="2513012"/>
          </a:xfrm>
        </p:grpSpPr>
        <p:sp>
          <p:nvSpPr>
            <p:cNvPr id="11" name="Freeform 11"/>
            <p:cNvSpPr/>
            <p:nvPr/>
          </p:nvSpPr>
          <p:spPr>
            <a:xfrm>
              <a:off x="0" y="0"/>
              <a:ext cx="5556758" cy="2512949"/>
            </a:xfrm>
            <a:custGeom>
              <a:avLst/>
              <a:gdLst/>
              <a:ahLst/>
              <a:cxnLst/>
              <a:rect l="l" t="t" r="r" b="b"/>
              <a:pathLst>
                <a:path w="5556758" h="2512949">
                  <a:moveTo>
                    <a:pt x="0" y="0"/>
                  </a:moveTo>
                  <a:lnTo>
                    <a:pt x="5556758" y="0"/>
                  </a:lnTo>
                  <a:lnTo>
                    <a:pt x="5556758" y="2512949"/>
                  </a:lnTo>
                  <a:lnTo>
                    <a:pt x="0" y="2512949"/>
                  </a:lnTo>
                  <a:close/>
                </a:path>
              </a:pathLst>
            </a:custGeom>
            <a:solidFill>
              <a:srgbClr val="FFFFFF">
                <a:alpha val="48627"/>
              </a:srgbClr>
            </a:solidFill>
          </p:spPr>
        </p:sp>
      </p:grpSp>
      <p:sp>
        <p:nvSpPr>
          <p:cNvPr id="12" name="TextBox 12"/>
          <p:cNvSpPr txBox="1"/>
          <p:nvPr/>
        </p:nvSpPr>
        <p:spPr>
          <a:xfrm>
            <a:off x="870381" y="787201"/>
            <a:ext cx="10339812" cy="598122"/>
          </a:xfrm>
          <a:prstGeom prst="rect">
            <a:avLst/>
          </a:prstGeom>
        </p:spPr>
        <p:txBody>
          <a:bodyPr lIns="0" tIns="0" rIns="0" bIns="0" rtlCol="0" anchor="t">
            <a:spAutoFit/>
          </a:bodyPr>
          <a:lstStyle/>
          <a:p>
            <a:pPr algn="l">
              <a:lnSpc>
                <a:spcPts val="5184"/>
              </a:lnSpc>
            </a:pPr>
            <a:r>
              <a:rPr lang="en-US" sz="4800" b="1">
                <a:solidFill>
                  <a:srgbClr val="000000"/>
                </a:solidFill>
                <a:latin typeface="Open Sans 1 Bold"/>
                <a:ea typeface="Open Sans 1 Bold"/>
                <a:cs typeface="Open Sans 1 Bold"/>
                <a:sym typeface="Open Sans 1 Bold"/>
              </a:rPr>
              <a:t>4. Ülke Sayfası</a:t>
            </a:r>
          </a:p>
        </p:txBody>
      </p:sp>
      <p:grpSp>
        <p:nvGrpSpPr>
          <p:cNvPr id="13" name="Group 13"/>
          <p:cNvGrpSpPr/>
          <p:nvPr/>
        </p:nvGrpSpPr>
        <p:grpSpPr>
          <a:xfrm>
            <a:off x="-4" y="6265306"/>
            <a:ext cx="3310308" cy="2735232"/>
            <a:chOff x="0" y="0"/>
            <a:chExt cx="4413744" cy="3646976"/>
          </a:xfrm>
        </p:grpSpPr>
        <p:sp>
          <p:nvSpPr>
            <p:cNvPr id="14" name="Freeform 14"/>
            <p:cNvSpPr/>
            <p:nvPr/>
          </p:nvSpPr>
          <p:spPr>
            <a:xfrm>
              <a:off x="0" y="0"/>
              <a:ext cx="4413758" cy="3646932"/>
            </a:xfrm>
            <a:custGeom>
              <a:avLst/>
              <a:gdLst/>
              <a:ahLst/>
              <a:cxnLst/>
              <a:rect l="l" t="t" r="r" b="b"/>
              <a:pathLst>
                <a:path w="4413758" h="3646932">
                  <a:moveTo>
                    <a:pt x="0" y="0"/>
                  </a:moveTo>
                  <a:lnTo>
                    <a:pt x="4413758" y="0"/>
                  </a:lnTo>
                  <a:lnTo>
                    <a:pt x="4413758" y="3646932"/>
                  </a:lnTo>
                  <a:lnTo>
                    <a:pt x="0" y="3646932"/>
                  </a:lnTo>
                  <a:close/>
                </a:path>
              </a:pathLst>
            </a:custGeom>
            <a:solidFill>
              <a:srgbClr val="4DBC64">
                <a:alpha val="8627"/>
              </a:srgbClr>
            </a:solidFill>
          </p:spPr>
        </p:sp>
      </p:grpSp>
      <p:grpSp>
        <p:nvGrpSpPr>
          <p:cNvPr id="15" name="Group 15"/>
          <p:cNvGrpSpPr/>
          <p:nvPr/>
        </p:nvGrpSpPr>
        <p:grpSpPr>
          <a:xfrm>
            <a:off x="2637693" y="8612064"/>
            <a:ext cx="6506307" cy="1674934"/>
            <a:chOff x="0" y="0"/>
            <a:chExt cx="8675076" cy="2233246"/>
          </a:xfrm>
        </p:grpSpPr>
        <p:sp>
          <p:nvSpPr>
            <p:cNvPr id="16" name="Freeform 16"/>
            <p:cNvSpPr/>
            <p:nvPr/>
          </p:nvSpPr>
          <p:spPr>
            <a:xfrm>
              <a:off x="0" y="0"/>
              <a:ext cx="8675116" cy="2233295"/>
            </a:xfrm>
            <a:custGeom>
              <a:avLst/>
              <a:gdLst/>
              <a:ahLst/>
              <a:cxnLst/>
              <a:rect l="l" t="t" r="r" b="b"/>
              <a:pathLst>
                <a:path w="8675116" h="2233295">
                  <a:moveTo>
                    <a:pt x="0" y="0"/>
                  </a:moveTo>
                  <a:lnTo>
                    <a:pt x="8675116" y="0"/>
                  </a:lnTo>
                  <a:lnTo>
                    <a:pt x="8675116" y="2233295"/>
                  </a:lnTo>
                  <a:lnTo>
                    <a:pt x="0" y="2233295"/>
                  </a:lnTo>
                  <a:close/>
                </a:path>
              </a:pathLst>
            </a:custGeom>
            <a:solidFill>
              <a:srgbClr val="FFFFFF">
                <a:alpha val="48627"/>
              </a:srgbClr>
            </a:solidFill>
          </p:spPr>
        </p:sp>
      </p:grpSp>
      <p:sp>
        <p:nvSpPr>
          <p:cNvPr id="17" name="Freeform 17"/>
          <p:cNvSpPr/>
          <p:nvPr/>
        </p:nvSpPr>
        <p:spPr>
          <a:xfrm>
            <a:off x="7918251" y="711397"/>
            <a:ext cx="9885150" cy="6055845"/>
          </a:xfrm>
          <a:custGeom>
            <a:avLst/>
            <a:gdLst/>
            <a:ahLst/>
            <a:cxnLst/>
            <a:rect l="l" t="t" r="r" b="b"/>
            <a:pathLst>
              <a:path w="9885150" h="6055845">
                <a:moveTo>
                  <a:pt x="0" y="0"/>
                </a:moveTo>
                <a:lnTo>
                  <a:pt x="9885150" y="0"/>
                </a:lnTo>
                <a:lnTo>
                  <a:pt x="9885150" y="6055845"/>
                </a:lnTo>
                <a:lnTo>
                  <a:pt x="0" y="6055845"/>
                </a:lnTo>
                <a:lnTo>
                  <a:pt x="0" y="0"/>
                </a:lnTo>
                <a:close/>
              </a:path>
            </a:pathLst>
          </a:custGeom>
          <a:blipFill>
            <a:blip r:embed="rId2"/>
            <a:stretch>
              <a:fillRect l="-184" r="-184"/>
            </a:stretch>
          </a:blipFill>
          <a:ln w="28575">
            <a:solidFill>
              <a:srgbClr val="92D050"/>
            </a:solidFill>
          </a:ln>
        </p:spPr>
      </p:sp>
      <p:grpSp>
        <p:nvGrpSpPr>
          <p:cNvPr id="18" name="Group 18"/>
          <p:cNvGrpSpPr/>
          <p:nvPr/>
        </p:nvGrpSpPr>
        <p:grpSpPr>
          <a:xfrm>
            <a:off x="811697" y="1881427"/>
            <a:ext cx="6475215" cy="667244"/>
            <a:chOff x="0" y="0"/>
            <a:chExt cx="8460504" cy="889658"/>
          </a:xfrm>
        </p:grpSpPr>
        <p:sp>
          <p:nvSpPr>
            <p:cNvPr id="19" name="Freeform 19"/>
            <p:cNvSpPr/>
            <p:nvPr/>
          </p:nvSpPr>
          <p:spPr>
            <a:xfrm>
              <a:off x="19050" y="19050"/>
              <a:ext cx="8422386" cy="851535"/>
            </a:xfrm>
            <a:custGeom>
              <a:avLst/>
              <a:gdLst/>
              <a:ahLst/>
              <a:cxnLst/>
              <a:rect l="l" t="t" r="r" b="b"/>
              <a:pathLst>
                <a:path w="8422386" h="851535">
                  <a:moveTo>
                    <a:pt x="0" y="0"/>
                  </a:moveTo>
                  <a:lnTo>
                    <a:pt x="8422386" y="0"/>
                  </a:lnTo>
                  <a:lnTo>
                    <a:pt x="8422386" y="851535"/>
                  </a:lnTo>
                  <a:lnTo>
                    <a:pt x="0" y="851535"/>
                  </a:lnTo>
                  <a:close/>
                </a:path>
              </a:pathLst>
            </a:custGeom>
            <a:solidFill>
              <a:srgbClr val="FFFFFF"/>
            </a:solidFill>
          </p:spPr>
        </p:sp>
        <p:sp>
          <p:nvSpPr>
            <p:cNvPr id="20" name="Freeform 20"/>
            <p:cNvSpPr/>
            <p:nvPr/>
          </p:nvSpPr>
          <p:spPr>
            <a:xfrm>
              <a:off x="0" y="0"/>
              <a:ext cx="8460486" cy="889635"/>
            </a:xfrm>
            <a:custGeom>
              <a:avLst/>
              <a:gdLst/>
              <a:ahLst/>
              <a:cxnLst/>
              <a:rect l="l" t="t" r="r" b="b"/>
              <a:pathLst>
                <a:path w="8460486" h="889635">
                  <a:moveTo>
                    <a:pt x="19050" y="0"/>
                  </a:moveTo>
                  <a:lnTo>
                    <a:pt x="8441436" y="0"/>
                  </a:lnTo>
                  <a:cubicBezTo>
                    <a:pt x="8451977" y="0"/>
                    <a:pt x="8460486" y="8509"/>
                    <a:pt x="8460486" y="19050"/>
                  </a:cubicBezTo>
                  <a:lnTo>
                    <a:pt x="8460486" y="870585"/>
                  </a:lnTo>
                  <a:cubicBezTo>
                    <a:pt x="8460486" y="881126"/>
                    <a:pt x="8451977" y="889635"/>
                    <a:pt x="8441436" y="889635"/>
                  </a:cubicBezTo>
                  <a:lnTo>
                    <a:pt x="19050" y="889635"/>
                  </a:lnTo>
                  <a:cubicBezTo>
                    <a:pt x="8509" y="889635"/>
                    <a:pt x="0" y="881126"/>
                    <a:pt x="0" y="870585"/>
                  </a:cubicBezTo>
                  <a:lnTo>
                    <a:pt x="0" y="19050"/>
                  </a:lnTo>
                  <a:cubicBezTo>
                    <a:pt x="0" y="8509"/>
                    <a:pt x="8509" y="0"/>
                    <a:pt x="19050" y="0"/>
                  </a:cubicBezTo>
                  <a:moveTo>
                    <a:pt x="19050" y="38100"/>
                  </a:moveTo>
                  <a:lnTo>
                    <a:pt x="19050" y="19050"/>
                  </a:lnTo>
                  <a:lnTo>
                    <a:pt x="38100" y="19050"/>
                  </a:lnTo>
                  <a:lnTo>
                    <a:pt x="38100" y="870585"/>
                  </a:lnTo>
                  <a:lnTo>
                    <a:pt x="19050" y="870585"/>
                  </a:lnTo>
                  <a:lnTo>
                    <a:pt x="19050" y="851535"/>
                  </a:lnTo>
                  <a:lnTo>
                    <a:pt x="8441436" y="851535"/>
                  </a:lnTo>
                  <a:lnTo>
                    <a:pt x="8441436" y="870585"/>
                  </a:lnTo>
                  <a:lnTo>
                    <a:pt x="8422386" y="870585"/>
                  </a:lnTo>
                  <a:lnTo>
                    <a:pt x="8422386" y="19050"/>
                  </a:lnTo>
                  <a:lnTo>
                    <a:pt x="8441436" y="19050"/>
                  </a:lnTo>
                  <a:lnTo>
                    <a:pt x="8441436" y="38100"/>
                  </a:lnTo>
                  <a:lnTo>
                    <a:pt x="19050" y="38100"/>
                  </a:lnTo>
                  <a:close/>
                </a:path>
              </a:pathLst>
            </a:custGeom>
            <a:solidFill>
              <a:srgbClr val="4DBC64"/>
            </a:solidFill>
          </p:spPr>
        </p:sp>
        <p:sp>
          <p:nvSpPr>
            <p:cNvPr id="21" name="TextBox 21"/>
            <p:cNvSpPr txBox="1"/>
            <p:nvPr/>
          </p:nvSpPr>
          <p:spPr>
            <a:xfrm>
              <a:off x="0" y="-114300"/>
              <a:ext cx="8460504" cy="1003958"/>
            </a:xfrm>
            <a:prstGeom prst="rect">
              <a:avLst/>
            </a:prstGeom>
          </p:spPr>
          <p:txBody>
            <a:bodyPr lIns="50800" tIns="50800" rIns="50800" bIns="50800" rtlCol="0" anchor="ctr"/>
            <a:lstStyle/>
            <a:p>
              <a:pPr marL="380048" lvl="1" indent="-190024" algn="just">
                <a:lnSpc>
                  <a:spcPts val="3780"/>
                </a:lnSpc>
                <a:buFont typeface="Arial"/>
                <a:buChar char="•"/>
              </a:pPr>
              <a:r>
                <a:rPr lang="en-US" sz="2100" dirty="0" err="1">
                  <a:solidFill>
                    <a:srgbClr val="000000"/>
                  </a:solidFill>
                  <a:latin typeface="Open Sans 1"/>
                  <a:ea typeface="Open Sans 1"/>
                  <a:cs typeface="Open Sans 1"/>
                  <a:sym typeface="Open Sans 1"/>
                </a:rPr>
                <a:t>Ülkenin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genel</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durumu</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ticari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cazibe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faktörleri</a:t>
              </a:r>
              <a:endParaRPr lang="en-US" sz="2100" dirty="0">
                <a:solidFill>
                  <a:srgbClr val="000000"/>
                </a:solidFill>
                <a:latin typeface="Open Sans 1"/>
                <a:ea typeface="Open Sans 1"/>
                <a:cs typeface="Open Sans 1"/>
                <a:sym typeface="Open Sans 1"/>
              </a:endParaRPr>
            </a:p>
          </p:txBody>
        </p:sp>
      </p:grpSp>
      <p:grpSp>
        <p:nvGrpSpPr>
          <p:cNvPr id="22" name="Group 22"/>
          <p:cNvGrpSpPr/>
          <p:nvPr/>
        </p:nvGrpSpPr>
        <p:grpSpPr>
          <a:xfrm>
            <a:off x="776859" y="8390697"/>
            <a:ext cx="6475215" cy="1143431"/>
            <a:chOff x="0" y="0"/>
            <a:chExt cx="8460504" cy="1524574"/>
          </a:xfrm>
        </p:grpSpPr>
        <p:sp>
          <p:nvSpPr>
            <p:cNvPr id="23" name="Freeform 23"/>
            <p:cNvSpPr/>
            <p:nvPr/>
          </p:nvSpPr>
          <p:spPr>
            <a:xfrm>
              <a:off x="19050" y="19050"/>
              <a:ext cx="8422386" cy="1486535"/>
            </a:xfrm>
            <a:custGeom>
              <a:avLst/>
              <a:gdLst/>
              <a:ahLst/>
              <a:cxnLst/>
              <a:rect l="l" t="t" r="r" b="b"/>
              <a:pathLst>
                <a:path w="8422386" h="1486535">
                  <a:moveTo>
                    <a:pt x="0" y="0"/>
                  </a:moveTo>
                  <a:lnTo>
                    <a:pt x="8422386" y="0"/>
                  </a:lnTo>
                  <a:lnTo>
                    <a:pt x="8422386" y="1486535"/>
                  </a:lnTo>
                  <a:lnTo>
                    <a:pt x="0" y="1486535"/>
                  </a:lnTo>
                  <a:close/>
                </a:path>
              </a:pathLst>
            </a:custGeom>
            <a:solidFill>
              <a:srgbClr val="FFFFFF"/>
            </a:solidFill>
          </p:spPr>
        </p:sp>
        <p:sp>
          <p:nvSpPr>
            <p:cNvPr id="24" name="Freeform 24"/>
            <p:cNvSpPr/>
            <p:nvPr/>
          </p:nvSpPr>
          <p:spPr>
            <a:xfrm>
              <a:off x="0" y="0"/>
              <a:ext cx="8460486" cy="1524635"/>
            </a:xfrm>
            <a:custGeom>
              <a:avLst/>
              <a:gdLst/>
              <a:ahLst/>
              <a:cxnLst/>
              <a:rect l="l" t="t" r="r" b="b"/>
              <a:pathLst>
                <a:path w="8460486" h="1524635">
                  <a:moveTo>
                    <a:pt x="19050" y="0"/>
                  </a:moveTo>
                  <a:lnTo>
                    <a:pt x="8441436" y="0"/>
                  </a:lnTo>
                  <a:cubicBezTo>
                    <a:pt x="8451977" y="0"/>
                    <a:pt x="8460486" y="8509"/>
                    <a:pt x="8460486" y="19050"/>
                  </a:cubicBezTo>
                  <a:lnTo>
                    <a:pt x="8460486" y="1505585"/>
                  </a:lnTo>
                  <a:cubicBezTo>
                    <a:pt x="8460486" y="1516126"/>
                    <a:pt x="8451977" y="1524635"/>
                    <a:pt x="8441436" y="1524635"/>
                  </a:cubicBezTo>
                  <a:lnTo>
                    <a:pt x="19050" y="1524635"/>
                  </a:lnTo>
                  <a:cubicBezTo>
                    <a:pt x="8509" y="1524635"/>
                    <a:pt x="0" y="1516126"/>
                    <a:pt x="0" y="1505585"/>
                  </a:cubicBezTo>
                  <a:lnTo>
                    <a:pt x="0" y="19050"/>
                  </a:lnTo>
                  <a:cubicBezTo>
                    <a:pt x="0" y="8509"/>
                    <a:pt x="8509" y="0"/>
                    <a:pt x="19050" y="0"/>
                  </a:cubicBezTo>
                  <a:moveTo>
                    <a:pt x="19050" y="38100"/>
                  </a:moveTo>
                  <a:lnTo>
                    <a:pt x="19050" y="19050"/>
                  </a:lnTo>
                  <a:lnTo>
                    <a:pt x="38100" y="19050"/>
                  </a:lnTo>
                  <a:lnTo>
                    <a:pt x="38100" y="1505585"/>
                  </a:lnTo>
                  <a:lnTo>
                    <a:pt x="19050" y="1505585"/>
                  </a:lnTo>
                  <a:lnTo>
                    <a:pt x="19050" y="1486535"/>
                  </a:lnTo>
                  <a:lnTo>
                    <a:pt x="8441436" y="1486535"/>
                  </a:lnTo>
                  <a:lnTo>
                    <a:pt x="8441436" y="1505585"/>
                  </a:lnTo>
                  <a:lnTo>
                    <a:pt x="8422386" y="1505585"/>
                  </a:lnTo>
                  <a:lnTo>
                    <a:pt x="8422386" y="19050"/>
                  </a:lnTo>
                  <a:lnTo>
                    <a:pt x="8441436" y="19050"/>
                  </a:lnTo>
                  <a:lnTo>
                    <a:pt x="8441436" y="38100"/>
                  </a:lnTo>
                  <a:lnTo>
                    <a:pt x="19050" y="38100"/>
                  </a:lnTo>
                  <a:close/>
                </a:path>
              </a:pathLst>
            </a:custGeom>
            <a:solidFill>
              <a:srgbClr val="4DBC64"/>
            </a:solidFill>
          </p:spPr>
        </p:sp>
        <p:sp>
          <p:nvSpPr>
            <p:cNvPr id="25" name="TextBox 25"/>
            <p:cNvSpPr txBox="1"/>
            <p:nvPr/>
          </p:nvSpPr>
          <p:spPr>
            <a:xfrm>
              <a:off x="0" y="-114300"/>
              <a:ext cx="8460504" cy="1638874"/>
            </a:xfrm>
            <a:prstGeom prst="rect">
              <a:avLst/>
            </a:prstGeom>
          </p:spPr>
          <p:txBody>
            <a:bodyPr lIns="50800" tIns="50800" rIns="50800" bIns="50800" rtlCol="0" anchor="ctr"/>
            <a:lstStyle/>
            <a:p>
              <a:pPr marL="380048" lvl="1" indent="-190024" algn="just">
                <a:lnSpc>
                  <a:spcPts val="3780"/>
                </a:lnSpc>
                <a:buFont typeface="Arial"/>
                <a:buChar char="•"/>
              </a:pPr>
              <a:r>
                <a:rPr lang="en-US" sz="2100" dirty="0" err="1">
                  <a:solidFill>
                    <a:srgbClr val="000000"/>
                  </a:solidFill>
                  <a:latin typeface="Open Sans 1"/>
                  <a:ea typeface="Open Sans 1"/>
                  <a:cs typeface="Open Sans 1"/>
                  <a:sym typeface="Open Sans 1"/>
                </a:rPr>
                <a:t>Ülkedeki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potansiyeli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yüksek</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sektörler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sektörlere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göre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potansiyeli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yüksek</a:t>
              </a:r>
              <a:r>
                <a:rPr lang="en-US" sz="2100" dirty="0">
                  <a:solidFill>
                    <a:srgbClr val="000000"/>
                  </a:solidFill>
                  <a:latin typeface="Open Sans 1"/>
                  <a:ea typeface="Open Sans 1"/>
                  <a:cs typeface="Open Sans 1"/>
                  <a:sym typeface="Open Sans 1"/>
                </a:rPr>
                <a:t> ilk 10 </a:t>
              </a:r>
              <a:r>
                <a:rPr lang="en-US" sz="2100" dirty="0" err="1">
                  <a:solidFill>
                    <a:srgbClr val="000000"/>
                  </a:solidFill>
                  <a:latin typeface="Open Sans 1"/>
                  <a:ea typeface="Open Sans 1"/>
                  <a:cs typeface="Open Sans 1"/>
                  <a:sym typeface="Open Sans 1"/>
                </a:rPr>
                <a:t>ürün</a:t>
              </a:r>
              <a:endParaRPr lang="en-US" sz="2100" dirty="0">
                <a:solidFill>
                  <a:srgbClr val="000000"/>
                </a:solidFill>
                <a:latin typeface="Open Sans 1"/>
                <a:ea typeface="Open Sans 1"/>
                <a:cs typeface="Open Sans 1"/>
                <a:sym typeface="Open Sans 1"/>
              </a:endParaRPr>
            </a:p>
          </p:txBody>
        </p:sp>
      </p:grpSp>
      <p:grpSp>
        <p:nvGrpSpPr>
          <p:cNvPr id="26" name="Group 26"/>
          <p:cNvGrpSpPr/>
          <p:nvPr/>
        </p:nvGrpSpPr>
        <p:grpSpPr>
          <a:xfrm>
            <a:off x="776859" y="2736792"/>
            <a:ext cx="6475215" cy="2121487"/>
            <a:chOff x="0" y="0"/>
            <a:chExt cx="8460504" cy="2828650"/>
          </a:xfrm>
        </p:grpSpPr>
        <p:sp>
          <p:nvSpPr>
            <p:cNvPr id="27" name="Freeform 27"/>
            <p:cNvSpPr/>
            <p:nvPr/>
          </p:nvSpPr>
          <p:spPr>
            <a:xfrm>
              <a:off x="19050" y="19050"/>
              <a:ext cx="8422386" cy="2790571"/>
            </a:xfrm>
            <a:custGeom>
              <a:avLst/>
              <a:gdLst/>
              <a:ahLst/>
              <a:cxnLst/>
              <a:rect l="l" t="t" r="r" b="b"/>
              <a:pathLst>
                <a:path w="8422386" h="2790571">
                  <a:moveTo>
                    <a:pt x="0" y="0"/>
                  </a:moveTo>
                  <a:lnTo>
                    <a:pt x="8422386" y="0"/>
                  </a:lnTo>
                  <a:lnTo>
                    <a:pt x="8422386" y="2790571"/>
                  </a:lnTo>
                  <a:lnTo>
                    <a:pt x="0" y="2790571"/>
                  </a:lnTo>
                  <a:close/>
                </a:path>
              </a:pathLst>
            </a:custGeom>
            <a:solidFill>
              <a:srgbClr val="FFFFFF"/>
            </a:solidFill>
          </p:spPr>
        </p:sp>
        <p:sp>
          <p:nvSpPr>
            <p:cNvPr id="28" name="Freeform 28"/>
            <p:cNvSpPr/>
            <p:nvPr/>
          </p:nvSpPr>
          <p:spPr>
            <a:xfrm>
              <a:off x="0" y="0"/>
              <a:ext cx="8460486" cy="2828671"/>
            </a:xfrm>
            <a:custGeom>
              <a:avLst/>
              <a:gdLst/>
              <a:ahLst/>
              <a:cxnLst/>
              <a:rect l="l" t="t" r="r" b="b"/>
              <a:pathLst>
                <a:path w="8460486" h="2828671">
                  <a:moveTo>
                    <a:pt x="19050" y="0"/>
                  </a:moveTo>
                  <a:lnTo>
                    <a:pt x="8441436" y="0"/>
                  </a:lnTo>
                  <a:cubicBezTo>
                    <a:pt x="8451977" y="0"/>
                    <a:pt x="8460486" y="8509"/>
                    <a:pt x="8460486" y="19050"/>
                  </a:cubicBezTo>
                  <a:lnTo>
                    <a:pt x="8460486" y="2809621"/>
                  </a:lnTo>
                  <a:cubicBezTo>
                    <a:pt x="8460486" y="2820162"/>
                    <a:pt x="8451977" y="2828671"/>
                    <a:pt x="8441436" y="2828671"/>
                  </a:cubicBezTo>
                  <a:lnTo>
                    <a:pt x="19050" y="2828671"/>
                  </a:lnTo>
                  <a:cubicBezTo>
                    <a:pt x="8509" y="2828671"/>
                    <a:pt x="0" y="2820162"/>
                    <a:pt x="0" y="2809621"/>
                  </a:cubicBezTo>
                  <a:lnTo>
                    <a:pt x="0" y="19050"/>
                  </a:lnTo>
                  <a:cubicBezTo>
                    <a:pt x="0" y="8509"/>
                    <a:pt x="8509" y="0"/>
                    <a:pt x="19050" y="0"/>
                  </a:cubicBezTo>
                  <a:moveTo>
                    <a:pt x="19050" y="38100"/>
                  </a:moveTo>
                  <a:lnTo>
                    <a:pt x="19050" y="19050"/>
                  </a:lnTo>
                  <a:lnTo>
                    <a:pt x="38100" y="19050"/>
                  </a:lnTo>
                  <a:lnTo>
                    <a:pt x="38100" y="2809621"/>
                  </a:lnTo>
                  <a:lnTo>
                    <a:pt x="19050" y="2809621"/>
                  </a:lnTo>
                  <a:lnTo>
                    <a:pt x="19050" y="2790571"/>
                  </a:lnTo>
                  <a:lnTo>
                    <a:pt x="8441436" y="2790571"/>
                  </a:lnTo>
                  <a:lnTo>
                    <a:pt x="8441436" y="2809621"/>
                  </a:lnTo>
                  <a:lnTo>
                    <a:pt x="8422386" y="2809621"/>
                  </a:lnTo>
                  <a:lnTo>
                    <a:pt x="8422386" y="19050"/>
                  </a:lnTo>
                  <a:lnTo>
                    <a:pt x="8441436" y="19050"/>
                  </a:lnTo>
                  <a:lnTo>
                    <a:pt x="8441436" y="38100"/>
                  </a:lnTo>
                  <a:lnTo>
                    <a:pt x="19050" y="38100"/>
                  </a:lnTo>
                  <a:close/>
                </a:path>
              </a:pathLst>
            </a:custGeom>
            <a:solidFill>
              <a:srgbClr val="4DBC64"/>
            </a:solidFill>
          </p:spPr>
        </p:sp>
        <p:sp>
          <p:nvSpPr>
            <p:cNvPr id="29" name="TextBox 29"/>
            <p:cNvSpPr txBox="1"/>
            <p:nvPr/>
          </p:nvSpPr>
          <p:spPr>
            <a:xfrm>
              <a:off x="0" y="-114300"/>
              <a:ext cx="8460504" cy="2942950"/>
            </a:xfrm>
            <a:prstGeom prst="rect">
              <a:avLst/>
            </a:prstGeom>
          </p:spPr>
          <p:txBody>
            <a:bodyPr lIns="50800" tIns="50800" rIns="50800" bIns="50800" rtlCol="0" anchor="ctr"/>
            <a:lstStyle/>
            <a:p>
              <a:pPr marL="380048" lvl="1" indent="-190024" algn="just">
                <a:lnSpc>
                  <a:spcPts val="3780"/>
                </a:lnSpc>
                <a:buFont typeface="Arial"/>
                <a:buChar char="•"/>
              </a:pPr>
              <a:r>
                <a:rPr lang="en-US" sz="2100" dirty="0" err="1">
                  <a:solidFill>
                    <a:srgbClr val="000000"/>
                  </a:solidFill>
                  <a:latin typeface="Open Sans 1"/>
                  <a:ea typeface="Open Sans 1"/>
                  <a:cs typeface="Open Sans 1"/>
                  <a:sym typeface="Open Sans 1"/>
                </a:rPr>
                <a:t>Hedef</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pazarda</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görev</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yapan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ticaret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müşavirinden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güncel</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gelişmeler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hakkında</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öngörüler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mevzuat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değişikliklerine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ilişkin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bilgi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notları</a:t>
              </a:r>
              <a:endParaRPr lang="en-US" sz="2100" dirty="0">
                <a:solidFill>
                  <a:srgbClr val="000000"/>
                </a:solidFill>
                <a:latin typeface="Open Sans 1"/>
                <a:ea typeface="Open Sans 1"/>
                <a:cs typeface="Open Sans 1"/>
                <a:sym typeface="Open Sans 1"/>
              </a:endParaRPr>
            </a:p>
          </p:txBody>
        </p:sp>
      </p:grpSp>
      <p:grpSp>
        <p:nvGrpSpPr>
          <p:cNvPr id="30" name="Group 30"/>
          <p:cNvGrpSpPr/>
          <p:nvPr/>
        </p:nvGrpSpPr>
        <p:grpSpPr>
          <a:xfrm>
            <a:off x="776859" y="4932444"/>
            <a:ext cx="6475215" cy="667243"/>
            <a:chOff x="0" y="0"/>
            <a:chExt cx="8460504" cy="889658"/>
          </a:xfrm>
        </p:grpSpPr>
        <p:sp>
          <p:nvSpPr>
            <p:cNvPr id="31" name="Freeform 31"/>
            <p:cNvSpPr/>
            <p:nvPr/>
          </p:nvSpPr>
          <p:spPr>
            <a:xfrm>
              <a:off x="19050" y="19050"/>
              <a:ext cx="8422386" cy="851535"/>
            </a:xfrm>
            <a:custGeom>
              <a:avLst/>
              <a:gdLst/>
              <a:ahLst/>
              <a:cxnLst/>
              <a:rect l="l" t="t" r="r" b="b"/>
              <a:pathLst>
                <a:path w="8422386" h="851535">
                  <a:moveTo>
                    <a:pt x="0" y="0"/>
                  </a:moveTo>
                  <a:lnTo>
                    <a:pt x="8422386" y="0"/>
                  </a:lnTo>
                  <a:lnTo>
                    <a:pt x="8422386" y="851535"/>
                  </a:lnTo>
                  <a:lnTo>
                    <a:pt x="0" y="851535"/>
                  </a:lnTo>
                  <a:close/>
                </a:path>
              </a:pathLst>
            </a:custGeom>
            <a:solidFill>
              <a:srgbClr val="FFFFFF"/>
            </a:solidFill>
          </p:spPr>
        </p:sp>
        <p:sp>
          <p:nvSpPr>
            <p:cNvPr id="32" name="Freeform 32"/>
            <p:cNvSpPr/>
            <p:nvPr/>
          </p:nvSpPr>
          <p:spPr>
            <a:xfrm>
              <a:off x="0" y="0"/>
              <a:ext cx="8460486" cy="889635"/>
            </a:xfrm>
            <a:custGeom>
              <a:avLst/>
              <a:gdLst/>
              <a:ahLst/>
              <a:cxnLst/>
              <a:rect l="l" t="t" r="r" b="b"/>
              <a:pathLst>
                <a:path w="8460486" h="889635">
                  <a:moveTo>
                    <a:pt x="19050" y="0"/>
                  </a:moveTo>
                  <a:lnTo>
                    <a:pt x="8441436" y="0"/>
                  </a:lnTo>
                  <a:cubicBezTo>
                    <a:pt x="8451977" y="0"/>
                    <a:pt x="8460486" y="8509"/>
                    <a:pt x="8460486" y="19050"/>
                  </a:cubicBezTo>
                  <a:lnTo>
                    <a:pt x="8460486" y="870585"/>
                  </a:lnTo>
                  <a:cubicBezTo>
                    <a:pt x="8460486" y="881126"/>
                    <a:pt x="8451977" y="889635"/>
                    <a:pt x="8441436" y="889635"/>
                  </a:cubicBezTo>
                  <a:lnTo>
                    <a:pt x="19050" y="889635"/>
                  </a:lnTo>
                  <a:cubicBezTo>
                    <a:pt x="8509" y="889635"/>
                    <a:pt x="0" y="881126"/>
                    <a:pt x="0" y="870585"/>
                  </a:cubicBezTo>
                  <a:lnTo>
                    <a:pt x="0" y="19050"/>
                  </a:lnTo>
                  <a:cubicBezTo>
                    <a:pt x="0" y="8509"/>
                    <a:pt x="8509" y="0"/>
                    <a:pt x="19050" y="0"/>
                  </a:cubicBezTo>
                  <a:moveTo>
                    <a:pt x="19050" y="38100"/>
                  </a:moveTo>
                  <a:lnTo>
                    <a:pt x="19050" y="19050"/>
                  </a:lnTo>
                  <a:lnTo>
                    <a:pt x="38100" y="19050"/>
                  </a:lnTo>
                  <a:lnTo>
                    <a:pt x="38100" y="870585"/>
                  </a:lnTo>
                  <a:lnTo>
                    <a:pt x="19050" y="870585"/>
                  </a:lnTo>
                  <a:lnTo>
                    <a:pt x="19050" y="851535"/>
                  </a:lnTo>
                  <a:lnTo>
                    <a:pt x="8441436" y="851535"/>
                  </a:lnTo>
                  <a:lnTo>
                    <a:pt x="8441436" y="870585"/>
                  </a:lnTo>
                  <a:lnTo>
                    <a:pt x="8422386" y="870585"/>
                  </a:lnTo>
                  <a:lnTo>
                    <a:pt x="8422386" y="19050"/>
                  </a:lnTo>
                  <a:lnTo>
                    <a:pt x="8441436" y="19050"/>
                  </a:lnTo>
                  <a:lnTo>
                    <a:pt x="8441436" y="38100"/>
                  </a:lnTo>
                  <a:lnTo>
                    <a:pt x="19050" y="38100"/>
                  </a:lnTo>
                  <a:close/>
                </a:path>
              </a:pathLst>
            </a:custGeom>
            <a:solidFill>
              <a:srgbClr val="4DBC64"/>
            </a:solidFill>
          </p:spPr>
        </p:sp>
        <p:sp>
          <p:nvSpPr>
            <p:cNvPr id="33" name="TextBox 33"/>
            <p:cNvSpPr txBox="1"/>
            <p:nvPr/>
          </p:nvSpPr>
          <p:spPr>
            <a:xfrm>
              <a:off x="0" y="-114300"/>
              <a:ext cx="8460504" cy="1003958"/>
            </a:xfrm>
            <a:prstGeom prst="rect">
              <a:avLst/>
            </a:prstGeom>
          </p:spPr>
          <p:txBody>
            <a:bodyPr lIns="50800" tIns="50800" rIns="50800" bIns="50800" rtlCol="0" anchor="ctr"/>
            <a:lstStyle/>
            <a:p>
              <a:pPr marL="380048" lvl="1" indent="-190024" algn="just">
                <a:lnSpc>
                  <a:spcPts val="3780"/>
                </a:lnSpc>
                <a:buFont typeface="Arial"/>
                <a:buChar char="•"/>
              </a:pPr>
              <a:r>
                <a:rPr lang="en-US" sz="2100" dirty="0" err="1">
                  <a:solidFill>
                    <a:srgbClr val="000000"/>
                  </a:solidFill>
                  <a:latin typeface="Open Sans 1"/>
                  <a:ea typeface="Open Sans 1"/>
                  <a:cs typeface="Open Sans 1"/>
                  <a:sym typeface="Open Sans 1"/>
                </a:rPr>
                <a:t>Stratejik</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pazara</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giriş</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kriterleri</a:t>
              </a:r>
              <a:endParaRPr lang="en-US" sz="2100" dirty="0">
                <a:solidFill>
                  <a:srgbClr val="000000"/>
                </a:solidFill>
                <a:latin typeface="Open Sans 1"/>
                <a:ea typeface="Open Sans 1"/>
                <a:cs typeface="Open Sans 1"/>
                <a:sym typeface="Open Sans 1"/>
              </a:endParaRPr>
            </a:p>
          </p:txBody>
        </p:sp>
      </p:grpSp>
      <p:grpSp>
        <p:nvGrpSpPr>
          <p:cNvPr id="34" name="Group 34"/>
          <p:cNvGrpSpPr/>
          <p:nvPr/>
        </p:nvGrpSpPr>
        <p:grpSpPr>
          <a:xfrm>
            <a:off x="771606" y="5785186"/>
            <a:ext cx="6475215" cy="1151991"/>
            <a:chOff x="0" y="0"/>
            <a:chExt cx="8460504" cy="1535988"/>
          </a:xfrm>
        </p:grpSpPr>
        <p:sp>
          <p:nvSpPr>
            <p:cNvPr id="35" name="Freeform 35"/>
            <p:cNvSpPr/>
            <p:nvPr/>
          </p:nvSpPr>
          <p:spPr>
            <a:xfrm>
              <a:off x="19050" y="19050"/>
              <a:ext cx="8422386" cy="1497838"/>
            </a:xfrm>
            <a:custGeom>
              <a:avLst/>
              <a:gdLst/>
              <a:ahLst/>
              <a:cxnLst/>
              <a:rect l="l" t="t" r="r" b="b"/>
              <a:pathLst>
                <a:path w="8422386" h="1497838">
                  <a:moveTo>
                    <a:pt x="0" y="0"/>
                  </a:moveTo>
                  <a:lnTo>
                    <a:pt x="8422386" y="0"/>
                  </a:lnTo>
                  <a:lnTo>
                    <a:pt x="8422386" y="1497838"/>
                  </a:lnTo>
                  <a:lnTo>
                    <a:pt x="0" y="1497838"/>
                  </a:lnTo>
                  <a:close/>
                </a:path>
              </a:pathLst>
            </a:custGeom>
            <a:solidFill>
              <a:srgbClr val="FFFFFF"/>
            </a:solidFill>
          </p:spPr>
        </p:sp>
        <p:sp>
          <p:nvSpPr>
            <p:cNvPr id="36" name="Freeform 36"/>
            <p:cNvSpPr/>
            <p:nvPr/>
          </p:nvSpPr>
          <p:spPr>
            <a:xfrm>
              <a:off x="0" y="0"/>
              <a:ext cx="8460486" cy="1535938"/>
            </a:xfrm>
            <a:custGeom>
              <a:avLst/>
              <a:gdLst/>
              <a:ahLst/>
              <a:cxnLst/>
              <a:rect l="l" t="t" r="r" b="b"/>
              <a:pathLst>
                <a:path w="8460486" h="1535938">
                  <a:moveTo>
                    <a:pt x="19050" y="0"/>
                  </a:moveTo>
                  <a:lnTo>
                    <a:pt x="8441436" y="0"/>
                  </a:lnTo>
                  <a:cubicBezTo>
                    <a:pt x="8451977" y="0"/>
                    <a:pt x="8460486" y="8509"/>
                    <a:pt x="8460486" y="19050"/>
                  </a:cubicBezTo>
                  <a:lnTo>
                    <a:pt x="8460486" y="1516888"/>
                  </a:lnTo>
                  <a:cubicBezTo>
                    <a:pt x="8460486" y="1527429"/>
                    <a:pt x="8451977" y="1535938"/>
                    <a:pt x="8441436" y="1535938"/>
                  </a:cubicBezTo>
                  <a:lnTo>
                    <a:pt x="19050" y="1535938"/>
                  </a:lnTo>
                  <a:cubicBezTo>
                    <a:pt x="8509" y="1535938"/>
                    <a:pt x="0" y="1527429"/>
                    <a:pt x="0" y="1516888"/>
                  </a:cubicBezTo>
                  <a:lnTo>
                    <a:pt x="0" y="19050"/>
                  </a:lnTo>
                  <a:cubicBezTo>
                    <a:pt x="0" y="8509"/>
                    <a:pt x="8509" y="0"/>
                    <a:pt x="19050" y="0"/>
                  </a:cubicBezTo>
                  <a:moveTo>
                    <a:pt x="19050" y="38100"/>
                  </a:moveTo>
                  <a:lnTo>
                    <a:pt x="19050" y="19050"/>
                  </a:lnTo>
                  <a:lnTo>
                    <a:pt x="38100" y="19050"/>
                  </a:lnTo>
                  <a:lnTo>
                    <a:pt x="38100" y="1516888"/>
                  </a:lnTo>
                  <a:lnTo>
                    <a:pt x="19050" y="1516888"/>
                  </a:lnTo>
                  <a:lnTo>
                    <a:pt x="19050" y="1497838"/>
                  </a:lnTo>
                  <a:lnTo>
                    <a:pt x="8441436" y="1497838"/>
                  </a:lnTo>
                  <a:lnTo>
                    <a:pt x="8441436" y="1516888"/>
                  </a:lnTo>
                  <a:lnTo>
                    <a:pt x="8422386" y="1516888"/>
                  </a:lnTo>
                  <a:lnTo>
                    <a:pt x="8422386" y="19050"/>
                  </a:lnTo>
                  <a:lnTo>
                    <a:pt x="8441436" y="19050"/>
                  </a:lnTo>
                  <a:lnTo>
                    <a:pt x="8441436" y="38100"/>
                  </a:lnTo>
                  <a:lnTo>
                    <a:pt x="19050" y="38100"/>
                  </a:lnTo>
                  <a:close/>
                </a:path>
              </a:pathLst>
            </a:custGeom>
            <a:solidFill>
              <a:srgbClr val="4DBC64"/>
            </a:solidFill>
          </p:spPr>
        </p:sp>
        <p:sp>
          <p:nvSpPr>
            <p:cNvPr id="37" name="TextBox 37"/>
            <p:cNvSpPr txBox="1"/>
            <p:nvPr/>
          </p:nvSpPr>
          <p:spPr>
            <a:xfrm>
              <a:off x="0" y="-114300"/>
              <a:ext cx="8460504" cy="1650288"/>
            </a:xfrm>
            <a:prstGeom prst="rect">
              <a:avLst/>
            </a:prstGeom>
          </p:spPr>
          <p:txBody>
            <a:bodyPr lIns="50800" tIns="50800" rIns="50800" bIns="50800" rtlCol="0" anchor="ctr"/>
            <a:lstStyle/>
            <a:p>
              <a:pPr marL="380048" lvl="1" indent="-190024" algn="just">
                <a:lnSpc>
                  <a:spcPts val="3780"/>
                </a:lnSpc>
                <a:buFont typeface="Arial"/>
                <a:buChar char="•"/>
              </a:pPr>
              <a:r>
                <a:rPr lang="en-US" sz="2100" dirty="0" err="1">
                  <a:solidFill>
                    <a:srgbClr val="000000"/>
                  </a:solidFill>
                  <a:latin typeface="Open Sans 1"/>
                  <a:ea typeface="Open Sans 1"/>
                  <a:cs typeface="Open Sans 1"/>
                  <a:sym typeface="Open Sans 1"/>
                </a:rPr>
                <a:t>Ülke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mevzuatı</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yetkili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kurumlar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sevk</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öncesi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kontroller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ihracatta</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zorunlu</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belgeler</a:t>
              </a:r>
              <a:endParaRPr lang="en-US" sz="2100" dirty="0">
                <a:solidFill>
                  <a:srgbClr val="000000"/>
                </a:solidFill>
                <a:latin typeface="Open Sans 1"/>
                <a:ea typeface="Open Sans 1"/>
                <a:cs typeface="Open Sans 1"/>
                <a:sym typeface="Open Sans 1"/>
              </a:endParaRPr>
            </a:p>
          </p:txBody>
        </p:sp>
      </p:grpSp>
      <p:grpSp>
        <p:nvGrpSpPr>
          <p:cNvPr id="38" name="Group 38"/>
          <p:cNvGrpSpPr/>
          <p:nvPr/>
        </p:nvGrpSpPr>
        <p:grpSpPr>
          <a:xfrm>
            <a:off x="776859" y="7069194"/>
            <a:ext cx="6475215" cy="1151991"/>
            <a:chOff x="0" y="0"/>
            <a:chExt cx="8460504" cy="1535988"/>
          </a:xfrm>
        </p:grpSpPr>
        <p:sp>
          <p:nvSpPr>
            <p:cNvPr id="39" name="Freeform 39"/>
            <p:cNvSpPr/>
            <p:nvPr/>
          </p:nvSpPr>
          <p:spPr>
            <a:xfrm>
              <a:off x="19050" y="19050"/>
              <a:ext cx="8422386" cy="1497838"/>
            </a:xfrm>
            <a:custGeom>
              <a:avLst/>
              <a:gdLst/>
              <a:ahLst/>
              <a:cxnLst/>
              <a:rect l="l" t="t" r="r" b="b"/>
              <a:pathLst>
                <a:path w="8422386" h="1497838">
                  <a:moveTo>
                    <a:pt x="0" y="0"/>
                  </a:moveTo>
                  <a:lnTo>
                    <a:pt x="8422386" y="0"/>
                  </a:lnTo>
                  <a:lnTo>
                    <a:pt x="8422386" y="1497838"/>
                  </a:lnTo>
                  <a:lnTo>
                    <a:pt x="0" y="1497838"/>
                  </a:lnTo>
                  <a:close/>
                </a:path>
              </a:pathLst>
            </a:custGeom>
            <a:solidFill>
              <a:srgbClr val="FFFFFF"/>
            </a:solidFill>
          </p:spPr>
        </p:sp>
        <p:sp>
          <p:nvSpPr>
            <p:cNvPr id="40" name="Freeform 40"/>
            <p:cNvSpPr/>
            <p:nvPr/>
          </p:nvSpPr>
          <p:spPr>
            <a:xfrm>
              <a:off x="0" y="0"/>
              <a:ext cx="8460486" cy="1535938"/>
            </a:xfrm>
            <a:custGeom>
              <a:avLst/>
              <a:gdLst/>
              <a:ahLst/>
              <a:cxnLst/>
              <a:rect l="l" t="t" r="r" b="b"/>
              <a:pathLst>
                <a:path w="8460486" h="1535938">
                  <a:moveTo>
                    <a:pt x="19050" y="0"/>
                  </a:moveTo>
                  <a:lnTo>
                    <a:pt x="8441436" y="0"/>
                  </a:lnTo>
                  <a:cubicBezTo>
                    <a:pt x="8451977" y="0"/>
                    <a:pt x="8460486" y="8509"/>
                    <a:pt x="8460486" y="19050"/>
                  </a:cubicBezTo>
                  <a:lnTo>
                    <a:pt x="8460486" y="1516888"/>
                  </a:lnTo>
                  <a:cubicBezTo>
                    <a:pt x="8460486" y="1527429"/>
                    <a:pt x="8451977" y="1535938"/>
                    <a:pt x="8441436" y="1535938"/>
                  </a:cubicBezTo>
                  <a:lnTo>
                    <a:pt x="19050" y="1535938"/>
                  </a:lnTo>
                  <a:cubicBezTo>
                    <a:pt x="8509" y="1535938"/>
                    <a:pt x="0" y="1527429"/>
                    <a:pt x="0" y="1516888"/>
                  </a:cubicBezTo>
                  <a:lnTo>
                    <a:pt x="0" y="19050"/>
                  </a:lnTo>
                  <a:cubicBezTo>
                    <a:pt x="0" y="8509"/>
                    <a:pt x="8509" y="0"/>
                    <a:pt x="19050" y="0"/>
                  </a:cubicBezTo>
                  <a:moveTo>
                    <a:pt x="19050" y="38100"/>
                  </a:moveTo>
                  <a:lnTo>
                    <a:pt x="19050" y="19050"/>
                  </a:lnTo>
                  <a:lnTo>
                    <a:pt x="38100" y="19050"/>
                  </a:lnTo>
                  <a:lnTo>
                    <a:pt x="38100" y="1516888"/>
                  </a:lnTo>
                  <a:lnTo>
                    <a:pt x="19050" y="1516888"/>
                  </a:lnTo>
                  <a:lnTo>
                    <a:pt x="19050" y="1497838"/>
                  </a:lnTo>
                  <a:lnTo>
                    <a:pt x="8441436" y="1497838"/>
                  </a:lnTo>
                  <a:lnTo>
                    <a:pt x="8441436" y="1516888"/>
                  </a:lnTo>
                  <a:lnTo>
                    <a:pt x="8422386" y="1516888"/>
                  </a:lnTo>
                  <a:lnTo>
                    <a:pt x="8422386" y="19050"/>
                  </a:lnTo>
                  <a:lnTo>
                    <a:pt x="8441436" y="19050"/>
                  </a:lnTo>
                  <a:lnTo>
                    <a:pt x="8441436" y="38100"/>
                  </a:lnTo>
                  <a:lnTo>
                    <a:pt x="19050" y="38100"/>
                  </a:lnTo>
                  <a:close/>
                </a:path>
              </a:pathLst>
            </a:custGeom>
            <a:solidFill>
              <a:srgbClr val="4DBC64"/>
            </a:solidFill>
          </p:spPr>
        </p:sp>
        <p:sp>
          <p:nvSpPr>
            <p:cNvPr id="41" name="TextBox 41"/>
            <p:cNvSpPr txBox="1"/>
            <p:nvPr/>
          </p:nvSpPr>
          <p:spPr>
            <a:xfrm>
              <a:off x="0" y="-114300"/>
              <a:ext cx="8460504" cy="1650288"/>
            </a:xfrm>
            <a:prstGeom prst="rect">
              <a:avLst/>
            </a:prstGeom>
          </p:spPr>
          <p:txBody>
            <a:bodyPr lIns="50800" tIns="50800" rIns="50800" bIns="50800" rtlCol="0" anchor="ctr"/>
            <a:lstStyle/>
            <a:p>
              <a:pPr marL="380048" lvl="1" indent="-190024" algn="just">
                <a:lnSpc>
                  <a:spcPts val="3780"/>
                </a:lnSpc>
                <a:buFont typeface="Arial"/>
                <a:buChar char="•"/>
              </a:pPr>
              <a:r>
                <a:rPr lang="en-US" sz="2100" dirty="0" err="1">
                  <a:solidFill>
                    <a:srgbClr val="000000"/>
                  </a:solidFill>
                  <a:latin typeface="Open Sans 1"/>
                  <a:ea typeface="Open Sans 1"/>
                  <a:cs typeface="Open Sans 1"/>
                  <a:sym typeface="Open Sans 1"/>
                </a:rPr>
                <a:t>Ülke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sektör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bazında</a:t>
              </a:r>
              <a:r>
                <a:rPr lang="en-US" sz="2100" dirty="0">
                  <a:solidFill>
                    <a:srgbClr val="000000"/>
                  </a:solidFill>
                  <a:latin typeface="Open Sans 1"/>
                  <a:ea typeface="Open Sans 1"/>
                  <a:cs typeface="Open Sans 1"/>
                  <a:sym typeface="Open Sans 1"/>
                </a:rPr>
                <a:t> son 5 </a:t>
              </a:r>
              <a:r>
                <a:rPr lang="en-US" sz="2100" dirty="0" err="1">
                  <a:solidFill>
                    <a:srgbClr val="000000"/>
                  </a:solidFill>
                  <a:latin typeface="Open Sans 1"/>
                  <a:ea typeface="Open Sans 1"/>
                  <a:cs typeface="Open Sans 1"/>
                  <a:sym typeface="Open Sans 1"/>
                </a:rPr>
                <a:t>yıla</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ait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ithalat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ihracat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verilerindeki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değişim</a:t>
              </a:r>
              <a:endParaRPr lang="en-US" sz="2100" dirty="0">
                <a:solidFill>
                  <a:srgbClr val="000000"/>
                </a:solidFill>
                <a:latin typeface="Open Sans 1"/>
                <a:ea typeface="Open Sans 1"/>
                <a:cs typeface="Open Sans 1"/>
                <a:sym typeface="Open Sans 1"/>
              </a:endParaRPr>
            </a:p>
          </p:txBody>
        </p:sp>
      </p:grpSp>
      <p:sp>
        <p:nvSpPr>
          <p:cNvPr id="42" name="Freeform 42"/>
          <p:cNvSpPr/>
          <p:nvPr/>
        </p:nvSpPr>
        <p:spPr>
          <a:xfrm>
            <a:off x="7896392" y="7029752"/>
            <a:ext cx="9828002" cy="2540952"/>
          </a:xfrm>
          <a:custGeom>
            <a:avLst/>
            <a:gdLst/>
            <a:ahLst/>
            <a:cxnLst/>
            <a:rect l="l" t="t" r="r" b="b"/>
            <a:pathLst>
              <a:path w="9828002" h="2540952">
                <a:moveTo>
                  <a:pt x="0" y="0"/>
                </a:moveTo>
                <a:lnTo>
                  <a:pt x="9828001" y="0"/>
                </a:lnTo>
                <a:lnTo>
                  <a:pt x="9828001" y="2540952"/>
                </a:lnTo>
                <a:lnTo>
                  <a:pt x="0" y="2540952"/>
                </a:lnTo>
                <a:lnTo>
                  <a:pt x="0" y="0"/>
                </a:lnTo>
                <a:close/>
              </a:path>
            </a:pathLst>
          </a:custGeom>
          <a:blipFill>
            <a:blip r:embed="rId3"/>
            <a:stretch>
              <a:fillRect/>
            </a:stretch>
          </a:blipFill>
          <a:ln w="28575">
            <a:solidFill>
              <a:srgbClr val="92D050"/>
            </a:solidFill>
          </a:ln>
        </p:spPr>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242664" cy="10288773"/>
            <a:chOff x="0" y="0"/>
            <a:chExt cx="10990218" cy="13718364"/>
          </a:xfrm>
        </p:grpSpPr>
        <p:sp>
          <p:nvSpPr>
            <p:cNvPr id="3" name="Freeform 3"/>
            <p:cNvSpPr/>
            <p:nvPr/>
          </p:nvSpPr>
          <p:spPr>
            <a:xfrm>
              <a:off x="0" y="0"/>
              <a:ext cx="10990199" cy="13718412"/>
            </a:xfrm>
            <a:custGeom>
              <a:avLst/>
              <a:gdLst/>
              <a:ahLst/>
              <a:cxnLst/>
              <a:rect l="l" t="t" r="r" b="b"/>
              <a:pathLst>
                <a:path w="10990199" h="13718412">
                  <a:moveTo>
                    <a:pt x="0" y="0"/>
                  </a:moveTo>
                  <a:lnTo>
                    <a:pt x="10990199" y="0"/>
                  </a:lnTo>
                  <a:lnTo>
                    <a:pt x="10990199" y="13718412"/>
                  </a:lnTo>
                  <a:lnTo>
                    <a:pt x="0" y="13718412"/>
                  </a:lnTo>
                  <a:close/>
                </a:path>
              </a:pathLst>
            </a:custGeom>
            <a:solidFill>
              <a:srgbClr val="FFFFFF">
                <a:alpha val="86275"/>
              </a:srgbClr>
            </a:solidFill>
          </p:spPr>
        </p:sp>
      </p:grpSp>
      <p:grpSp>
        <p:nvGrpSpPr>
          <p:cNvPr id="4" name="Group 4"/>
          <p:cNvGrpSpPr/>
          <p:nvPr/>
        </p:nvGrpSpPr>
        <p:grpSpPr>
          <a:xfrm>
            <a:off x="4764" y="-722299"/>
            <a:ext cx="18288000" cy="11011073"/>
            <a:chOff x="0" y="0"/>
            <a:chExt cx="24384000" cy="14681430"/>
          </a:xfrm>
        </p:grpSpPr>
        <p:sp>
          <p:nvSpPr>
            <p:cNvPr id="5" name="Freeform 5"/>
            <p:cNvSpPr/>
            <p:nvPr/>
          </p:nvSpPr>
          <p:spPr>
            <a:xfrm>
              <a:off x="0" y="0"/>
              <a:ext cx="24384000" cy="14681478"/>
            </a:xfrm>
            <a:custGeom>
              <a:avLst/>
              <a:gdLst/>
              <a:ahLst/>
              <a:cxnLst/>
              <a:rect l="l" t="t" r="r" b="b"/>
              <a:pathLst>
                <a:path w="24384000" h="14681478">
                  <a:moveTo>
                    <a:pt x="0" y="0"/>
                  </a:moveTo>
                  <a:lnTo>
                    <a:pt x="24384000" y="0"/>
                  </a:lnTo>
                  <a:lnTo>
                    <a:pt x="24384000" y="14681478"/>
                  </a:lnTo>
                  <a:lnTo>
                    <a:pt x="0" y="14681478"/>
                  </a:lnTo>
                  <a:close/>
                </a:path>
              </a:pathLst>
            </a:custGeom>
            <a:solidFill>
              <a:srgbClr val="4DBC64">
                <a:alpha val="8627"/>
              </a:srgbClr>
            </a:solidFill>
          </p:spPr>
        </p:sp>
      </p:grpSp>
      <p:grpSp>
        <p:nvGrpSpPr>
          <p:cNvPr id="6" name="Group 6"/>
          <p:cNvGrpSpPr/>
          <p:nvPr/>
        </p:nvGrpSpPr>
        <p:grpSpPr>
          <a:xfrm>
            <a:off x="0" y="-1774"/>
            <a:ext cx="1477107" cy="2613088"/>
            <a:chOff x="0" y="0"/>
            <a:chExt cx="1969476" cy="3484118"/>
          </a:xfrm>
        </p:grpSpPr>
        <p:sp>
          <p:nvSpPr>
            <p:cNvPr id="7" name="Freeform 7"/>
            <p:cNvSpPr/>
            <p:nvPr/>
          </p:nvSpPr>
          <p:spPr>
            <a:xfrm>
              <a:off x="0" y="0"/>
              <a:ext cx="1969516" cy="3484118"/>
            </a:xfrm>
            <a:custGeom>
              <a:avLst/>
              <a:gdLst/>
              <a:ahLst/>
              <a:cxnLst/>
              <a:rect l="l" t="t" r="r" b="b"/>
              <a:pathLst>
                <a:path w="1969516" h="3484118">
                  <a:moveTo>
                    <a:pt x="0" y="0"/>
                  </a:moveTo>
                  <a:lnTo>
                    <a:pt x="1969516" y="0"/>
                  </a:lnTo>
                  <a:lnTo>
                    <a:pt x="1969516" y="3484118"/>
                  </a:lnTo>
                  <a:lnTo>
                    <a:pt x="0" y="3484118"/>
                  </a:lnTo>
                  <a:close/>
                </a:path>
              </a:pathLst>
            </a:custGeom>
            <a:solidFill>
              <a:srgbClr val="4DBC64">
                <a:alpha val="8627"/>
              </a:srgbClr>
            </a:solidFill>
          </p:spPr>
        </p:sp>
      </p:grpSp>
      <p:grpSp>
        <p:nvGrpSpPr>
          <p:cNvPr id="8" name="Group 8"/>
          <p:cNvGrpSpPr/>
          <p:nvPr/>
        </p:nvGrpSpPr>
        <p:grpSpPr>
          <a:xfrm>
            <a:off x="962757" y="2136936"/>
            <a:ext cx="6053504" cy="1582211"/>
            <a:chOff x="0" y="0"/>
            <a:chExt cx="8071338" cy="2109614"/>
          </a:xfrm>
        </p:grpSpPr>
        <p:sp>
          <p:nvSpPr>
            <p:cNvPr id="9" name="Freeform 9"/>
            <p:cNvSpPr/>
            <p:nvPr/>
          </p:nvSpPr>
          <p:spPr>
            <a:xfrm>
              <a:off x="0" y="0"/>
              <a:ext cx="8071358" cy="2109597"/>
            </a:xfrm>
            <a:custGeom>
              <a:avLst/>
              <a:gdLst/>
              <a:ahLst/>
              <a:cxnLst/>
              <a:rect l="l" t="t" r="r" b="b"/>
              <a:pathLst>
                <a:path w="8071358" h="2109597">
                  <a:moveTo>
                    <a:pt x="0" y="0"/>
                  </a:moveTo>
                  <a:lnTo>
                    <a:pt x="8071358" y="0"/>
                  </a:lnTo>
                  <a:lnTo>
                    <a:pt x="8071358" y="2109597"/>
                  </a:lnTo>
                  <a:lnTo>
                    <a:pt x="0" y="2109597"/>
                  </a:lnTo>
                  <a:close/>
                </a:path>
              </a:pathLst>
            </a:custGeom>
            <a:solidFill>
              <a:srgbClr val="4DBC64">
                <a:alpha val="8627"/>
              </a:srgbClr>
            </a:solidFill>
          </p:spPr>
        </p:sp>
      </p:grpSp>
      <p:grpSp>
        <p:nvGrpSpPr>
          <p:cNvPr id="10" name="Group 10"/>
          <p:cNvGrpSpPr/>
          <p:nvPr/>
        </p:nvGrpSpPr>
        <p:grpSpPr>
          <a:xfrm>
            <a:off x="5143500" y="555106"/>
            <a:ext cx="4167553" cy="1884759"/>
            <a:chOff x="0" y="0"/>
            <a:chExt cx="5556738" cy="2513012"/>
          </a:xfrm>
        </p:grpSpPr>
        <p:sp>
          <p:nvSpPr>
            <p:cNvPr id="11" name="Freeform 11"/>
            <p:cNvSpPr/>
            <p:nvPr/>
          </p:nvSpPr>
          <p:spPr>
            <a:xfrm>
              <a:off x="0" y="0"/>
              <a:ext cx="5556758" cy="2512949"/>
            </a:xfrm>
            <a:custGeom>
              <a:avLst/>
              <a:gdLst/>
              <a:ahLst/>
              <a:cxnLst/>
              <a:rect l="l" t="t" r="r" b="b"/>
              <a:pathLst>
                <a:path w="5556758" h="2512949">
                  <a:moveTo>
                    <a:pt x="0" y="0"/>
                  </a:moveTo>
                  <a:lnTo>
                    <a:pt x="5556758" y="0"/>
                  </a:lnTo>
                  <a:lnTo>
                    <a:pt x="5556758" y="2512949"/>
                  </a:lnTo>
                  <a:lnTo>
                    <a:pt x="0" y="2512949"/>
                  </a:lnTo>
                  <a:close/>
                </a:path>
              </a:pathLst>
            </a:custGeom>
            <a:solidFill>
              <a:srgbClr val="FFFFFF">
                <a:alpha val="48627"/>
              </a:srgbClr>
            </a:solidFill>
          </p:spPr>
        </p:sp>
      </p:grpSp>
      <p:sp>
        <p:nvSpPr>
          <p:cNvPr id="12" name="TextBox 12"/>
          <p:cNvSpPr txBox="1"/>
          <p:nvPr/>
        </p:nvSpPr>
        <p:spPr>
          <a:xfrm>
            <a:off x="870381" y="787201"/>
            <a:ext cx="10339812" cy="666849"/>
          </a:xfrm>
          <a:prstGeom prst="rect">
            <a:avLst/>
          </a:prstGeom>
        </p:spPr>
        <p:txBody>
          <a:bodyPr lIns="0" tIns="0" rIns="0" bIns="0" rtlCol="0" anchor="t">
            <a:spAutoFit/>
          </a:bodyPr>
          <a:lstStyle/>
          <a:p>
            <a:pPr algn="l">
              <a:lnSpc>
                <a:spcPts val="5184"/>
              </a:lnSpc>
            </a:pPr>
            <a:r>
              <a:rPr lang="tr-TR" sz="4800" b="1" dirty="0">
                <a:solidFill>
                  <a:srgbClr val="000000"/>
                </a:solidFill>
                <a:latin typeface="Open Sans 1 Bold"/>
                <a:ea typeface="Open Sans 1 Bold"/>
                <a:cs typeface="Open Sans 1 Bold"/>
                <a:sym typeface="Open Sans 1 Bold"/>
              </a:rPr>
              <a:t>5</a:t>
            </a:r>
            <a:r>
              <a:rPr lang="en-US" sz="4800" b="1" dirty="0" smtClean="0">
                <a:solidFill>
                  <a:srgbClr val="000000"/>
                </a:solidFill>
                <a:latin typeface="Open Sans 1 Bold"/>
                <a:ea typeface="Open Sans 1 Bold"/>
                <a:cs typeface="Open Sans 1 Bold"/>
                <a:sym typeface="Open Sans 1 Bold"/>
              </a:rPr>
              <a:t>. </a:t>
            </a:r>
            <a:r>
              <a:rPr lang="en-US" sz="4800" b="1" dirty="0" err="1" smtClean="0">
                <a:solidFill>
                  <a:srgbClr val="000000"/>
                </a:solidFill>
                <a:latin typeface="Open Sans 1 Bold"/>
                <a:ea typeface="Open Sans 1 Bold"/>
                <a:cs typeface="Open Sans 1 Bold"/>
                <a:sym typeface="Open Sans 1 Bold"/>
              </a:rPr>
              <a:t>Ülke</a:t>
            </a:r>
            <a:r>
              <a:rPr lang="tr-TR" sz="4800" b="1" dirty="0" err="1" smtClean="0">
                <a:solidFill>
                  <a:srgbClr val="000000"/>
                </a:solidFill>
                <a:latin typeface="Open Sans 1 Bold"/>
                <a:ea typeface="Open Sans 1 Bold"/>
                <a:cs typeface="Open Sans 1 Bold"/>
                <a:sym typeface="Open Sans 1 Bold"/>
              </a:rPr>
              <a:t>lerin</a:t>
            </a:r>
            <a:r>
              <a:rPr lang="tr-TR" sz="4800" b="1" dirty="0" smtClean="0">
                <a:solidFill>
                  <a:srgbClr val="000000"/>
                </a:solidFill>
                <a:latin typeface="Open Sans 1 Bold"/>
                <a:ea typeface="Open Sans 1 Bold"/>
                <a:cs typeface="Open Sans 1 Bold"/>
                <a:sym typeface="Open Sans 1 Bold"/>
              </a:rPr>
              <a:t> İş Kültürü</a:t>
            </a:r>
            <a:endParaRPr lang="en-US" sz="4800" b="1" dirty="0">
              <a:solidFill>
                <a:srgbClr val="000000"/>
              </a:solidFill>
              <a:latin typeface="Open Sans 1 Bold"/>
              <a:ea typeface="Open Sans 1 Bold"/>
              <a:cs typeface="Open Sans 1 Bold"/>
              <a:sym typeface="Open Sans 1 Bold"/>
            </a:endParaRPr>
          </a:p>
        </p:txBody>
      </p:sp>
      <p:grpSp>
        <p:nvGrpSpPr>
          <p:cNvPr id="13" name="Group 13"/>
          <p:cNvGrpSpPr/>
          <p:nvPr/>
        </p:nvGrpSpPr>
        <p:grpSpPr>
          <a:xfrm>
            <a:off x="-4" y="6265306"/>
            <a:ext cx="3310308" cy="2735232"/>
            <a:chOff x="0" y="0"/>
            <a:chExt cx="4413744" cy="3646976"/>
          </a:xfrm>
        </p:grpSpPr>
        <p:sp>
          <p:nvSpPr>
            <p:cNvPr id="14" name="Freeform 14"/>
            <p:cNvSpPr/>
            <p:nvPr/>
          </p:nvSpPr>
          <p:spPr>
            <a:xfrm>
              <a:off x="0" y="0"/>
              <a:ext cx="4413758" cy="3646932"/>
            </a:xfrm>
            <a:custGeom>
              <a:avLst/>
              <a:gdLst/>
              <a:ahLst/>
              <a:cxnLst/>
              <a:rect l="l" t="t" r="r" b="b"/>
              <a:pathLst>
                <a:path w="4413758" h="3646932">
                  <a:moveTo>
                    <a:pt x="0" y="0"/>
                  </a:moveTo>
                  <a:lnTo>
                    <a:pt x="4413758" y="0"/>
                  </a:lnTo>
                  <a:lnTo>
                    <a:pt x="4413758" y="3646932"/>
                  </a:lnTo>
                  <a:lnTo>
                    <a:pt x="0" y="3646932"/>
                  </a:lnTo>
                  <a:close/>
                </a:path>
              </a:pathLst>
            </a:custGeom>
            <a:solidFill>
              <a:srgbClr val="4DBC64">
                <a:alpha val="8627"/>
              </a:srgbClr>
            </a:solidFill>
          </p:spPr>
        </p:sp>
      </p:grpSp>
      <p:grpSp>
        <p:nvGrpSpPr>
          <p:cNvPr id="15" name="Group 15"/>
          <p:cNvGrpSpPr/>
          <p:nvPr/>
        </p:nvGrpSpPr>
        <p:grpSpPr>
          <a:xfrm>
            <a:off x="2637693" y="8612064"/>
            <a:ext cx="6506307" cy="1674934"/>
            <a:chOff x="0" y="0"/>
            <a:chExt cx="8675076" cy="2233246"/>
          </a:xfrm>
        </p:grpSpPr>
        <p:sp>
          <p:nvSpPr>
            <p:cNvPr id="16" name="Freeform 16"/>
            <p:cNvSpPr/>
            <p:nvPr/>
          </p:nvSpPr>
          <p:spPr>
            <a:xfrm>
              <a:off x="0" y="0"/>
              <a:ext cx="8675116" cy="2233295"/>
            </a:xfrm>
            <a:custGeom>
              <a:avLst/>
              <a:gdLst/>
              <a:ahLst/>
              <a:cxnLst/>
              <a:rect l="l" t="t" r="r" b="b"/>
              <a:pathLst>
                <a:path w="8675116" h="2233295">
                  <a:moveTo>
                    <a:pt x="0" y="0"/>
                  </a:moveTo>
                  <a:lnTo>
                    <a:pt x="8675116" y="0"/>
                  </a:lnTo>
                  <a:lnTo>
                    <a:pt x="8675116" y="2233295"/>
                  </a:lnTo>
                  <a:lnTo>
                    <a:pt x="0" y="2233295"/>
                  </a:lnTo>
                  <a:close/>
                </a:path>
              </a:pathLst>
            </a:custGeom>
            <a:solidFill>
              <a:srgbClr val="FFFFFF">
                <a:alpha val="48627"/>
              </a:srgbClr>
            </a:solidFill>
          </p:spPr>
        </p:sp>
      </p:grpSp>
      <p:grpSp>
        <p:nvGrpSpPr>
          <p:cNvPr id="18" name="Group 18"/>
          <p:cNvGrpSpPr/>
          <p:nvPr/>
        </p:nvGrpSpPr>
        <p:grpSpPr>
          <a:xfrm>
            <a:off x="961541" y="2255726"/>
            <a:ext cx="6345378" cy="912319"/>
            <a:chOff x="0" y="0"/>
            <a:chExt cx="8460504" cy="889658"/>
          </a:xfrm>
        </p:grpSpPr>
        <p:sp>
          <p:nvSpPr>
            <p:cNvPr id="19" name="Freeform 19"/>
            <p:cNvSpPr/>
            <p:nvPr/>
          </p:nvSpPr>
          <p:spPr>
            <a:xfrm>
              <a:off x="19050" y="19050"/>
              <a:ext cx="8422386" cy="851535"/>
            </a:xfrm>
            <a:custGeom>
              <a:avLst/>
              <a:gdLst/>
              <a:ahLst/>
              <a:cxnLst/>
              <a:rect l="l" t="t" r="r" b="b"/>
              <a:pathLst>
                <a:path w="8422386" h="851535">
                  <a:moveTo>
                    <a:pt x="0" y="0"/>
                  </a:moveTo>
                  <a:lnTo>
                    <a:pt x="8422386" y="0"/>
                  </a:lnTo>
                  <a:lnTo>
                    <a:pt x="8422386" y="851535"/>
                  </a:lnTo>
                  <a:lnTo>
                    <a:pt x="0" y="851535"/>
                  </a:lnTo>
                  <a:close/>
                </a:path>
              </a:pathLst>
            </a:custGeom>
            <a:solidFill>
              <a:srgbClr val="FFFFFF"/>
            </a:solidFill>
          </p:spPr>
        </p:sp>
        <p:sp>
          <p:nvSpPr>
            <p:cNvPr id="20" name="Freeform 20"/>
            <p:cNvSpPr/>
            <p:nvPr/>
          </p:nvSpPr>
          <p:spPr>
            <a:xfrm>
              <a:off x="0" y="0"/>
              <a:ext cx="8460486" cy="889635"/>
            </a:xfrm>
            <a:custGeom>
              <a:avLst/>
              <a:gdLst/>
              <a:ahLst/>
              <a:cxnLst/>
              <a:rect l="l" t="t" r="r" b="b"/>
              <a:pathLst>
                <a:path w="8460486" h="889635">
                  <a:moveTo>
                    <a:pt x="19050" y="0"/>
                  </a:moveTo>
                  <a:lnTo>
                    <a:pt x="8441436" y="0"/>
                  </a:lnTo>
                  <a:cubicBezTo>
                    <a:pt x="8451977" y="0"/>
                    <a:pt x="8460486" y="8509"/>
                    <a:pt x="8460486" y="19050"/>
                  </a:cubicBezTo>
                  <a:lnTo>
                    <a:pt x="8460486" y="870585"/>
                  </a:lnTo>
                  <a:cubicBezTo>
                    <a:pt x="8460486" y="881126"/>
                    <a:pt x="8451977" y="889635"/>
                    <a:pt x="8441436" y="889635"/>
                  </a:cubicBezTo>
                  <a:lnTo>
                    <a:pt x="19050" y="889635"/>
                  </a:lnTo>
                  <a:cubicBezTo>
                    <a:pt x="8509" y="889635"/>
                    <a:pt x="0" y="881126"/>
                    <a:pt x="0" y="870585"/>
                  </a:cubicBezTo>
                  <a:lnTo>
                    <a:pt x="0" y="19050"/>
                  </a:lnTo>
                  <a:cubicBezTo>
                    <a:pt x="0" y="8509"/>
                    <a:pt x="8509" y="0"/>
                    <a:pt x="19050" y="0"/>
                  </a:cubicBezTo>
                  <a:moveTo>
                    <a:pt x="19050" y="38100"/>
                  </a:moveTo>
                  <a:lnTo>
                    <a:pt x="19050" y="19050"/>
                  </a:lnTo>
                  <a:lnTo>
                    <a:pt x="38100" y="19050"/>
                  </a:lnTo>
                  <a:lnTo>
                    <a:pt x="38100" y="870585"/>
                  </a:lnTo>
                  <a:lnTo>
                    <a:pt x="19050" y="870585"/>
                  </a:lnTo>
                  <a:lnTo>
                    <a:pt x="19050" y="851535"/>
                  </a:lnTo>
                  <a:lnTo>
                    <a:pt x="8441436" y="851535"/>
                  </a:lnTo>
                  <a:lnTo>
                    <a:pt x="8441436" y="870585"/>
                  </a:lnTo>
                  <a:lnTo>
                    <a:pt x="8422386" y="870585"/>
                  </a:lnTo>
                  <a:lnTo>
                    <a:pt x="8422386" y="19050"/>
                  </a:lnTo>
                  <a:lnTo>
                    <a:pt x="8441436" y="19050"/>
                  </a:lnTo>
                  <a:lnTo>
                    <a:pt x="8441436" y="38100"/>
                  </a:lnTo>
                  <a:lnTo>
                    <a:pt x="19050" y="38100"/>
                  </a:lnTo>
                  <a:close/>
                </a:path>
              </a:pathLst>
            </a:custGeom>
            <a:solidFill>
              <a:srgbClr val="4DBC64"/>
            </a:solidFill>
          </p:spPr>
        </p:sp>
        <p:sp>
          <p:nvSpPr>
            <p:cNvPr id="21" name="TextBox 21"/>
            <p:cNvSpPr txBox="1"/>
            <p:nvPr/>
          </p:nvSpPr>
          <p:spPr>
            <a:xfrm>
              <a:off x="0" y="-114300"/>
              <a:ext cx="8460504" cy="1003958"/>
            </a:xfrm>
            <a:prstGeom prst="rect">
              <a:avLst/>
            </a:prstGeom>
          </p:spPr>
          <p:txBody>
            <a:bodyPr lIns="50800" tIns="50800" rIns="50800" bIns="50800" rtlCol="0" anchor="ctr"/>
            <a:lstStyle/>
            <a:p>
              <a:pPr marL="380048" lvl="1" indent="-190024" algn="l">
                <a:lnSpc>
                  <a:spcPts val="3780"/>
                </a:lnSpc>
                <a:buFont typeface="Arial"/>
                <a:buChar char="•"/>
              </a:pPr>
              <a:r>
                <a:rPr lang="tr-TR" sz="2100" dirty="0" smtClean="0">
                  <a:solidFill>
                    <a:srgbClr val="000000"/>
                  </a:solidFill>
                  <a:latin typeface="Open Sans 1"/>
                  <a:ea typeface="Open Sans 1"/>
                  <a:cs typeface="Open Sans 1"/>
                  <a:sym typeface="Open Sans 1"/>
                </a:rPr>
                <a:t>Kurumsal Kültür</a:t>
              </a:r>
              <a:endParaRPr lang="en-US" sz="2100" dirty="0">
                <a:solidFill>
                  <a:srgbClr val="000000"/>
                </a:solidFill>
                <a:latin typeface="Open Sans 1"/>
                <a:ea typeface="Open Sans 1"/>
                <a:cs typeface="Open Sans 1"/>
                <a:sym typeface="Open Sans 1"/>
              </a:endParaRPr>
            </a:p>
          </p:txBody>
        </p:sp>
      </p:grpSp>
      <p:grpSp>
        <p:nvGrpSpPr>
          <p:cNvPr id="22" name="Group 22"/>
          <p:cNvGrpSpPr/>
          <p:nvPr/>
        </p:nvGrpSpPr>
        <p:grpSpPr>
          <a:xfrm>
            <a:off x="870381" y="7903604"/>
            <a:ext cx="6345378" cy="861175"/>
            <a:chOff x="0" y="0"/>
            <a:chExt cx="8460504" cy="1524574"/>
          </a:xfrm>
        </p:grpSpPr>
        <p:sp>
          <p:nvSpPr>
            <p:cNvPr id="23" name="Freeform 23"/>
            <p:cNvSpPr/>
            <p:nvPr/>
          </p:nvSpPr>
          <p:spPr>
            <a:xfrm>
              <a:off x="19050" y="19050"/>
              <a:ext cx="8422386" cy="1486535"/>
            </a:xfrm>
            <a:custGeom>
              <a:avLst/>
              <a:gdLst/>
              <a:ahLst/>
              <a:cxnLst/>
              <a:rect l="l" t="t" r="r" b="b"/>
              <a:pathLst>
                <a:path w="8422386" h="1486535">
                  <a:moveTo>
                    <a:pt x="0" y="0"/>
                  </a:moveTo>
                  <a:lnTo>
                    <a:pt x="8422386" y="0"/>
                  </a:lnTo>
                  <a:lnTo>
                    <a:pt x="8422386" y="1486535"/>
                  </a:lnTo>
                  <a:lnTo>
                    <a:pt x="0" y="1486535"/>
                  </a:lnTo>
                  <a:close/>
                </a:path>
              </a:pathLst>
            </a:custGeom>
            <a:solidFill>
              <a:srgbClr val="FFFFFF"/>
            </a:solidFill>
          </p:spPr>
        </p:sp>
        <p:sp>
          <p:nvSpPr>
            <p:cNvPr id="24" name="Freeform 24"/>
            <p:cNvSpPr/>
            <p:nvPr/>
          </p:nvSpPr>
          <p:spPr>
            <a:xfrm>
              <a:off x="0" y="0"/>
              <a:ext cx="8460486" cy="1524635"/>
            </a:xfrm>
            <a:custGeom>
              <a:avLst/>
              <a:gdLst/>
              <a:ahLst/>
              <a:cxnLst/>
              <a:rect l="l" t="t" r="r" b="b"/>
              <a:pathLst>
                <a:path w="8460486" h="1524635">
                  <a:moveTo>
                    <a:pt x="19050" y="0"/>
                  </a:moveTo>
                  <a:lnTo>
                    <a:pt x="8441436" y="0"/>
                  </a:lnTo>
                  <a:cubicBezTo>
                    <a:pt x="8451977" y="0"/>
                    <a:pt x="8460486" y="8509"/>
                    <a:pt x="8460486" y="19050"/>
                  </a:cubicBezTo>
                  <a:lnTo>
                    <a:pt x="8460486" y="1505585"/>
                  </a:lnTo>
                  <a:cubicBezTo>
                    <a:pt x="8460486" y="1516126"/>
                    <a:pt x="8451977" y="1524635"/>
                    <a:pt x="8441436" y="1524635"/>
                  </a:cubicBezTo>
                  <a:lnTo>
                    <a:pt x="19050" y="1524635"/>
                  </a:lnTo>
                  <a:cubicBezTo>
                    <a:pt x="8509" y="1524635"/>
                    <a:pt x="0" y="1516126"/>
                    <a:pt x="0" y="1505585"/>
                  </a:cubicBezTo>
                  <a:lnTo>
                    <a:pt x="0" y="19050"/>
                  </a:lnTo>
                  <a:cubicBezTo>
                    <a:pt x="0" y="8509"/>
                    <a:pt x="8509" y="0"/>
                    <a:pt x="19050" y="0"/>
                  </a:cubicBezTo>
                  <a:moveTo>
                    <a:pt x="19050" y="38100"/>
                  </a:moveTo>
                  <a:lnTo>
                    <a:pt x="19050" y="19050"/>
                  </a:lnTo>
                  <a:lnTo>
                    <a:pt x="38100" y="19050"/>
                  </a:lnTo>
                  <a:lnTo>
                    <a:pt x="38100" y="1505585"/>
                  </a:lnTo>
                  <a:lnTo>
                    <a:pt x="19050" y="1505585"/>
                  </a:lnTo>
                  <a:lnTo>
                    <a:pt x="19050" y="1486535"/>
                  </a:lnTo>
                  <a:lnTo>
                    <a:pt x="8441436" y="1486535"/>
                  </a:lnTo>
                  <a:lnTo>
                    <a:pt x="8441436" y="1505585"/>
                  </a:lnTo>
                  <a:lnTo>
                    <a:pt x="8422386" y="1505585"/>
                  </a:lnTo>
                  <a:lnTo>
                    <a:pt x="8422386" y="19050"/>
                  </a:lnTo>
                  <a:lnTo>
                    <a:pt x="8441436" y="19050"/>
                  </a:lnTo>
                  <a:lnTo>
                    <a:pt x="8441436" y="38100"/>
                  </a:lnTo>
                  <a:lnTo>
                    <a:pt x="19050" y="38100"/>
                  </a:lnTo>
                  <a:close/>
                </a:path>
              </a:pathLst>
            </a:custGeom>
            <a:solidFill>
              <a:srgbClr val="4DBC64"/>
            </a:solidFill>
          </p:spPr>
        </p:sp>
        <p:sp>
          <p:nvSpPr>
            <p:cNvPr id="25" name="TextBox 25"/>
            <p:cNvSpPr txBox="1"/>
            <p:nvPr/>
          </p:nvSpPr>
          <p:spPr>
            <a:xfrm>
              <a:off x="0" y="-114300"/>
              <a:ext cx="8460504" cy="1638874"/>
            </a:xfrm>
            <a:prstGeom prst="rect">
              <a:avLst/>
            </a:prstGeom>
          </p:spPr>
          <p:txBody>
            <a:bodyPr lIns="50800" tIns="50800" rIns="50800" bIns="50800" rtlCol="0" anchor="ctr"/>
            <a:lstStyle/>
            <a:p>
              <a:pPr marL="380048" lvl="1" indent="-190024" fontAlgn="base">
                <a:lnSpc>
                  <a:spcPts val="3780"/>
                </a:lnSpc>
                <a:buFont typeface="Arial"/>
                <a:buChar char="•"/>
              </a:pPr>
              <a:r>
                <a:rPr lang="tr-TR" sz="2100" dirty="0">
                  <a:solidFill>
                    <a:srgbClr val="000000"/>
                  </a:solidFill>
                  <a:latin typeface="Open Sans 1"/>
                  <a:ea typeface="Open Sans 1"/>
                  <a:cs typeface="Open Sans 1"/>
                </a:rPr>
                <a:t>Dikkat Edilmesi Gereken Diğer Hususlar</a:t>
              </a:r>
            </a:p>
          </p:txBody>
        </p:sp>
      </p:grpSp>
      <p:grpSp>
        <p:nvGrpSpPr>
          <p:cNvPr id="26" name="Group 26"/>
          <p:cNvGrpSpPr/>
          <p:nvPr/>
        </p:nvGrpSpPr>
        <p:grpSpPr>
          <a:xfrm>
            <a:off x="926703" y="3356166"/>
            <a:ext cx="6345378" cy="830611"/>
            <a:chOff x="0" y="0"/>
            <a:chExt cx="8460504" cy="2828650"/>
          </a:xfrm>
        </p:grpSpPr>
        <p:sp>
          <p:nvSpPr>
            <p:cNvPr id="27" name="Freeform 27"/>
            <p:cNvSpPr/>
            <p:nvPr/>
          </p:nvSpPr>
          <p:spPr>
            <a:xfrm>
              <a:off x="19050" y="19050"/>
              <a:ext cx="8422386" cy="2790571"/>
            </a:xfrm>
            <a:custGeom>
              <a:avLst/>
              <a:gdLst/>
              <a:ahLst/>
              <a:cxnLst/>
              <a:rect l="l" t="t" r="r" b="b"/>
              <a:pathLst>
                <a:path w="8422386" h="2790571">
                  <a:moveTo>
                    <a:pt x="0" y="0"/>
                  </a:moveTo>
                  <a:lnTo>
                    <a:pt x="8422386" y="0"/>
                  </a:lnTo>
                  <a:lnTo>
                    <a:pt x="8422386" y="2790571"/>
                  </a:lnTo>
                  <a:lnTo>
                    <a:pt x="0" y="2790571"/>
                  </a:lnTo>
                  <a:close/>
                </a:path>
              </a:pathLst>
            </a:custGeom>
            <a:solidFill>
              <a:srgbClr val="FFFFFF"/>
            </a:solidFill>
          </p:spPr>
        </p:sp>
        <p:sp>
          <p:nvSpPr>
            <p:cNvPr id="28" name="Freeform 28"/>
            <p:cNvSpPr/>
            <p:nvPr/>
          </p:nvSpPr>
          <p:spPr>
            <a:xfrm>
              <a:off x="0" y="0"/>
              <a:ext cx="8460486" cy="2828671"/>
            </a:xfrm>
            <a:custGeom>
              <a:avLst/>
              <a:gdLst/>
              <a:ahLst/>
              <a:cxnLst/>
              <a:rect l="l" t="t" r="r" b="b"/>
              <a:pathLst>
                <a:path w="8460486" h="2828671">
                  <a:moveTo>
                    <a:pt x="19050" y="0"/>
                  </a:moveTo>
                  <a:lnTo>
                    <a:pt x="8441436" y="0"/>
                  </a:lnTo>
                  <a:cubicBezTo>
                    <a:pt x="8451977" y="0"/>
                    <a:pt x="8460486" y="8509"/>
                    <a:pt x="8460486" y="19050"/>
                  </a:cubicBezTo>
                  <a:lnTo>
                    <a:pt x="8460486" y="2809621"/>
                  </a:lnTo>
                  <a:cubicBezTo>
                    <a:pt x="8460486" y="2820162"/>
                    <a:pt x="8451977" y="2828671"/>
                    <a:pt x="8441436" y="2828671"/>
                  </a:cubicBezTo>
                  <a:lnTo>
                    <a:pt x="19050" y="2828671"/>
                  </a:lnTo>
                  <a:cubicBezTo>
                    <a:pt x="8509" y="2828671"/>
                    <a:pt x="0" y="2820162"/>
                    <a:pt x="0" y="2809621"/>
                  </a:cubicBezTo>
                  <a:lnTo>
                    <a:pt x="0" y="19050"/>
                  </a:lnTo>
                  <a:cubicBezTo>
                    <a:pt x="0" y="8509"/>
                    <a:pt x="8509" y="0"/>
                    <a:pt x="19050" y="0"/>
                  </a:cubicBezTo>
                  <a:moveTo>
                    <a:pt x="19050" y="38100"/>
                  </a:moveTo>
                  <a:lnTo>
                    <a:pt x="19050" y="19050"/>
                  </a:lnTo>
                  <a:lnTo>
                    <a:pt x="38100" y="19050"/>
                  </a:lnTo>
                  <a:lnTo>
                    <a:pt x="38100" y="2809621"/>
                  </a:lnTo>
                  <a:lnTo>
                    <a:pt x="19050" y="2809621"/>
                  </a:lnTo>
                  <a:lnTo>
                    <a:pt x="19050" y="2790571"/>
                  </a:lnTo>
                  <a:lnTo>
                    <a:pt x="8441436" y="2790571"/>
                  </a:lnTo>
                  <a:lnTo>
                    <a:pt x="8441436" y="2809621"/>
                  </a:lnTo>
                  <a:lnTo>
                    <a:pt x="8422386" y="2809621"/>
                  </a:lnTo>
                  <a:lnTo>
                    <a:pt x="8422386" y="19050"/>
                  </a:lnTo>
                  <a:lnTo>
                    <a:pt x="8441436" y="19050"/>
                  </a:lnTo>
                  <a:lnTo>
                    <a:pt x="8441436" y="38100"/>
                  </a:lnTo>
                  <a:lnTo>
                    <a:pt x="19050" y="38100"/>
                  </a:lnTo>
                  <a:close/>
                </a:path>
              </a:pathLst>
            </a:custGeom>
            <a:solidFill>
              <a:srgbClr val="4DBC64"/>
            </a:solidFill>
          </p:spPr>
        </p:sp>
        <p:sp>
          <p:nvSpPr>
            <p:cNvPr id="29" name="TextBox 29"/>
            <p:cNvSpPr txBox="1"/>
            <p:nvPr/>
          </p:nvSpPr>
          <p:spPr>
            <a:xfrm>
              <a:off x="0" y="-114300"/>
              <a:ext cx="8460504" cy="2942950"/>
            </a:xfrm>
            <a:prstGeom prst="rect">
              <a:avLst/>
            </a:prstGeom>
          </p:spPr>
          <p:txBody>
            <a:bodyPr lIns="50800" tIns="50800" rIns="50800" bIns="50800" rtlCol="0" anchor="ctr"/>
            <a:lstStyle/>
            <a:p>
              <a:pPr marL="380048" lvl="1" indent="-190024" algn="l">
                <a:lnSpc>
                  <a:spcPts val="3780"/>
                </a:lnSpc>
                <a:buFont typeface="Arial"/>
                <a:buChar char="•"/>
              </a:pPr>
              <a:r>
                <a:rPr lang="tr-TR" sz="2100" dirty="0" err="1">
                  <a:solidFill>
                    <a:srgbClr val="000000"/>
                  </a:solidFill>
                  <a:latin typeface="Open Sans 1"/>
                  <a:ea typeface="Open Sans 1"/>
                  <a:cs typeface="Open Sans 1"/>
                  <a:sym typeface="Open Sans 1"/>
                </a:rPr>
                <a:t>Tanışma&amp;Selamlaşma</a:t>
              </a:r>
              <a:endParaRPr lang="en-US" sz="2100" dirty="0">
                <a:solidFill>
                  <a:srgbClr val="000000"/>
                </a:solidFill>
                <a:latin typeface="Open Sans 1"/>
                <a:ea typeface="Open Sans 1"/>
                <a:cs typeface="Open Sans 1"/>
                <a:sym typeface="Open Sans 1"/>
              </a:endParaRPr>
            </a:p>
          </p:txBody>
        </p:sp>
      </p:grpSp>
      <p:grpSp>
        <p:nvGrpSpPr>
          <p:cNvPr id="30" name="Group 30"/>
          <p:cNvGrpSpPr/>
          <p:nvPr/>
        </p:nvGrpSpPr>
        <p:grpSpPr>
          <a:xfrm>
            <a:off x="926703" y="4469863"/>
            <a:ext cx="6345378" cy="866389"/>
            <a:chOff x="0" y="0"/>
            <a:chExt cx="8460504" cy="889658"/>
          </a:xfrm>
        </p:grpSpPr>
        <p:sp>
          <p:nvSpPr>
            <p:cNvPr id="31" name="Freeform 31"/>
            <p:cNvSpPr/>
            <p:nvPr/>
          </p:nvSpPr>
          <p:spPr>
            <a:xfrm>
              <a:off x="19050" y="19050"/>
              <a:ext cx="8422386" cy="851535"/>
            </a:xfrm>
            <a:custGeom>
              <a:avLst/>
              <a:gdLst/>
              <a:ahLst/>
              <a:cxnLst/>
              <a:rect l="l" t="t" r="r" b="b"/>
              <a:pathLst>
                <a:path w="8422386" h="851535">
                  <a:moveTo>
                    <a:pt x="0" y="0"/>
                  </a:moveTo>
                  <a:lnTo>
                    <a:pt x="8422386" y="0"/>
                  </a:lnTo>
                  <a:lnTo>
                    <a:pt x="8422386" y="851535"/>
                  </a:lnTo>
                  <a:lnTo>
                    <a:pt x="0" y="851535"/>
                  </a:lnTo>
                  <a:close/>
                </a:path>
              </a:pathLst>
            </a:custGeom>
            <a:solidFill>
              <a:srgbClr val="FFFFFF"/>
            </a:solidFill>
          </p:spPr>
        </p:sp>
        <p:sp>
          <p:nvSpPr>
            <p:cNvPr id="32" name="Freeform 32"/>
            <p:cNvSpPr/>
            <p:nvPr/>
          </p:nvSpPr>
          <p:spPr>
            <a:xfrm>
              <a:off x="0" y="0"/>
              <a:ext cx="8460486" cy="889635"/>
            </a:xfrm>
            <a:custGeom>
              <a:avLst/>
              <a:gdLst/>
              <a:ahLst/>
              <a:cxnLst/>
              <a:rect l="l" t="t" r="r" b="b"/>
              <a:pathLst>
                <a:path w="8460486" h="889635">
                  <a:moveTo>
                    <a:pt x="19050" y="0"/>
                  </a:moveTo>
                  <a:lnTo>
                    <a:pt x="8441436" y="0"/>
                  </a:lnTo>
                  <a:cubicBezTo>
                    <a:pt x="8451977" y="0"/>
                    <a:pt x="8460486" y="8509"/>
                    <a:pt x="8460486" y="19050"/>
                  </a:cubicBezTo>
                  <a:lnTo>
                    <a:pt x="8460486" y="870585"/>
                  </a:lnTo>
                  <a:cubicBezTo>
                    <a:pt x="8460486" y="881126"/>
                    <a:pt x="8451977" y="889635"/>
                    <a:pt x="8441436" y="889635"/>
                  </a:cubicBezTo>
                  <a:lnTo>
                    <a:pt x="19050" y="889635"/>
                  </a:lnTo>
                  <a:cubicBezTo>
                    <a:pt x="8509" y="889635"/>
                    <a:pt x="0" y="881126"/>
                    <a:pt x="0" y="870585"/>
                  </a:cubicBezTo>
                  <a:lnTo>
                    <a:pt x="0" y="19050"/>
                  </a:lnTo>
                  <a:cubicBezTo>
                    <a:pt x="0" y="8509"/>
                    <a:pt x="8509" y="0"/>
                    <a:pt x="19050" y="0"/>
                  </a:cubicBezTo>
                  <a:moveTo>
                    <a:pt x="19050" y="38100"/>
                  </a:moveTo>
                  <a:lnTo>
                    <a:pt x="19050" y="19050"/>
                  </a:lnTo>
                  <a:lnTo>
                    <a:pt x="38100" y="19050"/>
                  </a:lnTo>
                  <a:lnTo>
                    <a:pt x="38100" y="870585"/>
                  </a:lnTo>
                  <a:lnTo>
                    <a:pt x="19050" y="870585"/>
                  </a:lnTo>
                  <a:lnTo>
                    <a:pt x="19050" y="851535"/>
                  </a:lnTo>
                  <a:lnTo>
                    <a:pt x="8441436" y="851535"/>
                  </a:lnTo>
                  <a:lnTo>
                    <a:pt x="8441436" y="870585"/>
                  </a:lnTo>
                  <a:lnTo>
                    <a:pt x="8422386" y="870585"/>
                  </a:lnTo>
                  <a:lnTo>
                    <a:pt x="8422386" y="19050"/>
                  </a:lnTo>
                  <a:lnTo>
                    <a:pt x="8441436" y="19050"/>
                  </a:lnTo>
                  <a:lnTo>
                    <a:pt x="8441436" y="38100"/>
                  </a:lnTo>
                  <a:lnTo>
                    <a:pt x="19050" y="38100"/>
                  </a:lnTo>
                  <a:close/>
                </a:path>
              </a:pathLst>
            </a:custGeom>
            <a:solidFill>
              <a:srgbClr val="4DBC64"/>
            </a:solidFill>
          </p:spPr>
        </p:sp>
        <p:sp>
          <p:nvSpPr>
            <p:cNvPr id="33" name="TextBox 33"/>
            <p:cNvSpPr txBox="1"/>
            <p:nvPr/>
          </p:nvSpPr>
          <p:spPr>
            <a:xfrm>
              <a:off x="0" y="-114300"/>
              <a:ext cx="8460504" cy="1003958"/>
            </a:xfrm>
            <a:prstGeom prst="rect">
              <a:avLst/>
            </a:prstGeom>
          </p:spPr>
          <p:txBody>
            <a:bodyPr lIns="50800" tIns="50800" rIns="50800" bIns="50800" rtlCol="0" anchor="ctr"/>
            <a:lstStyle/>
            <a:p>
              <a:pPr marL="380048" lvl="1" indent="-190024">
                <a:lnSpc>
                  <a:spcPts val="3780"/>
                </a:lnSpc>
                <a:buFont typeface="Arial"/>
                <a:buChar char="•"/>
              </a:pPr>
              <a:r>
                <a:rPr lang="en-US" sz="2100" dirty="0">
                  <a:solidFill>
                    <a:srgbClr val="000000"/>
                  </a:solidFill>
                  <a:latin typeface="Open Sans 1"/>
                  <a:ea typeface="Open Sans 1"/>
                  <a:cs typeface="Open Sans 1"/>
                  <a:sym typeface="Open Sans 1"/>
                </a:rPr>
                <a:t>S</a:t>
              </a:r>
              <a:r>
                <a:rPr lang="tr-TR" sz="2100" dirty="0" err="1">
                  <a:solidFill>
                    <a:srgbClr val="000000"/>
                  </a:solidFill>
                  <a:latin typeface="Open Sans 1"/>
                  <a:ea typeface="Open Sans 1"/>
                  <a:cs typeface="Open Sans 1"/>
                  <a:sym typeface="Open Sans 1"/>
                </a:rPr>
                <a:t>ofra</a:t>
              </a:r>
              <a:r>
                <a:rPr lang="tr-TR" sz="2100" dirty="0">
                  <a:solidFill>
                    <a:srgbClr val="000000"/>
                  </a:solidFill>
                  <a:latin typeface="Open Sans 1"/>
                  <a:ea typeface="Open Sans 1"/>
                  <a:cs typeface="Open Sans 1"/>
                  <a:sym typeface="Open Sans 1"/>
                </a:rPr>
                <a:t> Adabı</a:t>
              </a:r>
              <a:endParaRPr lang="en-US" sz="2100" dirty="0">
                <a:solidFill>
                  <a:srgbClr val="000000"/>
                </a:solidFill>
                <a:latin typeface="Open Sans 1"/>
                <a:ea typeface="Open Sans 1"/>
                <a:cs typeface="Open Sans 1"/>
                <a:sym typeface="Open Sans 1"/>
              </a:endParaRPr>
            </a:p>
          </p:txBody>
        </p:sp>
      </p:grpSp>
      <p:grpSp>
        <p:nvGrpSpPr>
          <p:cNvPr id="34" name="Group 34"/>
          <p:cNvGrpSpPr/>
          <p:nvPr/>
        </p:nvGrpSpPr>
        <p:grpSpPr>
          <a:xfrm>
            <a:off x="898981" y="5656285"/>
            <a:ext cx="6345378" cy="788165"/>
            <a:chOff x="0" y="0"/>
            <a:chExt cx="8460504" cy="1535988"/>
          </a:xfrm>
        </p:grpSpPr>
        <p:sp>
          <p:nvSpPr>
            <p:cNvPr id="35" name="Freeform 35"/>
            <p:cNvSpPr/>
            <p:nvPr/>
          </p:nvSpPr>
          <p:spPr>
            <a:xfrm>
              <a:off x="19050" y="19050"/>
              <a:ext cx="8422386" cy="1497838"/>
            </a:xfrm>
            <a:custGeom>
              <a:avLst/>
              <a:gdLst/>
              <a:ahLst/>
              <a:cxnLst/>
              <a:rect l="l" t="t" r="r" b="b"/>
              <a:pathLst>
                <a:path w="8422386" h="1497838">
                  <a:moveTo>
                    <a:pt x="0" y="0"/>
                  </a:moveTo>
                  <a:lnTo>
                    <a:pt x="8422386" y="0"/>
                  </a:lnTo>
                  <a:lnTo>
                    <a:pt x="8422386" y="1497838"/>
                  </a:lnTo>
                  <a:lnTo>
                    <a:pt x="0" y="1497838"/>
                  </a:lnTo>
                  <a:close/>
                </a:path>
              </a:pathLst>
            </a:custGeom>
            <a:solidFill>
              <a:srgbClr val="FFFFFF"/>
            </a:solidFill>
          </p:spPr>
        </p:sp>
        <p:sp>
          <p:nvSpPr>
            <p:cNvPr id="36" name="Freeform 36"/>
            <p:cNvSpPr/>
            <p:nvPr/>
          </p:nvSpPr>
          <p:spPr>
            <a:xfrm>
              <a:off x="0" y="0"/>
              <a:ext cx="8460486" cy="1535938"/>
            </a:xfrm>
            <a:custGeom>
              <a:avLst/>
              <a:gdLst/>
              <a:ahLst/>
              <a:cxnLst/>
              <a:rect l="l" t="t" r="r" b="b"/>
              <a:pathLst>
                <a:path w="8460486" h="1535938">
                  <a:moveTo>
                    <a:pt x="19050" y="0"/>
                  </a:moveTo>
                  <a:lnTo>
                    <a:pt x="8441436" y="0"/>
                  </a:lnTo>
                  <a:cubicBezTo>
                    <a:pt x="8451977" y="0"/>
                    <a:pt x="8460486" y="8509"/>
                    <a:pt x="8460486" y="19050"/>
                  </a:cubicBezTo>
                  <a:lnTo>
                    <a:pt x="8460486" y="1516888"/>
                  </a:lnTo>
                  <a:cubicBezTo>
                    <a:pt x="8460486" y="1527429"/>
                    <a:pt x="8451977" y="1535938"/>
                    <a:pt x="8441436" y="1535938"/>
                  </a:cubicBezTo>
                  <a:lnTo>
                    <a:pt x="19050" y="1535938"/>
                  </a:lnTo>
                  <a:cubicBezTo>
                    <a:pt x="8509" y="1535938"/>
                    <a:pt x="0" y="1527429"/>
                    <a:pt x="0" y="1516888"/>
                  </a:cubicBezTo>
                  <a:lnTo>
                    <a:pt x="0" y="19050"/>
                  </a:lnTo>
                  <a:cubicBezTo>
                    <a:pt x="0" y="8509"/>
                    <a:pt x="8509" y="0"/>
                    <a:pt x="19050" y="0"/>
                  </a:cubicBezTo>
                  <a:moveTo>
                    <a:pt x="19050" y="38100"/>
                  </a:moveTo>
                  <a:lnTo>
                    <a:pt x="19050" y="19050"/>
                  </a:lnTo>
                  <a:lnTo>
                    <a:pt x="38100" y="19050"/>
                  </a:lnTo>
                  <a:lnTo>
                    <a:pt x="38100" y="1516888"/>
                  </a:lnTo>
                  <a:lnTo>
                    <a:pt x="19050" y="1516888"/>
                  </a:lnTo>
                  <a:lnTo>
                    <a:pt x="19050" y="1497838"/>
                  </a:lnTo>
                  <a:lnTo>
                    <a:pt x="8441436" y="1497838"/>
                  </a:lnTo>
                  <a:lnTo>
                    <a:pt x="8441436" y="1516888"/>
                  </a:lnTo>
                  <a:lnTo>
                    <a:pt x="8422386" y="1516888"/>
                  </a:lnTo>
                  <a:lnTo>
                    <a:pt x="8422386" y="19050"/>
                  </a:lnTo>
                  <a:lnTo>
                    <a:pt x="8441436" y="19050"/>
                  </a:lnTo>
                  <a:lnTo>
                    <a:pt x="8441436" y="38100"/>
                  </a:lnTo>
                  <a:lnTo>
                    <a:pt x="19050" y="38100"/>
                  </a:lnTo>
                  <a:close/>
                </a:path>
              </a:pathLst>
            </a:custGeom>
            <a:solidFill>
              <a:srgbClr val="4DBC64"/>
            </a:solidFill>
          </p:spPr>
        </p:sp>
        <p:sp>
          <p:nvSpPr>
            <p:cNvPr id="37" name="TextBox 37"/>
            <p:cNvSpPr txBox="1"/>
            <p:nvPr/>
          </p:nvSpPr>
          <p:spPr>
            <a:xfrm>
              <a:off x="0" y="-114300"/>
              <a:ext cx="8460504" cy="1650288"/>
            </a:xfrm>
            <a:prstGeom prst="rect">
              <a:avLst/>
            </a:prstGeom>
          </p:spPr>
          <p:txBody>
            <a:bodyPr lIns="50800" tIns="50800" rIns="50800" bIns="50800" rtlCol="0" anchor="ctr"/>
            <a:lstStyle/>
            <a:p>
              <a:pPr marL="380048" lvl="1" indent="-190024">
                <a:lnSpc>
                  <a:spcPts val="3780"/>
                </a:lnSpc>
                <a:buFont typeface="Arial"/>
                <a:buChar char="•"/>
              </a:pPr>
              <a:r>
                <a:rPr lang="tr-TR" sz="2100" dirty="0">
                  <a:solidFill>
                    <a:srgbClr val="000000"/>
                  </a:solidFill>
                  <a:latin typeface="Open Sans 1"/>
                  <a:ea typeface="Open Sans 1"/>
                  <a:cs typeface="Open Sans 1"/>
                  <a:sym typeface="Open Sans 1"/>
                </a:rPr>
                <a:t>Hediyeleşme</a:t>
              </a:r>
              <a:endParaRPr lang="en-US" sz="2100" dirty="0">
                <a:solidFill>
                  <a:srgbClr val="000000"/>
                </a:solidFill>
                <a:latin typeface="Open Sans 1"/>
                <a:ea typeface="Open Sans 1"/>
                <a:cs typeface="Open Sans 1"/>
                <a:sym typeface="Open Sans 1"/>
              </a:endParaRPr>
            </a:p>
          </p:txBody>
        </p:sp>
      </p:grpSp>
      <p:grpSp>
        <p:nvGrpSpPr>
          <p:cNvPr id="38" name="Group 38"/>
          <p:cNvGrpSpPr/>
          <p:nvPr/>
        </p:nvGrpSpPr>
        <p:grpSpPr>
          <a:xfrm>
            <a:off x="884681" y="6759957"/>
            <a:ext cx="6345378" cy="891628"/>
            <a:chOff x="0" y="0"/>
            <a:chExt cx="8460504" cy="1535988"/>
          </a:xfrm>
        </p:grpSpPr>
        <p:sp>
          <p:nvSpPr>
            <p:cNvPr id="39" name="Freeform 39"/>
            <p:cNvSpPr/>
            <p:nvPr/>
          </p:nvSpPr>
          <p:spPr>
            <a:xfrm>
              <a:off x="19050" y="19050"/>
              <a:ext cx="8422386" cy="1497838"/>
            </a:xfrm>
            <a:custGeom>
              <a:avLst/>
              <a:gdLst/>
              <a:ahLst/>
              <a:cxnLst/>
              <a:rect l="l" t="t" r="r" b="b"/>
              <a:pathLst>
                <a:path w="8422386" h="1497838">
                  <a:moveTo>
                    <a:pt x="0" y="0"/>
                  </a:moveTo>
                  <a:lnTo>
                    <a:pt x="8422386" y="0"/>
                  </a:lnTo>
                  <a:lnTo>
                    <a:pt x="8422386" y="1497838"/>
                  </a:lnTo>
                  <a:lnTo>
                    <a:pt x="0" y="1497838"/>
                  </a:lnTo>
                  <a:close/>
                </a:path>
              </a:pathLst>
            </a:custGeom>
            <a:solidFill>
              <a:srgbClr val="FFFFFF"/>
            </a:solidFill>
          </p:spPr>
        </p:sp>
        <p:sp>
          <p:nvSpPr>
            <p:cNvPr id="40" name="Freeform 40"/>
            <p:cNvSpPr/>
            <p:nvPr/>
          </p:nvSpPr>
          <p:spPr>
            <a:xfrm>
              <a:off x="0" y="0"/>
              <a:ext cx="8460486" cy="1535938"/>
            </a:xfrm>
            <a:custGeom>
              <a:avLst/>
              <a:gdLst/>
              <a:ahLst/>
              <a:cxnLst/>
              <a:rect l="l" t="t" r="r" b="b"/>
              <a:pathLst>
                <a:path w="8460486" h="1535938">
                  <a:moveTo>
                    <a:pt x="19050" y="0"/>
                  </a:moveTo>
                  <a:lnTo>
                    <a:pt x="8441436" y="0"/>
                  </a:lnTo>
                  <a:cubicBezTo>
                    <a:pt x="8451977" y="0"/>
                    <a:pt x="8460486" y="8509"/>
                    <a:pt x="8460486" y="19050"/>
                  </a:cubicBezTo>
                  <a:lnTo>
                    <a:pt x="8460486" y="1516888"/>
                  </a:lnTo>
                  <a:cubicBezTo>
                    <a:pt x="8460486" y="1527429"/>
                    <a:pt x="8451977" y="1535938"/>
                    <a:pt x="8441436" y="1535938"/>
                  </a:cubicBezTo>
                  <a:lnTo>
                    <a:pt x="19050" y="1535938"/>
                  </a:lnTo>
                  <a:cubicBezTo>
                    <a:pt x="8509" y="1535938"/>
                    <a:pt x="0" y="1527429"/>
                    <a:pt x="0" y="1516888"/>
                  </a:cubicBezTo>
                  <a:lnTo>
                    <a:pt x="0" y="19050"/>
                  </a:lnTo>
                  <a:cubicBezTo>
                    <a:pt x="0" y="8509"/>
                    <a:pt x="8509" y="0"/>
                    <a:pt x="19050" y="0"/>
                  </a:cubicBezTo>
                  <a:moveTo>
                    <a:pt x="19050" y="38100"/>
                  </a:moveTo>
                  <a:lnTo>
                    <a:pt x="19050" y="19050"/>
                  </a:lnTo>
                  <a:lnTo>
                    <a:pt x="38100" y="19050"/>
                  </a:lnTo>
                  <a:lnTo>
                    <a:pt x="38100" y="1516888"/>
                  </a:lnTo>
                  <a:lnTo>
                    <a:pt x="19050" y="1516888"/>
                  </a:lnTo>
                  <a:lnTo>
                    <a:pt x="19050" y="1497838"/>
                  </a:lnTo>
                  <a:lnTo>
                    <a:pt x="8441436" y="1497838"/>
                  </a:lnTo>
                  <a:lnTo>
                    <a:pt x="8441436" y="1516888"/>
                  </a:lnTo>
                  <a:lnTo>
                    <a:pt x="8422386" y="1516888"/>
                  </a:lnTo>
                  <a:lnTo>
                    <a:pt x="8422386" y="19050"/>
                  </a:lnTo>
                  <a:lnTo>
                    <a:pt x="8441436" y="19050"/>
                  </a:lnTo>
                  <a:lnTo>
                    <a:pt x="8441436" y="38100"/>
                  </a:lnTo>
                  <a:lnTo>
                    <a:pt x="19050" y="38100"/>
                  </a:lnTo>
                  <a:close/>
                </a:path>
              </a:pathLst>
            </a:custGeom>
            <a:solidFill>
              <a:srgbClr val="4DBC64"/>
            </a:solidFill>
          </p:spPr>
        </p:sp>
        <p:sp>
          <p:nvSpPr>
            <p:cNvPr id="41" name="TextBox 41"/>
            <p:cNvSpPr txBox="1"/>
            <p:nvPr/>
          </p:nvSpPr>
          <p:spPr>
            <a:xfrm>
              <a:off x="0" y="-114300"/>
              <a:ext cx="8460504" cy="1650288"/>
            </a:xfrm>
            <a:prstGeom prst="rect">
              <a:avLst/>
            </a:prstGeom>
          </p:spPr>
          <p:txBody>
            <a:bodyPr lIns="50800" tIns="50800" rIns="50800" bIns="50800" rtlCol="0" anchor="ctr"/>
            <a:lstStyle/>
            <a:p>
              <a:pPr marL="380048" lvl="1" indent="-190024">
                <a:lnSpc>
                  <a:spcPts val="3780"/>
                </a:lnSpc>
                <a:buFont typeface="Arial"/>
                <a:buChar char="•"/>
              </a:pPr>
              <a:r>
                <a:rPr lang="tr-TR" sz="2100" dirty="0">
                  <a:solidFill>
                    <a:srgbClr val="000000"/>
                  </a:solidFill>
                  <a:latin typeface="Open Sans 1"/>
                  <a:ea typeface="Open Sans 1"/>
                  <a:cs typeface="Open Sans 1"/>
                  <a:sym typeface="Open Sans 1"/>
                </a:rPr>
                <a:t>Vücut Dili</a:t>
              </a:r>
              <a:endParaRPr lang="en-US" sz="2100" dirty="0">
                <a:solidFill>
                  <a:srgbClr val="000000"/>
                </a:solidFill>
                <a:latin typeface="Open Sans 1"/>
                <a:ea typeface="Open Sans 1"/>
                <a:cs typeface="Open Sans 1"/>
                <a:sym typeface="Open Sans 1"/>
              </a:endParaRPr>
            </a:p>
          </p:txBody>
        </p:sp>
      </p:grpSp>
      <p:pic>
        <p:nvPicPr>
          <p:cNvPr id="43" name="Resim 42"/>
          <p:cNvPicPr>
            <a:picLocks noChangeAspect="1"/>
          </p:cNvPicPr>
          <p:nvPr/>
        </p:nvPicPr>
        <p:blipFill rotWithShape="1">
          <a:blip r:embed="rId2"/>
          <a:srcRect t="25764"/>
          <a:stretch/>
        </p:blipFill>
        <p:spPr>
          <a:xfrm>
            <a:off x="8296492" y="1101884"/>
            <a:ext cx="9248465" cy="30074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5" name="Resim 44"/>
          <p:cNvPicPr>
            <a:picLocks noChangeAspect="1"/>
          </p:cNvPicPr>
          <p:nvPr/>
        </p:nvPicPr>
        <p:blipFill>
          <a:blip r:embed="rId3"/>
          <a:stretch>
            <a:fillRect/>
          </a:stretch>
        </p:blipFill>
        <p:spPr>
          <a:xfrm>
            <a:off x="8743243" y="4607747"/>
            <a:ext cx="8468373" cy="47883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317924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242664" cy="10288773"/>
            <a:chOff x="0" y="0"/>
            <a:chExt cx="10990218" cy="13718364"/>
          </a:xfrm>
        </p:grpSpPr>
        <p:sp>
          <p:nvSpPr>
            <p:cNvPr id="3" name="Freeform 3"/>
            <p:cNvSpPr/>
            <p:nvPr/>
          </p:nvSpPr>
          <p:spPr>
            <a:xfrm>
              <a:off x="0" y="0"/>
              <a:ext cx="10990199" cy="13718412"/>
            </a:xfrm>
            <a:custGeom>
              <a:avLst/>
              <a:gdLst/>
              <a:ahLst/>
              <a:cxnLst/>
              <a:rect l="l" t="t" r="r" b="b"/>
              <a:pathLst>
                <a:path w="10990199" h="13718412">
                  <a:moveTo>
                    <a:pt x="0" y="0"/>
                  </a:moveTo>
                  <a:lnTo>
                    <a:pt x="10990199" y="0"/>
                  </a:lnTo>
                  <a:lnTo>
                    <a:pt x="10990199" y="13718412"/>
                  </a:lnTo>
                  <a:lnTo>
                    <a:pt x="0" y="13718412"/>
                  </a:lnTo>
                  <a:close/>
                </a:path>
              </a:pathLst>
            </a:custGeom>
            <a:solidFill>
              <a:srgbClr val="FFFFFF">
                <a:alpha val="86275"/>
              </a:srgbClr>
            </a:solidFill>
          </p:spPr>
        </p:sp>
      </p:grpSp>
      <p:grpSp>
        <p:nvGrpSpPr>
          <p:cNvPr id="4" name="Group 4"/>
          <p:cNvGrpSpPr/>
          <p:nvPr/>
        </p:nvGrpSpPr>
        <p:grpSpPr>
          <a:xfrm>
            <a:off x="0" y="0"/>
            <a:ext cx="18284846" cy="10286998"/>
            <a:chOff x="0" y="0"/>
            <a:chExt cx="24384000" cy="13718364"/>
          </a:xfrm>
        </p:grpSpPr>
        <p:sp>
          <p:nvSpPr>
            <p:cNvPr id="5" name="Freeform 5"/>
            <p:cNvSpPr/>
            <p:nvPr/>
          </p:nvSpPr>
          <p:spPr>
            <a:xfrm>
              <a:off x="0" y="0"/>
              <a:ext cx="24384000" cy="13718412"/>
            </a:xfrm>
            <a:custGeom>
              <a:avLst/>
              <a:gdLst/>
              <a:ahLst/>
              <a:cxnLst/>
              <a:rect l="l" t="t" r="r" b="b"/>
              <a:pathLst>
                <a:path w="24384000" h="13718412">
                  <a:moveTo>
                    <a:pt x="0" y="0"/>
                  </a:moveTo>
                  <a:lnTo>
                    <a:pt x="24384000" y="0"/>
                  </a:lnTo>
                  <a:lnTo>
                    <a:pt x="24384000" y="13718412"/>
                  </a:lnTo>
                  <a:lnTo>
                    <a:pt x="0" y="13718412"/>
                  </a:lnTo>
                  <a:close/>
                </a:path>
              </a:pathLst>
            </a:custGeom>
            <a:solidFill>
              <a:srgbClr val="4DBC64">
                <a:alpha val="8627"/>
              </a:srgbClr>
            </a:solidFill>
          </p:spPr>
        </p:sp>
      </p:grpSp>
      <p:grpSp>
        <p:nvGrpSpPr>
          <p:cNvPr id="6" name="Group 6"/>
          <p:cNvGrpSpPr/>
          <p:nvPr/>
        </p:nvGrpSpPr>
        <p:grpSpPr>
          <a:xfrm>
            <a:off x="0" y="-1774"/>
            <a:ext cx="1477107" cy="2613088"/>
            <a:chOff x="0" y="0"/>
            <a:chExt cx="1969476" cy="3484118"/>
          </a:xfrm>
        </p:grpSpPr>
        <p:sp>
          <p:nvSpPr>
            <p:cNvPr id="7" name="Freeform 7"/>
            <p:cNvSpPr/>
            <p:nvPr/>
          </p:nvSpPr>
          <p:spPr>
            <a:xfrm>
              <a:off x="0" y="0"/>
              <a:ext cx="1969516" cy="3484118"/>
            </a:xfrm>
            <a:custGeom>
              <a:avLst/>
              <a:gdLst/>
              <a:ahLst/>
              <a:cxnLst/>
              <a:rect l="l" t="t" r="r" b="b"/>
              <a:pathLst>
                <a:path w="1969516" h="3484118">
                  <a:moveTo>
                    <a:pt x="0" y="0"/>
                  </a:moveTo>
                  <a:lnTo>
                    <a:pt x="1969516" y="0"/>
                  </a:lnTo>
                  <a:lnTo>
                    <a:pt x="1969516" y="3484118"/>
                  </a:lnTo>
                  <a:lnTo>
                    <a:pt x="0" y="3484118"/>
                  </a:lnTo>
                  <a:close/>
                </a:path>
              </a:pathLst>
            </a:custGeom>
            <a:solidFill>
              <a:srgbClr val="4DBC64">
                <a:alpha val="8627"/>
              </a:srgbClr>
            </a:solidFill>
          </p:spPr>
        </p:sp>
      </p:grpSp>
      <p:grpSp>
        <p:nvGrpSpPr>
          <p:cNvPr id="8" name="Group 8"/>
          <p:cNvGrpSpPr/>
          <p:nvPr/>
        </p:nvGrpSpPr>
        <p:grpSpPr>
          <a:xfrm>
            <a:off x="962757" y="2136936"/>
            <a:ext cx="6053504" cy="1582211"/>
            <a:chOff x="0" y="0"/>
            <a:chExt cx="8071338" cy="2109614"/>
          </a:xfrm>
        </p:grpSpPr>
        <p:sp>
          <p:nvSpPr>
            <p:cNvPr id="9" name="Freeform 9"/>
            <p:cNvSpPr/>
            <p:nvPr/>
          </p:nvSpPr>
          <p:spPr>
            <a:xfrm>
              <a:off x="0" y="0"/>
              <a:ext cx="8071358" cy="2109597"/>
            </a:xfrm>
            <a:custGeom>
              <a:avLst/>
              <a:gdLst/>
              <a:ahLst/>
              <a:cxnLst/>
              <a:rect l="l" t="t" r="r" b="b"/>
              <a:pathLst>
                <a:path w="8071358" h="2109597">
                  <a:moveTo>
                    <a:pt x="0" y="0"/>
                  </a:moveTo>
                  <a:lnTo>
                    <a:pt x="8071358" y="0"/>
                  </a:lnTo>
                  <a:lnTo>
                    <a:pt x="8071358" y="2109597"/>
                  </a:lnTo>
                  <a:lnTo>
                    <a:pt x="0" y="2109597"/>
                  </a:lnTo>
                  <a:close/>
                </a:path>
              </a:pathLst>
            </a:custGeom>
            <a:solidFill>
              <a:srgbClr val="4DBC64">
                <a:alpha val="8627"/>
              </a:srgbClr>
            </a:solidFill>
          </p:spPr>
        </p:sp>
      </p:grpSp>
      <p:grpSp>
        <p:nvGrpSpPr>
          <p:cNvPr id="10" name="Group 10"/>
          <p:cNvGrpSpPr/>
          <p:nvPr/>
        </p:nvGrpSpPr>
        <p:grpSpPr>
          <a:xfrm>
            <a:off x="5143500" y="555106"/>
            <a:ext cx="4167553" cy="1884759"/>
            <a:chOff x="0" y="0"/>
            <a:chExt cx="5556738" cy="2513012"/>
          </a:xfrm>
        </p:grpSpPr>
        <p:sp>
          <p:nvSpPr>
            <p:cNvPr id="11" name="Freeform 11"/>
            <p:cNvSpPr/>
            <p:nvPr/>
          </p:nvSpPr>
          <p:spPr>
            <a:xfrm>
              <a:off x="0" y="0"/>
              <a:ext cx="5556758" cy="2512949"/>
            </a:xfrm>
            <a:custGeom>
              <a:avLst/>
              <a:gdLst/>
              <a:ahLst/>
              <a:cxnLst/>
              <a:rect l="l" t="t" r="r" b="b"/>
              <a:pathLst>
                <a:path w="5556758" h="2512949">
                  <a:moveTo>
                    <a:pt x="0" y="0"/>
                  </a:moveTo>
                  <a:lnTo>
                    <a:pt x="5556758" y="0"/>
                  </a:lnTo>
                  <a:lnTo>
                    <a:pt x="5556758" y="2512949"/>
                  </a:lnTo>
                  <a:lnTo>
                    <a:pt x="0" y="2512949"/>
                  </a:lnTo>
                  <a:close/>
                </a:path>
              </a:pathLst>
            </a:custGeom>
            <a:solidFill>
              <a:srgbClr val="FFFFFF">
                <a:alpha val="48627"/>
              </a:srgbClr>
            </a:solidFill>
          </p:spPr>
        </p:sp>
      </p:grpSp>
      <p:sp>
        <p:nvSpPr>
          <p:cNvPr id="12" name="TextBox 12"/>
          <p:cNvSpPr txBox="1"/>
          <p:nvPr/>
        </p:nvSpPr>
        <p:spPr>
          <a:xfrm>
            <a:off x="870381" y="787201"/>
            <a:ext cx="10339812" cy="666849"/>
          </a:xfrm>
          <a:prstGeom prst="rect">
            <a:avLst/>
          </a:prstGeom>
        </p:spPr>
        <p:txBody>
          <a:bodyPr lIns="0" tIns="0" rIns="0" bIns="0" rtlCol="0" anchor="t">
            <a:spAutoFit/>
          </a:bodyPr>
          <a:lstStyle/>
          <a:p>
            <a:pPr algn="l">
              <a:lnSpc>
                <a:spcPts val="5184"/>
              </a:lnSpc>
            </a:pPr>
            <a:r>
              <a:rPr lang="tr-TR" sz="4800" b="1" dirty="0">
                <a:solidFill>
                  <a:srgbClr val="000000"/>
                </a:solidFill>
                <a:latin typeface="Open Sans 1 Bold"/>
                <a:ea typeface="Open Sans 1 Bold"/>
                <a:cs typeface="Open Sans 1 Bold"/>
                <a:sym typeface="Open Sans 1 Bold"/>
              </a:rPr>
              <a:t>6</a:t>
            </a:r>
            <a:r>
              <a:rPr lang="en-US" sz="4800" b="1" dirty="0" smtClean="0">
                <a:solidFill>
                  <a:srgbClr val="000000"/>
                </a:solidFill>
                <a:latin typeface="Open Sans 1 Bold"/>
                <a:ea typeface="Open Sans 1 Bold"/>
                <a:cs typeface="Open Sans 1 Bold"/>
                <a:sym typeface="Open Sans 1 Bold"/>
              </a:rPr>
              <a:t>. </a:t>
            </a:r>
            <a:r>
              <a:rPr lang="en-US" sz="4800" b="1" dirty="0" err="1">
                <a:solidFill>
                  <a:srgbClr val="000000"/>
                </a:solidFill>
                <a:latin typeface="Open Sans 1 Bold"/>
                <a:ea typeface="Open Sans 1 Bold"/>
                <a:cs typeface="Open Sans 1 Bold"/>
                <a:sym typeface="Open Sans 1 Bold"/>
              </a:rPr>
              <a:t>Sektör</a:t>
            </a:r>
            <a:r>
              <a:rPr lang="en-US" sz="4800" b="1" dirty="0">
                <a:solidFill>
                  <a:srgbClr val="000000"/>
                </a:solidFill>
                <a:latin typeface="Open Sans 1 Bold"/>
                <a:ea typeface="Open Sans 1 Bold"/>
                <a:cs typeface="Open Sans 1 Bold"/>
                <a:sym typeface="Open Sans 1 Bold"/>
              </a:rPr>
              <a:t> </a:t>
            </a:r>
            <a:r>
              <a:rPr lang="en-US" sz="4800" b="1" dirty="0" err="1">
                <a:solidFill>
                  <a:srgbClr val="000000"/>
                </a:solidFill>
                <a:latin typeface="Open Sans 1 Bold"/>
                <a:ea typeface="Open Sans 1 Bold"/>
                <a:cs typeface="Open Sans 1 Bold"/>
                <a:sym typeface="Open Sans 1 Bold"/>
              </a:rPr>
              <a:t>Sayfası</a:t>
            </a:r>
            <a:endParaRPr lang="en-US" sz="4800" b="1" dirty="0">
              <a:solidFill>
                <a:srgbClr val="000000"/>
              </a:solidFill>
              <a:latin typeface="Open Sans 1 Bold"/>
              <a:ea typeface="Open Sans 1 Bold"/>
              <a:cs typeface="Open Sans 1 Bold"/>
              <a:sym typeface="Open Sans 1 Bold"/>
            </a:endParaRPr>
          </a:p>
        </p:txBody>
      </p:sp>
      <p:grpSp>
        <p:nvGrpSpPr>
          <p:cNvPr id="13" name="Group 13"/>
          <p:cNvGrpSpPr/>
          <p:nvPr/>
        </p:nvGrpSpPr>
        <p:grpSpPr>
          <a:xfrm>
            <a:off x="-4" y="6265306"/>
            <a:ext cx="3310308" cy="2735232"/>
            <a:chOff x="0" y="0"/>
            <a:chExt cx="4413744" cy="3646976"/>
          </a:xfrm>
        </p:grpSpPr>
        <p:sp>
          <p:nvSpPr>
            <p:cNvPr id="14" name="Freeform 14"/>
            <p:cNvSpPr/>
            <p:nvPr/>
          </p:nvSpPr>
          <p:spPr>
            <a:xfrm>
              <a:off x="0" y="0"/>
              <a:ext cx="4413758" cy="3646932"/>
            </a:xfrm>
            <a:custGeom>
              <a:avLst/>
              <a:gdLst/>
              <a:ahLst/>
              <a:cxnLst/>
              <a:rect l="l" t="t" r="r" b="b"/>
              <a:pathLst>
                <a:path w="4413758" h="3646932">
                  <a:moveTo>
                    <a:pt x="0" y="0"/>
                  </a:moveTo>
                  <a:lnTo>
                    <a:pt x="4413758" y="0"/>
                  </a:lnTo>
                  <a:lnTo>
                    <a:pt x="4413758" y="3646932"/>
                  </a:lnTo>
                  <a:lnTo>
                    <a:pt x="0" y="3646932"/>
                  </a:lnTo>
                  <a:close/>
                </a:path>
              </a:pathLst>
            </a:custGeom>
            <a:solidFill>
              <a:srgbClr val="4DBC64">
                <a:alpha val="8627"/>
              </a:srgbClr>
            </a:solidFill>
          </p:spPr>
        </p:sp>
      </p:grpSp>
      <p:grpSp>
        <p:nvGrpSpPr>
          <p:cNvPr id="15" name="Group 15"/>
          <p:cNvGrpSpPr/>
          <p:nvPr/>
        </p:nvGrpSpPr>
        <p:grpSpPr>
          <a:xfrm>
            <a:off x="2637693" y="8612064"/>
            <a:ext cx="6506307" cy="1674934"/>
            <a:chOff x="0" y="0"/>
            <a:chExt cx="8675076" cy="2233246"/>
          </a:xfrm>
        </p:grpSpPr>
        <p:sp>
          <p:nvSpPr>
            <p:cNvPr id="16" name="Freeform 16"/>
            <p:cNvSpPr/>
            <p:nvPr/>
          </p:nvSpPr>
          <p:spPr>
            <a:xfrm>
              <a:off x="0" y="0"/>
              <a:ext cx="8675116" cy="2233295"/>
            </a:xfrm>
            <a:custGeom>
              <a:avLst/>
              <a:gdLst/>
              <a:ahLst/>
              <a:cxnLst/>
              <a:rect l="l" t="t" r="r" b="b"/>
              <a:pathLst>
                <a:path w="8675116" h="2233295">
                  <a:moveTo>
                    <a:pt x="0" y="0"/>
                  </a:moveTo>
                  <a:lnTo>
                    <a:pt x="8675116" y="0"/>
                  </a:lnTo>
                  <a:lnTo>
                    <a:pt x="8675116" y="2233295"/>
                  </a:lnTo>
                  <a:lnTo>
                    <a:pt x="0" y="2233295"/>
                  </a:lnTo>
                  <a:close/>
                </a:path>
              </a:pathLst>
            </a:custGeom>
            <a:solidFill>
              <a:srgbClr val="FFFFFF">
                <a:alpha val="48627"/>
              </a:srgbClr>
            </a:solidFill>
          </p:spPr>
        </p:sp>
      </p:grpSp>
      <p:sp>
        <p:nvSpPr>
          <p:cNvPr id="17" name="Freeform 17"/>
          <p:cNvSpPr/>
          <p:nvPr/>
        </p:nvSpPr>
        <p:spPr>
          <a:xfrm>
            <a:off x="8306464" y="456348"/>
            <a:ext cx="8487506" cy="4309932"/>
          </a:xfrm>
          <a:custGeom>
            <a:avLst/>
            <a:gdLst/>
            <a:ahLst/>
            <a:cxnLst/>
            <a:rect l="l" t="t" r="r" b="b"/>
            <a:pathLst>
              <a:path w="8487506" h="4309932">
                <a:moveTo>
                  <a:pt x="0" y="0"/>
                </a:moveTo>
                <a:lnTo>
                  <a:pt x="8487506" y="0"/>
                </a:lnTo>
                <a:lnTo>
                  <a:pt x="8487506" y="4309932"/>
                </a:lnTo>
                <a:lnTo>
                  <a:pt x="0" y="4309932"/>
                </a:lnTo>
                <a:lnTo>
                  <a:pt x="0" y="0"/>
                </a:lnTo>
                <a:close/>
              </a:path>
            </a:pathLst>
          </a:custGeom>
          <a:blipFill>
            <a:blip r:embed="rId2"/>
            <a:stretch>
              <a:fillRect l="-330" r="-330"/>
            </a:stretch>
          </a:blipFill>
          <a:ln w="28575">
            <a:solidFill>
              <a:srgbClr val="92D050"/>
            </a:solidFill>
          </a:ln>
        </p:spPr>
      </p:sp>
      <p:grpSp>
        <p:nvGrpSpPr>
          <p:cNvPr id="18" name="Group 18"/>
          <p:cNvGrpSpPr/>
          <p:nvPr/>
        </p:nvGrpSpPr>
        <p:grpSpPr>
          <a:xfrm>
            <a:off x="856094" y="2148337"/>
            <a:ext cx="6345365" cy="1237716"/>
            <a:chOff x="0" y="-114300"/>
            <a:chExt cx="8460486" cy="1650288"/>
          </a:xfrm>
        </p:grpSpPr>
        <p:sp>
          <p:nvSpPr>
            <p:cNvPr id="19" name="Freeform 19"/>
            <p:cNvSpPr/>
            <p:nvPr/>
          </p:nvSpPr>
          <p:spPr>
            <a:xfrm>
              <a:off x="19050" y="19050"/>
              <a:ext cx="8422386" cy="1497838"/>
            </a:xfrm>
            <a:custGeom>
              <a:avLst/>
              <a:gdLst/>
              <a:ahLst/>
              <a:cxnLst/>
              <a:rect l="l" t="t" r="r" b="b"/>
              <a:pathLst>
                <a:path w="8422386" h="1497838">
                  <a:moveTo>
                    <a:pt x="0" y="0"/>
                  </a:moveTo>
                  <a:lnTo>
                    <a:pt x="8422386" y="0"/>
                  </a:lnTo>
                  <a:lnTo>
                    <a:pt x="8422386" y="1497838"/>
                  </a:lnTo>
                  <a:lnTo>
                    <a:pt x="0" y="1497838"/>
                  </a:lnTo>
                  <a:close/>
                </a:path>
              </a:pathLst>
            </a:custGeom>
            <a:solidFill>
              <a:srgbClr val="FFFFFF"/>
            </a:solidFill>
          </p:spPr>
        </p:sp>
        <p:sp>
          <p:nvSpPr>
            <p:cNvPr id="20" name="Freeform 20"/>
            <p:cNvSpPr/>
            <p:nvPr/>
          </p:nvSpPr>
          <p:spPr>
            <a:xfrm>
              <a:off x="0" y="0"/>
              <a:ext cx="8460486" cy="1535938"/>
            </a:xfrm>
            <a:custGeom>
              <a:avLst/>
              <a:gdLst/>
              <a:ahLst/>
              <a:cxnLst/>
              <a:rect l="l" t="t" r="r" b="b"/>
              <a:pathLst>
                <a:path w="8460486" h="1535938">
                  <a:moveTo>
                    <a:pt x="19050" y="0"/>
                  </a:moveTo>
                  <a:lnTo>
                    <a:pt x="8441436" y="0"/>
                  </a:lnTo>
                  <a:cubicBezTo>
                    <a:pt x="8451977" y="0"/>
                    <a:pt x="8460486" y="8509"/>
                    <a:pt x="8460486" y="19050"/>
                  </a:cubicBezTo>
                  <a:lnTo>
                    <a:pt x="8460486" y="1516888"/>
                  </a:lnTo>
                  <a:cubicBezTo>
                    <a:pt x="8460486" y="1527429"/>
                    <a:pt x="8451977" y="1535938"/>
                    <a:pt x="8441436" y="1535938"/>
                  </a:cubicBezTo>
                  <a:lnTo>
                    <a:pt x="19050" y="1535938"/>
                  </a:lnTo>
                  <a:cubicBezTo>
                    <a:pt x="8509" y="1535938"/>
                    <a:pt x="0" y="1527429"/>
                    <a:pt x="0" y="1516888"/>
                  </a:cubicBezTo>
                  <a:lnTo>
                    <a:pt x="0" y="19050"/>
                  </a:lnTo>
                  <a:cubicBezTo>
                    <a:pt x="0" y="8509"/>
                    <a:pt x="8509" y="0"/>
                    <a:pt x="19050" y="0"/>
                  </a:cubicBezTo>
                  <a:moveTo>
                    <a:pt x="19050" y="38100"/>
                  </a:moveTo>
                  <a:lnTo>
                    <a:pt x="19050" y="19050"/>
                  </a:lnTo>
                  <a:lnTo>
                    <a:pt x="38100" y="19050"/>
                  </a:lnTo>
                  <a:lnTo>
                    <a:pt x="38100" y="1516888"/>
                  </a:lnTo>
                  <a:lnTo>
                    <a:pt x="19050" y="1516888"/>
                  </a:lnTo>
                  <a:lnTo>
                    <a:pt x="19050" y="1497838"/>
                  </a:lnTo>
                  <a:lnTo>
                    <a:pt x="8441436" y="1497838"/>
                  </a:lnTo>
                  <a:lnTo>
                    <a:pt x="8441436" y="1516888"/>
                  </a:lnTo>
                  <a:lnTo>
                    <a:pt x="8422386" y="1516888"/>
                  </a:lnTo>
                  <a:lnTo>
                    <a:pt x="8422386" y="19050"/>
                  </a:lnTo>
                  <a:lnTo>
                    <a:pt x="8441436" y="19050"/>
                  </a:lnTo>
                  <a:lnTo>
                    <a:pt x="8441436" y="38100"/>
                  </a:lnTo>
                  <a:lnTo>
                    <a:pt x="19050" y="38100"/>
                  </a:lnTo>
                  <a:close/>
                </a:path>
              </a:pathLst>
            </a:custGeom>
            <a:solidFill>
              <a:srgbClr val="4DBC64"/>
            </a:solidFill>
          </p:spPr>
        </p:sp>
        <p:sp>
          <p:nvSpPr>
            <p:cNvPr id="21" name="TextBox 21"/>
            <p:cNvSpPr txBox="1"/>
            <p:nvPr/>
          </p:nvSpPr>
          <p:spPr>
            <a:xfrm>
              <a:off x="0" y="-114300"/>
              <a:ext cx="8213576" cy="1650288"/>
            </a:xfrm>
            <a:prstGeom prst="rect">
              <a:avLst/>
            </a:prstGeom>
          </p:spPr>
          <p:txBody>
            <a:bodyPr lIns="50800" tIns="50800" rIns="50800" bIns="50800" rtlCol="0" anchor="ctr"/>
            <a:lstStyle/>
            <a:p>
              <a:pPr marL="380048" lvl="1" indent="-190024" algn="just">
                <a:lnSpc>
                  <a:spcPts val="3780"/>
                </a:lnSpc>
                <a:buFont typeface="Arial"/>
                <a:buChar char="•"/>
              </a:pPr>
              <a:r>
                <a:rPr lang="en-US" sz="2100" dirty="0" err="1">
                  <a:solidFill>
                    <a:srgbClr val="000000"/>
                  </a:solidFill>
                  <a:latin typeface="Open Sans 1"/>
                  <a:ea typeface="Open Sans 1"/>
                  <a:cs typeface="Open Sans 1"/>
                  <a:sym typeface="Open Sans 1"/>
                </a:rPr>
                <a:t>Sektörün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küresel</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gidişatı</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ile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ilgili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öngörüler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a:t>
              </a:r>
              <a:r>
                <a:rPr lang="en-US" sz="2100" dirty="0">
                  <a:solidFill>
                    <a:srgbClr val="000000"/>
                  </a:solidFill>
                  <a:latin typeface="Open Sans 1"/>
                  <a:ea typeface="Open Sans 1"/>
                  <a:cs typeface="Open Sans 1"/>
                  <a:sym typeface="Open Sans 1"/>
                </a:rPr>
                <a:t> son 5 </a:t>
              </a:r>
              <a:r>
                <a:rPr lang="en-US" sz="2100" dirty="0" err="1">
                  <a:solidFill>
                    <a:srgbClr val="000000"/>
                  </a:solidFill>
                  <a:latin typeface="Open Sans 1"/>
                  <a:ea typeface="Open Sans 1"/>
                  <a:cs typeface="Open Sans 1"/>
                  <a:sym typeface="Open Sans 1"/>
                </a:rPr>
                <a:t>yıla</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ait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ithalat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ihracat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durumu</a:t>
              </a:r>
              <a:endParaRPr lang="en-US" sz="2100" dirty="0">
                <a:solidFill>
                  <a:srgbClr val="000000"/>
                </a:solidFill>
                <a:latin typeface="Open Sans 1"/>
                <a:ea typeface="Open Sans 1"/>
                <a:cs typeface="Open Sans 1"/>
                <a:sym typeface="Open Sans 1"/>
              </a:endParaRPr>
            </a:p>
          </p:txBody>
        </p:sp>
      </p:grpSp>
      <p:grpSp>
        <p:nvGrpSpPr>
          <p:cNvPr id="22" name="Group 22"/>
          <p:cNvGrpSpPr/>
          <p:nvPr/>
        </p:nvGrpSpPr>
        <p:grpSpPr>
          <a:xfrm>
            <a:off x="838930" y="7684368"/>
            <a:ext cx="6345365" cy="1289399"/>
            <a:chOff x="0" y="-114300"/>
            <a:chExt cx="8460486" cy="1719199"/>
          </a:xfrm>
        </p:grpSpPr>
        <p:sp>
          <p:nvSpPr>
            <p:cNvPr id="23" name="Freeform 23"/>
            <p:cNvSpPr/>
            <p:nvPr/>
          </p:nvSpPr>
          <p:spPr>
            <a:xfrm>
              <a:off x="19050" y="19050"/>
              <a:ext cx="8422386" cy="1566799"/>
            </a:xfrm>
            <a:custGeom>
              <a:avLst/>
              <a:gdLst/>
              <a:ahLst/>
              <a:cxnLst/>
              <a:rect l="l" t="t" r="r" b="b"/>
              <a:pathLst>
                <a:path w="8422386" h="1566799">
                  <a:moveTo>
                    <a:pt x="0" y="0"/>
                  </a:moveTo>
                  <a:lnTo>
                    <a:pt x="8422386" y="0"/>
                  </a:lnTo>
                  <a:lnTo>
                    <a:pt x="8422386" y="1566799"/>
                  </a:lnTo>
                  <a:lnTo>
                    <a:pt x="0" y="1566799"/>
                  </a:lnTo>
                  <a:close/>
                </a:path>
              </a:pathLst>
            </a:custGeom>
            <a:solidFill>
              <a:srgbClr val="FFFFFF"/>
            </a:solidFill>
          </p:spPr>
        </p:sp>
        <p:sp>
          <p:nvSpPr>
            <p:cNvPr id="24" name="Freeform 24"/>
            <p:cNvSpPr/>
            <p:nvPr/>
          </p:nvSpPr>
          <p:spPr>
            <a:xfrm>
              <a:off x="0" y="0"/>
              <a:ext cx="8460486" cy="1604899"/>
            </a:xfrm>
            <a:custGeom>
              <a:avLst/>
              <a:gdLst/>
              <a:ahLst/>
              <a:cxnLst/>
              <a:rect l="l" t="t" r="r" b="b"/>
              <a:pathLst>
                <a:path w="8460486" h="1604899">
                  <a:moveTo>
                    <a:pt x="19050" y="0"/>
                  </a:moveTo>
                  <a:lnTo>
                    <a:pt x="8441436" y="0"/>
                  </a:lnTo>
                  <a:cubicBezTo>
                    <a:pt x="8451977" y="0"/>
                    <a:pt x="8460486" y="8509"/>
                    <a:pt x="8460486" y="19050"/>
                  </a:cubicBezTo>
                  <a:lnTo>
                    <a:pt x="8460486" y="1585849"/>
                  </a:lnTo>
                  <a:cubicBezTo>
                    <a:pt x="8460486" y="1596390"/>
                    <a:pt x="8451977" y="1604899"/>
                    <a:pt x="8441436" y="1604899"/>
                  </a:cubicBezTo>
                  <a:lnTo>
                    <a:pt x="19050" y="1604899"/>
                  </a:lnTo>
                  <a:cubicBezTo>
                    <a:pt x="8509" y="1604899"/>
                    <a:pt x="0" y="1596390"/>
                    <a:pt x="0" y="1585849"/>
                  </a:cubicBezTo>
                  <a:lnTo>
                    <a:pt x="0" y="19050"/>
                  </a:lnTo>
                  <a:cubicBezTo>
                    <a:pt x="0" y="8509"/>
                    <a:pt x="8509" y="0"/>
                    <a:pt x="19050" y="0"/>
                  </a:cubicBezTo>
                  <a:moveTo>
                    <a:pt x="19050" y="38100"/>
                  </a:moveTo>
                  <a:lnTo>
                    <a:pt x="19050" y="19050"/>
                  </a:lnTo>
                  <a:lnTo>
                    <a:pt x="38100" y="19050"/>
                  </a:lnTo>
                  <a:lnTo>
                    <a:pt x="38100" y="1585849"/>
                  </a:lnTo>
                  <a:lnTo>
                    <a:pt x="19050" y="1585849"/>
                  </a:lnTo>
                  <a:lnTo>
                    <a:pt x="19050" y="1566799"/>
                  </a:lnTo>
                  <a:lnTo>
                    <a:pt x="8441436" y="1566799"/>
                  </a:lnTo>
                  <a:lnTo>
                    <a:pt x="8441436" y="1585849"/>
                  </a:lnTo>
                  <a:lnTo>
                    <a:pt x="8422386" y="1585849"/>
                  </a:lnTo>
                  <a:lnTo>
                    <a:pt x="8422386" y="19050"/>
                  </a:lnTo>
                  <a:lnTo>
                    <a:pt x="8441436" y="19050"/>
                  </a:lnTo>
                  <a:lnTo>
                    <a:pt x="8441436" y="38100"/>
                  </a:lnTo>
                  <a:lnTo>
                    <a:pt x="19050" y="38100"/>
                  </a:lnTo>
                  <a:close/>
                </a:path>
              </a:pathLst>
            </a:custGeom>
            <a:solidFill>
              <a:srgbClr val="4DBC64"/>
            </a:solidFill>
          </p:spPr>
        </p:sp>
        <p:sp>
          <p:nvSpPr>
            <p:cNvPr id="25" name="TextBox 25"/>
            <p:cNvSpPr txBox="1"/>
            <p:nvPr/>
          </p:nvSpPr>
          <p:spPr>
            <a:xfrm>
              <a:off x="0" y="-114300"/>
              <a:ext cx="8236461" cy="1719152"/>
            </a:xfrm>
            <a:prstGeom prst="rect">
              <a:avLst/>
            </a:prstGeom>
          </p:spPr>
          <p:txBody>
            <a:bodyPr lIns="50800" tIns="50800" rIns="50800" bIns="50800" rtlCol="0" anchor="ctr"/>
            <a:lstStyle/>
            <a:p>
              <a:pPr marL="380048" lvl="1" indent="-190024" algn="just">
                <a:lnSpc>
                  <a:spcPts val="3780"/>
                </a:lnSpc>
                <a:buFont typeface="Arial"/>
                <a:buChar char="•"/>
              </a:pPr>
              <a:r>
                <a:rPr lang="en-US" sz="2100" dirty="0" err="1">
                  <a:solidFill>
                    <a:srgbClr val="000000"/>
                  </a:solidFill>
                  <a:latin typeface="Open Sans 1"/>
                  <a:ea typeface="Open Sans 1"/>
                  <a:cs typeface="Open Sans 1"/>
                  <a:sym typeface="Open Sans 1"/>
                </a:rPr>
                <a:t>Sektör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içinde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seçilen</a:t>
              </a:r>
              <a:r>
                <a:rPr lang="en-US" sz="2100" dirty="0">
                  <a:solidFill>
                    <a:srgbClr val="000000"/>
                  </a:solidFill>
                  <a:latin typeface="Open Sans 1"/>
                  <a:ea typeface="Open Sans 1"/>
                  <a:cs typeface="Open Sans 1"/>
                  <a:sym typeface="Open Sans 1"/>
                </a:rPr>
                <a:t> GTIP </a:t>
              </a:r>
              <a:r>
                <a:rPr lang="en-US" sz="2100" dirty="0" err="1">
                  <a:solidFill>
                    <a:srgbClr val="000000"/>
                  </a:solidFill>
                  <a:latin typeface="Open Sans 1"/>
                  <a:ea typeface="Open Sans 1"/>
                  <a:cs typeface="Open Sans 1"/>
                  <a:sym typeface="Open Sans 1"/>
                </a:rPr>
                <a:t>için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ihracat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potansiyeli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en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yüksek</a:t>
              </a:r>
              <a:r>
                <a:rPr lang="en-US" sz="2100" dirty="0">
                  <a:solidFill>
                    <a:srgbClr val="000000"/>
                  </a:solidFill>
                  <a:latin typeface="Open Sans 1"/>
                  <a:ea typeface="Open Sans 1"/>
                  <a:cs typeface="Open Sans 1"/>
                  <a:sym typeface="Open Sans 1"/>
                </a:rPr>
                <a:t> ilk 10 </a:t>
              </a:r>
              <a:r>
                <a:rPr lang="en-US" sz="2100" dirty="0" err="1">
                  <a:solidFill>
                    <a:srgbClr val="000000"/>
                  </a:solidFill>
                  <a:latin typeface="Open Sans 1"/>
                  <a:ea typeface="Open Sans 1"/>
                  <a:cs typeface="Open Sans 1"/>
                  <a:sym typeface="Open Sans 1"/>
                </a:rPr>
                <a:t>Pazar</a:t>
              </a:r>
              <a:endParaRPr lang="en-US" sz="2100" dirty="0">
                <a:solidFill>
                  <a:srgbClr val="000000"/>
                </a:solidFill>
                <a:latin typeface="Open Sans 1"/>
                <a:ea typeface="Open Sans 1"/>
                <a:cs typeface="Open Sans 1"/>
                <a:sym typeface="Open Sans 1"/>
              </a:endParaRPr>
            </a:p>
          </p:txBody>
        </p:sp>
      </p:grpSp>
      <p:grpSp>
        <p:nvGrpSpPr>
          <p:cNvPr id="26" name="Group 26"/>
          <p:cNvGrpSpPr/>
          <p:nvPr/>
        </p:nvGrpSpPr>
        <p:grpSpPr>
          <a:xfrm>
            <a:off x="856094" y="3749643"/>
            <a:ext cx="6345365" cy="1237716"/>
            <a:chOff x="0" y="-114300"/>
            <a:chExt cx="8460486" cy="1650288"/>
          </a:xfrm>
        </p:grpSpPr>
        <p:sp>
          <p:nvSpPr>
            <p:cNvPr id="27" name="Freeform 27"/>
            <p:cNvSpPr/>
            <p:nvPr/>
          </p:nvSpPr>
          <p:spPr>
            <a:xfrm>
              <a:off x="19050" y="19050"/>
              <a:ext cx="8422386" cy="1497838"/>
            </a:xfrm>
            <a:custGeom>
              <a:avLst/>
              <a:gdLst/>
              <a:ahLst/>
              <a:cxnLst/>
              <a:rect l="l" t="t" r="r" b="b"/>
              <a:pathLst>
                <a:path w="8422386" h="1497838">
                  <a:moveTo>
                    <a:pt x="0" y="0"/>
                  </a:moveTo>
                  <a:lnTo>
                    <a:pt x="8422386" y="0"/>
                  </a:lnTo>
                  <a:lnTo>
                    <a:pt x="8422386" y="1497838"/>
                  </a:lnTo>
                  <a:lnTo>
                    <a:pt x="0" y="1497838"/>
                  </a:lnTo>
                  <a:close/>
                </a:path>
              </a:pathLst>
            </a:custGeom>
            <a:solidFill>
              <a:srgbClr val="FFFFFF"/>
            </a:solidFill>
          </p:spPr>
        </p:sp>
        <p:sp>
          <p:nvSpPr>
            <p:cNvPr id="28" name="Freeform 28"/>
            <p:cNvSpPr/>
            <p:nvPr/>
          </p:nvSpPr>
          <p:spPr>
            <a:xfrm>
              <a:off x="0" y="0"/>
              <a:ext cx="8460486" cy="1535938"/>
            </a:xfrm>
            <a:custGeom>
              <a:avLst/>
              <a:gdLst/>
              <a:ahLst/>
              <a:cxnLst/>
              <a:rect l="l" t="t" r="r" b="b"/>
              <a:pathLst>
                <a:path w="8460486" h="1535938">
                  <a:moveTo>
                    <a:pt x="19050" y="0"/>
                  </a:moveTo>
                  <a:lnTo>
                    <a:pt x="8441436" y="0"/>
                  </a:lnTo>
                  <a:cubicBezTo>
                    <a:pt x="8451977" y="0"/>
                    <a:pt x="8460486" y="8509"/>
                    <a:pt x="8460486" y="19050"/>
                  </a:cubicBezTo>
                  <a:lnTo>
                    <a:pt x="8460486" y="1516888"/>
                  </a:lnTo>
                  <a:cubicBezTo>
                    <a:pt x="8460486" y="1527429"/>
                    <a:pt x="8451977" y="1535938"/>
                    <a:pt x="8441436" y="1535938"/>
                  </a:cubicBezTo>
                  <a:lnTo>
                    <a:pt x="19050" y="1535938"/>
                  </a:lnTo>
                  <a:cubicBezTo>
                    <a:pt x="8509" y="1535938"/>
                    <a:pt x="0" y="1527429"/>
                    <a:pt x="0" y="1516888"/>
                  </a:cubicBezTo>
                  <a:lnTo>
                    <a:pt x="0" y="19050"/>
                  </a:lnTo>
                  <a:cubicBezTo>
                    <a:pt x="0" y="8509"/>
                    <a:pt x="8509" y="0"/>
                    <a:pt x="19050" y="0"/>
                  </a:cubicBezTo>
                  <a:moveTo>
                    <a:pt x="19050" y="38100"/>
                  </a:moveTo>
                  <a:lnTo>
                    <a:pt x="19050" y="19050"/>
                  </a:lnTo>
                  <a:lnTo>
                    <a:pt x="38100" y="19050"/>
                  </a:lnTo>
                  <a:lnTo>
                    <a:pt x="38100" y="1516888"/>
                  </a:lnTo>
                  <a:lnTo>
                    <a:pt x="19050" y="1516888"/>
                  </a:lnTo>
                  <a:lnTo>
                    <a:pt x="19050" y="1497838"/>
                  </a:lnTo>
                  <a:lnTo>
                    <a:pt x="8441436" y="1497838"/>
                  </a:lnTo>
                  <a:lnTo>
                    <a:pt x="8441436" y="1516888"/>
                  </a:lnTo>
                  <a:lnTo>
                    <a:pt x="8422386" y="1516888"/>
                  </a:lnTo>
                  <a:lnTo>
                    <a:pt x="8422386" y="19050"/>
                  </a:lnTo>
                  <a:lnTo>
                    <a:pt x="8441436" y="19050"/>
                  </a:lnTo>
                  <a:lnTo>
                    <a:pt x="8441436" y="38100"/>
                  </a:lnTo>
                  <a:lnTo>
                    <a:pt x="19050" y="38100"/>
                  </a:lnTo>
                  <a:close/>
                </a:path>
              </a:pathLst>
            </a:custGeom>
            <a:solidFill>
              <a:srgbClr val="4DBC64"/>
            </a:solidFill>
          </p:spPr>
        </p:sp>
        <p:sp>
          <p:nvSpPr>
            <p:cNvPr id="29" name="TextBox 29"/>
            <p:cNvSpPr txBox="1"/>
            <p:nvPr/>
          </p:nvSpPr>
          <p:spPr>
            <a:xfrm>
              <a:off x="0" y="-114300"/>
              <a:ext cx="8213576" cy="1650288"/>
            </a:xfrm>
            <a:prstGeom prst="rect">
              <a:avLst/>
            </a:prstGeom>
          </p:spPr>
          <p:txBody>
            <a:bodyPr lIns="50800" tIns="50800" rIns="50800" bIns="50800" rtlCol="0" anchor="ctr"/>
            <a:lstStyle/>
            <a:p>
              <a:pPr marL="380048" lvl="1" indent="-190024" algn="just">
                <a:lnSpc>
                  <a:spcPts val="3780"/>
                </a:lnSpc>
                <a:buFont typeface="Arial"/>
                <a:buChar char="•"/>
              </a:pPr>
              <a:r>
                <a:rPr lang="en-US" sz="2100" dirty="0" err="1">
                  <a:solidFill>
                    <a:srgbClr val="000000"/>
                  </a:solidFill>
                  <a:latin typeface="Open Sans 1"/>
                  <a:ea typeface="Open Sans 1"/>
                  <a:cs typeface="Open Sans 1"/>
                  <a:sym typeface="Open Sans 1"/>
                </a:rPr>
                <a:t>Sektörün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Türkiye’deki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durumu</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a:t>
              </a:r>
              <a:r>
                <a:rPr lang="en-US" sz="2100" dirty="0">
                  <a:solidFill>
                    <a:srgbClr val="000000"/>
                  </a:solidFill>
                  <a:latin typeface="Open Sans 1"/>
                  <a:ea typeface="Open Sans 1"/>
                  <a:cs typeface="Open Sans 1"/>
                  <a:sym typeface="Open Sans 1"/>
                </a:rPr>
                <a:t> son 5 </a:t>
              </a:r>
              <a:r>
                <a:rPr lang="en-US" sz="2100" dirty="0" err="1">
                  <a:solidFill>
                    <a:srgbClr val="000000"/>
                  </a:solidFill>
                  <a:latin typeface="Open Sans 1"/>
                  <a:ea typeface="Open Sans 1"/>
                  <a:cs typeface="Open Sans 1"/>
                  <a:sym typeface="Open Sans 1"/>
                </a:rPr>
                <a:t>yıla</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ait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ithalat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ihracat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verileri</a:t>
              </a:r>
              <a:endParaRPr lang="en-US" sz="2100" dirty="0">
                <a:solidFill>
                  <a:srgbClr val="000000"/>
                </a:solidFill>
                <a:latin typeface="Open Sans 1"/>
                <a:ea typeface="Open Sans 1"/>
                <a:cs typeface="Open Sans 1"/>
                <a:sym typeface="Open Sans 1"/>
              </a:endParaRPr>
            </a:p>
          </p:txBody>
        </p:sp>
      </p:grpSp>
      <p:grpSp>
        <p:nvGrpSpPr>
          <p:cNvPr id="30" name="Group 30"/>
          <p:cNvGrpSpPr/>
          <p:nvPr/>
        </p:nvGrpSpPr>
        <p:grpSpPr>
          <a:xfrm>
            <a:off x="856094" y="5436674"/>
            <a:ext cx="6345378" cy="667243"/>
            <a:chOff x="0" y="0"/>
            <a:chExt cx="8460504" cy="889658"/>
          </a:xfrm>
        </p:grpSpPr>
        <p:sp>
          <p:nvSpPr>
            <p:cNvPr id="31" name="Freeform 31"/>
            <p:cNvSpPr/>
            <p:nvPr/>
          </p:nvSpPr>
          <p:spPr>
            <a:xfrm>
              <a:off x="19050" y="19050"/>
              <a:ext cx="8422386" cy="851535"/>
            </a:xfrm>
            <a:custGeom>
              <a:avLst/>
              <a:gdLst/>
              <a:ahLst/>
              <a:cxnLst/>
              <a:rect l="l" t="t" r="r" b="b"/>
              <a:pathLst>
                <a:path w="8422386" h="851535">
                  <a:moveTo>
                    <a:pt x="0" y="0"/>
                  </a:moveTo>
                  <a:lnTo>
                    <a:pt x="8422386" y="0"/>
                  </a:lnTo>
                  <a:lnTo>
                    <a:pt x="8422386" y="851535"/>
                  </a:lnTo>
                  <a:lnTo>
                    <a:pt x="0" y="851535"/>
                  </a:lnTo>
                  <a:close/>
                </a:path>
              </a:pathLst>
            </a:custGeom>
            <a:solidFill>
              <a:srgbClr val="FFFFFF"/>
            </a:solidFill>
          </p:spPr>
        </p:sp>
        <p:sp>
          <p:nvSpPr>
            <p:cNvPr id="32" name="Freeform 32"/>
            <p:cNvSpPr/>
            <p:nvPr/>
          </p:nvSpPr>
          <p:spPr>
            <a:xfrm>
              <a:off x="0" y="0"/>
              <a:ext cx="8460486" cy="889635"/>
            </a:xfrm>
            <a:custGeom>
              <a:avLst/>
              <a:gdLst/>
              <a:ahLst/>
              <a:cxnLst/>
              <a:rect l="l" t="t" r="r" b="b"/>
              <a:pathLst>
                <a:path w="8460486" h="889635">
                  <a:moveTo>
                    <a:pt x="19050" y="0"/>
                  </a:moveTo>
                  <a:lnTo>
                    <a:pt x="8441436" y="0"/>
                  </a:lnTo>
                  <a:cubicBezTo>
                    <a:pt x="8451977" y="0"/>
                    <a:pt x="8460486" y="8509"/>
                    <a:pt x="8460486" y="19050"/>
                  </a:cubicBezTo>
                  <a:lnTo>
                    <a:pt x="8460486" y="870585"/>
                  </a:lnTo>
                  <a:cubicBezTo>
                    <a:pt x="8460486" y="881126"/>
                    <a:pt x="8451977" y="889635"/>
                    <a:pt x="8441436" y="889635"/>
                  </a:cubicBezTo>
                  <a:lnTo>
                    <a:pt x="19050" y="889635"/>
                  </a:lnTo>
                  <a:cubicBezTo>
                    <a:pt x="8509" y="889635"/>
                    <a:pt x="0" y="881126"/>
                    <a:pt x="0" y="870585"/>
                  </a:cubicBezTo>
                  <a:lnTo>
                    <a:pt x="0" y="19050"/>
                  </a:lnTo>
                  <a:cubicBezTo>
                    <a:pt x="0" y="8509"/>
                    <a:pt x="8509" y="0"/>
                    <a:pt x="19050" y="0"/>
                  </a:cubicBezTo>
                  <a:moveTo>
                    <a:pt x="19050" y="38100"/>
                  </a:moveTo>
                  <a:lnTo>
                    <a:pt x="19050" y="19050"/>
                  </a:lnTo>
                  <a:lnTo>
                    <a:pt x="38100" y="19050"/>
                  </a:lnTo>
                  <a:lnTo>
                    <a:pt x="38100" y="870585"/>
                  </a:lnTo>
                  <a:lnTo>
                    <a:pt x="19050" y="870585"/>
                  </a:lnTo>
                  <a:lnTo>
                    <a:pt x="19050" y="851535"/>
                  </a:lnTo>
                  <a:lnTo>
                    <a:pt x="8441436" y="851535"/>
                  </a:lnTo>
                  <a:lnTo>
                    <a:pt x="8441436" y="870585"/>
                  </a:lnTo>
                  <a:lnTo>
                    <a:pt x="8422386" y="870585"/>
                  </a:lnTo>
                  <a:lnTo>
                    <a:pt x="8422386" y="19050"/>
                  </a:lnTo>
                  <a:lnTo>
                    <a:pt x="8441436" y="19050"/>
                  </a:lnTo>
                  <a:lnTo>
                    <a:pt x="8441436" y="38100"/>
                  </a:lnTo>
                  <a:lnTo>
                    <a:pt x="19050" y="38100"/>
                  </a:lnTo>
                  <a:close/>
                </a:path>
              </a:pathLst>
            </a:custGeom>
            <a:solidFill>
              <a:srgbClr val="4DBC64"/>
            </a:solidFill>
          </p:spPr>
        </p:sp>
        <p:sp>
          <p:nvSpPr>
            <p:cNvPr id="33" name="TextBox 33"/>
            <p:cNvSpPr txBox="1"/>
            <p:nvPr/>
          </p:nvSpPr>
          <p:spPr>
            <a:xfrm>
              <a:off x="0" y="-114300"/>
              <a:ext cx="8460504" cy="1003958"/>
            </a:xfrm>
            <a:prstGeom prst="rect">
              <a:avLst/>
            </a:prstGeom>
          </p:spPr>
          <p:txBody>
            <a:bodyPr lIns="50800" tIns="50800" rIns="50800" bIns="50800" rtlCol="0" anchor="ctr"/>
            <a:lstStyle/>
            <a:p>
              <a:pPr marL="380048" lvl="1" indent="-190024" algn="just">
                <a:lnSpc>
                  <a:spcPts val="3780"/>
                </a:lnSpc>
                <a:buFont typeface="Arial"/>
                <a:buChar char="•"/>
              </a:pPr>
              <a:r>
                <a:rPr lang="en-US" sz="2100" dirty="0" err="1">
                  <a:solidFill>
                    <a:srgbClr val="000000"/>
                  </a:solidFill>
                  <a:latin typeface="Open Sans 1"/>
                  <a:ea typeface="Open Sans 1"/>
                  <a:cs typeface="Open Sans 1"/>
                  <a:sym typeface="Open Sans 1"/>
                </a:rPr>
                <a:t>Sektöre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yön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veren</a:t>
              </a:r>
              <a:r>
                <a:rPr lang="en-US" sz="2100" dirty="0">
                  <a:solidFill>
                    <a:srgbClr val="000000"/>
                  </a:solidFill>
                  <a:latin typeface="Open Sans 1"/>
                  <a:ea typeface="Open Sans 1"/>
                  <a:cs typeface="Open Sans 1"/>
                  <a:sym typeface="Open Sans 1"/>
                </a:rPr>
                <a:t> global </a:t>
              </a:r>
              <a:r>
                <a:rPr lang="en-US" sz="2100" dirty="0" err="1">
                  <a:solidFill>
                    <a:srgbClr val="000000"/>
                  </a:solidFill>
                  <a:latin typeface="Open Sans 1"/>
                  <a:ea typeface="Open Sans 1"/>
                  <a:cs typeface="Open Sans 1"/>
                  <a:sym typeface="Open Sans 1"/>
                </a:rPr>
                <a:t>trendler</a:t>
              </a:r>
              <a:endParaRPr lang="en-US" sz="2100" dirty="0">
                <a:solidFill>
                  <a:srgbClr val="000000"/>
                </a:solidFill>
                <a:latin typeface="Open Sans 1"/>
                <a:ea typeface="Open Sans 1"/>
                <a:cs typeface="Open Sans 1"/>
                <a:sym typeface="Open Sans 1"/>
              </a:endParaRPr>
            </a:p>
          </p:txBody>
        </p:sp>
      </p:grpSp>
      <p:grpSp>
        <p:nvGrpSpPr>
          <p:cNvPr id="34" name="Group 34"/>
          <p:cNvGrpSpPr/>
          <p:nvPr/>
        </p:nvGrpSpPr>
        <p:grpSpPr>
          <a:xfrm>
            <a:off x="856094" y="6553233"/>
            <a:ext cx="6345378" cy="667243"/>
            <a:chOff x="0" y="0"/>
            <a:chExt cx="8460504" cy="889658"/>
          </a:xfrm>
        </p:grpSpPr>
        <p:sp>
          <p:nvSpPr>
            <p:cNvPr id="35" name="Freeform 35"/>
            <p:cNvSpPr/>
            <p:nvPr/>
          </p:nvSpPr>
          <p:spPr>
            <a:xfrm>
              <a:off x="19050" y="19050"/>
              <a:ext cx="8422386" cy="851535"/>
            </a:xfrm>
            <a:custGeom>
              <a:avLst/>
              <a:gdLst/>
              <a:ahLst/>
              <a:cxnLst/>
              <a:rect l="l" t="t" r="r" b="b"/>
              <a:pathLst>
                <a:path w="8422386" h="851535">
                  <a:moveTo>
                    <a:pt x="0" y="0"/>
                  </a:moveTo>
                  <a:lnTo>
                    <a:pt x="8422386" y="0"/>
                  </a:lnTo>
                  <a:lnTo>
                    <a:pt x="8422386" y="851535"/>
                  </a:lnTo>
                  <a:lnTo>
                    <a:pt x="0" y="851535"/>
                  </a:lnTo>
                  <a:close/>
                </a:path>
              </a:pathLst>
            </a:custGeom>
            <a:solidFill>
              <a:srgbClr val="FFFFFF"/>
            </a:solidFill>
          </p:spPr>
        </p:sp>
        <p:sp>
          <p:nvSpPr>
            <p:cNvPr id="36" name="Freeform 36"/>
            <p:cNvSpPr/>
            <p:nvPr/>
          </p:nvSpPr>
          <p:spPr>
            <a:xfrm>
              <a:off x="0" y="0"/>
              <a:ext cx="8460486" cy="889635"/>
            </a:xfrm>
            <a:custGeom>
              <a:avLst/>
              <a:gdLst/>
              <a:ahLst/>
              <a:cxnLst/>
              <a:rect l="l" t="t" r="r" b="b"/>
              <a:pathLst>
                <a:path w="8460486" h="889635">
                  <a:moveTo>
                    <a:pt x="19050" y="0"/>
                  </a:moveTo>
                  <a:lnTo>
                    <a:pt x="8441436" y="0"/>
                  </a:lnTo>
                  <a:cubicBezTo>
                    <a:pt x="8451977" y="0"/>
                    <a:pt x="8460486" y="8509"/>
                    <a:pt x="8460486" y="19050"/>
                  </a:cubicBezTo>
                  <a:lnTo>
                    <a:pt x="8460486" y="870585"/>
                  </a:lnTo>
                  <a:cubicBezTo>
                    <a:pt x="8460486" y="881126"/>
                    <a:pt x="8451977" y="889635"/>
                    <a:pt x="8441436" y="889635"/>
                  </a:cubicBezTo>
                  <a:lnTo>
                    <a:pt x="19050" y="889635"/>
                  </a:lnTo>
                  <a:cubicBezTo>
                    <a:pt x="8509" y="889635"/>
                    <a:pt x="0" y="881126"/>
                    <a:pt x="0" y="870585"/>
                  </a:cubicBezTo>
                  <a:lnTo>
                    <a:pt x="0" y="19050"/>
                  </a:lnTo>
                  <a:cubicBezTo>
                    <a:pt x="0" y="8509"/>
                    <a:pt x="8509" y="0"/>
                    <a:pt x="19050" y="0"/>
                  </a:cubicBezTo>
                  <a:moveTo>
                    <a:pt x="19050" y="38100"/>
                  </a:moveTo>
                  <a:lnTo>
                    <a:pt x="19050" y="19050"/>
                  </a:lnTo>
                  <a:lnTo>
                    <a:pt x="38100" y="19050"/>
                  </a:lnTo>
                  <a:lnTo>
                    <a:pt x="38100" y="870585"/>
                  </a:lnTo>
                  <a:lnTo>
                    <a:pt x="19050" y="870585"/>
                  </a:lnTo>
                  <a:lnTo>
                    <a:pt x="19050" y="851535"/>
                  </a:lnTo>
                  <a:lnTo>
                    <a:pt x="8441436" y="851535"/>
                  </a:lnTo>
                  <a:lnTo>
                    <a:pt x="8441436" y="870585"/>
                  </a:lnTo>
                  <a:lnTo>
                    <a:pt x="8422386" y="870585"/>
                  </a:lnTo>
                  <a:lnTo>
                    <a:pt x="8422386" y="19050"/>
                  </a:lnTo>
                  <a:lnTo>
                    <a:pt x="8441436" y="19050"/>
                  </a:lnTo>
                  <a:lnTo>
                    <a:pt x="8441436" y="38100"/>
                  </a:lnTo>
                  <a:lnTo>
                    <a:pt x="19050" y="38100"/>
                  </a:lnTo>
                  <a:close/>
                </a:path>
              </a:pathLst>
            </a:custGeom>
            <a:solidFill>
              <a:srgbClr val="4DBC64"/>
            </a:solidFill>
          </p:spPr>
        </p:sp>
        <p:sp>
          <p:nvSpPr>
            <p:cNvPr id="37" name="TextBox 37"/>
            <p:cNvSpPr txBox="1"/>
            <p:nvPr/>
          </p:nvSpPr>
          <p:spPr>
            <a:xfrm>
              <a:off x="0" y="-114300"/>
              <a:ext cx="8460504" cy="1003958"/>
            </a:xfrm>
            <a:prstGeom prst="rect">
              <a:avLst/>
            </a:prstGeom>
          </p:spPr>
          <p:txBody>
            <a:bodyPr lIns="50800" tIns="50800" rIns="50800" bIns="50800" rtlCol="0" anchor="ctr"/>
            <a:lstStyle/>
            <a:p>
              <a:pPr marL="380048" lvl="1" indent="-190024" algn="just">
                <a:lnSpc>
                  <a:spcPts val="3780"/>
                </a:lnSpc>
                <a:buFont typeface="Arial"/>
                <a:buChar char="•"/>
              </a:pPr>
              <a:r>
                <a:rPr lang="en-US" sz="2100" dirty="0" err="1">
                  <a:solidFill>
                    <a:srgbClr val="000000"/>
                  </a:solidFill>
                  <a:latin typeface="Open Sans 1"/>
                  <a:ea typeface="Open Sans 1"/>
                  <a:cs typeface="Open Sans 1"/>
                  <a:sym typeface="Open Sans 1"/>
                </a:rPr>
                <a:t>Sektörel</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haberler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fuarlar</a:t>
              </a:r>
              <a:endParaRPr lang="en-US" sz="2100" dirty="0">
                <a:solidFill>
                  <a:srgbClr val="000000"/>
                </a:solidFill>
                <a:latin typeface="Open Sans 1"/>
                <a:ea typeface="Open Sans 1"/>
                <a:cs typeface="Open Sans 1"/>
                <a:sym typeface="Open Sans 1"/>
              </a:endParaRPr>
            </a:p>
          </p:txBody>
        </p:sp>
      </p:grpSp>
      <p:sp>
        <p:nvSpPr>
          <p:cNvPr id="38" name="Freeform 38"/>
          <p:cNvSpPr/>
          <p:nvPr/>
        </p:nvSpPr>
        <p:spPr>
          <a:xfrm>
            <a:off x="8686565" y="5062743"/>
            <a:ext cx="7727304" cy="4469088"/>
          </a:xfrm>
          <a:custGeom>
            <a:avLst/>
            <a:gdLst/>
            <a:ahLst/>
            <a:cxnLst/>
            <a:rect l="l" t="t" r="r" b="b"/>
            <a:pathLst>
              <a:path w="7727304" h="4469088">
                <a:moveTo>
                  <a:pt x="0" y="0"/>
                </a:moveTo>
                <a:lnTo>
                  <a:pt x="7727305" y="0"/>
                </a:lnTo>
                <a:lnTo>
                  <a:pt x="7727305" y="4469089"/>
                </a:lnTo>
                <a:lnTo>
                  <a:pt x="0" y="4469089"/>
                </a:lnTo>
                <a:lnTo>
                  <a:pt x="0" y="0"/>
                </a:lnTo>
                <a:close/>
              </a:path>
            </a:pathLst>
          </a:custGeom>
          <a:blipFill>
            <a:blip r:embed="rId3"/>
            <a:stretch>
              <a:fillRect t="-9813" b="-9813"/>
            </a:stretch>
          </a:blipFill>
          <a:ln w="28575">
            <a:solidFill>
              <a:srgbClr val="92D050"/>
            </a:solidFill>
          </a:ln>
        </p:spPr>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242664" cy="10288773"/>
            <a:chOff x="0" y="0"/>
            <a:chExt cx="10990218" cy="13718364"/>
          </a:xfrm>
        </p:grpSpPr>
        <p:sp>
          <p:nvSpPr>
            <p:cNvPr id="3" name="Freeform 3"/>
            <p:cNvSpPr/>
            <p:nvPr/>
          </p:nvSpPr>
          <p:spPr>
            <a:xfrm>
              <a:off x="0" y="0"/>
              <a:ext cx="10990199" cy="13718412"/>
            </a:xfrm>
            <a:custGeom>
              <a:avLst/>
              <a:gdLst/>
              <a:ahLst/>
              <a:cxnLst/>
              <a:rect l="l" t="t" r="r" b="b"/>
              <a:pathLst>
                <a:path w="10990199" h="13718412">
                  <a:moveTo>
                    <a:pt x="0" y="0"/>
                  </a:moveTo>
                  <a:lnTo>
                    <a:pt x="10990199" y="0"/>
                  </a:lnTo>
                  <a:lnTo>
                    <a:pt x="10990199" y="13718412"/>
                  </a:lnTo>
                  <a:lnTo>
                    <a:pt x="0" y="13718412"/>
                  </a:lnTo>
                  <a:close/>
                </a:path>
              </a:pathLst>
            </a:custGeom>
            <a:solidFill>
              <a:srgbClr val="FFFFFF">
                <a:alpha val="86275"/>
              </a:srgbClr>
            </a:solidFill>
          </p:spPr>
        </p:sp>
      </p:grpSp>
      <p:grpSp>
        <p:nvGrpSpPr>
          <p:cNvPr id="4" name="Group 4"/>
          <p:cNvGrpSpPr/>
          <p:nvPr/>
        </p:nvGrpSpPr>
        <p:grpSpPr>
          <a:xfrm>
            <a:off x="123579" y="-1774"/>
            <a:ext cx="18288000" cy="10917812"/>
            <a:chOff x="0" y="0"/>
            <a:chExt cx="24384000" cy="14557082"/>
          </a:xfrm>
        </p:grpSpPr>
        <p:sp>
          <p:nvSpPr>
            <p:cNvPr id="5" name="Freeform 5"/>
            <p:cNvSpPr/>
            <p:nvPr/>
          </p:nvSpPr>
          <p:spPr>
            <a:xfrm>
              <a:off x="0" y="0"/>
              <a:ext cx="24384000" cy="14557130"/>
            </a:xfrm>
            <a:custGeom>
              <a:avLst/>
              <a:gdLst/>
              <a:ahLst/>
              <a:cxnLst/>
              <a:rect l="l" t="t" r="r" b="b"/>
              <a:pathLst>
                <a:path w="24384000" h="14557130">
                  <a:moveTo>
                    <a:pt x="0" y="0"/>
                  </a:moveTo>
                  <a:lnTo>
                    <a:pt x="24384000" y="0"/>
                  </a:lnTo>
                  <a:lnTo>
                    <a:pt x="24384000" y="14557130"/>
                  </a:lnTo>
                  <a:lnTo>
                    <a:pt x="0" y="14557130"/>
                  </a:lnTo>
                  <a:close/>
                </a:path>
              </a:pathLst>
            </a:custGeom>
            <a:solidFill>
              <a:srgbClr val="4DBC64">
                <a:alpha val="8627"/>
              </a:srgbClr>
            </a:solidFill>
          </p:spPr>
        </p:sp>
      </p:grpSp>
      <p:grpSp>
        <p:nvGrpSpPr>
          <p:cNvPr id="6" name="Group 6"/>
          <p:cNvGrpSpPr/>
          <p:nvPr/>
        </p:nvGrpSpPr>
        <p:grpSpPr>
          <a:xfrm>
            <a:off x="0" y="-1774"/>
            <a:ext cx="1477107" cy="2613088"/>
            <a:chOff x="0" y="0"/>
            <a:chExt cx="1969476" cy="3484118"/>
          </a:xfrm>
        </p:grpSpPr>
        <p:sp>
          <p:nvSpPr>
            <p:cNvPr id="7" name="Freeform 7"/>
            <p:cNvSpPr/>
            <p:nvPr/>
          </p:nvSpPr>
          <p:spPr>
            <a:xfrm>
              <a:off x="0" y="0"/>
              <a:ext cx="1969516" cy="3484118"/>
            </a:xfrm>
            <a:custGeom>
              <a:avLst/>
              <a:gdLst/>
              <a:ahLst/>
              <a:cxnLst/>
              <a:rect l="l" t="t" r="r" b="b"/>
              <a:pathLst>
                <a:path w="1969516" h="3484118">
                  <a:moveTo>
                    <a:pt x="0" y="0"/>
                  </a:moveTo>
                  <a:lnTo>
                    <a:pt x="1969516" y="0"/>
                  </a:lnTo>
                  <a:lnTo>
                    <a:pt x="1969516" y="3484118"/>
                  </a:lnTo>
                  <a:lnTo>
                    <a:pt x="0" y="3484118"/>
                  </a:lnTo>
                  <a:close/>
                </a:path>
              </a:pathLst>
            </a:custGeom>
            <a:solidFill>
              <a:srgbClr val="4DBC64">
                <a:alpha val="8627"/>
              </a:srgbClr>
            </a:solidFill>
          </p:spPr>
        </p:sp>
      </p:grpSp>
      <p:grpSp>
        <p:nvGrpSpPr>
          <p:cNvPr id="8" name="Group 8"/>
          <p:cNvGrpSpPr/>
          <p:nvPr/>
        </p:nvGrpSpPr>
        <p:grpSpPr>
          <a:xfrm>
            <a:off x="962757" y="2136936"/>
            <a:ext cx="6053504" cy="1582211"/>
            <a:chOff x="0" y="0"/>
            <a:chExt cx="8071338" cy="2109614"/>
          </a:xfrm>
        </p:grpSpPr>
        <p:sp>
          <p:nvSpPr>
            <p:cNvPr id="9" name="Freeform 9"/>
            <p:cNvSpPr/>
            <p:nvPr/>
          </p:nvSpPr>
          <p:spPr>
            <a:xfrm>
              <a:off x="0" y="0"/>
              <a:ext cx="8071358" cy="2109597"/>
            </a:xfrm>
            <a:custGeom>
              <a:avLst/>
              <a:gdLst/>
              <a:ahLst/>
              <a:cxnLst/>
              <a:rect l="l" t="t" r="r" b="b"/>
              <a:pathLst>
                <a:path w="8071358" h="2109597">
                  <a:moveTo>
                    <a:pt x="0" y="0"/>
                  </a:moveTo>
                  <a:lnTo>
                    <a:pt x="8071358" y="0"/>
                  </a:lnTo>
                  <a:lnTo>
                    <a:pt x="8071358" y="2109597"/>
                  </a:lnTo>
                  <a:lnTo>
                    <a:pt x="0" y="2109597"/>
                  </a:lnTo>
                  <a:close/>
                </a:path>
              </a:pathLst>
            </a:custGeom>
            <a:solidFill>
              <a:srgbClr val="4DBC64">
                <a:alpha val="8627"/>
              </a:srgbClr>
            </a:solidFill>
          </p:spPr>
        </p:sp>
      </p:grpSp>
      <p:grpSp>
        <p:nvGrpSpPr>
          <p:cNvPr id="10" name="Group 10"/>
          <p:cNvGrpSpPr/>
          <p:nvPr/>
        </p:nvGrpSpPr>
        <p:grpSpPr>
          <a:xfrm>
            <a:off x="5143500" y="555106"/>
            <a:ext cx="4167553" cy="1884759"/>
            <a:chOff x="0" y="0"/>
            <a:chExt cx="5556738" cy="2513012"/>
          </a:xfrm>
        </p:grpSpPr>
        <p:sp>
          <p:nvSpPr>
            <p:cNvPr id="11" name="Freeform 11"/>
            <p:cNvSpPr/>
            <p:nvPr/>
          </p:nvSpPr>
          <p:spPr>
            <a:xfrm>
              <a:off x="0" y="0"/>
              <a:ext cx="5556758" cy="2512949"/>
            </a:xfrm>
            <a:custGeom>
              <a:avLst/>
              <a:gdLst/>
              <a:ahLst/>
              <a:cxnLst/>
              <a:rect l="l" t="t" r="r" b="b"/>
              <a:pathLst>
                <a:path w="5556758" h="2512949">
                  <a:moveTo>
                    <a:pt x="0" y="0"/>
                  </a:moveTo>
                  <a:lnTo>
                    <a:pt x="5556758" y="0"/>
                  </a:lnTo>
                  <a:lnTo>
                    <a:pt x="5556758" y="2512949"/>
                  </a:lnTo>
                  <a:lnTo>
                    <a:pt x="0" y="2512949"/>
                  </a:lnTo>
                  <a:close/>
                </a:path>
              </a:pathLst>
            </a:custGeom>
            <a:solidFill>
              <a:srgbClr val="FFFFFF">
                <a:alpha val="48627"/>
              </a:srgbClr>
            </a:solidFill>
          </p:spPr>
        </p:sp>
      </p:grpSp>
      <p:sp>
        <p:nvSpPr>
          <p:cNvPr id="12" name="TextBox 12"/>
          <p:cNvSpPr txBox="1"/>
          <p:nvPr/>
        </p:nvSpPr>
        <p:spPr>
          <a:xfrm>
            <a:off x="870381" y="787201"/>
            <a:ext cx="10339812" cy="666849"/>
          </a:xfrm>
          <a:prstGeom prst="rect">
            <a:avLst/>
          </a:prstGeom>
        </p:spPr>
        <p:txBody>
          <a:bodyPr lIns="0" tIns="0" rIns="0" bIns="0" rtlCol="0" anchor="t">
            <a:spAutoFit/>
          </a:bodyPr>
          <a:lstStyle/>
          <a:p>
            <a:pPr algn="l">
              <a:lnSpc>
                <a:spcPts val="5184"/>
              </a:lnSpc>
            </a:pPr>
            <a:r>
              <a:rPr lang="tr-TR" sz="4800" b="1" dirty="0">
                <a:solidFill>
                  <a:srgbClr val="000000"/>
                </a:solidFill>
                <a:latin typeface="Open Sans 1 Bold"/>
                <a:ea typeface="Open Sans 1 Bold"/>
                <a:cs typeface="Open Sans 1 Bold"/>
                <a:sym typeface="Open Sans 1 Bold"/>
              </a:rPr>
              <a:t>7</a:t>
            </a:r>
            <a:r>
              <a:rPr lang="en-US" sz="4800" b="1" dirty="0" smtClean="0">
                <a:solidFill>
                  <a:srgbClr val="000000"/>
                </a:solidFill>
                <a:latin typeface="Open Sans 1 Bold"/>
                <a:ea typeface="Open Sans 1 Bold"/>
                <a:cs typeface="Open Sans 1 Bold"/>
                <a:sym typeface="Open Sans 1 Bold"/>
              </a:rPr>
              <a:t>. </a:t>
            </a:r>
            <a:r>
              <a:rPr lang="en-US" sz="4800" b="1" dirty="0" err="1">
                <a:solidFill>
                  <a:srgbClr val="000000"/>
                </a:solidFill>
                <a:latin typeface="Open Sans 1 Bold"/>
                <a:ea typeface="Open Sans 1 Bold"/>
                <a:cs typeface="Open Sans 1 Bold"/>
                <a:sym typeface="Open Sans 1 Bold"/>
              </a:rPr>
              <a:t>İhracat</a:t>
            </a:r>
            <a:r>
              <a:rPr lang="en-US" sz="4800" b="1" dirty="0">
                <a:solidFill>
                  <a:srgbClr val="000000"/>
                </a:solidFill>
                <a:latin typeface="Open Sans 1 Bold"/>
                <a:ea typeface="Open Sans 1 Bold"/>
                <a:cs typeface="Open Sans 1 Bold"/>
                <a:sym typeface="Open Sans 1 Bold"/>
              </a:rPr>
              <a:t> </a:t>
            </a:r>
            <a:r>
              <a:rPr lang="en-US" sz="4800" b="1" dirty="0" err="1">
                <a:solidFill>
                  <a:srgbClr val="000000"/>
                </a:solidFill>
                <a:latin typeface="Open Sans 1 Bold"/>
                <a:ea typeface="Open Sans 1 Bold"/>
                <a:cs typeface="Open Sans 1 Bold"/>
                <a:sym typeface="Open Sans 1 Bold"/>
              </a:rPr>
              <a:t>Kokpiti</a:t>
            </a:r>
            <a:endParaRPr lang="en-US" sz="4800" b="1" dirty="0">
              <a:solidFill>
                <a:srgbClr val="000000"/>
              </a:solidFill>
              <a:latin typeface="Open Sans 1 Bold"/>
              <a:ea typeface="Open Sans 1 Bold"/>
              <a:cs typeface="Open Sans 1 Bold"/>
              <a:sym typeface="Open Sans 1 Bold"/>
            </a:endParaRPr>
          </a:p>
        </p:txBody>
      </p:sp>
      <p:grpSp>
        <p:nvGrpSpPr>
          <p:cNvPr id="13" name="Group 13"/>
          <p:cNvGrpSpPr/>
          <p:nvPr/>
        </p:nvGrpSpPr>
        <p:grpSpPr>
          <a:xfrm>
            <a:off x="109724" y="6308072"/>
            <a:ext cx="3310308" cy="2735232"/>
            <a:chOff x="0" y="0"/>
            <a:chExt cx="4413744" cy="3646976"/>
          </a:xfrm>
        </p:grpSpPr>
        <p:sp>
          <p:nvSpPr>
            <p:cNvPr id="14" name="Freeform 14"/>
            <p:cNvSpPr/>
            <p:nvPr/>
          </p:nvSpPr>
          <p:spPr>
            <a:xfrm>
              <a:off x="0" y="0"/>
              <a:ext cx="4413758" cy="3646932"/>
            </a:xfrm>
            <a:custGeom>
              <a:avLst/>
              <a:gdLst/>
              <a:ahLst/>
              <a:cxnLst/>
              <a:rect l="l" t="t" r="r" b="b"/>
              <a:pathLst>
                <a:path w="4413758" h="3646932">
                  <a:moveTo>
                    <a:pt x="0" y="0"/>
                  </a:moveTo>
                  <a:lnTo>
                    <a:pt x="4413758" y="0"/>
                  </a:lnTo>
                  <a:lnTo>
                    <a:pt x="4413758" y="3646932"/>
                  </a:lnTo>
                  <a:lnTo>
                    <a:pt x="0" y="3646932"/>
                  </a:lnTo>
                  <a:close/>
                </a:path>
              </a:pathLst>
            </a:custGeom>
            <a:solidFill>
              <a:srgbClr val="4DBC64">
                <a:alpha val="8627"/>
              </a:srgbClr>
            </a:solidFill>
          </p:spPr>
        </p:sp>
      </p:grpSp>
      <p:grpSp>
        <p:nvGrpSpPr>
          <p:cNvPr id="15" name="Group 15"/>
          <p:cNvGrpSpPr/>
          <p:nvPr/>
        </p:nvGrpSpPr>
        <p:grpSpPr>
          <a:xfrm>
            <a:off x="2637693" y="8612064"/>
            <a:ext cx="6506307" cy="1674934"/>
            <a:chOff x="0" y="0"/>
            <a:chExt cx="8675076" cy="2233246"/>
          </a:xfrm>
        </p:grpSpPr>
        <p:sp>
          <p:nvSpPr>
            <p:cNvPr id="16" name="Freeform 16"/>
            <p:cNvSpPr/>
            <p:nvPr/>
          </p:nvSpPr>
          <p:spPr>
            <a:xfrm>
              <a:off x="0" y="0"/>
              <a:ext cx="8675116" cy="2233295"/>
            </a:xfrm>
            <a:custGeom>
              <a:avLst/>
              <a:gdLst/>
              <a:ahLst/>
              <a:cxnLst/>
              <a:rect l="l" t="t" r="r" b="b"/>
              <a:pathLst>
                <a:path w="8675116" h="2233295">
                  <a:moveTo>
                    <a:pt x="0" y="0"/>
                  </a:moveTo>
                  <a:lnTo>
                    <a:pt x="8675116" y="0"/>
                  </a:lnTo>
                  <a:lnTo>
                    <a:pt x="8675116" y="2233295"/>
                  </a:lnTo>
                  <a:lnTo>
                    <a:pt x="0" y="2233295"/>
                  </a:lnTo>
                  <a:close/>
                </a:path>
              </a:pathLst>
            </a:custGeom>
            <a:solidFill>
              <a:srgbClr val="FFFFFF">
                <a:alpha val="48627"/>
              </a:srgbClr>
            </a:solidFill>
          </p:spPr>
        </p:sp>
      </p:grpSp>
      <p:sp>
        <p:nvSpPr>
          <p:cNvPr id="17" name="Freeform 17"/>
          <p:cNvSpPr/>
          <p:nvPr/>
        </p:nvSpPr>
        <p:spPr>
          <a:xfrm>
            <a:off x="8034492" y="1430370"/>
            <a:ext cx="9885150" cy="5065134"/>
          </a:xfrm>
          <a:custGeom>
            <a:avLst/>
            <a:gdLst/>
            <a:ahLst/>
            <a:cxnLst/>
            <a:rect l="l" t="t" r="r" b="b"/>
            <a:pathLst>
              <a:path w="9885150" h="5065134">
                <a:moveTo>
                  <a:pt x="0" y="0"/>
                </a:moveTo>
                <a:lnTo>
                  <a:pt x="9885150" y="0"/>
                </a:lnTo>
                <a:lnTo>
                  <a:pt x="9885150" y="5065134"/>
                </a:lnTo>
                <a:lnTo>
                  <a:pt x="0" y="5065134"/>
                </a:lnTo>
                <a:lnTo>
                  <a:pt x="0" y="0"/>
                </a:lnTo>
                <a:close/>
              </a:path>
            </a:pathLst>
          </a:custGeom>
          <a:blipFill>
            <a:blip r:embed="rId2"/>
            <a:stretch>
              <a:fillRect l="-278" r="-278"/>
            </a:stretch>
          </a:blipFill>
          <a:ln>
            <a:solidFill>
              <a:srgbClr val="92D050"/>
            </a:solidFill>
          </a:ln>
        </p:spPr>
      </p:sp>
      <p:grpSp>
        <p:nvGrpSpPr>
          <p:cNvPr id="18" name="Group 18"/>
          <p:cNvGrpSpPr/>
          <p:nvPr/>
        </p:nvGrpSpPr>
        <p:grpSpPr>
          <a:xfrm>
            <a:off x="856094" y="1544172"/>
            <a:ext cx="6345365" cy="2323983"/>
            <a:chOff x="0" y="-114300"/>
            <a:chExt cx="8460486" cy="3098643"/>
          </a:xfrm>
        </p:grpSpPr>
        <p:sp>
          <p:nvSpPr>
            <p:cNvPr id="19" name="Freeform 19"/>
            <p:cNvSpPr/>
            <p:nvPr/>
          </p:nvSpPr>
          <p:spPr>
            <a:xfrm>
              <a:off x="19050" y="19050"/>
              <a:ext cx="8422386" cy="2790571"/>
            </a:xfrm>
            <a:custGeom>
              <a:avLst/>
              <a:gdLst/>
              <a:ahLst/>
              <a:cxnLst/>
              <a:rect l="l" t="t" r="r" b="b"/>
              <a:pathLst>
                <a:path w="8422386" h="2790571">
                  <a:moveTo>
                    <a:pt x="0" y="0"/>
                  </a:moveTo>
                  <a:lnTo>
                    <a:pt x="8422386" y="0"/>
                  </a:lnTo>
                  <a:lnTo>
                    <a:pt x="8422386" y="2790571"/>
                  </a:lnTo>
                  <a:lnTo>
                    <a:pt x="0" y="2790571"/>
                  </a:lnTo>
                  <a:close/>
                </a:path>
              </a:pathLst>
            </a:custGeom>
            <a:solidFill>
              <a:srgbClr val="FFFFFF"/>
            </a:solidFill>
          </p:spPr>
        </p:sp>
        <p:sp>
          <p:nvSpPr>
            <p:cNvPr id="20" name="Freeform 20"/>
            <p:cNvSpPr/>
            <p:nvPr/>
          </p:nvSpPr>
          <p:spPr>
            <a:xfrm>
              <a:off x="0" y="0"/>
              <a:ext cx="8460486" cy="2828671"/>
            </a:xfrm>
            <a:custGeom>
              <a:avLst/>
              <a:gdLst/>
              <a:ahLst/>
              <a:cxnLst/>
              <a:rect l="l" t="t" r="r" b="b"/>
              <a:pathLst>
                <a:path w="8460486" h="2828671">
                  <a:moveTo>
                    <a:pt x="19050" y="0"/>
                  </a:moveTo>
                  <a:lnTo>
                    <a:pt x="8441436" y="0"/>
                  </a:lnTo>
                  <a:cubicBezTo>
                    <a:pt x="8451977" y="0"/>
                    <a:pt x="8460486" y="8509"/>
                    <a:pt x="8460486" y="19050"/>
                  </a:cubicBezTo>
                  <a:lnTo>
                    <a:pt x="8460486" y="2809621"/>
                  </a:lnTo>
                  <a:cubicBezTo>
                    <a:pt x="8460486" y="2820162"/>
                    <a:pt x="8451977" y="2828671"/>
                    <a:pt x="8441436" y="2828671"/>
                  </a:cubicBezTo>
                  <a:lnTo>
                    <a:pt x="19050" y="2828671"/>
                  </a:lnTo>
                  <a:cubicBezTo>
                    <a:pt x="8509" y="2828671"/>
                    <a:pt x="0" y="2820162"/>
                    <a:pt x="0" y="2809621"/>
                  </a:cubicBezTo>
                  <a:lnTo>
                    <a:pt x="0" y="19050"/>
                  </a:lnTo>
                  <a:cubicBezTo>
                    <a:pt x="0" y="8509"/>
                    <a:pt x="8509" y="0"/>
                    <a:pt x="19050" y="0"/>
                  </a:cubicBezTo>
                  <a:moveTo>
                    <a:pt x="19050" y="38100"/>
                  </a:moveTo>
                  <a:lnTo>
                    <a:pt x="19050" y="19050"/>
                  </a:lnTo>
                  <a:lnTo>
                    <a:pt x="38100" y="19050"/>
                  </a:lnTo>
                  <a:lnTo>
                    <a:pt x="38100" y="2809621"/>
                  </a:lnTo>
                  <a:lnTo>
                    <a:pt x="19050" y="2809621"/>
                  </a:lnTo>
                  <a:lnTo>
                    <a:pt x="19050" y="2790571"/>
                  </a:lnTo>
                  <a:lnTo>
                    <a:pt x="8441436" y="2790571"/>
                  </a:lnTo>
                  <a:lnTo>
                    <a:pt x="8441436" y="2809621"/>
                  </a:lnTo>
                  <a:lnTo>
                    <a:pt x="8422386" y="2809621"/>
                  </a:lnTo>
                  <a:lnTo>
                    <a:pt x="8422386" y="19050"/>
                  </a:lnTo>
                  <a:lnTo>
                    <a:pt x="8441436" y="19050"/>
                  </a:lnTo>
                  <a:lnTo>
                    <a:pt x="8441436" y="38100"/>
                  </a:lnTo>
                  <a:lnTo>
                    <a:pt x="19050" y="38100"/>
                  </a:lnTo>
                  <a:close/>
                </a:path>
              </a:pathLst>
            </a:custGeom>
            <a:solidFill>
              <a:srgbClr val="4DBC64"/>
            </a:solidFill>
          </p:spPr>
        </p:sp>
        <p:sp>
          <p:nvSpPr>
            <p:cNvPr id="21" name="TextBox 21"/>
            <p:cNvSpPr txBox="1"/>
            <p:nvPr/>
          </p:nvSpPr>
          <p:spPr>
            <a:xfrm>
              <a:off x="0" y="-114300"/>
              <a:ext cx="8213575" cy="3098643"/>
            </a:xfrm>
            <a:prstGeom prst="rect">
              <a:avLst/>
            </a:prstGeom>
          </p:spPr>
          <p:txBody>
            <a:bodyPr lIns="50800" tIns="50800" rIns="50800" bIns="50800" rtlCol="0" anchor="ctr"/>
            <a:lstStyle/>
            <a:p>
              <a:pPr marL="380048" lvl="1" indent="-190024" algn="just">
                <a:lnSpc>
                  <a:spcPts val="3780"/>
                </a:lnSpc>
                <a:buFont typeface="Arial"/>
                <a:buChar char="•"/>
              </a:pPr>
              <a:r>
                <a:rPr lang="en-US" sz="2100" dirty="0" err="1">
                  <a:solidFill>
                    <a:srgbClr val="000000"/>
                  </a:solidFill>
                  <a:latin typeface="Open Sans 1"/>
                  <a:ea typeface="Open Sans 1"/>
                  <a:cs typeface="Open Sans 1"/>
                  <a:sym typeface="Open Sans 1"/>
                </a:rPr>
                <a:t>Kullanıcı</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tercihlerine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göre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belirlenen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öncelikli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ülkeler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pazarlar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bu</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tercihlere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göre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özelleştirilen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fuarlar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heyetler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seminerlerin</a:t>
              </a:r>
              <a:r>
                <a:rPr lang="en-US" sz="2100" dirty="0">
                  <a:solidFill>
                    <a:srgbClr val="000000"/>
                  </a:solidFill>
                  <a:latin typeface="Open Sans 1"/>
                  <a:ea typeface="Open Sans 1"/>
                  <a:cs typeface="Open Sans 1"/>
                  <a:sym typeface="Open Sans 1"/>
                </a:rPr>
                <a:t> </a:t>
              </a:r>
              <a:r>
                <a:rPr lang="en-US" sz="2100" dirty="0" err="1" smtClean="0">
                  <a:solidFill>
                    <a:srgbClr val="000000"/>
                  </a:solidFill>
                  <a:latin typeface="Open Sans 1"/>
                  <a:ea typeface="Open Sans 1"/>
                  <a:cs typeface="Open Sans 1"/>
                  <a:sym typeface="Open Sans 1"/>
                </a:rPr>
                <a:t>gösteri</a:t>
              </a:r>
              <a:r>
                <a:rPr lang="tr-TR" sz="2100" dirty="0" smtClean="0">
                  <a:solidFill>
                    <a:srgbClr val="000000"/>
                  </a:solidFill>
                  <a:latin typeface="Open Sans 1"/>
                  <a:ea typeface="Open Sans 1"/>
                  <a:cs typeface="Open Sans 1"/>
                  <a:sym typeface="Open Sans 1"/>
                </a:rPr>
                <a:t>mi</a:t>
              </a:r>
              <a:endParaRPr lang="en-US" sz="2100" dirty="0">
                <a:solidFill>
                  <a:srgbClr val="000000"/>
                </a:solidFill>
                <a:latin typeface="Open Sans 1"/>
                <a:ea typeface="Open Sans 1"/>
                <a:cs typeface="Open Sans 1"/>
                <a:sym typeface="Open Sans 1"/>
              </a:endParaRPr>
            </a:p>
          </p:txBody>
        </p:sp>
      </p:grpSp>
      <p:grpSp>
        <p:nvGrpSpPr>
          <p:cNvPr id="22" name="Group 22"/>
          <p:cNvGrpSpPr/>
          <p:nvPr/>
        </p:nvGrpSpPr>
        <p:grpSpPr>
          <a:xfrm>
            <a:off x="896186" y="4181727"/>
            <a:ext cx="6345378" cy="667244"/>
            <a:chOff x="0" y="0"/>
            <a:chExt cx="8460504" cy="889658"/>
          </a:xfrm>
        </p:grpSpPr>
        <p:sp>
          <p:nvSpPr>
            <p:cNvPr id="23" name="Freeform 23"/>
            <p:cNvSpPr/>
            <p:nvPr/>
          </p:nvSpPr>
          <p:spPr>
            <a:xfrm>
              <a:off x="19050" y="19050"/>
              <a:ext cx="8422386" cy="851535"/>
            </a:xfrm>
            <a:custGeom>
              <a:avLst/>
              <a:gdLst/>
              <a:ahLst/>
              <a:cxnLst/>
              <a:rect l="l" t="t" r="r" b="b"/>
              <a:pathLst>
                <a:path w="8422386" h="851535">
                  <a:moveTo>
                    <a:pt x="0" y="0"/>
                  </a:moveTo>
                  <a:lnTo>
                    <a:pt x="8422386" y="0"/>
                  </a:lnTo>
                  <a:lnTo>
                    <a:pt x="8422386" y="851535"/>
                  </a:lnTo>
                  <a:lnTo>
                    <a:pt x="0" y="851535"/>
                  </a:lnTo>
                  <a:close/>
                </a:path>
              </a:pathLst>
            </a:custGeom>
            <a:solidFill>
              <a:srgbClr val="FFFFFF"/>
            </a:solidFill>
          </p:spPr>
        </p:sp>
        <p:sp>
          <p:nvSpPr>
            <p:cNvPr id="24" name="Freeform 24"/>
            <p:cNvSpPr/>
            <p:nvPr/>
          </p:nvSpPr>
          <p:spPr>
            <a:xfrm>
              <a:off x="0" y="0"/>
              <a:ext cx="8460486" cy="889635"/>
            </a:xfrm>
            <a:custGeom>
              <a:avLst/>
              <a:gdLst/>
              <a:ahLst/>
              <a:cxnLst/>
              <a:rect l="l" t="t" r="r" b="b"/>
              <a:pathLst>
                <a:path w="8460486" h="889635">
                  <a:moveTo>
                    <a:pt x="19050" y="0"/>
                  </a:moveTo>
                  <a:lnTo>
                    <a:pt x="8441436" y="0"/>
                  </a:lnTo>
                  <a:cubicBezTo>
                    <a:pt x="8451977" y="0"/>
                    <a:pt x="8460486" y="8509"/>
                    <a:pt x="8460486" y="19050"/>
                  </a:cubicBezTo>
                  <a:lnTo>
                    <a:pt x="8460486" y="870585"/>
                  </a:lnTo>
                  <a:cubicBezTo>
                    <a:pt x="8460486" y="881126"/>
                    <a:pt x="8451977" y="889635"/>
                    <a:pt x="8441436" y="889635"/>
                  </a:cubicBezTo>
                  <a:lnTo>
                    <a:pt x="19050" y="889635"/>
                  </a:lnTo>
                  <a:cubicBezTo>
                    <a:pt x="8509" y="889635"/>
                    <a:pt x="0" y="881126"/>
                    <a:pt x="0" y="870585"/>
                  </a:cubicBezTo>
                  <a:lnTo>
                    <a:pt x="0" y="19050"/>
                  </a:lnTo>
                  <a:cubicBezTo>
                    <a:pt x="0" y="8509"/>
                    <a:pt x="8509" y="0"/>
                    <a:pt x="19050" y="0"/>
                  </a:cubicBezTo>
                  <a:moveTo>
                    <a:pt x="19050" y="38100"/>
                  </a:moveTo>
                  <a:lnTo>
                    <a:pt x="19050" y="19050"/>
                  </a:lnTo>
                  <a:lnTo>
                    <a:pt x="38100" y="19050"/>
                  </a:lnTo>
                  <a:lnTo>
                    <a:pt x="38100" y="870585"/>
                  </a:lnTo>
                  <a:lnTo>
                    <a:pt x="19050" y="870585"/>
                  </a:lnTo>
                  <a:lnTo>
                    <a:pt x="19050" y="851535"/>
                  </a:lnTo>
                  <a:lnTo>
                    <a:pt x="8441436" y="851535"/>
                  </a:lnTo>
                  <a:lnTo>
                    <a:pt x="8441436" y="870585"/>
                  </a:lnTo>
                  <a:lnTo>
                    <a:pt x="8422386" y="870585"/>
                  </a:lnTo>
                  <a:lnTo>
                    <a:pt x="8422386" y="19050"/>
                  </a:lnTo>
                  <a:lnTo>
                    <a:pt x="8441436" y="19050"/>
                  </a:lnTo>
                  <a:lnTo>
                    <a:pt x="8441436" y="38100"/>
                  </a:lnTo>
                  <a:lnTo>
                    <a:pt x="19050" y="38100"/>
                  </a:lnTo>
                  <a:close/>
                </a:path>
              </a:pathLst>
            </a:custGeom>
            <a:solidFill>
              <a:srgbClr val="4DBC64"/>
            </a:solidFill>
          </p:spPr>
        </p:sp>
        <p:sp>
          <p:nvSpPr>
            <p:cNvPr id="25" name="TextBox 25"/>
            <p:cNvSpPr txBox="1"/>
            <p:nvPr/>
          </p:nvSpPr>
          <p:spPr>
            <a:xfrm>
              <a:off x="0" y="-114300"/>
              <a:ext cx="8460504" cy="1003958"/>
            </a:xfrm>
            <a:prstGeom prst="rect">
              <a:avLst/>
            </a:prstGeom>
          </p:spPr>
          <p:txBody>
            <a:bodyPr lIns="50800" tIns="50800" rIns="50800" bIns="50800" rtlCol="0" anchor="ctr"/>
            <a:lstStyle/>
            <a:p>
              <a:pPr marL="380048" lvl="1" indent="-190024" algn="l">
                <a:lnSpc>
                  <a:spcPts val="3780"/>
                </a:lnSpc>
                <a:buFont typeface="Arial"/>
                <a:buChar char="•"/>
              </a:pPr>
              <a:r>
                <a:rPr lang="en-US" sz="2100" dirty="0" err="1">
                  <a:solidFill>
                    <a:srgbClr val="000000"/>
                  </a:solidFill>
                  <a:latin typeface="Open Sans 1"/>
                  <a:ea typeface="Open Sans 1"/>
                  <a:cs typeface="Open Sans 1"/>
                  <a:sym typeface="Open Sans 1"/>
                </a:rPr>
                <a:t>Favori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sektör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ülkelere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ait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bildirimler</a:t>
              </a:r>
              <a:endParaRPr lang="en-US" sz="2100" dirty="0">
                <a:solidFill>
                  <a:srgbClr val="000000"/>
                </a:solidFill>
                <a:latin typeface="Open Sans 1"/>
                <a:ea typeface="Open Sans 1"/>
                <a:cs typeface="Open Sans 1"/>
                <a:sym typeface="Open Sans 1"/>
              </a:endParaRPr>
            </a:p>
          </p:txBody>
        </p:sp>
      </p:grpSp>
      <p:grpSp>
        <p:nvGrpSpPr>
          <p:cNvPr id="26" name="Group 26"/>
          <p:cNvGrpSpPr/>
          <p:nvPr/>
        </p:nvGrpSpPr>
        <p:grpSpPr>
          <a:xfrm>
            <a:off x="9267579" y="7032469"/>
            <a:ext cx="7971759" cy="1722501"/>
            <a:chOff x="0" y="-114300"/>
            <a:chExt cx="10629011" cy="2296668"/>
          </a:xfrm>
        </p:grpSpPr>
        <p:sp>
          <p:nvSpPr>
            <p:cNvPr id="27" name="Freeform 27"/>
            <p:cNvSpPr/>
            <p:nvPr/>
          </p:nvSpPr>
          <p:spPr>
            <a:xfrm>
              <a:off x="0" y="19049"/>
              <a:ext cx="10590911" cy="2144268"/>
            </a:xfrm>
            <a:custGeom>
              <a:avLst/>
              <a:gdLst/>
              <a:ahLst/>
              <a:cxnLst/>
              <a:rect l="l" t="t" r="r" b="b"/>
              <a:pathLst>
                <a:path w="10590911" h="2144268">
                  <a:moveTo>
                    <a:pt x="0" y="0"/>
                  </a:moveTo>
                  <a:lnTo>
                    <a:pt x="10590911" y="0"/>
                  </a:lnTo>
                  <a:lnTo>
                    <a:pt x="10590911" y="2144268"/>
                  </a:lnTo>
                  <a:lnTo>
                    <a:pt x="0" y="2144268"/>
                  </a:lnTo>
                  <a:close/>
                </a:path>
              </a:pathLst>
            </a:custGeom>
            <a:solidFill>
              <a:srgbClr val="FFFFFF"/>
            </a:solidFill>
          </p:spPr>
        </p:sp>
        <p:sp>
          <p:nvSpPr>
            <p:cNvPr id="28" name="Freeform 28"/>
            <p:cNvSpPr/>
            <p:nvPr/>
          </p:nvSpPr>
          <p:spPr>
            <a:xfrm>
              <a:off x="0" y="0"/>
              <a:ext cx="10629011" cy="2182368"/>
            </a:xfrm>
            <a:custGeom>
              <a:avLst/>
              <a:gdLst/>
              <a:ahLst/>
              <a:cxnLst/>
              <a:rect l="l" t="t" r="r" b="b"/>
              <a:pathLst>
                <a:path w="10629011" h="2182368">
                  <a:moveTo>
                    <a:pt x="19050" y="0"/>
                  </a:moveTo>
                  <a:lnTo>
                    <a:pt x="10609961" y="0"/>
                  </a:lnTo>
                  <a:cubicBezTo>
                    <a:pt x="10620502" y="0"/>
                    <a:pt x="10629011" y="8509"/>
                    <a:pt x="10629011" y="19050"/>
                  </a:cubicBezTo>
                  <a:lnTo>
                    <a:pt x="10629011" y="2163318"/>
                  </a:lnTo>
                  <a:cubicBezTo>
                    <a:pt x="10629011" y="2173859"/>
                    <a:pt x="10620502" y="2182368"/>
                    <a:pt x="10609961" y="2182368"/>
                  </a:cubicBezTo>
                  <a:lnTo>
                    <a:pt x="19050" y="2182368"/>
                  </a:lnTo>
                  <a:cubicBezTo>
                    <a:pt x="8509" y="2182368"/>
                    <a:pt x="0" y="2173859"/>
                    <a:pt x="0" y="2163318"/>
                  </a:cubicBezTo>
                  <a:lnTo>
                    <a:pt x="0" y="19050"/>
                  </a:lnTo>
                  <a:cubicBezTo>
                    <a:pt x="0" y="8509"/>
                    <a:pt x="8509" y="0"/>
                    <a:pt x="19050" y="0"/>
                  </a:cubicBezTo>
                  <a:moveTo>
                    <a:pt x="19050" y="38100"/>
                  </a:moveTo>
                  <a:lnTo>
                    <a:pt x="19050" y="19050"/>
                  </a:lnTo>
                  <a:lnTo>
                    <a:pt x="38100" y="19050"/>
                  </a:lnTo>
                  <a:lnTo>
                    <a:pt x="38100" y="2163318"/>
                  </a:lnTo>
                  <a:lnTo>
                    <a:pt x="19050" y="2163318"/>
                  </a:lnTo>
                  <a:lnTo>
                    <a:pt x="19050" y="2144268"/>
                  </a:lnTo>
                  <a:lnTo>
                    <a:pt x="10609961" y="2144268"/>
                  </a:lnTo>
                  <a:lnTo>
                    <a:pt x="10609961" y="2163318"/>
                  </a:lnTo>
                  <a:lnTo>
                    <a:pt x="10590911" y="2163318"/>
                  </a:lnTo>
                  <a:lnTo>
                    <a:pt x="10590911" y="19050"/>
                  </a:lnTo>
                  <a:lnTo>
                    <a:pt x="10609961" y="19050"/>
                  </a:lnTo>
                  <a:lnTo>
                    <a:pt x="10609961" y="38100"/>
                  </a:lnTo>
                  <a:lnTo>
                    <a:pt x="19050" y="38100"/>
                  </a:lnTo>
                  <a:close/>
                </a:path>
              </a:pathLst>
            </a:custGeom>
            <a:solidFill>
              <a:srgbClr val="4DBC64"/>
            </a:solidFill>
          </p:spPr>
        </p:sp>
        <p:sp>
          <p:nvSpPr>
            <p:cNvPr id="29" name="TextBox 29"/>
            <p:cNvSpPr txBox="1"/>
            <p:nvPr/>
          </p:nvSpPr>
          <p:spPr>
            <a:xfrm>
              <a:off x="477775" y="-114300"/>
              <a:ext cx="9753599" cy="2296620"/>
            </a:xfrm>
            <a:prstGeom prst="rect">
              <a:avLst/>
            </a:prstGeom>
          </p:spPr>
          <p:txBody>
            <a:bodyPr lIns="50800" tIns="50800" rIns="50800" bIns="50800" rtlCol="0" anchor="ctr"/>
            <a:lstStyle/>
            <a:p>
              <a:pPr algn="just">
                <a:lnSpc>
                  <a:spcPts val="3780"/>
                </a:lnSpc>
              </a:pPr>
              <a:r>
                <a:rPr lang="en-US" sz="2100" dirty="0" err="1">
                  <a:solidFill>
                    <a:srgbClr val="000000"/>
                  </a:solidFill>
                  <a:latin typeface="Open Sans 1"/>
                  <a:ea typeface="Open Sans 1"/>
                  <a:cs typeface="Open Sans 1"/>
                  <a:sym typeface="Open Sans 1"/>
                </a:rPr>
                <a:t>Geçmiş</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yıllara</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ait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ihracat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tutarlarının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ve</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kullanılan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devlet</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desteklerinin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gösterilmesi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geçmiş</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yıllarda</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gerçekleştirilen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ihracatların</a:t>
              </a:r>
              <a:r>
                <a:rPr lang="en-US" sz="2100" dirty="0">
                  <a:solidFill>
                    <a:srgbClr val="000000"/>
                  </a:solidFill>
                  <a:latin typeface="Open Sans 1"/>
                  <a:ea typeface="Open Sans 1"/>
                  <a:cs typeface="Open Sans 1"/>
                  <a:sym typeface="Open Sans 1"/>
                </a:rPr>
                <a:t> zaman </a:t>
              </a:r>
              <a:r>
                <a:rPr lang="en-US" sz="2100" dirty="0" err="1">
                  <a:solidFill>
                    <a:srgbClr val="000000"/>
                  </a:solidFill>
                  <a:latin typeface="Open Sans 1"/>
                  <a:ea typeface="Open Sans 1"/>
                  <a:cs typeface="Open Sans 1"/>
                  <a:sym typeface="Open Sans 1"/>
                </a:rPr>
                <a:t>çizelgesi</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üzerinden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takip</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edilebilmesi</a:t>
              </a:r>
              <a:endParaRPr lang="en-US" sz="2100" dirty="0">
                <a:solidFill>
                  <a:srgbClr val="000000"/>
                </a:solidFill>
                <a:latin typeface="Open Sans 1"/>
                <a:ea typeface="Open Sans 1"/>
                <a:cs typeface="Open Sans 1"/>
                <a:sym typeface="Open Sans 1"/>
              </a:endParaRPr>
            </a:p>
          </p:txBody>
        </p:sp>
      </p:grpSp>
      <p:grpSp>
        <p:nvGrpSpPr>
          <p:cNvPr id="30" name="Group 30"/>
          <p:cNvGrpSpPr/>
          <p:nvPr/>
        </p:nvGrpSpPr>
        <p:grpSpPr>
          <a:xfrm>
            <a:off x="882722" y="5172986"/>
            <a:ext cx="6344542" cy="744696"/>
            <a:chOff x="0" y="-114300"/>
            <a:chExt cx="8636274" cy="992928"/>
          </a:xfrm>
        </p:grpSpPr>
        <p:sp>
          <p:nvSpPr>
            <p:cNvPr id="31" name="Freeform 31"/>
            <p:cNvSpPr/>
            <p:nvPr/>
          </p:nvSpPr>
          <p:spPr>
            <a:xfrm>
              <a:off x="19050" y="19050"/>
              <a:ext cx="8598154" cy="840486"/>
            </a:xfrm>
            <a:custGeom>
              <a:avLst/>
              <a:gdLst/>
              <a:ahLst/>
              <a:cxnLst/>
              <a:rect l="l" t="t" r="r" b="b"/>
              <a:pathLst>
                <a:path w="8598154" h="840486">
                  <a:moveTo>
                    <a:pt x="0" y="0"/>
                  </a:moveTo>
                  <a:lnTo>
                    <a:pt x="8598154" y="0"/>
                  </a:lnTo>
                  <a:lnTo>
                    <a:pt x="8598154" y="840486"/>
                  </a:lnTo>
                  <a:lnTo>
                    <a:pt x="0" y="840486"/>
                  </a:lnTo>
                  <a:close/>
                </a:path>
              </a:pathLst>
            </a:custGeom>
            <a:solidFill>
              <a:srgbClr val="FFFFFF"/>
            </a:solidFill>
          </p:spPr>
        </p:sp>
        <p:sp>
          <p:nvSpPr>
            <p:cNvPr id="32" name="Freeform 32"/>
            <p:cNvSpPr/>
            <p:nvPr/>
          </p:nvSpPr>
          <p:spPr>
            <a:xfrm>
              <a:off x="0" y="0"/>
              <a:ext cx="8636254" cy="878586"/>
            </a:xfrm>
            <a:custGeom>
              <a:avLst/>
              <a:gdLst/>
              <a:ahLst/>
              <a:cxnLst/>
              <a:rect l="l" t="t" r="r" b="b"/>
              <a:pathLst>
                <a:path w="8636254" h="878586">
                  <a:moveTo>
                    <a:pt x="19050" y="0"/>
                  </a:moveTo>
                  <a:lnTo>
                    <a:pt x="8617204" y="0"/>
                  </a:lnTo>
                  <a:cubicBezTo>
                    <a:pt x="8627745" y="0"/>
                    <a:pt x="8636254" y="8509"/>
                    <a:pt x="8636254" y="19050"/>
                  </a:cubicBezTo>
                  <a:lnTo>
                    <a:pt x="8636254" y="859536"/>
                  </a:lnTo>
                  <a:cubicBezTo>
                    <a:pt x="8636254" y="870077"/>
                    <a:pt x="8627745" y="878586"/>
                    <a:pt x="8617204" y="878586"/>
                  </a:cubicBezTo>
                  <a:lnTo>
                    <a:pt x="19050" y="878586"/>
                  </a:lnTo>
                  <a:cubicBezTo>
                    <a:pt x="8509" y="878586"/>
                    <a:pt x="0" y="870077"/>
                    <a:pt x="0" y="859536"/>
                  </a:cubicBezTo>
                  <a:lnTo>
                    <a:pt x="0" y="19050"/>
                  </a:lnTo>
                  <a:cubicBezTo>
                    <a:pt x="0" y="8509"/>
                    <a:pt x="8509" y="0"/>
                    <a:pt x="19050" y="0"/>
                  </a:cubicBezTo>
                  <a:moveTo>
                    <a:pt x="19050" y="38100"/>
                  </a:moveTo>
                  <a:lnTo>
                    <a:pt x="19050" y="19050"/>
                  </a:lnTo>
                  <a:lnTo>
                    <a:pt x="38100" y="19050"/>
                  </a:lnTo>
                  <a:lnTo>
                    <a:pt x="38100" y="859536"/>
                  </a:lnTo>
                  <a:lnTo>
                    <a:pt x="19050" y="859536"/>
                  </a:lnTo>
                  <a:lnTo>
                    <a:pt x="19050" y="840486"/>
                  </a:lnTo>
                  <a:lnTo>
                    <a:pt x="8617204" y="840486"/>
                  </a:lnTo>
                  <a:lnTo>
                    <a:pt x="8617204" y="859536"/>
                  </a:lnTo>
                  <a:lnTo>
                    <a:pt x="8598154" y="859536"/>
                  </a:lnTo>
                  <a:lnTo>
                    <a:pt x="8598154" y="19050"/>
                  </a:lnTo>
                  <a:lnTo>
                    <a:pt x="8617204" y="19050"/>
                  </a:lnTo>
                  <a:lnTo>
                    <a:pt x="8617204" y="38100"/>
                  </a:lnTo>
                  <a:lnTo>
                    <a:pt x="19050" y="38100"/>
                  </a:lnTo>
                  <a:close/>
                </a:path>
              </a:pathLst>
            </a:custGeom>
            <a:solidFill>
              <a:srgbClr val="4DBC64"/>
            </a:solidFill>
          </p:spPr>
        </p:sp>
        <p:sp>
          <p:nvSpPr>
            <p:cNvPr id="33" name="TextBox 33"/>
            <p:cNvSpPr txBox="1"/>
            <p:nvPr/>
          </p:nvSpPr>
          <p:spPr>
            <a:xfrm>
              <a:off x="250569" y="-114300"/>
              <a:ext cx="8385705" cy="992928"/>
            </a:xfrm>
            <a:prstGeom prst="rect">
              <a:avLst/>
            </a:prstGeom>
          </p:spPr>
          <p:txBody>
            <a:bodyPr lIns="50800" tIns="50800" rIns="50800" bIns="50800" rtlCol="0" anchor="ctr"/>
            <a:lstStyle/>
            <a:p>
              <a:pPr marL="342900" indent="-342900">
                <a:lnSpc>
                  <a:spcPts val="3780"/>
                </a:lnSpc>
                <a:buFont typeface="Arial" panose="020B0604020202020204" pitchFamily="34" charset="0"/>
                <a:buChar char="•"/>
              </a:pPr>
              <a:r>
                <a:rPr lang="en-US" sz="2100" dirty="0" err="1">
                  <a:solidFill>
                    <a:srgbClr val="000000"/>
                  </a:solidFill>
                  <a:latin typeface="Open Sans 1"/>
                  <a:ea typeface="Open Sans 1"/>
                  <a:cs typeface="Open Sans 1"/>
                  <a:sym typeface="Open Sans 1"/>
                </a:rPr>
                <a:t>Ayarlar</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sekmesinden</a:t>
              </a:r>
              <a:r>
                <a:rPr lang="en-US" sz="2100" dirty="0">
                  <a:solidFill>
                    <a:srgbClr val="000000"/>
                  </a:solidFill>
                  <a:latin typeface="Open Sans 1"/>
                  <a:ea typeface="Open Sans 1"/>
                  <a:cs typeface="Open Sans 1"/>
                  <a:sym typeface="Open Sans 1"/>
                </a:rPr>
                <a:t> </a:t>
              </a:r>
              <a:r>
                <a:rPr lang="en-US" sz="2100" dirty="0" err="1">
                  <a:solidFill>
                    <a:srgbClr val="000000"/>
                  </a:solidFill>
                  <a:latin typeface="Open Sans 1"/>
                  <a:ea typeface="Open Sans 1"/>
                  <a:cs typeface="Open Sans 1"/>
                  <a:sym typeface="Open Sans 1"/>
                </a:rPr>
                <a:t>yetkilendirme</a:t>
              </a:r>
              <a:endParaRPr lang="en-US" sz="2100" dirty="0">
                <a:solidFill>
                  <a:srgbClr val="000000"/>
                </a:solidFill>
                <a:latin typeface="Open Sans 1"/>
                <a:ea typeface="Open Sans 1"/>
                <a:cs typeface="Open Sans 1"/>
                <a:sym typeface="Open Sans 1"/>
              </a:endParaRPr>
            </a:p>
          </p:txBody>
        </p:sp>
      </p:grpSp>
      <p:sp>
        <p:nvSpPr>
          <p:cNvPr id="34" name="Freeform 34"/>
          <p:cNvSpPr/>
          <p:nvPr/>
        </p:nvSpPr>
        <p:spPr>
          <a:xfrm>
            <a:off x="1154941" y="6389263"/>
            <a:ext cx="5667894" cy="3636186"/>
          </a:xfrm>
          <a:custGeom>
            <a:avLst/>
            <a:gdLst/>
            <a:ahLst/>
            <a:cxnLst/>
            <a:rect l="l" t="t" r="r" b="b"/>
            <a:pathLst>
              <a:path w="5667894" h="3636186">
                <a:moveTo>
                  <a:pt x="0" y="0"/>
                </a:moveTo>
                <a:lnTo>
                  <a:pt x="5667894" y="0"/>
                </a:lnTo>
                <a:lnTo>
                  <a:pt x="5667894" y="3636186"/>
                </a:lnTo>
                <a:lnTo>
                  <a:pt x="0" y="3636186"/>
                </a:lnTo>
                <a:lnTo>
                  <a:pt x="0" y="0"/>
                </a:lnTo>
                <a:close/>
              </a:path>
            </a:pathLst>
          </a:custGeom>
          <a:blipFill>
            <a:blip r:embed="rId3"/>
            <a:stretch>
              <a:fillRect/>
            </a:stretch>
          </a:blipFill>
          <a:ln>
            <a:solidFill>
              <a:srgbClr val="92D050"/>
            </a:solidFill>
          </a:ln>
        </p:spPr>
      </p:sp>
      <p:sp>
        <p:nvSpPr>
          <p:cNvPr id="36" name="Freeform 36"/>
          <p:cNvSpPr/>
          <p:nvPr/>
        </p:nvSpPr>
        <p:spPr>
          <a:xfrm>
            <a:off x="3717470" y="7670729"/>
            <a:ext cx="2015186" cy="626816"/>
          </a:xfrm>
          <a:custGeom>
            <a:avLst/>
            <a:gdLst/>
            <a:ahLst/>
            <a:cxnLst/>
            <a:rect l="l" t="t" r="r" b="b"/>
            <a:pathLst>
              <a:path w="2015186" h="626816">
                <a:moveTo>
                  <a:pt x="0" y="0"/>
                </a:moveTo>
                <a:lnTo>
                  <a:pt x="2015186" y="0"/>
                </a:lnTo>
                <a:lnTo>
                  <a:pt x="2015186" y="626816"/>
                </a:lnTo>
                <a:lnTo>
                  <a:pt x="0" y="626816"/>
                </a:lnTo>
                <a:lnTo>
                  <a:pt x="0" y="0"/>
                </a:lnTo>
                <a:close/>
              </a:path>
            </a:pathLst>
          </a:custGeom>
          <a:solidFill>
            <a:schemeClr val="bg1"/>
          </a:solidFill>
        </p:spPr>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242664" cy="10288773"/>
            <a:chOff x="0" y="0"/>
            <a:chExt cx="10990218" cy="13718364"/>
          </a:xfrm>
        </p:grpSpPr>
        <p:sp>
          <p:nvSpPr>
            <p:cNvPr id="3" name="Freeform 3"/>
            <p:cNvSpPr/>
            <p:nvPr/>
          </p:nvSpPr>
          <p:spPr>
            <a:xfrm>
              <a:off x="0" y="0"/>
              <a:ext cx="10990199" cy="13718412"/>
            </a:xfrm>
            <a:custGeom>
              <a:avLst/>
              <a:gdLst/>
              <a:ahLst/>
              <a:cxnLst/>
              <a:rect l="l" t="t" r="r" b="b"/>
              <a:pathLst>
                <a:path w="10990199" h="13718412">
                  <a:moveTo>
                    <a:pt x="0" y="0"/>
                  </a:moveTo>
                  <a:lnTo>
                    <a:pt x="10990199" y="0"/>
                  </a:lnTo>
                  <a:lnTo>
                    <a:pt x="10990199" y="13718412"/>
                  </a:lnTo>
                  <a:lnTo>
                    <a:pt x="0" y="13718412"/>
                  </a:lnTo>
                  <a:close/>
                </a:path>
              </a:pathLst>
            </a:custGeom>
            <a:solidFill>
              <a:srgbClr val="FFFFFF">
                <a:alpha val="86275"/>
              </a:srgbClr>
            </a:solidFill>
          </p:spPr>
        </p:sp>
      </p:grpSp>
      <p:grpSp>
        <p:nvGrpSpPr>
          <p:cNvPr id="4" name="Group 4"/>
          <p:cNvGrpSpPr/>
          <p:nvPr/>
        </p:nvGrpSpPr>
        <p:grpSpPr>
          <a:xfrm>
            <a:off x="-7755" y="-16651"/>
            <a:ext cx="18295755" cy="10293136"/>
            <a:chOff x="0" y="0"/>
            <a:chExt cx="24384000" cy="13718364"/>
          </a:xfrm>
        </p:grpSpPr>
        <p:sp>
          <p:nvSpPr>
            <p:cNvPr id="5" name="Freeform 5"/>
            <p:cNvSpPr/>
            <p:nvPr/>
          </p:nvSpPr>
          <p:spPr>
            <a:xfrm>
              <a:off x="0" y="0"/>
              <a:ext cx="24384000" cy="13718412"/>
            </a:xfrm>
            <a:custGeom>
              <a:avLst/>
              <a:gdLst/>
              <a:ahLst/>
              <a:cxnLst/>
              <a:rect l="l" t="t" r="r" b="b"/>
              <a:pathLst>
                <a:path w="24384000" h="13718412">
                  <a:moveTo>
                    <a:pt x="0" y="0"/>
                  </a:moveTo>
                  <a:lnTo>
                    <a:pt x="24384000" y="0"/>
                  </a:lnTo>
                  <a:lnTo>
                    <a:pt x="24384000" y="13718412"/>
                  </a:lnTo>
                  <a:lnTo>
                    <a:pt x="0" y="13718412"/>
                  </a:lnTo>
                  <a:close/>
                </a:path>
              </a:pathLst>
            </a:custGeom>
            <a:solidFill>
              <a:srgbClr val="4DBC64">
                <a:alpha val="8627"/>
              </a:srgbClr>
            </a:solidFill>
          </p:spPr>
        </p:sp>
      </p:grpSp>
      <p:grpSp>
        <p:nvGrpSpPr>
          <p:cNvPr id="6" name="Group 6"/>
          <p:cNvGrpSpPr/>
          <p:nvPr/>
        </p:nvGrpSpPr>
        <p:grpSpPr>
          <a:xfrm>
            <a:off x="0" y="-1774"/>
            <a:ext cx="1477107" cy="2613088"/>
            <a:chOff x="0" y="0"/>
            <a:chExt cx="1969476" cy="3484118"/>
          </a:xfrm>
        </p:grpSpPr>
        <p:sp>
          <p:nvSpPr>
            <p:cNvPr id="7" name="Freeform 7"/>
            <p:cNvSpPr/>
            <p:nvPr/>
          </p:nvSpPr>
          <p:spPr>
            <a:xfrm>
              <a:off x="0" y="0"/>
              <a:ext cx="1969516" cy="3484118"/>
            </a:xfrm>
            <a:custGeom>
              <a:avLst/>
              <a:gdLst/>
              <a:ahLst/>
              <a:cxnLst/>
              <a:rect l="l" t="t" r="r" b="b"/>
              <a:pathLst>
                <a:path w="1969516" h="3484118">
                  <a:moveTo>
                    <a:pt x="0" y="0"/>
                  </a:moveTo>
                  <a:lnTo>
                    <a:pt x="1969516" y="0"/>
                  </a:lnTo>
                  <a:lnTo>
                    <a:pt x="1969516" y="3484118"/>
                  </a:lnTo>
                  <a:lnTo>
                    <a:pt x="0" y="3484118"/>
                  </a:lnTo>
                  <a:close/>
                </a:path>
              </a:pathLst>
            </a:custGeom>
            <a:solidFill>
              <a:srgbClr val="4DBC64">
                <a:alpha val="8627"/>
              </a:srgbClr>
            </a:solidFill>
          </p:spPr>
        </p:sp>
      </p:grpSp>
      <p:grpSp>
        <p:nvGrpSpPr>
          <p:cNvPr id="8" name="Group 8"/>
          <p:cNvGrpSpPr/>
          <p:nvPr/>
        </p:nvGrpSpPr>
        <p:grpSpPr>
          <a:xfrm>
            <a:off x="962757" y="2136936"/>
            <a:ext cx="6053504" cy="1582211"/>
            <a:chOff x="0" y="0"/>
            <a:chExt cx="8071338" cy="2109614"/>
          </a:xfrm>
        </p:grpSpPr>
        <p:sp>
          <p:nvSpPr>
            <p:cNvPr id="9" name="Freeform 9"/>
            <p:cNvSpPr/>
            <p:nvPr/>
          </p:nvSpPr>
          <p:spPr>
            <a:xfrm>
              <a:off x="0" y="0"/>
              <a:ext cx="8071358" cy="2109597"/>
            </a:xfrm>
            <a:custGeom>
              <a:avLst/>
              <a:gdLst/>
              <a:ahLst/>
              <a:cxnLst/>
              <a:rect l="l" t="t" r="r" b="b"/>
              <a:pathLst>
                <a:path w="8071358" h="2109597">
                  <a:moveTo>
                    <a:pt x="0" y="0"/>
                  </a:moveTo>
                  <a:lnTo>
                    <a:pt x="8071358" y="0"/>
                  </a:lnTo>
                  <a:lnTo>
                    <a:pt x="8071358" y="2109597"/>
                  </a:lnTo>
                  <a:lnTo>
                    <a:pt x="0" y="2109597"/>
                  </a:lnTo>
                  <a:close/>
                </a:path>
              </a:pathLst>
            </a:custGeom>
            <a:solidFill>
              <a:srgbClr val="4DBC64">
                <a:alpha val="8627"/>
              </a:srgbClr>
            </a:solidFill>
          </p:spPr>
        </p:sp>
      </p:grpSp>
      <p:grpSp>
        <p:nvGrpSpPr>
          <p:cNvPr id="10" name="Group 10"/>
          <p:cNvGrpSpPr/>
          <p:nvPr/>
        </p:nvGrpSpPr>
        <p:grpSpPr>
          <a:xfrm>
            <a:off x="5143500" y="555106"/>
            <a:ext cx="4167553" cy="1884759"/>
            <a:chOff x="0" y="0"/>
            <a:chExt cx="5556738" cy="2513012"/>
          </a:xfrm>
        </p:grpSpPr>
        <p:sp>
          <p:nvSpPr>
            <p:cNvPr id="11" name="Freeform 11"/>
            <p:cNvSpPr/>
            <p:nvPr/>
          </p:nvSpPr>
          <p:spPr>
            <a:xfrm>
              <a:off x="0" y="0"/>
              <a:ext cx="5556758" cy="2512949"/>
            </a:xfrm>
            <a:custGeom>
              <a:avLst/>
              <a:gdLst/>
              <a:ahLst/>
              <a:cxnLst/>
              <a:rect l="l" t="t" r="r" b="b"/>
              <a:pathLst>
                <a:path w="5556758" h="2512949">
                  <a:moveTo>
                    <a:pt x="0" y="0"/>
                  </a:moveTo>
                  <a:lnTo>
                    <a:pt x="5556758" y="0"/>
                  </a:lnTo>
                  <a:lnTo>
                    <a:pt x="5556758" y="2512949"/>
                  </a:lnTo>
                  <a:lnTo>
                    <a:pt x="0" y="2512949"/>
                  </a:lnTo>
                  <a:close/>
                </a:path>
              </a:pathLst>
            </a:custGeom>
            <a:solidFill>
              <a:srgbClr val="FFFFFF">
                <a:alpha val="48627"/>
              </a:srgbClr>
            </a:solidFill>
          </p:spPr>
        </p:sp>
      </p:grpSp>
      <p:sp>
        <p:nvSpPr>
          <p:cNvPr id="12" name="TextBox 12"/>
          <p:cNvSpPr txBox="1"/>
          <p:nvPr/>
        </p:nvSpPr>
        <p:spPr>
          <a:xfrm>
            <a:off x="870381" y="787201"/>
            <a:ext cx="10339812" cy="666849"/>
          </a:xfrm>
          <a:prstGeom prst="rect">
            <a:avLst/>
          </a:prstGeom>
        </p:spPr>
        <p:txBody>
          <a:bodyPr lIns="0" tIns="0" rIns="0" bIns="0" rtlCol="0" anchor="t">
            <a:spAutoFit/>
          </a:bodyPr>
          <a:lstStyle/>
          <a:p>
            <a:pPr algn="l">
              <a:lnSpc>
                <a:spcPts val="5184"/>
              </a:lnSpc>
            </a:pPr>
            <a:r>
              <a:rPr lang="tr-TR" sz="4800" b="1" dirty="0">
                <a:solidFill>
                  <a:srgbClr val="000000"/>
                </a:solidFill>
                <a:latin typeface="Open Sans 1 Bold"/>
                <a:ea typeface="Open Sans 1 Bold"/>
                <a:cs typeface="Open Sans 1 Bold"/>
                <a:sym typeface="Open Sans 1 Bold"/>
              </a:rPr>
              <a:t>8</a:t>
            </a:r>
            <a:r>
              <a:rPr lang="en-US" sz="4800" b="1" dirty="0" smtClean="0">
                <a:solidFill>
                  <a:srgbClr val="000000"/>
                </a:solidFill>
                <a:latin typeface="Open Sans 1 Bold"/>
                <a:ea typeface="Open Sans 1 Bold"/>
                <a:cs typeface="Open Sans 1 Bold"/>
                <a:sym typeface="Open Sans 1 Bold"/>
              </a:rPr>
              <a:t>. </a:t>
            </a:r>
            <a:r>
              <a:rPr lang="en-US" sz="4800" b="1" dirty="0" err="1">
                <a:solidFill>
                  <a:srgbClr val="000000"/>
                </a:solidFill>
                <a:latin typeface="Open Sans 1 Bold"/>
                <a:ea typeface="Open Sans 1 Bold"/>
                <a:cs typeface="Open Sans 1 Bold"/>
                <a:sym typeface="Open Sans 1 Bold"/>
              </a:rPr>
              <a:t>Mevzuat</a:t>
            </a:r>
            <a:r>
              <a:rPr lang="en-US" sz="4800" b="1" dirty="0">
                <a:solidFill>
                  <a:srgbClr val="000000"/>
                </a:solidFill>
                <a:latin typeface="Open Sans 1 Bold"/>
                <a:ea typeface="Open Sans 1 Bold"/>
                <a:cs typeface="Open Sans 1 Bold"/>
                <a:sym typeface="Open Sans 1 Bold"/>
              </a:rPr>
              <a:t> </a:t>
            </a:r>
            <a:r>
              <a:rPr lang="en-US" sz="4800" b="1" dirty="0" err="1">
                <a:solidFill>
                  <a:srgbClr val="000000"/>
                </a:solidFill>
                <a:latin typeface="Open Sans 1 Bold"/>
                <a:ea typeface="Open Sans 1 Bold"/>
                <a:cs typeface="Open Sans 1 Bold"/>
                <a:sym typeface="Open Sans 1 Bold"/>
              </a:rPr>
              <a:t>Modülü</a:t>
            </a:r>
            <a:endParaRPr lang="en-US" sz="4800" b="1" dirty="0">
              <a:solidFill>
                <a:srgbClr val="000000"/>
              </a:solidFill>
              <a:latin typeface="Open Sans 1 Bold"/>
              <a:ea typeface="Open Sans 1 Bold"/>
              <a:cs typeface="Open Sans 1 Bold"/>
              <a:sym typeface="Open Sans 1 Bold"/>
            </a:endParaRPr>
          </a:p>
        </p:txBody>
      </p:sp>
      <p:grpSp>
        <p:nvGrpSpPr>
          <p:cNvPr id="13" name="Group 13"/>
          <p:cNvGrpSpPr/>
          <p:nvPr/>
        </p:nvGrpSpPr>
        <p:grpSpPr>
          <a:xfrm>
            <a:off x="109724" y="6308072"/>
            <a:ext cx="3310308" cy="2735232"/>
            <a:chOff x="0" y="0"/>
            <a:chExt cx="4413744" cy="3646976"/>
          </a:xfrm>
        </p:grpSpPr>
        <p:sp>
          <p:nvSpPr>
            <p:cNvPr id="14" name="Freeform 14"/>
            <p:cNvSpPr/>
            <p:nvPr/>
          </p:nvSpPr>
          <p:spPr>
            <a:xfrm>
              <a:off x="0" y="0"/>
              <a:ext cx="4413758" cy="3646932"/>
            </a:xfrm>
            <a:custGeom>
              <a:avLst/>
              <a:gdLst/>
              <a:ahLst/>
              <a:cxnLst/>
              <a:rect l="l" t="t" r="r" b="b"/>
              <a:pathLst>
                <a:path w="4413758" h="3646932">
                  <a:moveTo>
                    <a:pt x="0" y="0"/>
                  </a:moveTo>
                  <a:lnTo>
                    <a:pt x="4413758" y="0"/>
                  </a:lnTo>
                  <a:lnTo>
                    <a:pt x="4413758" y="3646932"/>
                  </a:lnTo>
                  <a:lnTo>
                    <a:pt x="0" y="3646932"/>
                  </a:lnTo>
                  <a:close/>
                </a:path>
              </a:pathLst>
            </a:custGeom>
            <a:solidFill>
              <a:srgbClr val="4DBC64">
                <a:alpha val="8627"/>
              </a:srgbClr>
            </a:solidFill>
          </p:spPr>
        </p:sp>
      </p:grpSp>
      <p:grpSp>
        <p:nvGrpSpPr>
          <p:cNvPr id="15" name="Group 15"/>
          <p:cNvGrpSpPr/>
          <p:nvPr/>
        </p:nvGrpSpPr>
        <p:grpSpPr>
          <a:xfrm>
            <a:off x="2637693" y="8612064"/>
            <a:ext cx="6506307" cy="1674934"/>
            <a:chOff x="0" y="0"/>
            <a:chExt cx="8675076" cy="2233246"/>
          </a:xfrm>
        </p:grpSpPr>
        <p:sp>
          <p:nvSpPr>
            <p:cNvPr id="16" name="Freeform 16"/>
            <p:cNvSpPr/>
            <p:nvPr/>
          </p:nvSpPr>
          <p:spPr>
            <a:xfrm>
              <a:off x="0" y="0"/>
              <a:ext cx="8675116" cy="2233295"/>
            </a:xfrm>
            <a:custGeom>
              <a:avLst/>
              <a:gdLst/>
              <a:ahLst/>
              <a:cxnLst/>
              <a:rect l="l" t="t" r="r" b="b"/>
              <a:pathLst>
                <a:path w="8675116" h="2233295">
                  <a:moveTo>
                    <a:pt x="0" y="0"/>
                  </a:moveTo>
                  <a:lnTo>
                    <a:pt x="8675116" y="0"/>
                  </a:lnTo>
                  <a:lnTo>
                    <a:pt x="8675116" y="2233295"/>
                  </a:lnTo>
                  <a:lnTo>
                    <a:pt x="0" y="2233295"/>
                  </a:lnTo>
                  <a:close/>
                </a:path>
              </a:pathLst>
            </a:custGeom>
            <a:solidFill>
              <a:srgbClr val="FFFFFF">
                <a:alpha val="48627"/>
              </a:srgbClr>
            </a:solidFill>
          </p:spPr>
        </p:sp>
      </p:grpSp>
      <p:grpSp>
        <p:nvGrpSpPr>
          <p:cNvPr id="17" name="Group 17"/>
          <p:cNvGrpSpPr/>
          <p:nvPr/>
        </p:nvGrpSpPr>
        <p:grpSpPr>
          <a:xfrm>
            <a:off x="856094" y="2234062"/>
            <a:ext cx="6345378" cy="1636740"/>
            <a:chOff x="0" y="0"/>
            <a:chExt cx="8460504" cy="2182320"/>
          </a:xfrm>
        </p:grpSpPr>
        <p:sp>
          <p:nvSpPr>
            <p:cNvPr id="18" name="Freeform 18"/>
            <p:cNvSpPr/>
            <p:nvPr/>
          </p:nvSpPr>
          <p:spPr>
            <a:xfrm>
              <a:off x="19050" y="19050"/>
              <a:ext cx="8422386" cy="2144268"/>
            </a:xfrm>
            <a:custGeom>
              <a:avLst/>
              <a:gdLst/>
              <a:ahLst/>
              <a:cxnLst/>
              <a:rect l="l" t="t" r="r" b="b"/>
              <a:pathLst>
                <a:path w="8422386" h="2144268">
                  <a:moveTo>
                    <a:pt x="0" y="0"/>
                  </a:moveTo>
                  <a:lnTo>
                    <a:pt x="8422386" y="0"/>
                  </a:lnTo>
                  <a:lnTo>
                    <a:pt x="8422386" y="2144268"/>
                  </a:lnTo>
                  <a:lnTo>
                    <a:pt x="0" y="2144268"/>
                  </a:lnTo>
                  <a:close/>
                </a:path>
              </a:pathLst>
            </a:custGeom>
            <a:solidFill>
              <a:srgbClr val="FFFFFF"/>
            </a:solidFill>
          </p:spPr>
        </p:sp>
        <p:sp>
          <p:nvSpPr>
            <p:cNvPr id="19" name="Freeform 19"/>
            <p:cNvSpPr/>
            <p:nvPr/>
          </p:nvSpPr>
          <p:spPr>
            <a:xfrm>
              <a:off x="0" y="0"/>
              <a:ext cx="8460486" cy="2182368"/>
            </a:xfrm>
            <a:custGeom>
              <a:avLst/>
              <a:gdLst/>
              <a:ahLst/>
              <a:cxnLst/>
              <a:rect l="l" t="t" r="r" b="b"/>
              <a:pathLst>
                <a:path w="8460486" h="2182368">
                  <a:moveTo>
                    <a:pt x="19050" y="0"/>
                  </a:moveTo>
                  <a:lnTo>
                    <a:pt x="8441436" y="0"/>
                  </a:lnTo>
                  <a:cubicBezTo>
                    <a:pt x="8451977" y="0"/>
                    <a:pt x="8460486" y="8509"/>
                    <a:pt x="8460486" y="19050"/>
                  </a:cubicBezTo>
                  <a:lnTo>
                    <a:pt x="8460486" y="2163318"/>
                  </a:lnTo>
                  <a:cubicBezTo>
                    <a:pt x="8460486" y="2173859"/>
                    <a:pt x="8451977" y="2182368"/>
                    <a:pt x="8441436" y="2182368"/>
                  </a:cubicBezTo>
                  <a:lnTo>
                    <a:pt x="19050" y="2182368"/>
                  </a:lnTo>
                  <a:cubicBezTo>
                    <a:pt x="8509" y="2182368"/>
                    <a:pt x="0" y="2173859"/>
                    <a:pt x="0" y="2163318"/>
                  </a:cubicBezTo>
                  <a:lnTo>
                    <a:pt x="0" y="19050"/>
                  </a:lnTo>
                  <a:cubicBezTo>
                    <a:pt x="0" y="8509"/>
                    <a:pt x="8509" y="0"/>
                    <a:pt x="19050" y="0"/>
                  </a:cubicBezTo>
                  <a:moveTo>
                    <a:pt x="19050" y="38100"/>
                  </a:moveTo>
                  <a:lnTo>
                    <a:pt x="19050" y="19050"/>
                  </a:lnTo>
                  <a:lnTo>
                    <a:pt x="38100" y="19050"/>
                  </a:lnTo>
                  <a:lnTo>
                    <a:pt x="38100" y="2163318"/>
                  </a:lnTo>
                  <a:lnTo>
                    <a:pt x="19050" y="2163318"/>
                  </a:lnTo>
                  <a:lnTo>
                    <a:pt x="19050" y="2144268"/>
                  </a:lnTo>
                  <a:lnTo>
                    <a:pt x="8441436" y="2144268"/>
                  </a:lnTo>
                  <a:lnTo>
                    <a:pt x="8441436" y="2163318"/>
                  </a:lnTo>
                  <a:lnTo>
                    <a:pt x="8422386" y="2163318"/>
                  </a:lnTo>
                  <a:lnTo>
                    <a:pt x="8422386" y="19050"/>
                  </a:lnTo>
                  <a:lnTo>
                    <a:pt x="8441436" y="19050"/>
                  </a:lnTo>
                  <a:lnTo>
                    <a:pt x="8441436" y="38100"/>
                  </a:lnTo>
                  <a:lnTo>
                    <a:pt x="19050" y="38100"/>
                  </a:lnTo>
                  <a:close/>
                </a:path>
              </a:pathLst>
            </a:custGeom>
            <a:solidFill>
              <a:srgbClr val="4DBC64"/>
            </a:solidFill>
          </p:spPr>
        </p:sp>
        <p:sp>
          <p:nvSpPr>
            <p:cNvPr id="20" name="TextBox 20"/>
            <p:cNvSpPr txBox="1"/>
            <p:nvPr/>
          </p:nvSpPr>
          <p:spPr>
            <a:xfrm>
              <a:off x="0" y="-114300"/>
              <a:ext cx="8460504" cy="2296620"/>
            </a:xfrm>
            <a:prstGeom prst="rect">
              <a:avLst/>
            </a:prstGeom>
          </p:spPr>
          <p:txBody>
            <a:bodyPr lIns="50800" tIns="50800" rIns="50800" bIns="50800" rtlCol="0" anchor="ctr"/>
            <a:lstStyle/>
            <a:p>
              <a:pPr marL="380048" lvl="1" indent="-190024" algn="l">
                <a:lnSpc>
                  <a:spcPts val="3780"/>
                </a:lnSpc>
                <a:buFont typeface="Arial"/>
                <a:buChar char="•"/>
              </a:pPr>
              <a:r>
                <a:rPr lang="en-US" sz="2100">
                  <a:solidFill>
                    <a:srgbClr val="000000"/>
                  </a:solidFill>
                  <a:latin typeface="Open Sans 1"/>
                  <a:ea typeface="Open Sans 1"/>
                  <a:cs typeface="Open Sans 1"/>
                  <a:sym typeface="Open Sans 1"/>
                </a:rPr>
                <a:t>Yürürlükte olan mevzuatın gösterilmesi, mülga durumundaki mevzuatın otomatik olarak gizlenmesi</a:t>
              </a:r>
            </a:p>
          </p:txBody>
        </p:sp>
      </p:grpSp>
      <p:grpSp>
        <p:nvGrpSpPr>
          <p:cNvPr id="21" name="Group 21"/>
          <p:cNvGrpSpPr/>
          <p:nvPr/>
        </p:nvGrpSpPr>
        <p:grpSpPr>
          <a:xfrm>
            <a:off x="856094" y="4216496"/>
            <a:ext cx="6345378" cy="1636740"/>
            <a:chOff x="0" y="0"/>
            <a:chExt cx="8460504" cy="2182320"/>
          </a:xfrm>
        </p:grpSpPr>
        <p:sp>
          <p:nvSpPr>
            <p:cNvPr id="22" name="Freeform 22"/>
            <p:cNvSpPr/>
            <p:nvPr/>
          </p:nvSpPr>
          <p:spPr>
            <a:xfrm>
              <a:off x="19050" y="19050"/>
              <a:ext cx="8422386" cy="2144268"/>
            </a:xfrm>
            <a:custGeom>
              <a:avLst/>
              <a:gdLst/>
              <a:ahLst/>
              <a:cxnLst/>
              <a:rect l="l" t="t" r="r" b="b"/>
              <a:pathLst>
                <a:path w="8422386" h="2144268">
                  <a:moveTo>
                    <a:pt x="0" y="0"/>
                  </a:moveTo>
                  <a:lnTo>
                    <a:pt x="8422386" y="0"/>
                  </a:lnTo>
                  <a:lnTo>
                    <a:pt x="8422386" y="2144268"/>
                  </a:lnTo>
                  <a:lnTo>
                    <a:pt x="0" y="2144268"/>
                  </a:lnTo>
                  <a:close/>
                </a:path>
              </a:pathLst>
            </a:custGeom>
            <a:solidFill>
              <a:srgbClr val="FFFFFF"/>
            </a:solidFill>
          </p:spPr>
        </p:sp>
        <p:sp>
          <p:nvSpPr>
            <p:cNvPr id="23" name="Freeform 23"/>
            <p:cNvSpPr/>
            <p:nvPr/>
          </p:nvSpPr>
          <p:spPr>
            <a:xfrm>
              <a:off x="0" y="0"/>
              <a:ext cx="8460486" cy="2182368"/>
            </a:xfrm>
            <a:custGeom>
              <a:avLst/>
              <a:gdLst/>
              <a:ahLst/>
              <a:cxnLst/>
              <a:rect l="l" t="t" r="r" b="b"/>
              <a:pathLst>
                <a:path w="8460486" h="2182368">
                  <a:moveTo>
                    <a:pt x="19050" y="0"/>
                  </a:moveTo>
                  <a:lnTo>
                    <a:pt x="8441436" y="0"/>
                  </a:lnTo>
                  <a:cubicBezTo>
                    <a:pt x="8451977" y="0"/>
                    <a:pt x="8460486" y="8509"/>
                    <a:pt x="8460486" y="19050"/>
                  </a:cubicBezTo>
                  <a:lnTo>
                    <a:pt x="8460486" y="2163318"/>
                  </a:lnTo>
                  <a:cubicBezTo>
                    <a:pt x="8460486" y="2173859"/>
                    <a:pt x="8451977" y="2182368"/>
                    <a:pt x="8441436" y="2182368"/>
                  </a:cubicBezTo>
                  <a:lnTo>
                    <a:pt x="19050" y="2182368"/>
                  </a:lnTo>
                  <a:cubicBezTo>
                    <a:pt x="8509" y="2182368"/>
                    <a:pt x="0" y="2173859"/>
                    <a:pt x="0" y="2163318"/>
                  </a:cubicBezTo>
                  <a:lnTo>
                    <a:pt x="0" y="19050"/>
                  </a:lnTo>
                  <a:cubicBezTo>
                    <a:pt x="0" y="8509"/>
                    <a:pt x="8509" y="0"/>
                    <a:pt x="19050" y="0"/>
                  </a:cubicBezTo>
                  <a:moveTo>
                    <a:pt x="19050" y="38100"/>
                  </a:moveTo>
                  <a:lnTo>
                    <a:pt x="19050" y="19050"/>
                  </a:lnTo>
                  <a:lnTo>
                    <a:pt x="38100" y="19050"/>
                  </a:lnTo>
                  <a:lnTo>
                    <a:pt x="38100" y="2163318"/>
                  </a:lnTo>
                  <a:lnTo>
                    <a:pt x="19050" y="2163318"/>
                  </a:lnTo>
                  <a:lnTo>
                    <a:pt x="19050" y="2144268"/>
                  </a:lnTo>
                  <a:lnTo>
                    <a:pt x="8441436" y="2144268"/>
                  </a:lnTo>
                  <a:lnTo>
                    <a:pt x="8441436" y="2163318"/>
                  </a:lnTo>
                  <a:lnTo>
                    <a:pt x="8422386" y="2163318"/>
                  </a:lnTo>
                  <a:lnTo>
                    <a:pt x="8422386" y="19050"/>
                  </a:lnTo>
                  <a:lnTo>
                    <a:pt x="8441436" y="19050"/>
                  </a:lnTo>
                  <a:lnTo>
                    <a:pt x="8441436" y="38100"/>
                  </a:lnTo>
                  <a:lnTo>
                    <a:pt x="19050" y="38100"/>
                  </a:lnTo>
                  <a:close/>
                </a:path>
              </a:pathLst>
            </a:custGeom>
            <a:solidFill>
              <a:srgbClr val="4DBC64"/>
            </a:solidFill>
          </p:spPr>
        </p:sp>
        <p:sp>
          <p:nvSpPr>
            <p:cNvPr id="24" name="TextBox 24"/>
            <p:cNvSpPr txBox="1"/>
            <p:nvPr/>
          </p:nvSpPr>
          <p:spPr>
            <a:xfrm>
              <a:off x="0" y="-114300"/>
              <a:ext cx="8460504" cy="2296620"/>
            </a:xfrm>
            <a:prstGeom prst="rect">
              <a:avLst/>
            </a:prstGeom>
          </p:spPr>
          <p:txBody>
            <a:bodyPr lIns="50800" tIns="50800" rIns="50800" bIns="50800" rtlCol="0" anchor="ctr"/>
            <a:lstStyle/>
            <a:p>
              <a:pPr marL="380048" lvl="1" indent="-190024" algn="l">
                <a:lnSpc>
                  <a:spcPts val="3780"/>
                </a:lnSpc>
                <a:buFont typeface="Arial"/>
                <a:buChar char="•"/>
              </a:pPr>
              <a:r>
                <a:rPr lang="en-US" sz="2100">
                  <a:solidFill>
                    <a:srgbClr val="000000"/>
                  </a:solidFill>
                  <a:latin typeface="Open Sans 1"/>
                  <a:ea typeface="Open Sans 1"/>
                  <a:cs typeface="Open Sans 1"/>
                  <a:sym typeface="Open Sans 1"/>
                </a:rPr>
                <a:t>Her bir mevzuatın kapsamını anlatan kısa açıklamalar, etiketler ve madde bazlı / ekli içerikler</a:t>
              </a:r>
            </a:p>
          </p:txBody>
        </p:sp>
      </p:grpSp>
      <p:grpSp>
        <p:nvGrpSpPr>
          <p:cNvPr id="25" name="Group 25"/>
          <p:cNvGrpSpPr/>
          <p:nvPr/>
        </p:nvGrpSpPr>
        <p:grpSpPr>
          <a:xfrm>
            <a:off x="856094" y="6198930"/>
            <a:ext cx="6345378" cy="1636740"/>
            <a:chOff x="0" y="0"/>
            <a:chExt cx="8460504" cy="2182320"/>
          </a:xfrm>
        </p:grpSpPr>
        <p:sp>
          <p:nvSpPr>
            <p:cNvPr id="26" name="Freeform 26"/>
            <p:cNvSpPr/>
            <p:nvPr/>
          </p:nvSpPr>
          <p:spPr>
            <a:xfrm>
              <a:off x="19050" y="19050"/>
              <a:ext cx="8422386" cy="2144268"/>
            </a:xfrm>
            <a:custGeom>
              <a:avLst/>
              <a:gdLst/>
              <a:ahLst/>
              <a:cxnLst/>
              <a:rect l="l" t="t" r="r" b="b"/>
              <a:pathLst>
                <a:path w="8422386" h="2144268">
                  <a:moveTo>
                    <a:pt x="0" y="0"/>
                  </a:moveTo>
                  <a:lnTo>
                    <a:pt x="8422386" y="0"/>
                  </a:lnTo>
                  <a:lnTo>
                    <a:pt x="8422386" y="2144268"/>
                  </a:lnTo>
                  <a:lnTo>
                    <a:pt x="0" y="2144268"/>
                  </a:lnTo>
                  <a:close/>
                </a:path>
              </a:pathLst>
            </a:custGeom>
            <a:solidFill>
              <a:srgbClr val="FFFFFF"/>
            </a:solidFill>
          </p:spPr>
        </p:sp>
        <p:sp>
          <p:nvSpPr>
            <p:cNvPr id="27" name="Freeform 27"/>
            <p:cNvSpPr/>
            <p:nvPr/>
          </p:nvSpPr>
          <p:spPr>
            <a:xfrm>
              <a:off x="0" y="0"/>
              <a:ext cx="8460486" cy="2182368"/>
            </a:xfrm>
            <a:custGeom>
              <a:avLst/>
              <a:gdLst/>
              <a:ahLst/>
              <a:cxnLst/>
              <a:rect l="l" t="t" r="r" b="b"/>
              <a:pathLst>
                <a:path w="8460486" h="2182368">
                  <a:moveTo>
                    <a:pt x="19050" y="0"/>
                  </a:moveTo>
                  <a:lnTo>
                    <a:pt x="8441436" y="0"/>
                  </a:lnTo>
                  <a:cubicBezTo>
                    <a:pt x="8451977" y="0"/>
                    <a:pt x="8460486" y="8509"/>
                    <a:pt x="8460486" y="19050"/>
                  </a:cubicBezTo>
                  <a:lnTo>
                    <a:pt x="8460486" y="2163318"/>
                  </a:lnTo>
                  <a:cubicBezTo>
                    <a:pt x="8460486" y="2173859"/>
                    <a:pt x="8451977" y="2182368"/>
                    <a:pt x="8441436" y="2182368"/>
                  </a:cubicBezTo>
                  <a:lnTo>
                    <a:pt x="19050" y="2182368"/>
                  </a:lnTo>
                  <a:cubicBezTo>
                    <a:pt x="8509" y="2182368"/>
                    <a:pt x="0" y="2173859"/>
                    <a:pt x="0" y="2163318"/>
                  </a:cubicBezTo>
                  <a:lnTo>
                    <a:pt x="0" y="19050"/>
                  </a:lnTo>
                  <a:cubicBezTo>
                    <a:pt x="0" y="8509"/>
                    <a:pt x="8509" y="0"/>
                    <a:pt x="19050" y="0"/>
                  </a:cubicBezTo>
                  <a:moveTo>
                    <a:pt x="19050" y="38100"/>
                  </a:moveTo>
                  <a:lnTo>
                    <a:pt x="19050" y="19050"/>
                  </a:lnTo>
                  <a:lnTo>
                    <a:pt x="38100" y="19050"/>
                  </a:lnTo>
                  <a:lnTo>
                    <a:pt x="38100" y="2163318"/>
                  </a:lnTo>
                  <a:lnTo>
                    <a:pt x="19050" y="2163318"/>
                  </a:lnTo>
                  <a:lnTo>
                    <a:pt x="19050" y="2144268"/>
                  </a:lnTo>
                  <a:lnTo>
                    <a:pt x="8441436" y="2144268"/>
                  </a:lnTo>
                  <a:lnTo>
                    <a:pt x="8441436" y="2163318"/>
                  </a:lnTo>
                  <a:lnTo>
                    <a:pt x="8422386" y="2163318"/>
                  </a:lnTo>
                  <a:lnTo>
                    <a:pt x="8422386" y="19050"/>
                  </a:lnTo>
                  <a:lnTo>
                    <a:pt x="8441436" y="19050"/>
                  </a:lnTo>
                  <a:lnTo>
                    <a:pt x="8441436" y="38100"/>
                  </a:lnTo>
                  <a:lnTo>
                    <a:pt x="19050" y="38100"/>
                  </a:lnTo>
                  <a:close/>
                </a:path>
              </a:pathLst>
            </a:custGeom>
            <a:solidFill>
              <a:srgbClr val="4DBC64"/>
            </a:solidFill>
          </p:spPr>
        </p:sp>
        <p:sp>
          <p:nvSpPr>
            <p:cNvPr id="28" name="TextBox 28"/>
            <p:cNvSpPr txBox="1"/>
            <p:nvPr/>
          </p:nvSpPr>
          <p:spPr>
            <a:xfrm>
              <a:off x="0" y="-114300"/>
              <a:ext cx="8460504" cy="2296620"/>
            </a:xfrm>
            <a:prstGeom prst="rect">
              <a:avLst/>
            </a:prstGeom>
          </p:spPr>
          <p:txBody>
            <a:bodyPr lIns="50800" tIns="50800" rIns="50800" bIns="50800" rtlCol="0" anchor="ctr"/>
            <a:lstStyle/>
            <a:p>
              <a:pPr marL="380048" lvl="1" indent="-190024" algn="l">
                <a:lnSpc>
                  <a:spcPts val="3780"/>
                </a:lnSpc>
                <a:buFont typeface="Arial"/>
                <a:buChar char="•"/>
              </a:pPr>
              <a:r>
                <a:rPr lang="en-US" sz="2100">
                  <a:solidFill>
                    <a:srgbClr val="000000"/>
                  </a:solidFill>
                  <a:latin typeface="Open Sans 1"/>
                  <a:ea typeface="Open Sans 1"/>
                  <a:cs typeface="Open Sans 1"/>
                  <a:sym typeface="Open Sans 1"/>
                </a:rPr>
                <a:t>Mevzuat detay sayfalarında ilgili maddelerin tarihçeleri ve yürürlüğe giriş tarihlerine ilişkin açıklamalar</a:t>
              </a:r>
            </a:p>
          </p:txBody>
        </p:sp>
      </p:grpSp>
      <p:grpSp>
        <p:nvGrpSpPr>
          <p:cNvPr id="29" name="Group 29"/>
          <p:cNvGrpSpPr/>
          <p:nvPr/>
        </p:nvGrpSpPr>
        <p:grpSpPr>
          <a:xfrm>
            <a:off x="8676088" y="8055171"/>
            <a:ext cx="8506575" cy="1151775"/>
            <a:chOff x="0" y="0"/>
            <a:chExt cx="11342100" cy="1535700"/>
          </a:xfrm>
        </p:grpSpPr>
        <p:sp>
          <p:nvSpPr>
            <p:cNvPr id="30" name="Freeform 30"/>
            <p:cNvSpPr/>
            <p:nvPr/>
          </p:nvSpPr>
          <p:spPr>
            <a:xfrm>
              <a:off x="19050" y="19050"/>
              <a:ext cx="11304016" cy="1497584"/>
            </a:xfrm>
            <a:custGeom>
              <a:avLst/>
              <a:gdLst/>
              <a:ahLst/>
              <a:cxnLst/>
              <a:rect l="l" t="t" r="r" b="b"/>
              <a:pathLst>
                <a:path w="11304016" h="1497584">
                  <a:moveTo>
                    <a:pt x="0" y="0"/>
                  </a:moveTo>
                  <a:lnTo>
                    <a:pt x="11304016" y="0"/>
                  </a:lnTo>
                  <a:lnTo>
                    <a:pt x="11304016" y="1497584"/>
                  </a:lnTo>
                  <a:lnTo>
                    <a:pt x="0" y="1497584"/>
                  </a:lnTo>
                  <a:close/>
                </a:path>
              </a:pathLst>
            </a:custGeom>
            <a:solidFill>
              <a:srgbClr val="FFFFFF"/>
            </a:solidFill>
          </p:spPr>
        </p:sp>
        <p:sp>
          <p:nvSpPr>
            <p:cNvPr id="31" name="Freeform 31"/>
            <p:cNvSpPr/>
            <p:nvPr/>
          </p:nvSpPr>
          <p:spPr>
            <a:xfrm>
              <a:off x="0" y="0"/>
              <a:ext cx="11342116" cy="1535684"/>
            </a:xfrm>
            <a:custGeom>
              <a:avLst/>
              <a:gdLst/>
              <a:ahLst/>
              <a:cxnLst/>
              <a:rect l="l" t="t" r="r" b="b"/>
              <a:pathLst>
                <a:path w="11342116" h="1535684">
                  <a:moveTo>
                    <a:pt x="19050" y="0"/>
                  </a:moveTo>
                  <a:lnTo>
                    <a:pt x="11323066" y="0"/>
                  </a:lnTo>
                  <a:cubicBezTo>
                    <a:pt x="11333607" y="0"/>
                    <a:pt x="11342116" y="8509"/>
                    <a:pt x="11342116" y="19050"/>
                  </a:cubicBezTo>
                  <a:lnTo>
                    <a:pt x="11342116" y="1516634"/>
                  </a:lnTo>
                  <a:cubicBezTo>
                    <a:pt x="11342116" y="1527175"/>
                    <a:pt x="11333607" y="1535684"/>
                    <a:pt x="11323066" y="1535684"/>
                  </a:cubicBezTo>
                  <a:lnTo>
                    <a:pt x="19050" y="1535684"/>
                  </a:lnTo>
                  <a:cubicBezTo>
                    <a:pt x="8509" y="1535684"/>
                    <a:pt x="0" y="1527175"/>
                    <a:pt x="0" y="1516634"/>
                  </a:cubicBezTo>
                  <a:lnTo>
                    <a:pt x="0" y="19050"/>
                  </a:lnTo>
                  <a:cubicBezTo>
                    <a:pt x="0" y="8509"/>
                    <a:pt x="8509" y="0"/>
                    <a:pt x="19050" y="0"/>
                  </a:cubicBezTo>
                  <a:moveTo>
                    <a:pt x="19050" y="38100"/>
                  </a:moveTo>
                  <a:lnTo>
                    <a:pt x="19050" y="19050"/>
                  </a:lnTo>
                  <a:lnTo>
                    <a:pt x="38100" y="19050"/>
                  </a:lnTo>
                  <a:lnTo>
                    <a:pt x="38100" y="1516634"/>
                  </a:lnTo>
                  <a:lnTo>
                    <a:pt x="19050" y="1516634"/>
                  </a:lnTo>
                  <a:lnTo>
                    <a:pt x="19050" y="1497584"/>
                  </a:lnTo>
                  <a:lnTo>
                    <a:pt x="11323066" y="1497584"/>
                  </a:lnTo>
                  <a:lnTo>
                    <a:pt x="11323066" y="1516634"/>
                  </a:lnTo>
                  <a:lnTo>
                    <a:pt x="11304016" y="1516634"/>
                  </a:lnTo>
                  <a:lnTo>
                    <a:pt x="11304016" y="19050"/>
                  </a:lnTo>
                  <a:lnTo>
                    <a:pt x="11323066" y="19050"/>
                  </a:lnTo>
                  <a:lnTo>
                    <a:pt x="11323066" y="38100"/>
                  </a:lnTo>
                  <a:lnTo>
                    <a:pt x="19050" y="38100"/>
                  </a:lnTo>
                  <a:close/>
                </a:path>
              </a:pathLst>
            </a:custGeom>
            <a:solidFill>
              <a:srgbClr val="4DBC64"/>
            </a:solidFill>
          </p:spPr>
        </p:sp>
        <p:sp>
          <p:nvSpPr>
            <p:cNvPr id="32" name="TextBox 32"/>
            <p:cNvSpPr txBox="1"/>
            <p:nvPr/>
          </p:nvSpPr>
          <p:spPr>
            <a:xfrm>
              <a:off x="0" y="-114300"/>
              <a:ext cx="11342100" cy="1650000"/>
            </a:xfrm>
            <a:prstGeom prst="rect">
              <a:avLst/>
            </a:prstGeom>
          </p:spPr>
          <p:txBody>
            <a:bodyPr lIns="50800" tIns="50800" rIns="50800" bIns="50800" rtlCol="0" anchor="ctr"/>
            <a:lstStyle/>
            <a:p>
              <a:pPr algn="ctr">
                <a:lnSpc>
                  <a:spcPts val="3780"/>
                </a:lnSpc>
              </a:pPr>
              <a:r>
                <a:rPr lang="en-US" sz="2100">
                  <a:solidFill>
                    <a:srgbClr val="000000"/>
                  </a:solidFill>
                  <a:latin typeface="Open Sans 1"/>
                  <a:ea typeface="Open Sans 1"/>
                  <a:cs typeface="Open Sans 1"/>
                  <a:sym typeface="Open Sans 1"/>
                </a:rPr>
                <a:t>İhracat rejimi, gümrük mevzuatı, destek mevzuatı ve ihracatçıların bilmesi gereken tüm yasal düzenlemelerin sunulması</a:t>
              </a:r>
            </a:p>
          </p:txBody>
        </p:sp>
      </p:grpSp>
      <p:sp>
        <p:nvSpPr>
          <p:cNvPr id="33" name="Freeform 33"/>
          <p:cNvSpPr/>
          <p:nvPr/>
        </p:nvSpPr>
        <p:spPr>
          <a:xfrm>
            <a:off x="9020210" y="1183058"/>
            <a:ext cx="7914472" cy="6521205"/>
          </a:xfrm>
          <a:custGeom>
            <a:avLst/>
            <a:gdLst/>
            <a:ahLst/>
            <a:cxnLst/>
            <a:rect l="l" t="t" r="r" b="b"/>
            <a:pathLst>
              <a:path w="7914472" h="6521205">
                <a:moveTo>
                  <a:pt x="0" y="0"/>
                </a:moveTo>
                <a:lnTo>
                  <a:pt x="7914472" y="0"/>
                </a:lnTo>
                <a:lnTo>
                  <a:pt x="7914472" y="6521205"/>
                </a:lnTo>
                <a:lnTo>
                  <a:pt x="0" y="6521205"/>
                </a:lnTo>
                <a:lnTo>
                  <a:pt x="0" y="0"/>
                </a:lnTo>
                <a:close/>
              </a:path>
            </a:pathLst>
          </a:custGeom>
          <a:blipFill>
            <a:blip r:embed="rId2"/>
            <a:stretch>
              <a:fillRect l="-2751" r="-2751"/>
            </a:stretch>
          </a:blipFill>
          <a:ln>
            <a:solidFill>
              <a:srgbClr val="92D050"/>
            </a:solidFill>
          </a:ln>
        </p:spPr>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361939" y="9666220"/>
            <a:ext cx="2231380" cy="184666"/>
          </a:xfrm>
          <a:prstGeom prst="rect">
            <a:avLst/>
          </a:prstGeom>
        </p:spPr>
        <p:txBody>
          <a:bodyPr lIns="0" tIns="0" rIns="0" bIns="0" rtlCol="0" anchor="t">
            <a:spAutoFit/>
          </a:bodyPr>
          <a:lstStyle/>
          <a:p>
            <a:pPr algn="l">
              <a:lnSpc>
                <a:spcPts val="1439"/>
              </a:lnSpc>
            </a:pPr>
            <a:r>
              <a:rPr lang="en-US" sz="1200">
                <a:solidFill>
                  <a:srgbClr val="AEAEAE"/>
                </a:solidFill>
                <a:latin typeface="Open Sans 1"/>
                <a:ea typeface="Open Sans 1"/>
                <a:cs typeface="Open Sans 1"/>
                <a:sym typeface="Open Sans 1"/>
              </a:rPr>
              <a:t>‹#› / 16 | T.C. Ticaret Bakanlığı  </a:t>
            </a:r>
          </a:p>
        </p:txBody>
      </p:sp>
      <p:grpSp>
        <p:nvGrpSpPr>
          <p:cNvPr id="3" name="Group 3"/>
          <p:cNvGrpSpPr/>
          <p:nvPr/>
        </p:nvGrpSpPr>
        <p:grpSpPr>
          <a:xfrm>
            <a:off x="0" y="0"/>
            <a:ext cx="8242664" cy="10288773"/>
            <a:chOff x="0" y="0"/>
            <a:chExt cx="10990218" cy="13718364"/>
          </a:xfrm>
        </p:grpSpPr>
        <p:sp>
          <p:nvSpPr>
            <p:cNvPr id="4" name="Freeform 4"/>
            <p:cNvSpPr/>
            <p:nvPr/>
          </p:nvSpPr>
          <p:spPr>
            <a:xfrm>
              <a:off x="0" y="0"/>
              <a:ext cx="10990199" cy="13718412"/>
            </a:xfrm>
            <a:custGeom>
              <a:avLst/>
              <a:gdLst/>
              <a:ahLst/>
              <a:cxnLst/>
              <a:rect l="l" t="t" r="r" b="b"/>
              <a:pathLst>
                <a:path w="10990199" h="13718412">
                  <a:moveTo>
                    <a:pt x="0" y="0"/>
                  </a:moveTo>
                  <a:lnTo>
                    <a:pt x="10990199" y="0"/>
                  </a:lnTo>
                  <a:lnTo>
                    <a:pt x="10990199" y="13718412"/>
                  </a:lnTo>
                  <a:lnTo>
                    <a:pt x="0" y="13718412"/>
                  </a:lnTo>
                  <a:close/>
                </a:path>
              </a:pathLst>
            </a:custGeom>
            <a:solidFill>
              <a:srgbClr val="FFFFFF">
                <a:alpha val="86275"/>
              </a:srgbClr>
            </a:solidFill>
          </p:spPr>
        </p:sp>
      </p:grpSp>
      <p:grpSp>
        <p:nvGrpSpPr>
          <p:cNvPr id="5" name="Group 5"/>
          <p:cNvGrpSpPr/>
          <p:nvPr/>
        </p:nvGrpSpPr>
        <p:grpSpPr>
          <a:xfrm>
            <a:off x="0" y="0"/>
            <a:ext cx="18288000" cy="10288773"/>
            <a:chOff x="0" y="0"/>
            <a:chExt cx="24384000" cy="13718364"/>
          </a:xfrm>
        </p:grpSpPr>
        <p:sp>
          <p:nvSpPr>
            <p:cNvPr id="6" name="Freeform 6"/>
            <p:cNvSpPr/>
            <p:nvPr/>
          </p:nvSpPr>
          <p:spPr>
            <a:xfrm>
              <a:off x="0" y="0"/>
              <a:ext cx="24384000" cy="13718412"/>
            </a:xfrm>
            <a:custGeom>
              <a:avLst/>
              <a:gdLst/>
              <a:ahLst/>
              <a:cxnLst/>
              <a:rect l="l" t="t" r="r" b="b"/>
              <a:pathLst>
                <a:path w="24384000" h="13718412">
                  <a:moveTo>
                    <a:pt x="0" y="0"/>
                  </a:moveTo>
                  <a:lnTo>
                    <a:pt x="24384000" y="0"/>
                  </a:lnTo>
                  <a:lnTo>
                    <a:pt x="24384000" y="13718412"/>
                  </a:lnTo>
                  <a:lnTo>
                    <a:pt x="0" y="13718412"/>
                  </a:lnTo>
                  <a:close/>
                </a:path>
              </a:pathLst>
            </a:custGeom>
            <a:solidFill>
              <a:srgbClr val="4DBC64">
                <a:alpha val="8627"/>
              </a:srgbClr>
            </a:solidFill>
          </p:spPr>
        </p:sp>
      </p:grpSp>
      <p:grpSp>
        <p:nvGrpSpPr>
          <p:cNvPr id="7" name="Group 7"/>
          <p:cNvGrpSpPr/>
          <p:nvPr/>
        </p:nvGrpSpPr>
        <p:grpSpPr>
          <a:xfrm>
            <a:off x="0" y="-1774"/>
            <a:ext cx="1477107" cy="2613088"/>
            <a:chOff x="0" y="0"/>
            <a:chExt cx="1969476" cy="3484118"/>
          </a:xfrm>
        </p:grpSpPr>
        <p:sp>
          <p:nvSpPr>
            <p:cNvPr id="8" name="Freeform 8"/>
            <p:cNvSpPr/>
            <p:nvPr/>
          </p:nvSpPr>
          <p:spPr>
            <a:xfrm>
              <a:off x="0" y="0"/>
              <a:ext cx="1969516" cy="3484118"/>
            </a:xfrm>
            <a:custGeom>
              <a:avLst/>
              <a:gdLst/>
              <a:ahLst/>
              <a:cxnLst/>
              <a:rect l="l" t="t" r="r" b="b"/>
              <a:pathLst>
                <a:path w="1969516" h="3484118">
                  <a:moveTo>
                    <a:pt x="0" y="0"/>
                  </a:moveTo>
                  <a:lnTo>
                    <a:pt x="1969516" y="0"/>
                  </a:lnTo>
                  <a:lnTo>
                    <a:pt x="1969516" y="3484118"/>
                  </a:lnTo>
                  <a:lnTo>
                    <a:pt x="0" y="3484118"/>
                  </a:lnTo>
                  <a:close/>
                </a:path>
              </a:pathLst>
            </a:custGeom>
            <a:solidFill>
              <a:srgbClr val="4DBC64">
                <a:alpha val="8627"/>
              </a:srgbClr>
            </a:solidFill>
          </p:spPr>
        </p:sp>
      </p:grpSp>
      <p:grpSp>
        <p:nvGrpSpPr>
          <p:cNvPr id="9" name="Group 9"/>
          <p:cNvGrpSpPr/>
          <p:nvPr/>
        </p:nvGrpSpPr>
        <p:grpSpPr>
          <a:xfrm>
            <a:off x="962757" y="2136936"/>
            <a:ext cx="6053504" cy="1582211"/>
            <a:chOff x="0" y="0"/>
            <a:chExt cx="8071338" cy="2109614"/>
          </a:xfrm>
        </p:grpSpPr>
        <p:sp>
          <p:nvSpPr>
            <p:cNvPr id="10" name="Freeform 10"/>
            <p:cNvSpPr/>
            <p:nvPr/>
          </p:nvSpPr>
          <p:spPr>
            <a:xfrm>
              <a:off x="0" y="0"/>
              <a:ext cx="8071358" cy="2109597"/>
            </a:xfrm>
            <a:custGeom>
              <a:avLst/>
              <a:gdLst/>
              <a:ahLst/>
              <a:cxnLst/>
              <a:rect l="l" t="t" r="r" b="b"/>
              <a:pathLst>
                <a:path w="8071358" h="2109597">
                  <a:moveTo>
                    <a:pt x="0" y="0"/>
                  </a:moveTo>
                  <a:lnTo>
                    <a:pt x="8071358" y="0"/>
                  </a:lnTo>
                  <a:lnTo>
                    <a:pt x="8071358" y="2109597"/>
                  </a:lnTo>
                  <a:lnTo>
                    <a:pt x="0" y="2109597"/>
                  </a:lnTo>
                  <a:close/>
                </a:path>
              </a:pathLst>
            </a:custGeom>
            <a:solidFill>
              <a:srgbClr val="4DBC64">
                <a:alpha val="8627"/>
              </a:srgbClr>
            </a:solidFill>
          </p:spPr>
        </p:sp>
      </p:grpSp>
      <p:grpSp>
        <p:nvGrpSpPr>
          <p:cNvPr id="11" name="Group 11"/>
          <p:cNvGrpSpPr/>
          <p:nvPr/>
        </p:nvGrpSpPr>
        <p:grpSpPr>
          <a:xfrm>
            <a:off x="5143500" y="555106"/>
            <a:ext cx="4167553" cy="1884759"/>
            <a:chOff x="0" y="0"/>
            <a:chExt cx="5556738" cy="2513012"/>
          </a:xfrm>
        </p:grpSpPr>
        <p:sp>
          <p:nvSpPr>
            <p:cNvPr id="12" name="Freeform 12"/>
            <p:cNvSpPr/>
            <p:nvPr/>
          </p:nvSpPr>
          <p:spPr>
            <a:xfrm>
              <a:off x="0" y="0"/>
              <a:ext cx="5556758" cy="2512949"/>
            </a:xfrm>
            <a:custGeom>
              <a:avLst/>
              <a:gdLst/>
              <a:ahLst/>
              <a:cxnLst/>
              <a:rect l="l" t="t" r="r" b="b"/>
              <a:pathLst>
                <a:path w="5556758" h="2512949">
                  <a:moveTo>
                    <a:pt x="0" y="0"/>
                  </a:moveTo>
                  <a:lnTo>
                    <a:pt x="5556758" y="0"/>
                  </a:lnTo>
                  <a:lnTo>
                    <a:pt x="5556758" y="2512949"/>
                  </a:lnTo>
                  <a:lnTo>
                    <a:pt x="0" y="2512949"/>
                  </a:lnTo>
                  <a:close/>
                </a:path>
              </a:pathLst>
            </a:custGeom>
            <a:solidFill>
              <a:srgbClr val="FFFFFF">
                <a:alpha val="48627"/>
              </a:srgbClr>
            </a:solidFill>
          </p:spPr>
        </p:sp>
      </p:grpSp>
      <p:sp>
        <p:nvSpPr>
          <p:cNvPr id="13" name="TextBox 13"/>
          <p:cNvSpPr txBox="1"/>
          <p:nvPr/>
        </p:nvSpPr>
        <p:spPr>
          <a:xfrm>
            <a:off x="870381" y="787201"/>
            <a:ext cx="12486390" cy="666849"/>
          </a:xfrm>
          <a:prstGeom prst="rect">
            <a:avLst/>
          </a:prstGeom>
        </p:spPr>
        <p:txBody>
          <a:bodyPr lIns="0" tIns="0" rIns="0" bIns="0" rtlCol="0" anchor="t">
            <a:spAutoFit/>
          </a:bodyPr>
          <a:lstStyle/>
          <a:p>
            <a:pPr algn="l">
              <a:lnSpc>
                <a:spcPts val="5184"/>
              </a:lnSpc>
            </a:pPr>
            <a:r>
              <a:rPr lang="tr-TR" sz="4800" b="1" dirty="0">
                <a:solidFill>
                  <a:srgbClr val="000000"/>
                </a:solidFill>
                <a:latin typeface="Open Sans 1 Bold"/>
                <a:ea typeface="Open Sans 1 Bold"/>
                <a:cs typeface="Open Sans 1 Bold"/>
                <a:sym typeface="Open Sans 1 Bold"/>
              </a:rPr>
              <a:t>9</a:t>
            </a:r>
            <a:r>
              <a:rPr lang="en-US" sz="4800" b="1" dirty="0" smtClean="0">
                <a:solidFill>
                  <a:srgbClr val="000000"/>
                </a:solidFill>
                <a:latin typeface="Open Sans 1 Bold"/>
                <a:ea typeface="Open Sans 1 Bold"/>
                <a:cs typeface="Open Sans 1 Bold"/>
                <a:sym typeface="Open Sans 1 Bold"/>
              </a:rPr>
              <a:t>. </a:t>
            </a:r>
            <a:r>
              <a:rPr lang="en-US" sz="4800" b="1" dirty="0" err="1">
                <a:solidFill>
                  <a:srgbClr val="000000"/>
                </a:solidFill>
                <a:latin typeface="Open Sans 1 Bold"/>
                <a:ea typeface="Open Sans 1 Bold"/>
                <a:cs typeface="Open Sans 1 Bold"/>
                <a:sym typeface="Open Sans 1 Bold"/>
              </a:rPr>
              <a:t>Tamamlayıcı</a:t>
            </a:r>
            <a:r>
              <a:rPr lang="en-US" sz="4800" b="1" dirty="0">
                <a:solidFill>
                  <a:srgbClr val="000000"/>
                </a:solidFill>
                <a:latin typeface="Open Sans 1 Bold"/>
                <a:ea typeface="Open Sans 1 Bold"/>
                <a:cs typeface="Open Sans 1 Bold"/>
                <a:sym typeface="Open Sans 1 Bold"/>
              </a:rPr>
              <a:t> </a:t>
            </a:r>
            <a:r>
              <a:rPr lang="en-US" sz="4800" b="1" dirty="0" err="1">
                <a:solidFill>
                  <a:srgbClr val="000000"/>
                </a:solidFill>
                <a:latin typeface="Open Sans 1 Bold"/>
                <a:ea typeface="Open Sans 1 Bold"/>
                <a:cs typeface="Open Sans 1 Bold"/>
                <a:sym typeface="Open Sans 1 Bold"/>
              </a:rPr>
              <a:t>Ürün</a:t>
            </a:r>
            <a:r>
              <a:rPr lang="en-US" sz="4800" b="1" dirty="0">
                <a:solidFill>
                  <a:srgbClr val="000000"/>
                </a:solidFill>
                <a:latin typeface="Open Sans 1 Bold"/>
                <a:ea typeface="Open Sans 1 Bold"/>
                <a:cs typeface="Open Sans 1 Bold"/>
                <a:sym typeface="Open Sans 1 Bold"/>
              </a:rPr>
              <a:t> </a:t>
            </a:r>
            <a:r>
              <a:rPr lang="en-US" sz="4800" b="1" dirty="0" err="1">
                <a:solidFill>
                  <a:srgbClr val="000000"/>
                </a:solidFill>
                <a:latin typeface="Open Sans 1 Bold"/>
                <a:ea typeface="Open Sans 1 Bold"/>
                <a:cs typeface="Open Sans 1 Bold"/>
                <a:sym typeface="Open Sans 1 Bold"/>
              </a:rPr>
              <a:t>Önerisi</a:t>
            </a:r>
            <a:r>
              <a:rPr lang="en-US" sz="4800" b="1" dirty="0">
                <a:solidFill>
                  <a:srgbClr val="000000"/>
                </a:solidFill>
                <a:latin typeface="Open Sans 1 Bold"/>
                <a:ea typeface="Open Sans 1 Bold"/>
                <a:cs typeface="Open Sans 1 Bold"/>
                <a:sym typeface="Open Sans 1 Bold"/>
              </a:rPr>
              <a:t> </a:t>
            </a:r>
            <a:r>
              <a:rPr lang="en-US" sz="4800" b="1" dirty="0" err="1">
                <a:solidFill>
                  <a:srgbClr val="000000"/>
                </a:solidFill>
                <a:latin typeface="Open Sans 1 Bold"/>
                <a:ea typeface="Open Sans 1 Bold"/>
                <a:cs typeface="Open Sans 1 Bold"/>
                <a:sym typeface="Open Sans 1 Bold"/>
              </a:rPr>
              <a:t>Modülü</a:t>
            </a:r>
            <a:endParaRPr lang="en-US" sz="4800" b="1" dirty="0">
              <a:solidFill>
                <a:srgbClr val="000000"/>
              </a:solidFill>
              <a:latin typeface="Open Sans 1 Bold"/>
              <a:ea typeface="Open Sans 1 Bold"/>
              <a:cs typeface="Open Sans 1 Bold"/>
              <a:sym typeface="Open Sans 1 Bold"/>
            </a:endParaRPr>
          </a:p>
        </p:txBody>
      </p:sp>
      <p:grpSp>
        <p:nvGrpSpPr>
          <p:cNvPr id="14" name="Group 14"/>
          <p:cNvGrpSpPr/>
          <p:nvPr/>
        </p:nvGrpSpPr>
        <p:grpSpPr>
          <a:xfrm>
            <a:off x="-4" y="6265306"/>
            <a:ext cx="3310308" cy="2735232"/>
            <a:chOff x="0" y="0"/>
            <a:chExt cx="4413744" cy="3646976"/>
          </a:xfrm>
        </p:grpSpPr>
        <p:sp>
          <p:nvSpPr>
            <p:cNvPr id="15" name="Freeform 15"/>
            <p:cNvSpPr/>
            <p:nvPr/>
          </p:nvSpPr>
          <p:spPr>
            <a:xfrm>
              <a:off x="0" y="0"/>
              <a:ext cx="4413758" cy="3646932"/>
            </a:xfrm>
            <a:custGeom>
              <a:avLst/>
              <a:gdLst/>
              <a:ahLst/>
              <a:cxnLst/>
              <a:rect l="l" t="t" r="r" b="b"/>
              <a:pathLst>
                <a:path w="4413758" h="3646932">
                  <a:moveTo>
                    <a:pt x="0" y="0"/>
                  </a:moveTo>
                  <a:lnTo>
                    <a:pt x="4413758" y="0"/>
                  </a:lnTo>
                  <a:lnTo>
                    <a:pt x="4413758" y="3646932"/>
                  </a:lnTo>
                  <a:lnTo>
                    <a:pt x="0" y="3646932"/>
                  </a:lnTo>
                  <a:close/>
                </a:path>
              </a:pathLst>
            </a:custGeom>
            <a:solidFill>
              <a:srgbClr val="4DBC64">
                <a:alpha val="8627"/>
              </a:srgbClr>
            </a:solidFill>
          </p:spPr>
        </p:sp>
      </p:grpSp>
      <p:grpSp>
        <p:nvGrpSpPr>
          <p:cNvPr id="16" name="Group 16"/>
          <p:cNvGrpSpPr/>
          <p:nvPr/>
        </p:nvGrpSpPr>
        <p:grpSpPr>
          <a:xfrm>
            <a:off x="2637693" y="8612064"/>
            <a:ext cx="6506307" cy="1674934"/>
            <a:chOff x="0" y="0"/>
            <a:chExt cx="8675076" cy="2233246"/>
          </a:xfrm>
        </p:grpSpPr>
        <p:sp>
          <p:nvSpPr>
            <p:cNvPr id="17" name="Freeform 17"/>
            <p:cNvSpPr/>
            <p:nvPr/>
          </p:nvSpPr>
          <p:spPr>
            <a:xfrm>
              <a:off x="0" y="0"/>
              <a:ext cx="8675116" cy="2233295"/>
            </a:xfrm>
            <a:custGeom>
              <a:avLst/>
              <a:gdLst/>
              <a:ahLst/>
              <a:cxnLst/>
              <a:rect l="l" t="t" r="r" b="b"/>
              <a:pathLst>
                <a:path w="8675116" h="2233295">
                  <a:moveTo>
                    <a:pt x="0" y="0"/>
                  </a:moveTo>
                  <a:lnTo>
                    <a:pt x="8675116" y="0"/>
                  </a:lnTo>
                  <a:lnTo>
                    <a:pt x="8675116" y="2233295"/>
                  </a:lnTo>
                  <a:lnTo>
                    <a:pt x="0" y="2233295"/>
                  </a:lnTo>
                  <a:close/>
                </a:path>
              </a:pathLst>
            </a:custGeom>
            <a:solidFill>
              <a:srgbClr val="FFFFFF">
                <a:alpha val="48627"/>
              </a:srgbClr>
            </a:solidFill>
          </p:spPr>
        </p:sp>
      </p:grpSp>
      <p:sp>
        <p:nvSpPr>
          <p:cNvPr id="18" name="Freeform 18"/>
          <p:cNvSpPr/>
          <p:nvPr/>
        </p:nvSpPr>
        <p:spPr>
          <a:xfrm>
            <a:off x="358591" y="1816203"/>
            <a:ext cx="7525467" cy="4362069"/>
          </a:xfrm>
          <a:custGeom>
            <a:avLst/>
            <a:gdLst/>
            <a:ahLst/>
            <a:cxnLst/>
            <a:rect l="l" t="t" r="r" b="b"/>
            <a:pathLst>
              <a:path w="7525467" h="4362069">
                <a:moveTo>
                  <a:pt x="0" y="0"/>
                </a:moveTo>
                <a:lnTo>
                  <a:pt x="7525467" y="0"/>
                </a:lnTo>
                <a:lnTo>
                  <a:pt x="7525467" y="4362068"/>
                </a:lnTo>
                <a:lnTo>
                  <a:pt x="0" y="4362068"/>
                </a:lnTo>
                <a:lnTo>
                  <a:pt x="0" y="0"/>
                </a:lnTo>
                <a:close/>
              </a:path>
            </a:pathLst>
          </a:custGeom>
          <a:blipFill>
            <a:blip r:embed="rId2"/>
            <a:stretch>
              <a:fillRect l="-138" r="-138"/>
            </a:stretch>
          </a:blipFill>
          <a:ln>
            <a:solidFill>
              <a:srgbClr val="92D050"/>
            </a:solidFill>
          </a:ln>
        </p:spPr>
      </p:sp>
      <p:grpSp>
        <p:nvGrpSpPr>
          <p:cNvPr id="19" name="Group 19"/>
          <p:cNvGrpSpPr/>
          <p:nvPr/>
        </p:nvGrpSpPr>
        <p:grpSpPr>
          <a:xfrm>
            <a:off x="4338931" y="4903911"/>
            <a:ext cx="4946965" cy="4183628"/>
            <a:chOff x="-759753" y="0"/>
            <a:chExt cx="6595953" cy="5578170"/>
          </a:xfrm>
        </p:grpSpPr>
        <p:sp>
          <p:nvSpPr>
            <p:cNvPr id="20" name="Freeform 20"/>
            <p:cNvSpPr/>
            <p:nvPr/>
          </p:nvSpPr>
          <p:spPr>
            <a:xfrm>
              <a:off x="-759753" y="38100"/>
              <a:ext cx="6557812" cy="5540070"/>
            </a:xfrm>
            <a:custGeom>
              <a:avLst/>
              <a:gdLst/>
              <a:ahLst/>
              <a:cxnLst/>
              <a:rect l="l" t="t" r="r" b="b"/>
              <a:pathLst>
                <a:path w="5759958" h="4751959">
                  <a:moveTo>
                    <a:pt x="0" y="0"/>
                  </a:moveTo>
                  <a:lnTo>
                    <a:pt x="5759958" y="0"/>
                  </a:lnTo>
                  <a:lnTo>
                    <a:pt x="5759958" y="4751959"/>
                  </a:lnTo>
                  <a:lnTo>
                    <a:pt x="0" y="4751959"/>
                  </a:lnTo>
                  <a:close/>
                </a:path>
              </a:pathLst>
            </a:custGeom>
            <a:solidFill>
              <a:srgbClr val="FFFFFF"/>
            </a:solidFill>
          </p:spPr>
        </p:sp>
        <p:sp>
          <p:nvSpPr>
            <p:cNvPr id="21" name="Freeform 21"/>
            <p:cNvSpPr/>
            <p:nvPr/>
          </p:nvSpPr>
          <p:spPr>
            <a:xfrm>
              <a:off x="-759752" y="0"/>
              <a:ext cx="6595912" cy="5578170"/>
            </a:xfrm>
            <a:custGeom>
              <a:avLst/>
              <a:gdLst/>
              <a:ahLst/>
              <a:cxnLst/>
              <a:rect l="l" t="t" r="r" b="b"/>
              <a:pathLst>
                <a:path w="5836158" h="4828159">
                  <a:moveTo>
                    <a:pt x="38100" y="0"/>
                  </a:moveTo>
                  <a:lnTo>
                    <a:pt x="5798058" y="0"/>
                  </a:lnTo>
                  <a:cubicBezTo>
                    <a:pt x="5819140" y="0"/>
                    <a:pt x="5836158" y="17018"/>
                    <a:pt x="5836158" y="38100"/>
                  </a:cubicBezTo>
                  <a:lnTo>
                    <a:pt x="5836158" y="4790059"/>
                  </a:lnTo>
                  <a:cubicBezTo>
                    <a:pt x="5836158" y="4811141"/>
                    <a:pt x="5819140" y="4828159"/>
                    <a:pt x="5798058" y="4828159"/>
                  </a:cubicBezTo>
                  <a:lnTo>
                    <a:pt x="38100" y="4828159"/>
                  </a:lnTo>
                  <a:cubicBezTo>
                    <a:pt x="17018" y="4828159"/>
                    <a:pt x="0" y="4811141"/>
                    <a:pt x="0" y="4790059"/>
                  </a:cubicBezTo>
                  <a:lnTo>
                    <a:pt x="0" y="38100"/>
                  </a:lnTo>
                  <a:cubicBezTo>
                    <a:pt x="0" y="17018"/>
                    <a:pt x="17018" y="0"/>
                    <a:pt x="38100" y="0"/>
                  </a:cubicBezTo>
                  <a:moveTo>
                    <a:pt x="38100" y="76200"/>
                  </a:moveTo>
                  <a:lnTo>
                    <a:pt x="38100" y="38100"/>
                  </a:lnTo>
                  <a:lnTo>
                    <a:pt x="76200" y="38100"/>
                  </a:lnTo>
                  <a:lnTo>
                    <a:pt x="76200" y="4790059"/>
                  </a:lnTo>
                  <a:lnTo>
                    <a:pt x="38100" y="4790059"/>
                  </a:lnTo>
                  <a:lnTo>
                    <a:pt x="38100" y="4751959"/>
                  </a:lnTo>
                  <a:lnTo>
                    <a:pt x="5798058" y="4751959"/>
                  </a:lnTo>
                  <a:lnTo>
                    <a:pt x="5798058" y="4790059"/>
                  </a:lnTo>
                  <a:lnTo>
                    <a:pt x="5759958" y="4790059"/>
                  </a:lnTo>
                  <a:lnTo>
                    <a:pt x="5759958" y="38100"/>
                  </a:lnTo>
                  <a:lnTo>
                    <a:pt x="5798058" y="38100"/>
                  </a:lnTo>
                  <a:lnTo>
                    <a:pt x="5798058" y="76200"/>
                  </a:lnTo>
                  <a:lnTo>
                    <a:pt x="38100" y="76200"/>
                  </a:lnTo>
                  <a:close/>
                </a:path>
              </a:pathLst>
            </a:custGeom>
            <a:solidFill>
              <a:srgbClr val="4DBC64"/>
            </a:solidFill>
          </p:spPr>
        </p:sp>
        <p:sp>
          <p:nvSpPr>
            <p:cNvPr id="22" name="TextBox 22"/>
            <p:cNvSpPr txBox="1"/>
            <p:nvPr/>
          </p:nvSpPr>
          <p:spPr>
            <a:xfrm>
              <a:off x="-721653" y="9525"/>
              <a:ext cx="6557853" cy="5452600"/>
            </a:xfrm>
            <a:prstGeom prst="rect">
              <a:avLst/>
            </a:prstGeom>
          </p:spPr>
          <p:txBody>
            <a:bodyPr lIns="50800" tIns="50800" rIns="50800" bIns="50800" rtlCol="0" anchor="ctr"/>
            <a:lstStyle/>
            <a:p>
              <a:pPr algn="ctr">
                <a:lnSpc>
                  <a:spcPts val="2500"/>
                </a:lnSpc>
              </a:pPr>
              <a:r>
                <a:rPr lang="en-US" sz="2400" b="1" spc="100" dirty="0">
                  <a:solidFill>
                    <a:srgbClr val="000000"/>
                  </a:solidFill>
                  <a:ea typeface="Open Sans 1 Bold"/>
                  <a:cs typeface="Open Sans 1 Bold"/>
                  <a:sym typeface="Open Sans 1 Bold"/>
                </a:rPr>
                <a:t>BİRLİKTE İTHAL EDİLEN ÜRÜNLER</a:t>
              </a:r>
            </a:p>
            <a:p>
              <a:pPr algn="ctr">
                <a:lnSpc>
                  <a:spcPts val="2500"/>
                </a:lnSpc>
              </a:pPr>
              <a:r>
                <a:rPr lang="en-US" sz="2400" spc="100" dirty="0" err="1">
                  <a:solidFill>
                    <a:srgbClr val="000000"/>
                  </a:solidFill>
                  <a:ea typeface="Open Sans 1"/>
                  <a:cs typeface="Open Sans 1"/>
                  <a:sym typeface="Open Sans 1"/>
                </a:rPr>
                <a:t>Türkiye</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ihracat</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beyannamelerinden</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hangi</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GTİP'lerin</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alıcılar</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tarafından</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beraber</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ithal</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edildiği</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tespit</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edilmektedir</a:t>
              </a:r>
              <a:r>
                <a:rPr lang="en-US" sz="2400" spc="100" dirty="0">
                  <a:solidFill>
                    <a:srgbClr val="000000"/>
                  </a:solidFill>
                  <a:ea typeface="Open Sans 1"/>
                  <a:cs typeface="Open Sans 1"/>
                  <a:sym typeface="Open Sans 1"/>
                </a:rPr>
                <a:t>. Bu </a:t>
              </a:r>
              <a:r>
                <a:rPr lang="en-US" sz="2400" spc="100" dirty="0" err="1">
                  <a:solidFill>
                    <a:srgbClr val="000000"/>
                  </a:solidFill>
                  <a:ea typeface="Open Sans 1"/>
                  <a:cs typeface="Open Sans 1"/>
                  <a:sym typeface="Open Sans 1"/>
                </a:rPr>
                <a:t>değerlendirme</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baz</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alınarak</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bir</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arada</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işlem</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görme</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olasılıkları</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yüksek</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olan</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GTİP'ler</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belirlenmektedir</a:t>
              </a:r>
              <a:r>
                <a:rPr lang="en-US" sz="2400" spc="100" dirty="0">
                  <a:solidFill>
                    <a:srgbClr val="000000"/>
                  </a:solidFill>
                  <a:ea typeface="Open Sans 1"/>
                  <a:cs typeface="Open Sans 1"/>
                  <a:sym typeface="Open Sans 1"/>
                </a:rPr>
                <a:t>.</a:t>
              </a:r>
            </a:p>
          </p:txBody>
        </p:sp>
      </p:grpSp>
      <p:sp>
        <p:nvSpPr>
          <p:cNvPr id="23" name="Freeform 23"/>
          <p:cNvSpPr/>
          <p:nvPr/>
        </p:nvSpPr>
        <p:spPr>
          <a:xfrm>
            <a:off x="9770892" y="2429427"/>
            <a:ext cx="7822427" cy="4453468"/>
          </a:xfrm>
          <a:custGeom>
            <a:avLst/>
            <a:gdLst/>
            <a:ahLst/>
            <a:cxnLst/>
            <a:rect l="l" t="t" r="r" b="b"/>
            <a:pathLst>
              <a:path w="7593827" h="4362069">
                <a:moveTo>
                  <a:pt x="0" y="0"/>
                </a:moveTo>
                <a:lnTo>
                  <a:pt x="7593827" y="0"/>
                </a:lnTo>
                <a:lnTo>
                  <a:pt x="7593827" y="4362068"/>
                </a:lnTo>
                <a:lnTo>
                  <a:pt x="0" y="4362068"/>
                </a:lnTo>
                <a:lnTo>
                  <a:pt x="0" y="0"/>
                </a:lnTo>
                <a:close/>
              </a:path>
            </a:pathLst>
          </a:custGeom>
          <a:blipFill>
            <a:blip r:embed="rId3"/>
            <a:stretch>
              <a:fillRect l="-140" r="-140"/>
            </a:stretch>
          </a:blipFill>
          <a:ln>
            <a:solidFill>
              <a:srgbClr val="92D050"/>
            </a:solidFill>
          </a:ln>
        </p:spPr>
      </p:sp>
      <p:grpSp>
        <p:nvGrpSpPr>
          <p:cNvPr id="24" name="Group 24"/>
          <p:cNvGrpSpPr/>
          <p:nvPr/>
        </p:nvGrpSpPr>
        <p:grpSpPr>
          <a:xfrm>
            <a:off x="13038477" y="6328028"/>
            <a:ext cx="4908666" cy="3851817"/>
            <a:chOff x="-708731" y="0"/>
            <a:chExt cx="6544888" cy="5135755"/>
          </a:xfrm>
        </p:grpSpPr>
        <p:sp>
          <p:nvSpPr>
            <p:cNvPr id="25" name="Freeform 25"/>
            <p:cNvSpPr/>
            <p:nvPr/>
          </p:nvSpPr>
          <p:spPr>
            <a:xfrm>
              <a:off x="-708731" y="47626"/>
              <a:ext cx="6488274" cy="5088129"/>
            </a:xfrm>
            <a:custGeom>
              <a:avLst/>
              <a:gdLst/>
              <a:ahLst/>
              <a:cxnLst/>
              <a:rect l="l" t="t" r="r" b="b"/>
              <a:pathLst>
                <a:path w="5759958" h="4751959">
                  <a:moveTo>
                    <a:pt x="0" y="0"/>
                  </a:moveTo>
                  <a:lnTo>
                    <a:pt x="5759958" y="0"/>
                  </a:lnTo>
                  <a:lnTo>
                    <a:pt x="5759958" y="4751959"/>
                  </a:lnTo>
                  <a:lnTo>
                    <a:pt x="0" y="4751959"/>
                  </a:lnTo>
                  <a:close/>
                </a:path>
              </a:pathLst>
            </a:custGeom>
            <a:solidFill>
              <a:srgbClr val="FFFFFF"/>
            </a:solidFill>
          </p:spPr>
        </p:sp>
        <p:sp>
          <p:nvSpPr>
            <p:cNvPr id="26" name="Freeform 26"/>
            <p:cNvSpPr/>
            <p:nvPr/>
          </p:nvSpPr>
          <p:spPr>
            <a:xfrm>
              <a:off x="-690215" y="0"/>
              <a:ext cx="6526372" cy="5126229"/>
            </a:xfrm>
            <a:custGeom>
              <a:avLst/>
              <a:gdLst/>
              <a:ahLst/>
              <a:cxnLst/>
              <a:rect l="l" t="t" r="r" b="b"/>
              <a:pathLst>
                <a:path w="5836158" h="4828159">
                  <a:moveTo>
                    <a:pt x="38100" y="0"/>
                  </a:moveTo>
                  <a:lnTo>
                    <a:pt x="5798058" y="0"/>
                  </a:lnTo>
                  <a:cubicBezTo>
                    <a:pt x="5819140" y="0"/>
                    <a:pt x="5836158" y="17018"/>
                    <a:pt x="5836158" y="38100"/>
                  </a:cubicBezTo>
                  <a:lnTo>
                    <a:pt x="5836158" y="4790059"/>
                  </a:lnTo>
                  <a:cubicBezTo>
                    <a:pt x="5836158" y="4811141"/>
                    <a:pt x="5819140" y="4828159"/>
                    <a:pt x="5798058" y="4828159"/>
                  </a:cubicBezTo>
                  <a:lnTo>
                    <a:pt x="38100" y="4828159"/>
                  </a:lnTo>
                  <a:cubicBezTo>
                    <a:pt x="17018" y="4828159"/>
                    <a:pt x="0" y="4811141"/>
                    <a:pt x="0" y="4790059"/>
                  </a:cubicBezTo>
                  <a:lnTo>
                    <a:pt x="0" y="38100"/>
                  </a:lnTo>
                  <a:cubicBezTo>
                    <a:pt x="0" y="17018"/>
                    <a:pt x="17018" y="0"/>
                    <a:pt x="38100" y="0"/>
                  </a:cubicBezTo>
                  <a:moveTo>
                    <a:pt x="38100" y="76200"/>
                  </a:moveTo>
                  <a:lnTo>
                    <a:pt x="38100" y="38100"/>
                  </a:lnTo>
                  <a:lnTo>
                    <a:pt x="76200" y="38100"/>
                  </a:lnTo>
                  <a:lnTo>
                    <a:pt x="76200" y="4790059"/>
                  </a:lnTo>
                  <a:lnTo>
                    <a:pt x="38100" y="4790059"/>
                  </a:lnTo>
                  <a:lnTo>
                    <a:pt x="38100" y="4751959"/>
                  </a:lnTo>
                  <a:lnTo>
                    <a:pt x="5798058" y="4751959"/>
                  </a:lnTo>
                  <a:lnTo>
                    <a:pt x="5798058" y="4790059"/>
                  </a:lnTo>
                  <a:lnTo>
                    <a:pt x="5759958" y="4790059"/>
                  </a:lnTo>
                  <a:lnTo>
                    <a:pt x="5759958" y="38100"/>
                  </a:lnTo>
                  <a:lnTo>
                    <a:pt x="5798058" y="38100"/>
                  </a:lnTo>
                  <a:lnTo>
                    <a:pt x="5798058" y="76200"/>
                  </a:lnTo>
                  <a:lnTo>
                    <a:pt x="38100" y="76200"/>
                  </a:lnTo>
                  <a:close/>
                </a:path>
              </a:pathLst>
            </a:custGeom>
            <a:solidFill>
              <a:srgbClr val="4DBC64"/>
            </a:solidFill>
          </p:spPr>
        </p:sp>
        <p:sp>
          <p:nvSpPr>
            <p:cNvPr id="27" name="TextBox 27"/>
            <p:cNvSpPr txBox="1"/>
            <p:nvPr/>
          </p:nvSpPr>
          <p:spPr>
            <a:xfrm>
              <a:off x="-463683" y="9525"/>
              <a:ext cx="6043118" cy="5116704"/>
            </a:xfrm>
            <a:prstGeom prst="rect">
              <a:avLst/>
            </a:prstGeom>
          </p:spPr>
          <p:txBody>
            <a:bodyPr lIns="50800" tIns="50800" rIns="50800" bIns="50800" rtlCol="0" anchor="ctr"/>
            <a:lstStyle/>
            <a:p>
              <a:pPr algn="ctr">
                <a:lnSpc>
                  <a:spcPts val="2500"/>
                </a:lnSpc>
              </a:pPr>
              <a:r>
                <a:rPr lang="en-US" sz="2400" b="1" spc="100" dirty="0">
                  <a:solidFill>
                    <a:srgbClr val="000000"/>
                  </a:solidFill>
                  <a:ea typeface="Open Sans 1 Bold"/>
                  <a:cs typeface="Open Sans 1 Bold"/>
                  <a:sym typeface="Open Sans 1 Bold"/>
                </a:rPr>
                <a:t>BİRLİKTE İHRAÇ EDİLEN ÜRÜNLER</a:t>
              </a:r>
            </a:p>
            <a:p>
              <a:pPr algn="ctr">
                <a:lnSpc>
                  <a:spcPts val="2500"/>
                </a:lnSpc>
              </a:pPr>
              <a:r>
                <a:rPr lang="en-US" sz="2400" spc="100" dirty="0" err="1">
                  <a:solidFill>
                    <a:srgbClr val="000000"/>
                  </a:solidFill>
                  <a:ea typeface="Open Sans 1"/>
                  <a:cs typeface="Open Sans 1"/>
                  <a:sym typeface="Open Sans 1"/>
                </a:rPr>
                <a:t>Türkiye</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ihracat</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beyannamelerinin</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analiz</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edilmesi</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ile</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hangi</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GTİP'lerin</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hangi</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sıklıkla</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bir</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arada</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ihraç</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edildiği</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tespit</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edilmektedir</a:t>
              </a:r>
              <a:r>
                <a:rPr lang="en-US" sz="2400" spc="100" dirty="0">
                  <a:solidFill>
                    <a:srgbClr val="000000"/>
                  </a:solidFill>
                  <a:ea typeface="Open Sans 1"/>
                  <a:cs typeface="Open Sans 1"/>
                  <a:sym typeface="Open Sans 1"/>
                </a:rPr>
                <a:t>. Bu </a:t>
              </a:r>
              <a:r>
                <a:rPr lang="en-US" sz="2400" spc="100" dirty="0" err="1">
                  <a:solidFill>
                    <a:srgbClr val="000000"/>
                  </a:solidFill>
                  <a:ea typeface="Open Sans 1"/>
                  <a:cs typeface="Open Sans 1"/>
                  <a:sym typeface="Open Sans 1"/>
                </a:rPr>
                <a:t>değerlendirme</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baz</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alınarak</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bir</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arada</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işlem</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görme</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olasılıkları</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yüksek</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olan</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GTİP'ler</a:t>
              </a:r>
              <a:r>
                <a:rPr lang="en-US" sz="2400" spc="100" dirty="0">
                  <a:solidFill>
                    <a:srgbClr val="000000"/>
                  </a:solidFill>
                  <a:ea typeface="Open Sans 1"/>
                  <a:cs typeface="Open Sans 1"/>
                  <a:sym typeface="Open Sans 1"/>
                </a:rPr>
                <a:t> </a:t>
              </a:r>
              <a:r>
                <a:rPr lang="en-US" sz="2400" spc="100" dirty="0" err="1">
                  <a:solidFill>
                    <a:srgbClr val="000000"/>
                  </a:solidFill>
                  <a:ea typeface="Open Sans 1"/>
                  <a:cs typeface="Open Sans 1"/>
                  <a:sym typeface="Open Sans 1"/>
                </a:rPr>
                <a:t>belirlenmektedir</a:t>
              </a:r>
              <a:r>
                <a:rPr lang="en-US" sz="1800" spc="100" dirty="0">
                  <a:solidFill>
                    <a:srgbClr val="000000"/>
                  </a:solidFill>
                  <a:latin typeface="Open Sans 1"/>
                  <a:ea typeface="Open Sans 1"/>
                  <a:cs typeface="Open Sans 1"/>
                  <a:sym typeface="Open Sans 1"/>
                </a:rPr>
                <a:t>.</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242664" cy="10288773"/>
            <a:chOff x="0" y="0"/>
            <a:chExt cx="10990218" cy="13718364"/>
          </a:xfrm>
        </p:grpSpPr>
        <p:sp>
          <p:nvSpPr>
            <p:cNvPr id="3" name="Freeform 3"/>
            <p:cNvSpPr/>
            <p:nvPr/>
          </p:nvSpPr>
          <p:spPr>
            <a:xfrm>
              <a:off x="0" y="0"/>
              <a:ext cx="10990199" cy="13718412"/>
            </a:xfrm>
            <a:custGeom>
              <a:avLst/>
              <a:gdLst/>
              <a:ahLst/>
              <a:cxnLst/>
              <a:rect l="l" t="t" r="r" b="b"/>
              <a:pathLst>
                <a:path w="10990199" h="13718412">
                  <a:moveTo>
                    <a:pt x="0" y="0"/>
                  </a:moveTo>
                  <a:lnTo>
                    <a:pt x="10990199" y="0"/>
                  </a:lnTo>
                  <a:lnTo>
                    <a:pt x="10990199" y="13718412"/>
                  </a:lnTo>
                  <a:lnTo>
                    <a:pt x="0" y="13718412"/>
                  </a:lnTo>
                  <a:close/>
                </a:path>
              </a:pathLst>
            </a:custGeom>
            <a:solidFill>
              <a:srgbClr val="FFFFFF">
                <a:alpha val="86275"/>
              </a:srgbClr>
            </a:solidFill>
          </p:spPr>
        </p:sp>
      </p:grpSp>
      <p:grpSp>
        <p:nvGrpSpPr>
          <p:cNvPr id="4" name="Group 4"/>
          <p:cNvGrpSpPr/>
          <p:nvPr/>
        </p:nvGrpSpPr>
        <p:grpSpPr>
          <a:xfrm>
            <a:off x="0" y="0"/>
            <a:ext cx="18288000" cy="10288773"/>
            <a:chOff x="0" y="0"/>
            <a:chExt cx="24384000" cy="13718364"/>
          </a:xfrm>
        </p:grpSpPr>
        <p:sp>
          <p:nvSpPr>
            <p:cNvPr id="5" name="Freeform 5"/>
            <p:cNvSpPr/>
            <p:nvPr/>
          </p:nvSpPr>
          <p:spPr>
            <a:xfrm>
              <a:off x="0" y="0"/>
              <a:ext cx="24384000" cy="13718412"/>
            </a:xfrm>
            <a:custGeom>
              <a:avLst/>
              <a:gdLst/>
              <a:ahLst/>
              <a:cxnLst/>
              <a:rect l="l" t="t" r="r" b="b"/>
              <a:pathLst>
                <a:path w="24384000" h="13718412">
                  <a:moveTo>
                    <a:pt x="0" y="0"/>
                  </a:moveTo>
                  <a:lnTo>
                    <a:pt x="24384000" y="0"/>
                  </a:lnTo>
                  <a:lnTo>
                    <a:pt x="24384000" y="13718412"/>
                  </a:lnTo>
                  <a:lnTo>
                    <a:pt x="0" y="13718412"/>
                  </a:lnTo>
                  <a:close/>
                </a:path>
              </a:pathLst>
            </a:custGeom>
            <a:solidFill>
              <a:srgbClr val="4DBC64">
                <a:alpha val="8627"/>
              </a:srgbClr>
            </a:solidFill>
          </p:spPr>
        </p:sp>
      </p:grpSp>
      <p:grpSp>
        <p:nvGrpSpPr>
          <p:cNvPr id="6" name="Group 6"/>
          <p:cNvGrpSpPr/>
          <p:nvPr/>
        </p:nvGrpSpPr>
        <p:grpSpPr>
          <a:xfrm>
            <a:off x="0" y="-1774"/>
            <a:ext cx="1477107" cy="2613088"/>
            <a:chOff x="0" y="0"/>
            <a:chExt cx="1969476" cy="3484118"/>
          </a:xfrm>
        </p:grpSpPr>
        <p:sp>
          <p:nvSpPr>
            <p:cNvPr id="7" name="Freeform 7"/>
            <p:cNvSpPr/>
            <p:nvPr/>
          </p:nvSpPr>
          <p:spPr>
            <a:xfrm>
              <a:off x="0" y="0"/>
              <a:ext cx="1969516" cy="3484118"/>
            </a:xfrm>
            <a:custGeom>
              <a:avLst/>
              <a:gdLst/>
              <a:ahLst/>
              <a:cxnLst/>
              <a:rect l="l" t="t" r="r" b="b"/>
              <a:pathLst>
                <a:path w="1969516" h="3484118">
                  <a:moveTo>
                    <a:pt x="0" y="0"/>
                  </a:moveTo>
                  <a:lnTo>
                    <a:pt x="1969516" y="0"/>
                  </a:lnTo>
                  <a:lnTo>
                    <a:pt x="1969516" y="3484118"/>
                  </a:lnTo>
                  <a:lnTo>
                    <a:pt x="0" y="3484118"/>
                  </a:lnTo>
                  <a:close/>
                </a:path>
              </a:pathLst>
            </a:custGeom>
            <a:solidFill>
              <a:srgbClr val="4DBC64">
                <a:alpha val="8627"/>
              </a:srgbClr>
            </a:solidFill>
          </p:spPr>
        </p:sp>
      </p:grpSp>
      <p:grpSp>
        <p:nvGrpSpPr>
          <p:cNvPr id="8" name="Group 8"/>
          <p:cNvGrpSpPr/>
          <p:nvPr/>
        </p:nvGrpSpPr>
        <p:grpSpPr>
          <a:xfrm>
            <a:off x="962757" y="2136936"/>
            <a:ext cx="6053504" cy="1582211"/>
            <a:chOff x="0" y="0"/>
            <a:chExt cx="8071338" cy="2109614"/>
          </a:xfrm>
        </p:grpSpPr>
        <p:sp>
          <p:nvSpPr>
            <p:cNvPr id="9" name="Freeform 9"/>
            <p:cNvSpPr/>
            <p:nvPr/>
          </p:nvSpPr>
          <p:spPr>
            <a:xfrm>
              <a:off x="0" y="0"/>
              <a:ext cx="8071358" cy="2109597"/>
            </a:xfrm>
            <a:custGeom>
              <a:avLst/>
              <a:gdLst/>
              <a:ahLst/>
              <a:cxnLst/>
              <a:rect l="l" t="t" r="r" b="b"/>
              <a:pathLst>
                <a:path w="8071358" h="2109597">
                  <a:moveTo>
                    <a:pt x="0" y="0"/>
                  </a:moveTo>
                  <a:lnTo>
                    <a:pt x="8071358" y="0"/>
                  </a:lnTo>
                  <a:lnTo>
                    <a:pt x="8071358" y="2109597"/>
                  </a:lnTo>
                  <a:lnTo>
                    <a:pt x="0" y="2109597"/>
                  </a:lnTo>
                  <a:close/>
                </a:path>
              </a:pathLst>
            </a:custGeom>
            <a:solidFill>
              <a:srgbClr val="4DBC64">
                <a:alpha val="8627"/>
              </a:srgbClr>
            </a:solidFill>
          </p:spPr>
        </p:sp>
      </p:grpSp>
      <p:grpSp>
        <p:nvGrpSpPr>
          <p:cNvPr id="10" name="Group 10"/>
          <p:cNvGrpSpPr/>
          <p:nvPr/>
        </p:nvGrpSpPr>
        <p:grpSpPr>
          <a:xfrm>
            <a:off x="5143500" y="555106"/>
            <a:ext cx="4167553" cy="1884759"/>
            <a:chOff x="0" y="0"/>
            <a:chExt cx="5556738" cy="2513012"/>
          </a:xfrm>
        </p:grpSpPr>
        <p:sp>
          <p:nvSpPr>
            <p:cNvPr id="11" name="Freeform 11"/>
            <p:cNvSpPr/>
            <p:nvPr/>
          </p:nvSpPr>
          <p:spPr>
            <a:xfrm>
              <a:off x="0" y="0"/>
              <a:ext cx="5556758" cy="2512949"/>
            </a:xfrm>
            <a:custGeom>
              <a:avLst/>
              <a:gdLst/>
              <a:ahLst/>
              <a:cxnLst/>
              <a:rect l="l" t="t" r="r" b="b"/>
              <a:pathLst>
                <a:path w="5556758" h="2512949">
                  <a:moveTo>
                    <a:pt x="0" y="0"/>
                  </a:moveTo>
                  <a:lnTo>
                    <a:pt x="5556758" y="0"/>
                  </a:lnTo>
                  <a:lnTo>
                    <a:pt x="5556758" y="2512949"/>
                  </a:lnTo>
                  <a:lnTo>
                    <a:pt x="0" y="2512949"/>
                  </a:lnTo>
                  <a:close/>
                </a:path>
              </a:pathLst>
            </a:custGeom>
            <a:solidFill>
              <a:srgbClr val="FFFFFF">
                <a:alpha val="48627"/>
              </a:srgbClr>
            </a:solidFill>
          </p:spPr>
        </p:sp>
      </p:grpSp>
      <p:sp>
        <p:nvSpPr>
          <p:cNvPr id="12" name="TextBox 12"/>
          <p:cNvSpPr txBox="1"/>
          <p:nvPr/>
        </p:nvSpPr>
        <p:spPr>
          <a:xfrm>
            <a:off x="870381" y="787202"/>
            <a:ext cx="10339812" cy="663702"/>
          </a:xfrm>
          <a:prstGeom prst="rect">
            <a:avLst/>
          </a:prstGeom>
        </p:spPr>
        <p:txBody>
          <a:bodyPr lIns="0" tIns="0" rIns="0" bIns="0" rtlCol="0" anchor="t">
            <a:spAutoFit/>
          </a:bodyPr>
          <a:lstStyle/>
          <a:p>
            <a:pPr algn="l">
              <a:lnSpc>
                <a:spcPts val="5184"/>
              </a:lnSpc>
            </a:pPr>
            <a:r>
              <a:rPr lang="tr-TR" sz="4800" b="1" dirty="0" smtClean="0">
                <a:solidFill>
                  <a:srgbClr val="000000"/>
                </a:solidFill>
                <a:latin typeface="Open Sans 1 Bold"/>
                <a:ea typeface="Open Sans 1 Bold"/>
                <a:cs typeface="Open Sans 1 Bold"/>
                <a:sym typeface="Open Sans 1 Bold"/>
              </a:rPr>
              <a:t>10</a:t>
            </a:r>
            <a:r>
              <a:rPr lang="en-US" sz="4800" b="1" dirty="0" smtClean="0">
                <a:solidFill>
                  <a:srgbClr val="000000"/>
                </a:solidFill>
                <a:latin typeface="Open Sans 1 Bold"/>
                <a:ea typeface="Open Sans 1 Bold"/>
                <a:cs typeface="Open Sans 1 Bold"/>
                <a:sym typeface="Open Sans 1 Bold"/>
              </a:rPr>
              <a:t>. </a:t>
            </a:r>
            <a:r>
              <a:rPr lang="en-US" sz="4800" b="1" dirty="0" err="1">
                <a:solidFill>
                  <a:srgbClr val="000000"/>
                </a:solidFill>
                <a:latin typeface="Open Sans 1 Bold"/>
                <a:ea typeface="Open Sans 1 Bold"/>
                <a:cs typeface="Open Sans 1 Bold"/>
                <a:sym typeface="Open Sans 1 Bold"/>
              </a:rPr>
              <a:t>Eğitim</a:t>
            </a:r>
            <a:r>
              <a:rPr lang="en-US" sz="4800" b="1" dirty="0">
                <a:solidFill>
                  <a:srgbClr val="000000"/>
                </a:solidFill>
                <a:latin typeface="Open Sans 1 Bold"/>
                <a:ea typeface="Open Sans 1 Bold"/>
                <a:cs typeface="Open Sans 1 Bold"/>
                <a:sym typeface="Open Sans 1 Bold"/>
              </a:rPr>
              <a:t> </a:t>
            </a:r>
            <a:r>
              <a:rPr lang="en-US" sz="4800" b="1" dirty="0" err="1">
                <a:solidFill>
                  <a:srgbClr val="000000"/>
                </a:solidFill>
                <a:latin typeface="Open Sans 1 Bold"/>
                <a:ea typeface="Open Sans 1 Bold"/>
                <a:cs typeface="Open Sans 1 Bold"/>
                <a:sym typeface="Open Sans 1 Bold"/>
              </a:rPr>
              <a:t>Modülü</a:t>
            </a:r>
            <a:endParaRPr lang="en-US" sz="4800" b="1" dirty="0">
              <a:solidFill>
                <a:srgbClr val="000000"/>
              </a:solidFill>
              <a:latin typeface="Open Sans 1 Bold"/>
              <a:ea typeface="Open Sans 1 Bold"/>
              <a:cs typeface="Open Sans 1 Bold"/>
              <a:sym typeface="Open Sans 1 Bold"/>
            </a:endParaRPr>
          </a:p>
        </p:txBody>
      </p:sp>
      <p:grpSp>
        <p:nvGrpSpPr>
          <p:cNvPr id="13" name="Group 13"/>
          <p:cNvGrpSpPr/>
          <p:nvPr/>
        </p:nvGrpSpPr>
        <p:grpSpPr>
          <a:xfrm>
            <a:off x="-4" y="6265306"/>
            <a:ext cx="3310308" cy="2735232"/>
            <a:chOff x="0" y="0"/>
            <a:chExt cx="4413744" cy="3646976"/>
          </a:xfrm>
        </p:grpSpPr>
        <p:sp>
          <p:nvSpPr>
            <p:cNvPr id="14" name="Freeform 14"/>
            <p:cNvSpPr/>
            <p:nvPr/>
          </p:nvSpPr>
          <p:spPr>
            <a:xfrm>
              <a:off x="0" y="0"/>
              <a:ext cx="4413758" cy="3646932"/>
            </a:xfrm>
            <a:custGeom>
              <a:avLst/>
              <a:gdLst/>
              <a:ahLst/>
              <a:cxnLst/>
              <a:rect l="l" t="t" r="r" b="b"/>
              <a:pathLst>
                <a:path w="4413758" h="3646932">
                  <a:moveTo>
                    <a:pt x="0" y="0"/>
                  </a:moveTo>
                  <a:lnTo>
                    <a:pt x="4413758" y="0"/>
                  </a:lnTo>
                  <a:lnTo>
                    <a:pt x="4413758" y="3646932"/>
                  </a:lnTo>
                  <a:lnTo>
                    <a:pt x="0" y="3646932"/>
                  </a:lnTo>
                  <a:close/>
                </a:path>
              </a:pathLst>
            </a:custGeom>
            <a:solidFill>
              <a:srgbClr val="4DBC64">
                <a:alpha val="8627"/>
              </a:srgbClr>
            </a:solidFill>
          </p:spPr>
        </p:sp>
      </p:grpSp>
      <p:grpSp>
        <p:nvGrpSpPr>
          <p:cNvPr id="15" name="Group 15"/>
          <p:cNvGrpSpPr/>
          <p:nvPr/>
        </p:nvGrpSpPr>
        <p:grpSpPr>
          <a:xfrm>
            <a:off x="2637693" y="8612064"/>
            <a:ext cx="6506307" cy="1674934"/>
            <a:chOff x="0" y="0"/>
            <a:chExt cx="8675076" cy="2233246"/>
          </a:xfrm>
        </p:grpSpPr>
        <p:sp>
          <p:nvSpPr>
            <p:cNvPr id="16" name="Freeform 16"/>
            <p:cNvSpPr/>
            <p:nvPr/>
          </p:nvSpPr>
          <p:spPr>
            <a:xfrm>
              <a:off x="0" y="0"/>
              <a:ext cx="8675116" cy="2233295"/>
            </a:xfrm>
            <a:custGeom>
              <a:avLst/>
              <a:gdLst/>
              <a:ahLst/>
              <a:cxnLst/>
              <a:rect l="l" t="t" r="r" b="b"/>
              <a:pathLst>
                <a:path w="8675116" h="2233295">
                  <a:moveTo>
                    <a:pt x="0" y="0"/>
                  </a:moveTo>
                  <a:lnTo>
                    <a:pt x="8675116" y="0"/>
                  </a:lnTo>
                  <a:lnTo>
                    <a:pt x="8675116" y="2233295"/>
                  </a:lnTo>
                  <a:lnTo>
                    <a:pt x="0" y="2233295"/>
                  </a:lnTo>
                  <a:close/>
                </a:path>
              </a:pathLst>
            </a:custGeom>
            <a:solidFill>
              <a:srgbClr val="FFFFFF">
                <a:alpha val="48627"/>
              </a:srgbClr>
            </a:solidFill>
          </p:spPr>
        </p:sp>
      </p:grpSp>
      <p:grpSp>
        <p:nvGrpSpPr>
          <p:cNvPr id="17" name="Group 17"/>
          <p:cNvGrpSpPr/>
          <p:nvPr/>
        </p:nvGrpSpPr>
        <p:grpSpPr>
          <a:xfrm>
            <a:off x="12617710" y="5099301"/>
            <a:ext cx="5108334" cy="749648"/>
            <a:chOff x="0" y="0"/>
            <a:chExt cx="6811112" cy="999530"/>
          </a:xfrm>
        </p:grpSpPr>
        <p:sp>
          <p:nvSpPr>
            <p:cNvPr id="18" name="Freeform 18"/>
            <p:cNvSpPr/>
            <p:nvPr/>
          </p:nvSpPr>
          <p:spPr>
            <a:xfrm>
              <a:off x="38100" y="38100"/>
              <a:ext cx="6734937" cy="923290"/>
            </a:xfrm>
            <a:custGeom>
              <a:avLst/>
              <a:gdLst/>
              <a:ahLst/>
              <a:cxnLst/>
              <a:rect l="l" t="t" r="r" b="b"/>
              <a:pathLst>
                <a:path w="6734937" h="923290">
                  <a:moveTo>
                    <a:pt x="0" y="0"/>
                  </a:moveTo>
                  <a:lnTo>
                    <a:pt x="6734937" y="0"/>
                  </a:lnTo>
                  <a:lnTo>
                    <a:pt x="6734937" y="923290"/>
                  </a:lnTo>
                  <a:lnTo>
                    <a:pt x="0" y="923290"/>
                  </a:lnTo>
                  <a:close/>
                </a:path>
              </a:pathLst>
            </a:custGeom>
            <a:solidFill>
              <a:srgbClr val="FFFFFF"/>
            </a:solidFill>
          </p:spPr>
        </p:sp>
        <p:sp>
          <p:nvSpPr>
            <p:cNvPr id="19" name="Freeform 19"/>
            <p:cNvSpPr/>
            <p:nvPr/>
          </p:nvSpPr>
          <p:spPr>
            <a:xfrm>
              <a:off x="0" y="0"/>
              <a:ext cx="6811137" cy="999490"/>
            </a:xfrm>
            <a:custGeom>
              <a:avLst/>
              <a:gdLst/>
              <a:ahLst/>
              <a:cxnLst/>
              <a:rect l="l" t="t" r="r" b="b"/>
              <a:pathLst>
                <a:path w="6811137" h="999490">
                  <a:moveTo>
                    <a:pt x="38100" y="0"/>
                  </a:moveTo>
                  <a:lnTo>
                    <a:pt x="6773037" y="0"/>
                  </a:lnTo>
                  <a:cubicBezTo>
                    <a:pt x="6794119" y="0"/>
                    <a:pt x="6811137" y="17018"/>
                    <a:pt x="6811137" y="38100"/>
                  </a:cubicBezTo>
                  <a:lnTo>
                    <a:pt x="6811137" y="961390"/>
                  </a:lnTo>
                  <a:cubicBezTo>
                    <a:pt x="6811137" y="982472"/>
                    <a:pt x="6794119" y="999490"/>
                    <a:pt x="6773037" y="999490"/>
                  </a:cubicBezTo>
                  <a:lnTo>
                    <a:pt x="38100" y="999490"/>
                  </a:lnTo>
                  <a:cubicBezTo>
                    <a:pt x="17018" y="999490"/>
                    <a:pt x="0" y="982472"/>
                    <a:pt x="0" y="961390"/>
                  </a:cubicBezTo>
                  <a:lnTo>
                    <a:pt x="0" y="38100"/>
                  </a:lnTo>
                  <a:cubicBezTo>
                    <a:pt x="0" y="17018"/>
                    <a:pt x="17018" y="0"/>
                    <a:pt x="38100" y="0"/>
                  </a:cubicBezTo>
                  <a:moveTo>
                    <a:pt x="38100" y="76200"/>
                  </a:moveTo>
                  <a:lnTo>
                    <a:pt x="38100" y="38100"/>
                  </a:lnTo>
                  <a:lnTo>
                    <a:pt x="76200" y="38100"/>
                  </a:lnTo>
                  <a:lnTo>
                    <a:pt x="76200" y="961390"/>
                  </a:lnTo>
                  <a:lnTo>
                    <a:pt x="38100" y="961390"/>
                  </a:lnTo>
                  <a:lnTo>
                    <a:pt x="38100" y="923290"/>
                  </a:lnTo>
                  <a:lnTo>
                    <a:pt x="6773037" y="923290"/>
                  </a:lnTo>
                  <a:lnTo>
                    <a:pt x="6773037" y="961390"/>
                  </a:lnTo>
                  <a:lnTo>
                    <a:pt x="6734937" y="961390"/>
                  </a:lnTo>
                  <a:lnTo>
                    <a:pt x="6734937" y="38100"/>
                  </a:lnTo>
                  <a:lnTo>
                    <a:pt x="6773037" y="38100"/>
                  </a:lnTo>
                  <a:lnTo>
                    <a:pt x="6773037" y="76200"/>
                  </a:lnTo>
                  <a:lnTo>
                    <a:pt x="38100" y="76200"/>
                  </a:lnTo>
                  <a:close/>
                </a:path>
              </a:pathLst>
            </a:custGeom>
            <a:solidFill>
              <a:srgbClr val="4DBC64"/>
            </a:solidFill>
          </p:spPr>
        </p:sp>
        <p:sp>
          <p:nvSpPr>
            <p:cNvPr id="20" name="TextBox 20"/>
            <p:cNvSpPr txBox="1"/>
            <p:nvPr/>
          </p:nvSpPr>
          <p:spPr>
            <a:xfrm>
              <a:off x="0" y="9525"/>
              <a:ext cx="6811112" cy="990005"/>
            </a:xfrm>
            <a:prstGeom prst="rect">
              <a:avLst/>
            </a:prstGeom>
          </p:spPr>
          <p:txBody>
            <a:bodyPr lIns="50800" tIns="50800" rIns="50800" bIns="50800" rtlCol="0" anchor="t"/>
            <a:lstStyle/>
            <a:p>
              <a:pPr algn="ctr">
                <a:lnSpc>
                  <a:spcPts val="2160"/>
                </a:lnSpc>
              </a:pPr>
              <a:r>
                <a:rPr lang="en-US" sz="1800" dirty="0" err="1">
                  <a:solidFill>
                    <a:srgbClr val="000000"/>
                  </a:solidFill>
                  <a:latin typeface="Open Sans 1"/>
                  <a:ea typeface="Open Sans 1"/>
                  <a:cs typeface="Open Sans 1"/>
                  <a:sym typeface="Open Sans 1"/>
                </a:rPr>
                <a:t>İhracat</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sürecinde</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ihtiyaç</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duyulabilecek</a:t>
              </a:r>
              <a:r>
                <a:rPr lang="en-US" sz="1800" dirty="0">
                  <a:solidFill>
                    <a:srgbClr val="000000"/>
                  </a:solidFill>
                  <a:latin typeface="Open Sans 1"/>
                  <a:ea typeface="Open Sans 1"/>
                  <a:cs typeface="Open Sans 1"/>
                  <a:sym typeface="Open Sans 1"/>
                </a:rPr>
                <a:t> 13 </a:t>
              </a:r>
              <a:r>
                <a:rPr lang="en-US" sz="1800" dirty="0" err="1">
                  <a:solidFill>
                    <a:srgbClr val="000000"/>
                  </a:solidFill>
                  <a:latin typeface="Open Sans 1"/>
                  <a:ea typeface="Open Sans 1"/>
                  <a:cs typeface="Open Sans 1"/>
                  <a:sym typeface="Open Sans 1"/>
                </a:rPr>
                <a:t>farklı</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konu</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için</a:t>
              </a:r>
              <a:r>
                <a:rPr lang="en-US" sz="1800" dirty="0">
                  <a:solidFill>
                    <a:srgbClr val="000000"/>
                  </a:solidFill>
                  <a:latin typeface="Open Sans 1"/>
                  <a:ea typeface="Open Sans 1"/>
                  <a:cs typeface="Open Sans 1"/>
                  <a:sym typeface="Open Sans 1"/>
                </a:rPr>
                <a:t> TR – EN </a:t>
              </a:r>
              <a:r>
                <a:rPr lang="en-US" sz="1800" dirty="0" err="1">
                  <a:solidFill>
                    <a:srgbClr val="000000"/>
                  </a:solidFill>
                  <a:latin typeface="Open Sans 1"/>
                  <a:ea typeface="Open Sans 1"/>
                  <a:cs typeface="Open Sans 1"/>
                  <a:sym typeface="Open Sans 1"/>
                </a:rPr>
                <a:t>yazışma</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şablonları</a:t>
              </a:r>
              <a:endParaRPr lang="en-US" sz="1800" dirty="0">
                <a:solidFill>
                  <a:srgbClr val="000000"/>
                </a:solidFill>
                <a:latin typeface="Open Sans 1"/>
                <a:ea typeface="Open Sans 1"/>
                <a:cs typeface="Open Sans 1"/>
                <a:sym typeface="Open Sans 1"/>
              </a:endParaRPr>
            </a:p>
          </p:txBody>
        </p:sp>
      </p:grpSp>
      <p:grpSp>
        <p:nvGrpSpPr>
          <p:cNvPr id="21" name="Group 21"/>
          <p:cNvGrpSpPr/>
          <p:nvPr/>
        </p:nvGrpSpPr>
        <p:grpSpPr>
          <a:xfrm>
            <a:off x="542889" y="4772182"/>
            <a:ext cx="5091874" cy="1062767"/>
            <a:chOff x="0" y="0"/>
            <a:chExt cx="6789166" cy="1417022"/>
          </a:xfrm>
        </p:grpSpPr>
        <p:sp>
          <p:nvSpPr>
            <p:cNvPr id="22" name="Freeform 22"/>
            <p:cNvSpPr/>
            <p:nvPr/>
          </p:nvSpPr>
          <p:spPr>
            <a:xfrm>
              <a:off x="38100" y="38100"/>
              <a:ext cx="6712966" cy="1292606"/>
            </a:xfrm>
            <a:custGeom>
              <a:avLst/>
              <a:gdLst/>
              <a:ahLst/>
              <a:cxnLst/>
              <a:rect l="l" t="t" r="r" b="b"/>
              <a:pathLst>
                <a:path w="6712966" h="1292606">
                  <a:moveTo>
                    <a:pt x="0" y="0"/>
                  </a:moveTo>
                  <a:lnTo>
                    <a:pt x="6712966" y="0"/>
                  </a:lnTo>
                  <a:lnTo>
                    <a:pt x="6712966" y="1292606"/>
                  </a:lnTo>
                  <a:lnTo>
                    <a:pt x="0" y="1292606"/>
                  </a:lnTo>
                  <a:close/>
                </a:path>
              </a:pathLst>
            </a:custGeom>
            <a:solidFill>
              <a:srgbClr val="FFFFFF"/>
            </a:solidFill>
          </p:spPr>
        </p:sp>
        <p:sp>
          <p:nvSpPr>
            <p:cNvPr id="23" name="Freeform 23"/>
            <p:cNvSpPr/>
            <p:nvPr/>
          </p:nvSpPr>
          <p:spPr>
            <a:xfrm>
              <a:off x="0" y="0"/>
              <a:ext cx="6789166" cy="1368806"/>
            </a:xfrm>
            <a:custGeom>
              <a:avLst/>
              <a:gdLst/>
              <a:ahLst/>
              <a:cxnLst/>
              <a:rect l="l" t="t" r="r" b="b"/>
              <a:pathLst>
                <a:path w="6789166" h="1368806">
                  <a:moveTo>
                    <a:pt x="38100" y="0"/>
                  </a:moveTo>
                  <a:lnTo>
                    <a:pt x="6751066" y="0"/>
                  </a:lnTo>
                  <a:cubicBezTo>
                    <a:pt x="6772148" y="0"/>
                    <a:pt x="6789166" y="17018"/>
                    <a:pt x="6789166" y="38100"/>
                  </a:cubicBezTo>
                  <a:lnTo>
                    <a:pt x="6789166" y="1330706"/>
                  </a:lnTo>
                  <a:cubicBezTo>
                    <a:pt x="6789166" y="1351788"/>
                    <a:pt x="6772148" y="1368806"/>
                    <a:pt x="6751066" y="1368806"/>
                  </a:cubicBezTo>
                  <a:lnTo>
                    <a:pt x="38100" y="1368806"/>
                  </a:lnTo>
                  <a:cubicBezTo>
                    <a:pt x="17018" y="1368806"/>
                    <a:pt x="0" y="1351788"/>
                    <a:pt x="0" y="1330706"/>
                  </a:cubicBezTo>
                  <a:lnTo>
                    <a:pt x="0" y="38100"/>
                  </a:lnTo>
                  <a:cubicBezTo>
                    <a:pt x="0" y="17018"/>
                    <a:pt x="17018" y="0"/>
                    <a:pt x="38100" y="0"/>
                  </a:cubicBezTo>
                  <a:moveTo>
                    <a:pt x="38100" y="76200"/>
                  </a:moveTo>
                  <a:lnTo>
                    <a:pt x="38100" y="38100"/>
                  </a:lnTo>
                  <a:lnTo>
                    <a:pt x="76200" y="38100"/>
                  </a:lnTo>
                  <a:lnTo>
                    <a:pt x="76200" y="1330706"/>
                  </a:lnTo>
                  <a:lnTo>
                    <a:pt x="38100" y="1330706"/>
                  </a:lnTo>
                  <a:lnTo>
                    <a:pt x="38100" y="1292606"/>
                  </a:lnTo>
                  <a:lnTo>
                    <a:pt x="6751066" y="1292606"/>
                  </a:lnTo>
                  <a:lnTo>
                    <a:pt x="6751066" y="1330706"/>
                  </a:lnTo>
                  <a:lnTo>
                    <a:pt x="6712966" y="1330706"/>
                  </a:lnTo>
                  <a:lnTo>
                    <a:pt x="6712966" y="38100"/>
                  </a:lnTo>
                  <a:lnTo>
                    <a:pt x="6751066" y="38100"/>
                  </a:lnTo>
                  <a:lnTo>
                    <a:pt x="6751066" y="76200"/>
                  </a:lnTo>
                  <a:lnTo>
                    <a:pt x="38100" y="76200"/>
                  </a:lnTo>
                  <a:close/>
                </a:path>
              </a:pathLst>
            </a:custGeom>
            <a:solidFill>
              <a:srgbClr val="4DBC64"/>
            </a:solidFill>
          </p:spPr>
        </p:sp>
        <p:sp>
          <p:nvSpPr>
            <p:cNvPr id="24" name="TextBox 24"/>
            <p:cNvSpPr txBox="1"/>
            <p:nvPr/>
          </p:nvSpPr>
          <p:spPr>
            <a:xfrm>
              <a:off x="8" y="57685"/>
              <a:ext cx="6789150" cy="1359337"/>
            </a:xfrm>
            <a:prstGeom prst="rect">
              <a:avLst/>
            </a:prstGeom>
          </p:spPr>
          <p:txBody>
            <a:bodyPr lIns="50800" tIns="50800" rIns="50800" bIns="50800" rtlCol="0" anchor="t"/>
            <a:lstStyle/>
            <a:p>
              <a:pPr algn="ctr">
                <a:lnSpc>
                  <a:spcPts val="2160"/>
                </a:lnSpc>
              </a:pPr>
              <a:r>
                <a:rPr lang="en-US" sz="1800" dirty="0">
                  <a:solidFill>
                    <a:srgbClr val="000000"/>
                  </a:solidFill>
                  <a:latin typeface="Open Sans 1"/>
                  <a:ea typeface="Open Sans 1"/>
                  <a:cs typeface="Open Sans 1"/>
                  <a:sym typeface="Open Sans 1"/>
                </a:rPr>
                <a:t>15 </a:t>
              </a:r>
              <a:r>
                <a:rPr lang="en-US" sz="1800" dirty="0" err="1">
                  <a:solidFill>
                    <a:srgbClr val="000000"/>
                  </a:solidFill>
                  <a:latin typeface="Open Sans 1"/>
                  <a:ea typeface="Open Sans 1"/>
                  <a:cs typeface="Open Sans 1"/>
                  <a:sym typeface="Open Sans 1"/>
                </a:rPr>
                <a:t>farklı</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kategoride</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Ticaret</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Bakanlığı</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ve</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farklı</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işbirlikleri</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tarafından</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hazırlanan</a:t>
              </a:r>
              <a:r>
                <a:rPr lang="en-US" sz="1800" dirty="0">
                  <a:solidFill>
                    <a:srgbClr val="000000"/>
                  </a:solidFill>
                  <a:latin typeface="Open Sans 1"/>
                  <a:ea typeface="Open Sans 1"/>
                  <a:cs typeface="Open Sans 1"/>
                  <a:sym typeface="Open Sans 1"/>
                </a:rPr>
                <a:t> 100  </a:t>
              </a:r>
              <a:r>
                <a:rPr lang="en-US" sz="1800" dirty="0" err="1">
                  <a:solidFill>
                    <a:srgbClr val="000000"/>
                  </a:solidFill>
                  <a:latin typeface="Open Sans 1"/>
                  <a:ea typeface="Open Sans 1"/>
                  <a:cs typeface="Open Sans 1"/>
                  <a:sym typeface="Open Sans 1"/>
                </a:rPr>
                <a:t>eğitim</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videosu</a:t>
              </a:r>
              <a:endParaRPr lang="en-US" sz="1800" dirty="0">
                <a:solidFill>
                  <a:srgbClr val="000000"/>
                </a:solidFill>
                <a:latin typeface="Open Sans 1"/>
                <a:ea typeface="Open Sans 1"/>
                <a:cs typeface="Open Sans 1"/>
                <a:sym typeface="Open Sans 1"/>
              </a:endParaRPr>
            </a:p>
          </p:txBody>
        </p:sp>
      </p:grpSp>
      <p:sp>
        <p:nvSpPr>
          <p:cNvPr id="25" name="Freeform 25"/>
          <p:cNvSpPr/>
          <p:nvPr/>
        </p:nvSpPr>
        <p:spPr>
          <a:xfrm>
            <a:off x="151086" y="1651778"/>
            <a:ext cx="6028794" cy="3051555"/>
          </a:xfrm>
          <a:custGeom>
            <a:avLst/>
            <a:gdLst/>
            <a:ahLst/>
            <a:cxnLst/>
            <a:rect l="l" t="t" r="r" b="b"/>
            <a:pathLst>
              <a:path w="6028794" h="3051555">
                <a:moveTo>
                  <a:pt x="0" y="0"/>
                </a:moveTo>
                <a:lnTo>
                  <a:pt x="6028794" y="0"/>
                </a:lnTo>
                <a:lnTo>
                  <a:pt x="6028794" y="3051554"/>
                </a:lnTo>
                <a:lnTo>
                  <a:pt x="0" y="3051554"/>
                </a:lnTo>
                <a:lnTo>
                  <a:pt x="0" y="0"/>
                </a:lnTo>
                <a:close/>
              </a:path>
            </a:pathLst>
          </a:custGeom>
          <a:blipFill>
            <a:blip r:embed="rId2"/>
            <a:stretch>
              <a:fillRect l="-233" r="-233"/>
            </a:stretch>
          </a:blipFill>
          <a:ln>
            <a:solidFill>
              <a:srgbClr val="92D050"/>
            </a:solidFill>
          </a:ln>
        </p:spPr>
      </p:sp>
      <p:sp>
        <p:nvSpPr>
          <p:cNvPr id="26" name="Freeform 26"/>
          <p:cNvSpPr/>
          <p:nvPr/>
        </p:nvSpPr>
        <p:spPr>
          <a:xfrm>
            <a:off x="6736065" y="931090"/>
            <a:ext cx="5149976" cy="3418194"/>
          </a:xfrm>
          <a:custGeom>
            <a:avLst/>
            <a:gdLst/>
            <a:ahLst/>
            <a:cxnLst/>
            <a:rect l="l" t="t" r="r" b="b"/>
            <a:pathLst>
              <a:path w="5149976" h="3418194">
                <a:moveTo>
                  <a:pt x="0" y="0"/>
                </a:moveTo>
                <a:lnTo>
                  <a:pt x="5149975" y="0"/>
                </a:lnTo>
                <a:lnTo>
                  <a:pt x="5149975" y="3418194"/>
                </a:lnTo>
                <a:lnTo>
                  <a:pt x="0" y="3418194"/>
                </a:lnTo>
                <a:lnTo>
                  <a:pt x="0" y="0"/>
                </a:lnTo>
                <a:close/>
              </a:path>
            </a:pathLst>
          </a:custGeom>
          <a:blipFill>
            <a:blip r:embed="rId3"/>
            <a:stretch>
              <a:fillRect l="-141" r="-141"/>
            </a:stretch>
          </a:blipFill>
          <a:ln>
            <a:solidFill>
              <a:srgbClr val="92D050"/>
            </a:solidFill>
          </a:ln>
        </p:spPr>
      </p:sp>
      <p:sp>
        <p:nvSpPr>
          <p:cNvPr id="27" name="Freeform 27"/>
          <p:cNvSpPr/>
          <p:nvPr/>
        </p:nvSpPr>
        <p:spPr>
          <a:xfrm>
            <a:off x="3001551" y="6067945"/>
            <a:ext cx="6328083" cy="3259710"/>
          </a:xfrm>
          <a:custGeom>
            <a:avLst/>
            <a:gdLst/>
            <a:ahLst/>
            <a:cxnLst/>
            <a:rect l="l" t="t" r="r" b="b"/>
            <a:pathLst>
              <a:path w="6328083" h="3259710">
                <a:moveTo>
                  <a:pt x="0" y="0"/>
                </a:moveTo>
                <a:lnTo>
                  <a:pt x="6328083" y="0"/>
                </a:lnTo>
                <a:lnTo>
                  <a:pt x="6328083" y="3259710"/>
                </a:lnTo>
                <a:lnTo>
                  <a:pt x="0" y="3259710"/>
                </a:lnTo>
                <a:lnTo>
                  <a:pt x="0" y="0"/>
                </a:lnTo>
                <a:close/>
              </a:path>
            </a:pathLst>
          </a:custGeom>
          <a:blipFill>
            <a:blip r:embed="rId4"/>
            <a:stretch>
              <a:fillRect l="-214" r="-214"/>
            </a:stretch>
          </a:blipFill>
          <a:ln>
            <a:solidFill>
              <a:srgbClr val="92D050"/>
            </a:solidFill>
          </a:ln>
        </p:spPr>
      </p:sp>
      <p:sp>
        <p:nvSpPr>
          <p:cNvPr id="28" name="Freeform 28"/>
          <p:cNvSpPr/>
          <p:nvPr/>
        </p:nvSpPr>
        <p:spPr>
          <a:xfrm>
            <a:off x="9768810" y="6050499"/>
            <a:ext cx="3408755" cy="3262539"/>
          </a:xfrm>
          <a:custGeom>
            <a:avLst/>
            <a:gdLst/>
            <a:ahLst/>
            <a:cxnLst/>
            <a:rect l="l" t="t" r="r" b="b"/>
            <a:pathLst>
              <a:path w="3408755" h="3262539">
                <a:moveTo>
                  <a:pt x="0" y="0"/>
                </a:moveTo>
                <a:lnTo>
                  <a:pt x="3408754" y="0"/>
                </a:lnTo>
                <a:lnTo>
                  <a:pt x="3408754" y="3262539"/>
                </a:lnTo>
                <a:lnTo>
                  <a:pt x="0" y="3262539"/>
                </a:lnTo>
                <a:lnTo>
                  <a:pt x="0" y="0"/>
                </a:lnTo>
                <a:close/>
              </a:path>
            </a:pathLst>
          </a:custGeom>
          <a:blipFill>
            <a:blip r:embed="rId5"/>
            <a:stretch>
              <a:fillRect l="-18" r="-18"/>
            </a:stretch>
          </a:blipFill>
          <a:ln>
            <a:solidFill>
              <a:srgbClr val="92D050"/>
            </a:solidFill>
          </a:ln>
        </p:spPr>
      </p:sp>
      <p:sp>
        <p:nvSpPr>
          <p:cNvPr id="29" name="Freeform 29"/>
          <p:cNvSpPr/>
          <p:nvPr/>
        </p:nvSpPr>
        <p:spPr>
          <a:xfrm>
            <a:off x="12308475" y="1500106"/>
            <a:ext cx="5683568" cy="3484404"/>
          </a:xfrm>
          <a:custGeom>
            <a:avLst/>
            <a:gdLst/>
            <a:ahLst/>
            <a:cxnLst/>
            <a:rect l="l" t="t" r="r" b="b"/>
            <a:pathLst>
              <a:path w="5683568" h="3484404">
                <a:moveTo>
                  <a:pt x="0" y="0"/>
                </a:moveTo>
                <a:lnTo>
                  <a:pt x="5683567" y="0"/>
                </a:lnTo>
                <a:lnTo>
                  <a:pt x="5683567" y="3484405"/>
                </a:lnTo>
                <a:lnTo>
                  <a:pt x="0" y="3484405"/>
                </a:lnTo>
                <a:lnTo>
                  <a:pt x="0" y="0"/>
                </a:lnTo>
                <a:close/>
              </a:path>
            </a:pathLst>
          </a:custGeom>
          <a:blipFill>
            <a:blip r:embed="rId6"/>
            <a:stretch>
              <a:fillRect l="-159" r="-159"/>
            </a:stretch>
          </a:blipFill>
          <a:ln>
            <a:solidFill>
              <a:srgbClr val="92D050"/>
            </a:solidFill>
          </a:ln>
        </p:spPr>
      </p:sp>
      <p:grpSp>
        <p:nvGrpSpPr>
          <p:cNvPr id="30" name="Group 30"/>
          <p:cNvGrpSpPr/>
          <p:nvPr/>
        </p:nvGrpSpPr>
        <p:grpSpPr>
          <a:xfrm>
            <a:off x="6955515" y="4312053"/>
            <a:ext cx="4725350" cy="1467645"/>
            <a:chOff x="0" y="-218665"/>
            <a:chExt cx="6300468" cy="1956859"/>
          </a:xfrm>
        </p:grpSpPr>
        <p:sp>
          <p:nvSpPr>
            <p:cNvPr id="31" name="Freeform 31"/>
            <p:cNvSpPr/>
            <p:nvPr/>
          </p:nvSpPr>
          <p:spPr>
            <a:xfrm>
              <a:off x="76200" y="-216920"/>
              <a:ext cx="6205221" cy="1662049"/>
            </a:xfrm>
            <a:custGeom>
              <a:avLst/>
              <a:gdLst/>
              <a:ahLst/>
              <a:cxnLst/>
              <a:rect l="l" t="t" r="r" b="b"/>
              <a:pathLst>
                <a:path w="6205220" h="1662049">
                  <a:moveTo>
                    <a:pt x="0" y="0"/>
                  </a:moveTo>
                  <a:lnTo>
                    <a:pt x="6205220" y="0"/>
                  </a:lnTo>
                  <a:lnTo>
                    <a:pt x="6205220" y="1662049"/>
                  </a:lnTo>
                  <a:lnTo>
                    <a:pt x="0" y="1662049"/>
                  </a:lnTo>
                  <a:close/>
                </a:path>
              </a:pathLst>
            </a:custGeom>
            <a:solidFill>
              <a:srgbClr val="FFFFFF"/>
            </a:solidFill>
          </p:spPr>
        </p:sp>
        <p:sp>
          <p:nvSpPr>
            <p:cNvPr id="32" name="Freeform 32"/>
            <p:cNvSpPr/>
            <p:nvPr/>
          </p:nvSpPr>
          <p:spPr>
            <a:xfrm>
              <a:off x="19047" y="-218665"/>
              <a:ext cx="6281421" cy="1738249"/>
            </a:xfrm>
            <a:custGeom>
              <a:avLst/>
              <a:gdLst/>
              <a:ahLst/>
              <a:cxnLst/>
              <a:rect l="l" t="t" r="r" b="b"/>
              <a:pathLst>
                <a:path w="6281420" h="1738249">
                  <a:moveTo>
                    <a:pt x="38100" y="0"/>
                  </a:moveTo>
                  <a:lnTo>
                    <a:pt x="6243320" y="0"/>
                  </a:lnTo>
                  <a:cubicBezTo>
                    <a:pt x="6264402" y="0"/>
                    <a:pt x="6281420" y="17018"/>
                    <a:pt x="6281420" y="38100"/>
                  </a:cubicBezTo>
                  <a:lnTo>
                    <a:pt x="6281420" y="1700149"/>
                  </a:lnTo>
                  <a:cubicBezTo>
                    <a:pt x="6281420" y="1721231"/>
                    <a:pt x="6264402" y="1738249"/>
                    <a:pt x="6243320" y="1738249"/>
                  </a:cubicBezTo>
                  <a:lnTo>
                    <a:pt x="38100" y="1738249"/>
                  </a:lnTo>
                  <a:cubicBezTo>
                    <a:pt x="17018" y="1738249"/>
                    <a:pt x="0" y="1721231"/>
                    <a:pt x="0" y="1700149"/>
                  </a:cubicBezTo>
                  <a:lnTo>
                    <a:pt x="0" y="38100"/>
                  </a:lnTo>
                  <a:cubicBezTo>
                    <a:pt x="0" y="17018"/>
                    <a:pt x="17018" y="0"/>
                    <a:pt x="38100" y="0"/>
                  </a:cubicBezTo>
                  <a:moveTo>
                    <a:pt x="38100" y="76200"/>
                  </a:moveTo>
                  <a:lnTo>
                    <a:pt x="38100" y="38100"/>
                  </a:lnTo>
                  <a:lnTo>
                    <a:pt x="76200" y="38100"/>
                  </a:lnTo>
                  <a:lnTo>
                    <a:pt x="76200" y="1700149"/>
                  </a:lnTo>
                  <a:lnTo>
                    <a:pt x="38100" y="1700149"/>
                  </a:lnTo>
                  <a:lnTo>
                    <a:pt x="38100" y="1662049"/>
                  </a:lnTo>
                  <a:lnTo>
                    <a:pt x="6243320" y="1662049"/>
                  </a:lnTo>
                  <a:lnTo>
                    <a:pt x="6243320" y="1700149"/>
                  </a:lnTo>
                  <a:lnTo>
                    <a:pt x="6205220" y="1700149"/>
                  </a:lnTo>
                  <a:lnTo>
                    <a:pt x="6205220" y="38100"/>
                  </a:lnTo>
                  <a:lnTo>
                    <a:pt x="6243320" y="38100"/>
                  </a:lnTo>
                  <a:lnTo>
                    <a:pt x="6243320" y="76200"/>
                  </a:lnTo>
                  <a:lnTo>
                    <a:pt x="38100" y="76200"/>
                  </a:lnTo>
                  <a:close/>
                </a:path>
              </a:pathLst>
            </a:custGeom>
            <a:solidFill>
              <a:srgbClr val="4DBC64"/>
            </a:solidFill>
          </p:spPr>
        </p:sp>
        <p:sp>
          <p:nvSpPr>
            <p:cNvPr id="33" name="TextBox 33"/>
            <p:cNvSpPr txBox="1"/>
            <p:nvPr/>
          </p:nvSpPr>
          <p:spPr>
            <a:xfrm>
              <a:off x="0" y="9525"/>
              <a:ext cx="6281430" cy="1728669"/>
            </a:xfrm>
            <a:prstGeom prst="rect">
              <a:avLst/>
            </a:prstGeom>
          </p:spPr>
          <p:txBody>
            <a:bodyPr lIns="50800" tIns="50800" rIns="50800" bIns="50800" rtlCol="0" anchor="t"/>
            <a:lstStyle/>
            <a:p>
              <a:pPr algn="ctr">
                <a:lnSpc>
                  <a:spcPts val="2160"/>
                </a:lnSpc>
              </a:pPr>
              <a:r>
                <a:rPr lang="en-US" sz="1800" dirty="0">
                  <a:solidFill>
                    <a:srgbClr val="000000"/>
                  </a:solidFill>
                  <a:latin typeface="Open Sans 1"/>
                  <a:ea typeface="Open Sans 1"/>
                  <a:cs typeface="Open Sans 1"/>
                  <a:sym typeface="Open Sans 1"/>
                </a:rPr>
                <a:t>23 </a:t>
              </a:r>
              <a:r>
                <a:rPr lang="en-US" sz="1800" dirty="0" err="1">
                  <a:solidFill>
                    <a:srgbClr val="000000"/>
                  </a:solidFill>
                  <a:latin typeface="Open Sans 1"/>
                  <a:ea typeface="Open Sans 1"/>
                  <a:cs typeface="Open Sans 1"/>
                  <a:sym typeface="Open Sans 1"/>
                </a:rPr>
                <a:t>adımdan</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oluşan</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ve</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ihracat</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sürecinde</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firmaların</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ihtiyaç</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duyabileceği</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birçok</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bilgiyi</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ve</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uygulamayı</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içeren</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ihracat</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rehberi</a:t>
              </a:r>
              <a:endParaRPr lang="en-US" sz="1800" dirty="0">
                <a:solidFill>
                  <a:srgbClr val="000000"/>
                </a:solidFill>
                <a:latin typeface="Open Sans 1"/>
                <a:ea typeface="Open Sans 1"/>
                <a:cs typeface="Open Sans 1"/>
                <a:sym typeface="Open Sans 1"/>
              </a:endParaRPr>
            </a:p>
          </p:txBody>
        </p:sp>
      </p:grpSp>
      <p:grpSp>
        <p:nvGrpSpPr>
          <p:cNvPr id="34" name="Group 34"/>
          <p:cNvGrpSpPr/>
          <p:nvPr/>
        </p:nvGrpSpPr>
        <p:grpSpPr>
          <a:xfrm>
            <a:off x="5721886" y="9423986"/>
            <a:ext cx="5944744" cy="749647"/>
            <a:chOff x="0" y="0"/>
            <a:chExt cx="7926324" cy="999530"/>
          </a:xfrm>
        </p:grpSpPr>
        <p:sp>
          <p:nvSpPr>
            <p:cNvPr id="35" name="Freeform 35"/>
            <p:cNvSpPr/>
            <p:nvPr/>
          </p:nvSpPr>
          <p:spPr>
            <a:xfrm>
              <a:off x="38071" y="19489"/>
              <a:ext cx="7850123" cy="923290"/>
            </a:xfrm>
            <a:custGeom>
              <a:avLst/>
              <a:gdLst/>
              <a:ahLst/>
              <a:cxnLst/>
              <a:rect l="l" t="t" r="r" b="b"/>
              <a:pathLst>
                <a:path w="7850124" h="923290">
                  <a:moveTo>
                    <a:pt x="0" y="0"/>
                  </a:moveTo>
                  <a:lnTo>
                    <a:pt x="7850124" y="0"/>
                  </a:lnTo>
                  <a:lnTo>
                    <a:pt x="7850124" y="923290"/>
                  </a:lnTo>
                  <a:lnTo>
                    <a:pt x="0" y="923290"/>
                  </a:lnTo>
                  <a:close/>
                </a:path>
              </a:pathLst>
            </a:custGeom>
            <a:solidFill>
              <a:srgbClr val="FFFFFF"/>
            </a:solidFill>
          </p:spPr>
        </p:sp>
        <p:sp>
          <p:nvSpPr>
            <p:cNvPr id="36" name="Freeform 36"/>
            <p:cNvSpPr/>
            <p:nvPr/>
          </p:nvSpPr>
          <p:spPr>
            <a:xfrm>
              <a:off x="0" y="0"/>
              <a:ext cx="7926324" cy="999490"/>
            </a:xfrm>
            <a:custGeom>
              <a:avLst/>
              <a:gdLst/>
              <a:ahLst/>
              <a:cxnLst/>
              <a:rect l="l" t="t" r="r" b="b"/>
              <a:pathLst>
                <a:path w="7926324" h="999490">
                  <a:moveTo>
                    <a:pt x="38100" y="0"/>
                  </a:moveTo>
                  <a:lnTo>
                    <a:pt x="7888224" y="0"/>
                  </a:lnTo>
                  <a:cubicBezTo>
                    <a:pt x="7909306" y="0"/>
                    <a:pt x="7926324" y="17018"/>
                    <a:pt x="7926324" y="38100"/>
                  </a:cubicBezTo>
                  <a:lnTo>
                    <a:pt x="7926324" y="961390"/>
                  </a:lnTo>
                  <a:cubicBezTo>
                    <a:pt x="7926324" y="982472"/>
                    <a:pt x="7909306" y="999490"/>
                    <a:pt x="7888224" y="999490"/>
                  </a:cubicBezTo>
                  <a:lnTo>
                    <a:pt x="38100" y="999490"/>
                  </a:lnTo>
                  <a:cubicBezTo>
                    <a:pt x="17018" y="999490"/>
                    <a:pt x="0" y="982472"/>
                    <a:pt x="0" y="961390"/>
                  </a:cubicBezTo>
                  <a:lnTo>
                    <a:pt x="0" y="38100"/>
                  </a:lnTo>
                  <a:cubicBezTo>
                    <a:pt x="0" y="17018"/>
                    <a:pt x="17018" y="0"/>
                    <a:pt x="38100" y="0"/>
                  </a:cubicBezTo>
                  <a:moveTo>
                    <a:pt x="38100" y="76200"/>
                  </a:moveTo>
                  <a:lnTo>
                    <a:pt x="38100" y="38100"/>
                  </a:lnTo>
                  <a:lnTo>
                    <a:pt x="76200" y="38100"/>
                  </a:lnTo>
                  <a:lnTo>
                    <a:pt x="76200" y="961390"/>
                  </a:lnTo>
                  <a:lnTo>
                    <a:pt x="38100" y="961390"/>
                  </a:lnTo>
                  <a:lnTo>
                    <a:pt x="38100" y="923290"/>
                  </a:lnTo>
                  <a:lnTo>
                    <a:pt x="7888224" y="923290"/>
                  </a:lnTo>
                  <a:lnTo>
                    <a:pt x="7888224" y="961390"/>
                  </a:lnTo>
                  <a:lnTo>
                    <a:pt x="7850124" y="961390"/>
                  </a:lnTo>
                  <a:lnTo>
                    <a:pt x="7850124" y="38100"/>
                  </a:lnTo>
                  <a:lnTo>
                    <a:pt x="7888224" y="38100"/>
                  </a:lnTo>
                  <a:lnTo>
                    <a:pt x="7888224" y="76200"/>
                  </a:lnTo>
                  <a:lnTo>
                    <a:pt x="38100" y="76200"/>
                  </a:lnTo>
                  <a:close/>
                </a:path>
              </a:pathLst>
            </a:custGeom>
            <a:solidFill>
              <a:srgbClr val="4DBC64"/>
            </a:solidFill>
          </p:spPr>
        </p:sp>
        <p:sp>
          <p:nvSpPr>
            <p:cNvPr id="37" name="TextBox 37"/>
            <p:cNvSpPr txBox="1"/>
            <p:nvPr/>
          </p:nvSpPr>
          <p:spPr>
            <a:xfrm>
              <a:off x="0" y="9525"/>
              <a:ext cx="7926266" cy="990005"/>
            </a:xfrm>
            <a:prstGeom prst="rect">
              <a:avLst/>
            </a:prstGeom>
          </p:spPr>
          <p:txBody>
            <a:bodyPr lIns="50800" tIns="50800" rIns="50800" bIns="50800" rtlCol="0" anchor="t"/>
            <a:lstStyle/>
            <a:p>
              <a:pPr algn="ctr">
                <a:lnSpc>
                  <a:spcPts val="2160"/>
                </a:lnSpc>
              </a:pPr>
              <a:r>
                <a:rPr lang="en-US" sz="1800" dirty="0" err="1">
                  <a:solidFill>
                    <a:srgbClr val="000000"/>
                  </a:solidFill>
                  <a:latin typeface="Open Sans 1"/>
                  <a:ea typeface="Open Sans 1"/>
                  <a:cs typeface="Open Sans 1"/>
                  <a:sym typeface="Open Sans 1"/>
                </a:rPr>
                <a:t>Eğitim</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başarısını</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belgelendirmek</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isteyen</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kullanıcılar</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için</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eğitim</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sınav</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sistemi</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ve</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sertifikasyon</a:t>
              </a:r>
              <a:r>
                <a:rPr lang="en-US" sz="1800" dirty="0">
                  <a:solidFill>
                    <a:srgbClr val="000000"/>
                  </a:solidFill>
                  <a:latin typeface="Open Sans 1"/>
                  <a:ea typeface="Open Sans 1"/>
                  <a:cs typeface="Open Sans 1"/>
                  <a:sym typeface="Open Sans 1"/>
                </a:rPr>
                <a:t> </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361939" y="9666220"/>
            <a:ext cx="2231380" cy="184666"/>
          </a:xfrm>
          <a:prstGeom prst="rect">
            <a:avLst/>
          </a:prstGeom>
        </p:spPr>
        <p:txBody>
          <a:bodyPr lIns="0" tIns="0" rIns="0" bIns="0" rtlCol="0" anchor="t">
            <a:spAutoFit/>
          </a:bodyPr>
          <a:lstStyle/>
          <a:p>
            <a:pPr algn="l">
              <a:lnSpc>
                <a:spcPts val="1439"/>
              </a:lnSpc>
            </a:pPr>
            <a:r>
              <a:rPr lang="en-US" sz="1200">
                <a:solidFill>
                  <a:srgbClr val="AEAEAE"/>
                </a:solidFill>
                <a:latin typeface="Open Sans 1"/>
                <a:ea typeface="Open Sans 1"/>
                <a:cs typeface="Open Sans 1"/>
                <a:sym typeface="Open Sans 1"/>
              </a:rPr>
              <a:t>‹#› / 16 | T.C. Ticaret Bakanlığı  </a:t>
            </a:r>
          </a:p>
        </p:txBody>
      </p:sp>
      <p:grpSp>
        <p:nvGrpSpPr>
          <p:cNvPr id="3" name="Group 3"/>
          <p:cNvGrpSpPr/>
          <p:nvPr/>
        </p:nvGrpSpPr>
        <p:grpSpPr>
          <a:xfrm>
            <a:off x="0" y="0"/>
            <a:ext cx="8242664" cy="10288773"/>
            <a:chOff x="0" y="0"/>
            <a:chExt cx="10990218" cy="13718364"/>
          </a:xfrm>
        </p:grpSpPr>
        <p:sp>
          <p:nvSpPr>
            <p:cNvPr id="4" name="Freeform 4"/>
            <p:cNvSpPr/>
            <p:nvPr/>
          </p:nvSpPr>
          <p:spPr>
            <a:xfrm>
              <a:off x="0" y="0"/>
              <a:ext cx="10990199" cy="13718412"/>
            </a:xfrm>
            <a:custGeom>
              <a:avLst/>
              <a:gdLst/>
              <a:ahLst/>
              <a:cxnLst/>
              <a:rect l="l" t="t" r="r" b="b"/>
              <a:pathLst>
                <a:path w="10990199" h="13718412">
                  <a:moveTo>
                    <a:pt x="0" y="0"/>
                  </a:moveTo>
                  <a:lnTo>
                    <a:pt x="10990199" y="0"/>
                  </a:lnTo>
                  <a:lnTo>
                    <a:pt x="10990199" y="13718412"/>
                  </a:lnTo>
                  <a:lnTo>
                    <a:pt x="0" y="13718412"/>
                  </a:lnTo>
                  <a:close/>
                </a:path>
              </a:pathLst>
            </a:custGeom>
            <a:solidFill>
              <a:srgbClr val="FFFFFF">
                <a:alpha val="86275"/>
              </a:srgbClr>
            </a:solidFill>
          </p:spPr>
        </p:sp>
      </p:grpSp>
      <p:grpSp>
        <p:nvGrpSpPr>
          <p:cNvPr id="5" name="Group 5"/>
          <p:cNvGrpSpPr/>
          <p:nvPr/>
        </p:nvGrpSpPr>
        <p:grpSpPr>
          <a:xfrm>
            <a:off x="0" y="0"/>
            <a:ext cx="18288000" cy="10288773"/>
            <a:chOff x="0" y="0"/>
            <a:chExt cx="24384000" cy="13718364"/>
          </a:xfrm>
        </p:grpSpPr>
        <p:sp>
          <p:nvSpPr>
            <p:cNvPr id="6" name="Freeform 6"/>
            <p:cNvSpPr/>
            <p:nvPr/>
          </p:nvSpPr>
          <p:spPr>
            <a:xfrm>
              <a:off x="0" y="0"/>
              <a:ext cx="24384000" cy="13718412"/>
            </a:xfrm>
            <a:custGeom>
              <a:avLst/>
              <a:gdLst/>
              <a:ahLst/>
              <a:cxnLst/>
              <a:rect l="l" t="t" r="r" b="b"/>
              <a:pathLst>
                <a:path w="24384000" h="13718412">
                  <a:moveTo>
                    <a:pt x="0" y="0"/>
                  </a:moveTo>
                  <a:lnTo>
                    <a:pt x="24384000" y="0"/>
                  </a:lnTo>
                  <a:lnTo>
                    <a:pt x="24384000" y="13718412"/>
                  </a:lnTo>
                  <a:lnTo>
                    <a:pt x="0" y="13718412"/>
                  </a:lnTo>
                  <a:close/>
                </a:path>
              </a:pathLst>
            </a:custGeom>
            <a:solidFill>
              <a:srgbClr val="4DBC64">
                <a:alpha val="8627"/>
              </a:srgbClr>
            </a:solidFill>
          </p:spPr>
        </p:sp>
      </p:grpSp>
      <p:grpSp>
        <p:nvGrpSpPr>
          <p:cNvPr id="7" name="Group 7"/>
          <p:cNvGrpSpPr/>
          <p:nvPr/>
        </p:nvGrpSpPr>
        <p:grpSpPr>
          <a:xfrm>
            <a:off x="0" y="-1774"/>
            <a:ext cx="1477107" cy="2613088"/>
            <a:chOff x="0" y="0"/>
            <a:chExt cx="1969476" cy="3484118"/>
          </a:xfrm>
        </p:grpSpPr>
        <p:sp>
          <p:nvSpPr>
            <p:cNvPr id="8" name="Freeform 8"/>
            <p:cNvSpPr/>
            <p:nvPr/>
          </p:nvSpPr>
          <p:spPr>
            <a:xfrm>
              <a:off x="0" y="0"/>
              <a:ext cx="1969516" cy="3484118"/>
            </a:xfrm>
            <a:custGeom>
              <a:avLst/>
              <a:gdLst/>
              <a:ahLst/>
              <a:cxnLst/>
              <a:rect l="l" t="t" r="r" b="b"/>
              <a:pathLst>
                <a:path w="1969516" h="3484118">
                  <a:moveTo>
                    <a:pt x="0" y="0"/>
                  </a:moveTo>
                  <a:lnTo>
                    <a:pt x="1969516" y="0"/>
                  </a:lnTo>
                  <a:lnTo>
                    <a:pt x="1969516" y="3484118"/>
                  </a:lnTo>
                  <a:lnTo>
                    <a:pt x="0" y="3484118"/>
                  </a:lnTo>
                  <a:close/>
                </a:path>
              </a:pathLst>
            </a:custGeom>
            <a:solidFill>
              <a:srgbClr val="4DBC64">
                <a:alpha val="8627"/>
              </a:srgbClr>
            </a:solidFill>
          </p:spPr>
        </p:sp>
      </p:grpSp>
      <p:grpSp>
        <p:nvGrpSpPr>
          <p:cNvPr id="9" name="Group 9"/>
          <p:cNvGrpSpPr/>
          <p:nvPr/>
        </p:nvGrpSpPr>
        <p:grpSpPr>
          <a:xfrm>
            <a:off x="962757" y="2136936"/>
            <a:ext cx="6053504" cy="1582211"/>
            <a:chOff x="0" y="0"/>
            <a:chExt cx="8071338" cy="2109614"/>
          </a:xfrm>
        </p:grpSpPr>
        <p:sp>
          <p:nvSpPr>
            <p:cNvPr id="10" name="Freeform 10"/>
            <p:cNvSpPr/>
            <p:nvPr/>
          </p:nvSpPr>
          <p:spPr>
            <a:xfrm>
              <a:off x="0" y="0"/>
              <a:ext cx="8071358" cy="2109597"/>
            </a:xfrm>
            <a:custGeom>
              <a:avLst/>
              <a:gdLst/>
              <a:ahLst/>
              <a:cxnLst/>
              <a:rect l="l" t="t" r="r" b="b"/>
              <a:pathLst>
                <a:path w="8071358" h="2109597">
                  <a:moveTo>
                    <a:pt x="0" y="0"/>
                  </a:moveTo>
                  <a:lnTo>
                    <a:pt x="8071358" y="0"/>
                  </a:lnTo>
                  <a:lnTo>
                    <a:pt x="8071358" y="2109597"/>
                  </a:lnTo>
                  <a:lnTo>
                    <a:pt x="0" y="2109597"/>
                  </a:lnTo>
                  <a:close/>
                </a:path>
              </a:pathLst>
            </a:custGeom>
            <a:solidFill>
              <a:srgbClr val="4DBC64">
                <a:alpha val="8627"/>
              </a:srgbClr>
            </a:solidFill>
          </p:spPr>
        </p:sp>
      </p:grpSp>
      <p:grpSp>
        <p:nvGrpSpPr>
          <p:cNvPr id="11" name="Group 11"/>
          <p:cNvGrpSpPr/>
          <p:nvPr/>
        </p:nvGrpSpPr>
        <p:grpSpPr>
          <a:xfrm>
            <a:off x="5143500" y="555106"/>
            <a:ext cx="4167553" cy="1884759"/>
            <a:chOff x="0" y="0"/>
            <a:chExt cx="5556738" cy="2513012"/>
          </a:xfrm>
        </p:grpSpPr>
        <p:sp>
          <p:nvSpPr>
            <p:cNvPr id="12" name="Freeform 12"/>
            <p:cNvSpPr/>
            <p:nvPr/>
          </p:nvSpPr>
          <p:spPr>
            <a:xfrm>
              <a:off x="0" y="0"/>
              <a:ext cx="5556758" cy="2512949"/>
            </a:xfrm>
            <a:custGeom>
              <a:avLst/>
              <a:gdLst/>
              <a:ahLst/>
              <a:cxnLst/>
              <a:rect l="l" t="t" r="r" b="b"/>
              <a:pathLst>
                <a:path w="5556758" h="2512949">
                  <a:moveTo>
                    <a:pt x="0" y="0"/>
                  </a:moveTo>
                  <a:lnTo>
                    <a:pt x="5556758" y="0"/>
                  </a:lnTo>
                  <a:lnTo>
                    <a:pt x="5556758" y="2512949"/>
                  </a:lnTo>
                  <a:lnTo>
                    <a:pt x="0" y="2512949"/>
                  </a:lnTo>
                  <a:close/>
                </a:path>
              </a:pathLst>
            </a:custGeom>
            <a:solidFill>
              <a:srgbClr val="FFFFFF">
                <a:alpha val="48627"/>
              </a:srgbClr>
            </a:solidFill>
          </p:spPr>
        </p:sp>
      </p:grpSp>
      <p:sp>
        <p:nvSpPr>
          <p:cNvPr id="13" name="TextBox 13"/>
          <p:cNvSpPr txBox="1"/>
          <p:nvPr/>
        </p:nvSpPr>
        <p:spPr>
          <a:xfrm>
            <a:off x="870381" y="787202"/>
            <a:ext cx="12074092" cy="663702"/>
          </a:xfrm>
          <a:prstGeom prst="rect">
            <a:avLst/>
          </a:prstGeom>
        </p:spPr>
        <p:txBody>
          <a:bodyPr lIns="0" tIns="0" rIns="0" bIns="0" rtlCol="0" anchor="t">
            <a:spAutoFit/>
          </a:bodyPr>
          <a:lstStyle/>
          <a:p>
            <a:pPr algn="l">
              <a:lnSpc>
                <a:spcPts val="5184"/>
              </a:lnSpc>
            </a:pPr>
            <a:r>
              <a:rPr lang="en-US" sz="4800" b="1" dirty="0" smtClean="0">
                <a:solidFill>
                  <a:srgbClr val="000000"/>
                </a:solidFill>
                <a:latin typeface="Open Sans 1 Bold"/>
                <a:ea typeface="Open Sans 1 Bold"/>
                <a:cs typeface="Open Sans 1 Bold"/>
                <a:sym typeface="Open Sans 1 Bold"/>
              </a:rPr>
              <a:t>1</a:t>
            </a:r>
            <a:r>
              <a:rPr lang="tr-TR" sz="4800" b="1" dirty="0" smtClean="0">
                <a:solidFill>
                  <a:srgbClr val="000000"/>
                </a:solidFill>
                <a:latin typeface="Open Sans 1 Bold"/>
                <a:ea typeface="Open Sans 1 Bold"/>
                <a:cs typeface="Open Sans 1 Bold"/>
                <a:sym typeface="Open Sans 1 Bold"/>
              </a:rPr>
              <a:t>1</a:t>
            </a:r>
            <a:r>
              <a:rPr lang="en-US" sz="4800" b="1" dirty="0" smtClean="0">
                <a:solidFill>
                  <a:srgbClr val="000000"/>
                </a:solidFill>
                <a:latin typeface="Open Sans 1 Bold"/>
                <a:ea typeface="Open Sans 1 Bold"/>
                <a:cs typeface="Open Sans 1 Bold"/>
                <a:sym typeface="Open Sans 1 Bold"/>
              </a:rPr>
              <a:t>. </a:t>
            </a:r>
            <a:r>
              <a:rPr lang="en-US" sz="4800" b="1" dirty="0">
                <a:solidFill>
                  <a:srgbClr val="000000"/>
                </a:solidFill>
                <a:latin typeface="Open Sans 1 Bold"/>
                <a:ea typeface="Open Sans 1 Bold"/>
                <a:cs typeface="Open Sans 1 Bold"/>
                <a:sym typeface="Open Sans 1 Bold"/>
              </a:rPr>
              <a:t>Platform </a:t>
            </a:r>
            <a:r>
              <a:rPr lang="en-US" sz="4800" b="1" dirty="0" err="1">
                <a:solidFill>
                  <a:srgbClr val="000000"/>
                </a:solidFill>
                <a:latin typeface="Open Sans 1 Bold"/>
                <a:ea typeface="Open Sans 1 Bold"/>
                <a:cs typeface="Open Sans 1 Bold"/>
                <a:sym typeface="Open Sans 1 Bold"/>
              </a:rPr>
              <a:t>Zenginleştirme</a:t>
            </a:r>
            <a:endParaRPr lang="en-US" sz="4800" b="1" dirty="0">
              <a:solidFill>
                <a:srgbClr val="000000"/>
              </a:solidFill>
              <a:latin typeface="Open Sans 1 Bold"/>
              <a:ea typeface="Open Sans 1 Bold"/>
              <a:cs typeface="Open Sans 1 Bold"/>
              <a:sym typeface="Open Sans 1 Bold"/>
            </a:endParaRPr>
          </a:p>
        </p:txBody>
      </p:sp>
      <p:grpSp>
        <p:nvGrpSpPr>
          <p:cNvPr id="14" name="Group 14"/>
          <p:cNvGrpSpPr/>
          <p:nvPr/>
        </p:nvGrpSpPr>
        <p:grpSpPr>
          <a:xfrm>
            <a:off x="-4" y="6265306"/>
            <a:ext cx="3310308" cy="2735232"/>
            <a:chOff x="0" y="0"/>
            <a:chExt cx="4413744" cy="3646976"/>
          </a:xfrm>
        </p:grpSpPr>
        <p:sp>
          <p:nvSpPr>
            <p:cNvPr id="15" name="Freeform 15"/>
            <p:cNvSpPr/>
            <p:nvPr/>
          </p:nvSpPr>
          <p:spPr>
            <a:xfrm>
              <a:off x="0" y="0"/>
              <a:ext cx="4413758" cy="3646932"/>
            </a:xfrm>
            <a:custGeom>
              <a:avLst/>
              <a:gdLst/>
              <a:ahLst/>
              <a:cxnLst/>
              <a:rect l="l" t="t" r="r" b="b"/>
              <a:pathLst>
                <a:path w="4413758" h="3646932">
                  <a:moveTo>
                    <a:pt x="0" y="0"/>
                  </a:moveTo>
                  <a:lnTo>
                    <a:pt x="4413758" y="0"/>
                  </a:lnTo>
                  <a:lnTo>
                    <a:pt x="4413758" y="3646932"/>
                  </a:lnTo>
                  <a:lnTo>
                    <a:pt x="0" y="3646932"/>
                  </a:lnTo>
                  <a:close/>
                </a:path>
              </a:pathLst>
            </a:custGeom>
            <a:solidFill>
              <a:srgbClr val="4DBC64">
                <a:alpha val="8627"/>
              </a:srgbClr>
            </a:solidFill>
          </p:spPr>
        </p:sp>
      </p:grpSp>
      <p:grpSp>
        <p:nvGrpSpPr>
          <p:cNvPr id="16" name="Group 16"/>
          <p:cNvGrpSpPr/>
          <p:nvPr/>
        </p:nvGrpSpPr>
        <p:grpSpPr>
          <a:xfrm>
            <a:off x="2637693" y="8612064"/>
            <a:ext cx="6506307" cy="1674934"/>
            <a:chOff x="0" y="0"/>
            <a:chExt cx="8675076" cy="2233246"/>
          </a:xfrm>
        </p:grpSpPr>
        <p:sp>
          <p:nvSpPr>
            <p:cNvPr id="17" name="Freeform 17"/>
            <p:cNvSpPr/>
            <p:nvPr/>
          </p:nvSpPr>
          <p:spPr>
            <a:xfrm>
              <a:off x="0" y="0"/>
              <a:ext cx="8675116" cy="2233295"/>
            </a:xfrm>
            <a:custGeom>
              <a:avLst/>
              <a:gdLst/>
              <a:ahLst/>
              <a:cxnLst/>
              <a:rect l="l" t="t" r="r" b="b"/>
              <a:pathLst>
                <a:path w="8675116" h="2233295">
                  <a:moveTo>
                    <a:pt x="0" y="0"/>
                  </a:moveTo>
                  <a:lnTo>
                    <a:pt x="8675116" y="0"/>
                  </a:lnTo>
                  <a:lnTo>
                    <a:pt x="8675116" y="2233295"/>
                  </a:lnTo>
                  <a:lnTo>
                    <a:pt x="0" y="2233295"/>
                  </a:lnTo>
                  <a:close/>
                </a:path>
              </a:pathLst>
            </a:custGeom>
            <a:solidFill>
              <a:srgbClr val="FFFFFF">
                <a:alpha val="48627"/>
              </a:srgbClr>
            </a:solidFill>
          </p:spPr>
        </p:sp>
      </p:grpSp>
      <p:sp>
        <p:nvSpPr>
          <p:cNvPr id="18" name="Freeform 18"/>
          <p:cNvSpPr/>
          <p:nvPr/>
        </p:nvSpPr>
        <p:spPr>
          <a:xfrm>
            <a:off x="721942" y="1758684"/>
            <a:ext cx="6292575" cy="3862818"/>
          </a:xfrm>
          <a:custGeom>
            <a:avLst/>
            <a:gdLst/>
            <a:ahLst/>
            <a:cxnLst/>
            <a:rect l="l" t="t" r="r" b="b"/>
            <a:pathLst>
              <a:path w="6292575" h="3862818">
                <a:moveTo>
                  <a:pt x="0" y="0"/>
                </a:moveTo>
                <a:lnTo>
                  <a:pt x="6292575" y="0"/>
                </a:lnTo>
                <a:lnTo>
                  <a:pt x="6292575" y="3862818"/>
                </a:lnTo>
                <a:lnTo>
                  <a:pt x="0" y="3862818"/>
                </a:lnTo>
                <a:lnTo>
                  <a:pt x="0" y="0"/>
                </a:lnTo>
                <a:close/>
              </a:path>
            </a:pathLst>
          </a:custGeom>
          <a:blipFill>
            <a:blip r:embed="rId2"/>
            <a:stretch>
              <a:fillRect l="-143" r="-143"/>
            </a:stretch>
          </a:blipFill>
          <a:ln w="57150">
            <a:solidFill>
              <a:srgbClr val="00B050"/>
            </a:solidFill>
          </a:ln>
        </p:spPr>
      </p:sp>
      <p:sp>
        <p:nvSpPr>
          <p:cNvPr id="19" name="Freeform 19"/>
          <p:cNvSpPr/>
          <p:nvPr/>
        </p:nvSpPr>
        <p:spPr>
          <a:xfrm>
            <a:off x="10949296" y="318430"/>
            <a:ext cx="5026090" cy="4731778"/>
          </a:xfrm>
          <a:custGeom>
            <a:avLst/>
            <a:gdLst/>
            <a:ahLst/>
            <a:cxnLst/>
            <a:rect l="l" t="t" r="r" b="b"/>
            <a:pathLst>
              <a:path w="4783431" h="4621928">
                <a:moveTo>
                  <a:pt x="0" y="0"/>
                </a:moveTo>
                <a:lnTo>
                  <a:pt x="4783431" y="0"/>
                </a:lnTo>
                <a:lnTo>
                  <a:pt x="4783431" y="4621928"/>
                </a:lnTo>
                <a:lnTo>
                  <a:pt x="0" y="4621928"/>
                </a:lnTo>
                <a:lnTo>
                  <a:pt x="0" y="0"/>
                </a:lnTo>
                <a:close/>
              </a:path>
            </a:pathLst>
          </a:custGeom>
          <a:blipFill>
            <a:blip r:embed="rId3"/>
            <a:stretch>
              <a:fillRect l="-10" r="-10"/>
            </a:stretch>
          </a:blipFill>
          <a:ln w="38100">
            <a:solidFill>
              <a:srgbClr val="00B050"/>
            </a:solidFill>
          </a:ln>
        </p:spPr>
      </p:sp>
      <p:sp>
        <p:nvSpPr>
          <p:cNvPr id="20" name="Freeform 20"/>
          <p:cNvSpPr/>
          <p:nvPr/>
        </p:nvSpPr>
        <p:spPr>
          <a:xfrm>
            <a:off x="10864380" y="6105706"/>
            <a:ext cx="6292575" cy="3610397"/>
          </a:xfrm>
          <a:custGeom>
            <a:avLst/>
            <a:gdLst/>
            <a:ahLst/>
            <a:cxnLst/>
            <a:rect l="l" t="t" r="r" b="b"/>
            <a:pathLst>
              <a:path w="6292575" h="3610397">
                <a:moveTo>
                  <a:pt x="0" y="0"/>
                </a:moveTo>
                <a:lnTo>
                  <a:pt x="6292575" y="0"/>
                </a:lnTo>
                <a:lnTo>
                  <a:pt x="6292575" y="3610397"/>
                </a:lnTo>
                <a:lnTo>
                  <a:pt x="0" y="3610397"/>
                </a:lnTo>
                <a:lnTo>
                  <a:pt x="0" y="0"/>
                </a:lnTo>
                <a:close/>
              </a:path>
            </a:pathLst>
          </a:custGeom>
          <a:blipFill>
            <a:blip r:embed="rId4"/>
            <a:stretch>
              <a:fillRect l="-170" r="-170"/>
            </a:stretch>
          </a:blipFill>
          <a:ln w="38100">
            <a:solidFill>
              <a:srgbClr val="00B050"/>
            </a:solidFill>
          </a:ln>
        </p:spPr>
      </p:sp>
      <p:grpSp>
        <p:nvGrpSpPr>
          <p:cNvPr id="21" name="Group 21"/>
          <p:cNvGrpSpPr/>
          <p:nvPr/>
        </p:nvGrpSpPr>
        <p:grpSpPr>
          <a:xfrm>
            <a:off x="3684997" y="5003133"/>
            <a:ext cx="5120448" cy="789580"/>
            <a:chOff x="-38099" y="0"/>
            <a:chExt cx="6827265" cy="1052772"/>
          </a:xfrm>
        </p:grpSpPr>
        <p:sp>
          <p:nvSpPr>
            <p:cNvPr id="22" name="Freeform 22"/>
            <p:cNvSpPr/>
            <p:nvPr/>
          </p:nvSpPr>
          <p:spPr>
            <a:xfrm>
              <a:off x="76184" y="2551"/>
              <a:ext cx="6712966" cy="923290"/>
            </a:xfrm>
            <a:custGeom>
              <a:avLst/>
              <a:gdLst/>
              <a:ahLst/>
              <a:cxnLst/>
              <a:rect l="l" t="t" r="r" b="b"/>
              <a:pathLst>
                <a:path w="6712966" h="923290">
                  <a:moveTo>
                    <a:pt x="0" y="0"/>
                  </a:moveTo>
                  <a:lnTo>
                    <a:pt x="6712966" y="0"/>
                  </a:lnTo>
                  <a:lnTo>
                    <a:pt x="6712966" y="923290"/>
                  </a:lnTo>
                  <a:lnTo>
                    <a:pt x="0" y="923290"/>
                  </a:lnTo>
                  <a:close/>
                </a:path>
              </a:pathLst>
            </a:custGeom>
            <a:solidFill>
              <a:srgbClr val="FFFFFF"/>
            </a:solidFill>
          </p:spPr>
        </p:sp>
        <p:sp>
          <p:nvSpPr>
            <p:cNvPr id="23" name="Freeform 23"/>
            <p:cNvSpPr/>
            <p:nvPr/>
          </p:nvSpPr>
          <p:spPr>
            <a:xfrm>
              <a:off x="0" y="0"/>
              <a:ext cx="6789166" cy="999490"/>
            </a:xfrm>
            <a:custGeom>
              <a:avLst/>
              <a:gdLst/>
              <a:ahLst/>
              <a:cxnLst/>
              <a:rect l="l" t="t" r="r" b="b"/>
              <a:pathLst>
                <a:path w="6789166" h="999490">
                  <a:moveTo>
                    <a:pt x="38100" y="0"/>
                  </a:moveTo>
                  <a:lnTo>
                    <a:pt x="6751066" y="0"/>
                  </a:lnTo>
                  <a:cubicBezTo>
                    <a:pt x="6772148" y="0"/>
                    <a:pt x="6789166" y="17018"/>
                    <a:pt x="6789166" y="38100"/>
                  </a:cubicBezTo>
                  <a:lnTo>
                    <a:pt x="6789166" y="961390"/>
                  </a:lnTo>
                  <a:cubicBezTo>
                    <a:pt x="6789166" y="982472"/>
                    <a:pt x="6772148" y="999490"/>
                    <a:pt x="6751066" y="999490"/>
                  </a:cubicBezTo>
                  <a:lnTo>
                    <a:pt x="38100" y="999490"/>
                  </a:lnTo>
                  <a:cubicBezTo>
                    <a:pt x="17018" y="999490"/>
                    <a:pt x="0" y="982472"/>
                    <a:pt x="0" y="961390"/>
                  </a:cubicBezTo>
                  <a:lnTo>
                    <a:pt x="0" y="38100"/>
                  </a:lnTo>
                  <a:cubicBezTo>
                    <a:pt x="0" y="17018"/>
                    <a:pt x="17018" y="0"/>
                    <a:pt x="38100" y="0"/>
                  </a:cubicBezTo>
                  <a:moveTo>
                    <a:pt x="38100" y="76200"/>
                  </a:moveTo>
                  <a:lnTo>
                    <a:pt x="38100" y="38100"/>
                  </a:lnTo>
                  <a:lnTo>
                    <a:pt x="76200" y="38100"/>
                  </a:lnTo>
                  <a:lnTo>
                    <a:pt x="76200" y="961390"/>
                  </a:lnTo>
                  <a:lnTo>
                    <a:pt x="38100" y="961390"/>
                  </a:lnTo>
                  <a:lnTo>
                    <a:pt x="38100" y="923290"/>
                  </a:lnTo>
                  <a:lnTo>
                    <a:pt x="6751066" y="923290"/>
                  </a:lnTo>
                  <a:lnTo>
                    <a:pt x="6751066" y="961390"/>
                  </a:lnTo>
                  <a:lnTo>
                    <a:pt x="6712966" y="961390"/>
                  </a:lnTo>
                  <a:lnTo>
                    <a:pt x="6712966" y="38100"/>
                  </a:lnTo>
                  <a:lnTo>
                    <a:pt x="6751066" y="38100"/>
                  </a:lnTo>
                  <a:lnTo>
                    <a:pt x="6751066" y="76200"/>
                  </a:lnTo>
                  <a:lnTo>
                    <a:pt x="38100" y="76200"/>
                  </a:lnTo>
                  <a:close/>
                </a:path>
              </a:pathLst>
            </a:custGeom>
            <a:solidFill>
              <a:srgbClr val="4DBC64"/>
            </a:solidFill>
          </p:spPr>
        </p:sp>
        <p:sp>
          <p:nvSpPr>
            <p:cNvPr id="24" name="TextBox 24"/>
            <p:cNvSpPr txBox="1"/>
            <p:nvPr/>
          </p:nvSpPr>
          <p:spPr>
            <a:xfrm>
              <a:off x="-38099" y="62767"/>
              <a:ext cx="6789150" cy="990005"/>
            </a:xfrm>
            <a:prstGeom prst="rect">
              <a:avLst/>
            </a:prstGeom>
          </p:spPr>
          <p:txBody>
            <a:bodyPr lIns="50800" tIns="50800" rIns="50800" bIns="50800" rtlCol="0" anchor="t"/>
            <a:lstStyle/>
            <a:p>
              <a:pPr algn="ctr">
                <a:lnSpc>
                  <a:spcPts val="2160"/>
                </a:lnSpc>
              </a:pPr>
              <a:r>
                <a:rPr lang="en-US" sz="1800" dirty="0">
                  <a:solidFill>
                    <a:srgbClr val="000000"/>
                  </a:solidFill>
                  <a:latin typeface="Open Sans 1"/>
                  <a:ea typeface="Open Sans 1"/>
                  <a:cs typeface="Open Sans 1"/>
                  <a:sym typeface="Open Sans 1"/>
                </a:rPr>
                <a:t>ITC Procurement Map </a:t>
              </a:r>
              <a:r>
                <a:rPr lang="en-US" sz="1800" dirty="0" err="1">
                  <a:solidFill>
                    <a:srgbClr val="000000"/>
                  </a:solidFill>
                  <a:latin typeface="Open Sans 1"/>
                  <a:ea typeface="Open Sans 1"/>
                  <a:cs typeface="Open Sans 1"/>
                  <a:sym typeface="Open Sans 1"/>
                </a:rPr>
                <a:t>entegrasyonu</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ile</a:t>
              </a:r>
              <a:r>
                <a:rPr lang="en-US" sz="1800" dirty="0">
                  <a:solidFill>
                    <a:srgbClr val="000000"/>
                  </a:solidFill>
                  <a:latin typeface="Open Sans 1"/>
                  <a:ea typeface="Open Sans 1"/>
                  <a:cs typeface="Open Sans 1"/>
                  <a:sym typeface="Open Sans 1"/>
                </a:rPr>
                <a:t> 70.000 + </a:t>
              </a:r>
              <a:r>
                <a:rPr lang="en-US" sz="1800" dirty="0" err="1">
                  <a:solidFill>
                    <a:srgbClr val="000000"/>
                  </a:solidFill>
                  <a:latin typeface="Open Sans 1"/>
                  <a:ea typeface="Open Sans 1"/>
                  <a:cs typeface="Open Sans 1"/>
                  <a:sym typeface="Open Sans 1"/>
                </a:rPr>
                <a:t>ihalenin</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firmalara</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sunulması</a:t>
              </a:r>
              <a:endParaRPr lang="en-US" sz="1800" dirty="0">
                <a:solidFill>
                  <a:srgbClr val="000000"/>
                </a:solidFill>
                <a:latin typeface="Open Sans 1"/>
                <a:ea typeface="Open Sans 1"/>
                <a:cs typeface="Open Sans 1"/>
                <a:sym typeface="Open Sans 1"/>
              </a:endParaRPr>
            </a:p>
          </p:txBody>
        </p:sp>
      </p:grpSp>
      <p:sp>
        <p:nvSpPr>
          <p:cNvPr id="25" name="Freeform 25"/>
          <p:cNvSpPr/>
          <p:nvPr/>
        </p:nvSpPr>
        <p:spPr>
          <a:xfrm>
            <a:off x="2781400" y="5986917"/>
            <a:ext cx="6292575" cy="3757252"/>
          </a:xfrm>
          <a:custGeom>
            <a:avLst/>
            <a:gdLst/>
            <a:ahLst/>
            <a:cxnLst/>
            <a:rect l="l" t="t" r="r" b="b"/>
            <a:pathLst>
              <a:path w="6292575" h="3757252">
                <a:moveTo>
                  <a:pt x="0" y="0"/>
                </a:moveTo>
                <a:lnTo>
                  <a:pt x="6292576" y="0"/>
                </a:lnTo>
                <a:lnTo>
                  <a:pt x="6292576" y="3757253"/>
                </a:lnTo>
                <a:lnTo>
                  <a:pt x="0" y="3757253"/>
                </a:lnTo>
                <a:lnTo>
                  <a:pt x="0" y="0"/>
                </a:lnTo>
                <a:close/>
              </a:path>
            </a:pathLst>
          </a:custGeom>
          <a:blipFill>
            <a:blip r:embed="rId5"/>
            <a:stretch>
              <a:fillRect l="-154" r="-154"/>
            </a:stretch>
          </a:blipFill>
          <a:ln w="38100">
            <a:solidFill>
              <a:srgbClr val="00B050"/>
            </a:solidFill>
          </a:ln>
        </p:spPr>
      </p:sp>
      <p:grpSp>
        <p:nvGrpSpPr>
          <p:cNvPr id="26" name="Group 26"/>
          <p:cNvGrpSpPr/>
          <p:nvPr/>
        </p:nvGrpSpPr>
        <p:grpSpPr>
          <a:xfrm>
            <a:off x="4611972" y="9022142"/>
            <a:ext cx="5091874" cy="1082155"/>
            <a:chOff x="0" y="0"/>
            <a:chExt cx="6789166" cy="1442872"/>
          </a:xfrm>
        </p:grpSpPr>
        <p:sp>
          <p:nvSpPr>
            <p:cNvPr id="27" name="Freeform 27"/>
            <p:cNvSpPr/>
            <p:nvPr/>
          </p:nvSpPr>
          <p:spPr>
            <a:xfrm>
              <a:off x="38100" y="38100"/>
              <a:ext cx="6712966" cy="1292606"/>
            </a:xfrm>
            <a:custGeom>
              <a:avLst/>
              <a:gdLst/>
              <a:ahLst/>
              <a:cxnLst/>
              <a:rect l="l" t="t" r="r" b="b"/>
              <a:pathLst>
                <a:path w="6712966" h="1292606">
                  <a:moveTo>
                    <a:pt x="0" y="0"/>
                  </a:moveTo>
                  <a:lnTo>
                    <a:pt x="6712966" y="0"/>
                  </a:lnTo>
                  <a:lnTo>
                    <a:pt x="6712966" y="1292606"/>
                  </a:lnTo>
                  <a:lnTo>
                    <a:pt x="0" y="1292606"/>
                  </a:lnTo>
                  <a:close/>
                </a:path>
              </a:pathLst>
            </a:custGeom>
            <a:solidFill>
              <a:srgbClr val="FFFFFF"/>
            </a:solidFill>
          </p:spPr>
        </p:sp>
        <p:sp>
          <p:nvSpPr>
            <p:cNvPr id="28" name="Freeform 28"/>
            <p:cNvSpPr/>
            <p:nvPr/>
          </p:nvSpPr>
          <p:spPr>
            <a:xfrm>
              <a:off x="0" y="0"/>
              <a:ext cx="6789166" cy="1368806"/>
            </a:xfrm>
            <a:custGeom>
              <a:avLst/>
              <a:gdLst/>
              <a:ahLst/>
              <a:cxnLst/>
              <a:rect l="l" t="t" r="r" b="b"/>
              <a:pathLst>
                <a:path w="6789166" h="1368806">
                  <a:moveTo>
                    <a:pt x="38100" y="0"/>
                  </a:moveTo>
                  <a:lnTo>
                    <a:pt x="6751066" y="0"/>
                  </a:lnTo>
                  <a:cubicBezTo>
                    <a:pt x="6772148" y="0"/>
                    <a:pt x="6789166" y="17018"/>
                    <a:pt x="6789166" y="38100"/>
                  </a:cubicBezTo>
                  <a:lnTo>
                    <a:pt x="6789166" y="1330706"/>
                  </a:lnTo>
                  <a:cubicBezTo>
                    <a:pt x="6789166" y="1351788"/>
                    <a:pt x="6772148" y="1368806"/>
                    <a:pt x="6751066" y="1368806"/>
                  </a:cubicBezTo>
                  <a:lnTo>
                    <a:pt x="38100" y="1368806"/>
                  </a:lnTo>
                  <a:cubicBezTo>
                    <a:pt x="17018" y="1368806"/>
                    <a:pt x="0" y="1351788"/>
                    <a:pt x="0" y="1330706"/>
                  </a:cubicBezTo>
                  <a:lnTo>
                    <a:pt x="0" y="38100"/>
                  </a:lnTo>
                  <a:cubicBezTo>
                    <a:pt x="0" y="17018"/>
                    <a:pt x="17018" y="0"/>
                    <a:pt x="38100" y="0"/>
                  </a:cubicBezTo>
                  <a:moveTo>
                    <a:pt x="38100" y="76200"/>
                  </a:moveTo>
                  <a:lnTo>
                    <a:pt x="38100" y="38100"/>
                  </a:lnTo>
                  <a:lnTo>
                    <a:pt x="76200" y="38100"/>
                  </a:lnTo>
                  <a:lnTo>
                    <a:pt x="76200" y="1330706"/>
                  </a:lnTo>
                  <a:lnTo>
                    <a:pt x="38100" y="1330706"/>
                  </a:lnTo>
                  <a:lnTo>
                    <a:pt x="38100" y="1292606"/>
                  </a:lnTo>
                  <a:lnTo>
                    <a:pt x="6751066" y="1292606"/>
                  </a:lnTo>
                  <a:lnTo>
                    <a:pt x="6751066" y="1330706"/>
                  </a:lnTo>
                  <a:lnTo>
                    <a:pt x="6712966" y="1330706"/>
                  </a:lnTo>
                  <a:lnTo>
                    <a:pt x="6712966" y="38100"/>
                  </a:lnTo>
                  <a:lnTo>
                    <a:pt x="6751066" y="38100"/>
                  </a:lnTo>
                  <a:lnTo>
                    <a:pt x="6751066" y="76200"/>
                  </a:lnTo>
                  <a:lnTo>
                    <a:pt x="38100" y="76200"/>
                  </a:lnTo>
                  <a:close/>
                </a:path>
              </a:pathLst>
            </a:custGeom>
            <a:solidFill>
              <a:srgbClr val="4DBC64"/>
            </a:solidFill>
          </p:spPr>
        </p:sp>
        <p:sp>
          <p:nvSpPr>
            <p:cNvPr id="29" name="TextBox 29"/>
            <p:cNvSpPr txBox="1"/>
            <p:nvPr/>
          </p:nvSpPr>
          <p:spPr>
            <a:xfrm>
              <a:off x="8" y="83535"/>
              <a:ext cx="6789150" cy="1359337"/>
            </a:xfrm>
            <a:prstGeom prst="rect">
              <a:avLst/>
            </a:prstGeom>
          </p:spPr>
          <p:txBody>
            <a:bodyPr lIns="50800" tIns="50800" rIns="50800" bIns="50800" rtlCol="0" anchor="t"/>
            <a:lstStyle/>
            <a:p>
              <a:pPr algn="ctr">
                <a:lnSpc>
                  <a:spcPts val="2160"/>
                </a:lnSpc>
              </a:pPr>
              <a:r>
                <a:rPr lang="en-US" sz="1800" dirty="0">
                  <a:solidFill>
                    <a:srgbClr val="000000"/>
                  </a:solidFill>
                  <a:latin typeface="Open Sans 1"/>
                  <a:ea typeface="Open Sans 1"/>
                  <a:cs typeface="Open Sans 1"/>
                  <a:sym typeface="Open Sans 1"/>
                </a:rPr>
                <a:t>Halı, </a:t>
              </a:r>
              <a:r>
                <a:rPr lang="en-US" sz="1800" dirty="0" err="1">
                  <a:solidFill>
                    <a:srgbClr val="000000"/>
                  </a:solidFill>
                  <a:latin typeface="Open Sans 1"/>
                  <a:ea typeface="Open Sans 1"/>
                  <a:cs typeface="Open Sans 1"/>
                  <a:sym typeface="Open Sans 1"/>
                </a:rPr>
                <a:t>iklimlendirme</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bilişim</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eğitim</a:t>
              </a:r>
              <a:r>
                <a:rPr lang="en-US" sz="1800" dirty="0">
                  <a:solidFill>
                    <a:srgbClr val="000000"/>
                  </a:solidFill>
                  <a:latin typeface="Open Sans 1"/>
                  <a:ea typeface="Open Sans 1"/>
                  <a:cs typeface="Open Sans 1"/>
                  <a:sym typeface="Open Sans 1"/>
                </a:rPr>
                <a:t>, film/</a:t>
              </a:r>
              <a:r>
                <a:rPr lang="en-US" sz="1800" dirty="0" err="1">
                  <a:solidFill>
                    <a:srgbClr val="000000"/>
                  </a:solidFill>
                  <a:latin typeface="Open Sans 1"/>
                  <a:ea typeface="Open Sans 1"/>
                  <a:cs typeface="Open Sans 1"/>
                  <a:sym typeface="Open Sans 1"/>
                </a:rPr>
                <a:t>sinema</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ve</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sağlık</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olmak</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üzere</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toplam</a:t>
              </a:r>
              <a:r>
                <a:rPr lang="en-US" sz="1800" dirty="0">
                  <a:solidFill>
                    <a:srgbClr val="000000"/>
                  </a:solidFill>
                  <a:latin typeface="Open Sans 1"/>
                  <a:ea typeface="Open Sans 1"/>
                  <a:cs typeface="Open Sans 1"/>
                  <a:sym typeface="Open Sans 1"/>
                </a:rPr>
                <a:t> 6 </a:t>
              </a:r>
              <a:r>
                <a:rPr lang="en-US" sz="1800" dirty="0" err="1">
                  <a:solidFill>
                    <a:srgbClr val="000000"/>
                  </a:solidFill>
                  <a:latin typeface="Open Sans 1"/>
                  <a:ea typeface="Open Sans 1"/>
                  <a:cs typeface="Open Sans 1"/>
                  <a:sym typeface="Open Sans 1"/>
                </a:rPr>
                <a:t>adet</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yeni</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sektör</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raporunun</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sunulması</a:t>
              </a:r>
              <a:endParaRPr lang="en-US" sz="1800" dirty="0">
                <a:solidFill>
                  <a:srgbClr val="000000"/>
                </a:solidFill>
                <a:latin typeface="Open Sans 1"/>
                <a:ea typeface="Open Sans 1"/>
                <a:cs typeface="Open Sans 1"/>
                <a:sym typeface="Open Sans 1"/>
              </a:endParaRPr>
            </a:p>
          </p:txBody>
        </p:sp>
      </p:grpSp>
      <p:grpSp>
        <p:nvGrpSpPr>
          <p:cNvPr id="30" name="Group 30"/>
          <p:cNvGrpSpPr/>
          <p:nvPr/>
        </p:nvGrpSpPr>
        <p:grpSpPr>
          <a:xfrm>
            <a:off x="11971347" y="4613629"/>
            <a:ext cx="5120437" cy="1054094"/>
            <a:chOff x="-38100" y="-36596"/>
            <a:chExt cx="6827250" cy="1405458"/>
          </a:xfrm>
        </p:grpSpPr>
        <p:sp>
          <p:nvSpPr>
            <p:cNvPr id="31" name="Freeform 31"/>
            <p:cNvSpPr/>
            <p:nvPr/>
          </p:nvSpPr>
          <p:spPr>
            <a:xfrm>
              <a:off x="38100" y="38100"/>
              <a:ext cx="6712966" cy="1292606"/>
            </a:xfrm>
            <a:custGeom>
              <a:avLst/>
              <a:gdLst/>
              <a:ahLst/>
              <a:cxnLst/>
              <a:rect l="l" t="t" r="r" b="b"/>
              <a:pathLst>
                <a:path w="6712966" h="1292606">
                  <a:moveTo>
                    <a:pt x="0" y="0"/>
                  </a:moveTo>
                  <a:lnTo>
                    <a:pt x="6712966" y="0"/>
                  </a:lnTo>
                  <a:lnTo>
                    <a:pt x="6712966" y="1292606"/>
                  </a:lnTo>
                  <a:lnTo>
                    <a:pt x="0" y="1292606"/>
                  </a:lnTo>
                  <a:close/>
                </a:path>
              </a:pathLst>
            </a:custGeom>
            <a:solidFill>
              <a:srgbClr val="FFFFFF"/>
            </a:solidFill>
          </p:spPr>
        </p:sp>
        <p:sp>
          <p:nvSpPr>
            <p:cNvPr id="32" name="Freeform 32"/>
            <p:cNvSpPr/>
            <p:nvPr/>
          </p:nvSpPr>
          <p:spPr>
            <a:xfrm>
              <a:off x="-38100" y="-36596"/>
              <a:ext cx="6789166" cy="1368806"/>
            </a:xfrm>
            <a:custGeom>
              <a:avLst/>
              <a:gdLst/>
              <a:ahLst/>
              <a:cxnLst/>
              <a:rect l="l" t="t" r="r" b="b"/>
              <a:pathLst>
                <a:path w="6789166" h="1368806">
                  <a:moveTo>
                    <a:pt x="38100" y="0"/>
                  </a:moveTo>
                  <a:lnTo>
                    <a:pt x="6751066" y="0"/>
                  </a:lnTo>
                  <a:cubicBezTo>
                    <a:pt x="6772148" y="0"/>
                    <a:pt x="6789166" y="17018"/>
                    <a:pt x="6789166" y="38100"/>
                  </a:cubicBezTo>
                  <a:lnTo>
                    <a:pt x="6789166" y="1330706"/>
                  </a:lnTo>
                  <a:cubicBezTo>
                    <a:pt x="6789166" y="1351788"/>
                    <a:pt x="6772148" y="1368806"/>
                    <a:pt x="6751066" y="1368806"/>
                  </a:cubicBezTo>
                  <a:lnTo>
                    <a:pt x="38100" y="1368806"/>
                  </a:lnTo>
                  <a:cubicBezTo>
                    <a:pt x="17018" y="1368806"/>
                    <a:pt x="0" y="1351788"/>
                    <a:pt x="0" y="1330706"/>
                  </a:cubicBezTo>
                  <a:lnTo>
                    <a:pt x="0" y="38100"/>
                  </a:lnTo>
                  <a:cubicBezTo>
                    <a:pt x="0" y="17018"/>
                    <a:pt x="17018" y="0"/>
                    <a:pt x="38100" y="0"/>
                  </a:cubicBezTo>
                  <a:moveTo>
                    <a:pt x="38100" y="76200"/>
                  </a:moveTo>
                  <a:lnTo>
                    <a:pt x="38100" y="38100"/>
                  </a:lnTo>
                  <a:lnTo>
                    <a:pt x="76200" y="38100"/>
                  </a:lnTo>
                  <a:lnTo>
                    <a:pt x="76200" y="1330706"/>
                  </a:lnTo>
                  <a:lnTo>
                    <a:pt x="38100" y="1330706"/>
                  </a:lnTo>
                  <a:lnTo>
                    <a:pt x="38100" y="1292606"/>
                  </a:lnTo>
                  <a:lnTo>
                    <a:pt x="6751066" y="1292606"/>
                  </a:lnTo>
                  <a:lnTo>
                    <a:pt x="6751066" y="1330706"/>
                  </a:lnTo>
                  <a:lnTo>
                    <a:pt x="6712966" y="1330706"/>
                  </a:lnTo>
                  <a:lnTo>
                    <a:pt x="6712966" y="38100"/>
                  </a:lnTo>
                  <a:lnTo>
                    <a:pt x="6751066" y="38100"/>
                  </a:lnTo>
                  <a:lnTo>
                    <a:pt x="6751066" y="76200"/>
                  </a:lnTo>
                  <a:lnTo>
                    <a:pt x="38100" y="76200"/>
                  </a:lnTo>
                  <a:close/>
                </a:path>
              </a:pathLst>
            </a:custGeom>
            <a:solidFill>
              <a:srgbClr val="4DBC64"/>
            </a:solidFill>
          </p:spPr>
        </p:sp>
        <p:sp>
          <p:nvSpPr>
            <p:cNvPr id="33" name="TextBox 33"/>
            <p:cNvSpPr txBox="1"/>
            <p:nvPr/>
          </p:nvSpPr>
          <p:spPr>
            <a:xfrm>
              <a:off x="0" y="9525"/>
              <a:ext cx="6789150" cy="1359337"/>
            </a:xfrm>
            <a:prstGeom prst="rect">
              <a:avLst/>
            </a:prstGeom>
          </p:spPr>
          <p:txBody>
            <a:bodyPr lIns="50800" tIns="50800" rIns="50800" bIns="50800" rtlCol="0" anchor="t"/>
            <a:lstStyle/>
            <a:p>
              <a:pPr algn="ctr">
                <a:lnSpc>
                  <a:spcPts val="2160"/>
                </a:lnSpc>
              </a:pPr>
              <a:r>
                <a:rPr lang="en-US" sz="1800" dirty="0">
                  <a:solidFill>
                    <a:srgbClr val="000000"/>
                  </a:solidFill>
                  <a:latin typeface="Open Sans 1"/>
                  <a:ea typeface="Open Sans 1"/>
                  <a:cs typeface="Open Sans 1"/>
                  <a:sym typeface="Open Sans 1"/>
                </a:rPr>
                <a:t>ITC </a:t>
              </a:r>
              <a:r>
                <a:rPr lang="en-US" sz="1800" dirty="0" err="1">
                  <a:solidFill>
                    <a:srgbClr val="000000"/>
                  </a:solidFill>
                  <a:latin typeface="Open Sans 1"/>
                  <a:ea typeface="Open Sans 1"/>
                  <a:cs typeface="Open Sans 1"/>
                  <a:sym typeface="Open Sans 1"/>
                </a:rPr>
                <a:t>Macmap</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entegrasyonu</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ile</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gümrük</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vergilerinin</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ve</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ithalat</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kotalarının</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firmalara</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sunulması</a:t>
              </a:r>
              <a:endParaRPr lang="en-US" sz="1800" dirty="0">
                <a:solidFill>
                  <a:srgbClr val="000000"/>
                </a:solidFill>
                <a:latin typeface="Open Sans 1"/>
                <a:ea typeface="Open Sans 1"/>
                <a:cs typeface="Open Sans 1"/>
                <a:sym typeface="Open Sans 1"/>
              </a:endParaRPr>
            </a:p>
          </p:txBody>
        </p:sp>
      </p:grpSp>
      <p:grpSp>
        <p:nvGrpSpPr>
          <p:cNvPr id="34" name="Group 34"/>
          <p:cNvGrpSpPr/>
          <p:nvPr/>
        </p:nvGrpSpPr>
        <p:grpSpPr>
          <a:xfrm>
            <a:off x="12612316" y="9234429"/>
            <a:ext cx="5091874" cy="790739"/>
            <a:chOff x="0" y="0"/>
            <a:chExt cx="6789166" cy="1054318"/>
          </a:xfrm>
        </p:grpSpPr>
        <p:sp>
          <p:nvSpPr>
            <p:cNvPr id="35" name="Freeform 35"/>
            <p:cNvSpPr/>
            <p:nvPr/>
          </p:nvSpPr>
          <p:spPr>
            <a:xfrm>
              <a:off x="38092" y="71163"/>
              <a:ext cx="6712966" cy="923290"/>
            </a:xfrm>
            <a:custGeom>
              <a:avLst/>
              <a:gdLst/>
              <a:ahLst/>
              <a:cxnLst/>
              <a:rect l="l" t="t" r="r" b="b"/>
              <a:pathLst>
                <a:path w="6712966" h="923290">
                  <a:moveTo>
                    <a:pt x="0" y="0"/>
                  </a:moveTo>
                  <a:lnTo>
                    <a:pt x="6712966" y="0"/>
                  </a:lnTo>
                  <a:lnTo>
                    <a:pt x="6712966" y="923290"/>
                  </a:lnTo>
                  <a:lnTo>
                    <a:pt x="0" y="923290"/>
                  </a:lnTo>
                  <a:close/>
                </a:path>
              </a:pathLst>
            </a:custGeom>
            <a:solidFill>
              <a:srgbClr val="FFFFFF"/>
            </a:solidFill>
          </p:spPr>
        </p:sp>
        <p:sp>
          <p:nvSpPr>
            <p:cNvPr id="36" name="Freeform 36"/>
            <p:cNvSpPr/>
            <p:nvPr/>
          </p:nvSpPr>
          <p:spPr>
            <a:xfrm>
              <a:off x="0" y="0"/>
              <a:ext cx="6789166" cy="999490"/>
            </a:xfrm>
            <a:custGeom>
              <a:avLst/>
              <a:gdLst/>
              <a:ahLst/>
              <a:cxnLst/>
              <a:rect l="l" t="t" r="r" b="b"/>
              <a:pathLst>
                <a:path w="6789166" h="999490">
                  <a:moveTo>
                    <a:pt x="38100" y="0"/>
                  </a:moveTo>
                  <a:lnTo>
                    <a:pt x="6751066" y="0"/>
                  </a:lnTo>
                  <a:cubicBezTo>
                    <a:pt x="6772148" y="0"/>
                    <a:pt x="6789166" y="17018"/>
                    <a:pt x="6789166" y="38100"/>
                  </a:cubicBezTo>
                  <a:lnTo>
                    <a:pt x="6789166" y="961390"/>
                  </a:lnTo>
                  <a:cubicBezTo>
                    <a:pt x="6789166" y="982472"/>
                    <a:pt x="6772148" y="999490"/>
                    <a:pt x="6751066" y="999490"/>
                  </a:cubicBezTo>
                  <a:lnTo>
                    <a:pt x="38100" y="999490"/>
                  </a:lnTo>
                  <a:cubicBezTo>
                    <a:pt x="17018" y="999490"/>
                    <a:pt x="0" y="982472"/>
                    <a:pt x="0" y="961390"/>
                  </a:cubicBezTo>
                  <a:lnTo>
                    <a:pt x="0" y="38100"/>
                  </a:lnTo>
                  <a:cubicBezTo>
                    <a:pt x="0" y="17018"/>
                    <a:pt x="17018" y="0"/>
                    <a:pt x="38100" y="0"/>
                  </a:cubicBezTo>
                  <a:moveTo>
                    <a:pt x="38100" y="76200"/>
                  </a:moveTo>
                  <a:lnTo>
                    <a:pt x="38100" y="38100"/>
                  </a:lnTo>
                  <a:lnTo>
                    <a:pt x="76200" y="38100"/>
                  </a:lnTo>
                  <a:lnTo>
                    <a:pt x="76200" y="961390"/>
                  </a:lnTo>
                  <a:lnTo>
                    <a:pt x="38100" y="961390"/>
                  </a:lnTo>
                  <a:lnTo>
                    <a:pt x="38100" y="923290"/>
                  </a:lnTo>
                  <a:lnTo>
                    <a:pt x="6751066" y="923290"/>
                  </a:lnTo>
                  <a:lnTo>
                    <a:pt x="6751066" y="961390"/>
                  </a:lnTo>
                  <a:lnTo>
                    <a:pt x="6712966" y="961390"/>
                  </a:lnTo>
                  <a:lnTo>
                    <a:pt x="6712966" y="38100"/>
                  </a:lnTo>
                  <a:lnTo>
                    <a:pt x="6751066" y="38100"/>
                  </a:lnTo>
                  <a:lnTo>
                    <a:pt x="6751066" y="76200"/>
                  </a:lnTo>
                  <a:lnTo>
                    <a:pt x="38100" y="76200"/>
                  </a:lnTo>
                  <a:close/>
                </a:path>
              </a:pathLst>
            </a:custGeom>
            <a:solidFill>
              <a:srgbClr val="4DBC64"/>
            </a:solidFill>
          </p:spPr>
        </p:sp>
        <p:sp>
          <p:nvSpPr>
            <p:cNvPr id="37" name="TextBox 37"/>
            <p:cNvSpPr txBox="1"/>
            <p:nvPr/>
          </p:nvSpPr>
          <p:spPr>
            <a:xfrm>
              <a:off x="0" y="64313"/>
              <a:ext cx="6789150" cy="990005"/>
            </a:xfrm>
            <a:prstGeom prst="rect">
              <a:avLst/>
            </a:prstGeom>
          </p:spPr>
          <p:txBody>
            <a:bodyPr lIns="50800" tIns="50800" rIns="50800" bIns="50800" rtlCol="0" anchor="t"/>
            <a:lstStyle/>
            <a:p>
              <a:pPr algn="ctr">
                <a:lnSpc>
                  <a:spcPts val="2160"/>
                </a:lnSpc>
              </a:pPr>
              <a:r>
                <a:rPr lang="en-US" sz="1800" dirty="0" err="1">
                  <a:solidFill>
                    <a:srgbClr val="000000"/>
                  </a:solidFill>
                  <a:latin typeface="Open Sans 1"/>
                  <a:ea typeface="Open Sans 1"/>
                  <a:cs typeface="Open Sans 1"/>
                  <a:sym typeface="Open Sans 1"/>
                </a:rPr>
                <a:t>Dış</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ticaret</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bilgilendirme</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seminer</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takviminin</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ve</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başvuru</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bilgilerinin</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platformda</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yer</a:t>
              </a:r>
              <a:r>
                <a:rPr lang="en-US" sz="1800" dirty="0">
                  <a:solidFill>
                    <a:srgbClr val="000000"/>
                  </a:solidFill>
                  <a:latin typeface="Open Sans 1"/>
                  <a:ea typeface="Open Sans 1"/>
                  <a:cs typeface="Open Sans 1"/>
                  <a:sym typeface="Open Sans 1"/>
                </a:rPr>
                <a:t> </a:t>
              </a:r>
              <a:r>
                <a:rPr lang="en-US" sz="1800" dirty="0" err="1">
                  <a:solidFill>
                    <a:srgbClr val="000000"/>
                  </a:solidFill>
                  <a:latin typeface="Open Sans 1"/>
                  <a:ea typeface="Open Sans 1"/>
                  <a:cs typeface="Open Sans 1"/>
                  <a:sym typeface="Open Sans 1"/>
                </a:rPr>
                <a:t>alması</a:t>
              </a:r>
              <a:endParaRPr lang="en-US" sz="1800" dirty="0">
                <a:solidFill>
                  <a:srgbClr val="000000"/>
                </a:solidFill>
                <a:latin typeface="Open Sans 1"/>
                <a:ea typeface="Open Sans 1"/>
                <a:cs typeface="Open Sans 1"/>
                <a:sym typeface="Open Sans 1"/>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310861"/>
            <a:ext cx="18288000" cy="1952277"/>
          </a:xfrm>
          <a:custGeom>
            <a:avLst/>
            <a:gdLst/>
            <a:ahLst/>
            <a:cxnLst/>
            <a:rect l="l" t="t" r="r" b="b"/>
            <a:pathLst>
              <a:path w="18288000" h="1952277">
                <a:moveTo>
                  <a:pt x="0" y="0"/>
                </a:moveTo>
                <a:lnTo>
                  <a:pt x="18288000" y="0"/>
                </a:lnTo>
                <a:lnTo>
                  <a:pt x="18288000" y="1952277"/>
                </a:lnTo>
                <a:lnTo>
                  <a:pt x="0" y="195227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2759012" y="676825"/>
            <a:ext cx="2399102" cy="2749687"/>
          </a:xfrm>
          <a:custGeom>
            <a:avLst/>
            <a:gdLst/>
            <a:ahLst/>
            <a:cxnLst/>
            <a:rect l="l" t="t" r="r" b="b"/>
            <a:pathLst>
              <a:path w="2399102" h="2749687">
                <a:moveTo>
                  <a:pt x="0" y="0"/>
                </a:moveTo>
                <a:lnTo>
                  <a:pt x="2399102" y="0"/>
                </a:lnTo>
                <a:lnTo>
                  <a:pt x="2399102" y="2749687"/>
                </a:lnTo>
                <a:lnTo>
                  <a:pt x="0" y="2749687"/>
                </a:lnTo>
                <a:lnTo>
                  <a:pt x="0" y="0"/>
                </a:lnTo>
                <a:close/>
              </a:path>
            </a:pathLst>
          </a:custGeom>
          <a:blipFill>
            <a:blip r:embed="rId4">
              <a:extLst>
                <a:ext uri="{96DAC541-7B7A-43D3-8B79-37D633B846F1}">
                  <asvg:svgBlip xmlns:asvg="http://schemas.microsoft.com/office/drawing/2016/SVG/main" xmlns="" r:embed="rId5"/>
                </a:ext>
              </a:extLst>
            </a:blip>
            <a:stretch>
              <a:fillRect t="-30" b="-30"/>
            </a:stretch>
          </a:blipFill>
        </p:spPr>
      </p:sp>
      <p:sp>
        <p:nvSpPr>
          <p:cNvPr id="4" name="Freeform 4"/>
          <p:cNvSpPr/>
          <p:nvPr/>
        </p:nvSpPr>
        <p:spPr>
          <a:xfrm>
            <a:off x="8725851" y="1561516"/>
            <a:ext cx="7315200" cy="2002536"/>
          </a:xfrm>
          <a:custGeom>
            <a:avLst/>
            <a:gdLst/>
            <a:ahLst/>
            <a:cxnLst/>
            <a:rect l="l" t="t" r="r" b="b"/>
            <a:pathLst>
              <a:path w="7315200" h="2002536">
                <a:moveTo>
                  <a:pt x="0" y="0"/>
                </a:moveTo>
                <a:lnTo>
                  <a:pt x="7315200" y="0"/>
                </a:lnTo>
                <a:lnTo>
                  <a:pt x="7315200" y="2002536"/>
                </a:lnTo>
                <a:lnTo>
                  <a:pt x="0" y="2002536"/>
                </a:lnTo>
                <a:lnTo>
                  <a:pt x="0" y="0"/>
                </a:lnTo>
                <a:close/>
              </a:path>
            </a:pathLst>
          </a:custGeom>
          <a:blipFill>
            <a:blip r:embed="rId6">
              <a:extLst>
                <a:ext uri="{96DAC541-7B7A-43D3-8B79-37D633B846F1}">
                  <asvg:svgBlip xmlns:asvg="http://schemas.microsoft.com/office/drawing/2016/SVG/main" xmlns="" r:embed="rId7"/>
                </a:ext>
              </a:extLst>
            </a:blip>
            <a:stretch>
              <a:fillRect t="-1607" b="-1607"/>
            </a:stretch>
          </a:blipFill>
        </p:spPr>
      </p:sp>
      <p:sp>
        <p:nvSpPr>
          <p:cNvPr id="5" name="Freeform 5"/>
          <p:cNvSpPr/>
          <p:nvPr/>
        </p:nvSpPr>
        <p:spPr>
          <a:xfrm rot="5400000">
            <a:off x="3115622" y="4161036"/>
            <a:ext cx="2016182" cy="861460"/>
          </a:xfrm>
          <a:custGeom>
            <a:avLst/>
            <a:gdLst/>
            <a:ahLst/>
            <a:cxnLst/>
            <a:rect l="l" t="t" r="r" b="b"/>
            <a:pathLst>
              <a:path w="2016182" h="861460">
                <a:moveTo>
                  <a:pt x="0" y="0"/>
                </a:moveTo>
                <a:lnTo>
                  <a:pt x="2016182" y="0"/>
                </a:lnTo>
                <a:lnTo>
                  <a:pt x="2016182" y="861460"/>
                </a:lnTo>
                <a:lnTo>
                  <a:pt x="0" y="861460"/>
                </a:lnTo>
                <a:lnTo>
                  <a:pt x="0" y="0"/>
                </a:lnTo>
                <a:close/>
              </a:path>
            </a:pathLst>
          </a:custGeom>
          <a:blipFill>
            <a:blip r:embed="rId8">
              <a:extLst>
                <a:ext uri="{96DAC541-7B7A-43D3-8B79-37D633B846F1}">
                  <asvg:svgBlip xmlns:asvg="http://schemas.microsoft.com/office/drawing/2016/SVG/main" xmlns="" r:embed="rId9"/>
                </a:ext>
              </a:extLst>
            </a:blip>
            <a:stretch>
              <a:fillRect t="-782" b="-782"/>
            </a:stretch>
          </a:blipFill>
        </p:spPr>
      </p:sp>
      <p:sp>
        <p:nvSpPr>
          <p:cNvPr id="6" name="Freeform 6"/>
          <p:cNvSpPr/>
          <p:nvPr/>
        </p:nvSpPr>
        <p:spPr>
          <a:xfrm>
            <a:off x="2704043" y="5892692"/>
            <a:ext cx="2839341" cy="1832001"/>
          </a:xfrm>
          <a:custGeom>
            <a:avLst/>
            <a:gdLst/>
            <a:ahLst/>
            <a:cxnLst/>
            <a:rect l="l" t="t" r="r" b="b"/>
            <a:pathLst>
              <a:path w="2839341" h="1832001">
                <a:moveTo>
                  <a:pt x="0" y="0"/>
                </a:moveTo>
                <a:lnTo>
                  <a:pt x="2839341" y="0"/>
                </a:lnTo>
                <a:lnTo>
                  <a:pt x="2839341" y="1832001"/>
                </a:lnTo>
                <a:lnTo>
                  <a:pt x="0" y="1832001"/>
                </a:lnTo>
                <a:lnTo>
                  <a:pt x="0" y="0"/>
                </a:lnTo>
                <a:close/>
              </a:path>
            </a:pathLst>
          </a:custGeom>
          <a:blipFill>
            <a:blip r:embed="rId10">
              <a:extLst>
                <a:ext uri="{96DAC541-7B7A-43D3-8B79-37D633B846F1}">
                  <asvg:svgBlip xmlns:asvg="http://schemas.microsoft.com/office/drawing/2016/SVG/main" xmlns="" r:embed="rId11"/>
                </a:ext>
              </a:extLst>
            </a:blip>
            <a:stretch>
              <a:fillRect t="-20" b="-20"/>
            </a:stretch>
          </a:blipFill>
        </p:spPr>
      </p:sp>
      <p:sp>
        <p:nvSpPr>
          <p:cNvPr id="7" name="TextBox 7"/>
          <p:cNvSpPr txBox="1"/>
          <p:nvPr/>
        </p:nvSpPr>
        <p:spPr>
          <a:xfrm>
            <a:off x="9274216" y="3719730"/>
            <a:ext cx="6453065" cy="5334000"/>
          </a:xfrm>
          <a:prstGeom prst="rect">
            <a:avLst/>
          </a:prstGeom>
        </p:spPr>
        <p:txBody>
          <a:bodyPr lIns="0" tIns="0" rIns="0" bIns="0" rtlCol="0" anchor="t">
            <a:spAutoFit/>
          </a:bodyPr>
          <a:lstStyle/>
          <a:p>
            <a:pPr marL="685800" lvl="2" indent="-228600" algn="l">
              <a:lnSpc>
                <a:spcPts val="4200"/>
              </a:lnSpc>
              <a:buFont typeface="Arial"/>
              <a:buChar char="⚬"/>
            </a:pPr>
            <a:r>
              <a:rPr lang="en-US" sz="3000" b="1" i="1" dirty="0">
                <a:solidFill>
                  <a:srgbClr val="000000"/>
                </a:solidFill>
                <a:latin typeface="Roboto Bold Italics"/>
                <a:ea typeface="Roboto Bold Italics"/>
                <a:cs typeface="Roboto Bold Italics"/>
                <a:sym typeface="Roboto Bold Italics"/>
              </a:rPr>
              <a:t>22 </a:t>
            </a:r>
            <a:r>
              <a:rPr lang="en-US" sz="3000" b="1" i="1" dirty="0" err="1">
                <a:solidFill>
                  <a:srgbClr val="000000"/>
                </a:solidFill>
                <a:latin typeface="Roboto Bold Italics"/>
                <a:ea typeface="Roboto Bold Italics"/>
                <a:cs typeface="Roboto Bold Italics"/>
                <a:sym typeface="Roboto Bold Italics"/>
              </a:rPr>
              <a:t>Ağustos</a:t>
            </a:r>
            <a:r>
              <a:rPr lang="en-US" sz="3000" b="1" i="1" dirty="0">
                <a:solidFill>
                  <a:srgbClr val="000000"/>
                </a:solidFill>
                <a:latin typeface="Roboto Bold Italics"/>
                <a:ea typeface="Roboto Bold Italics"/>
                <a:cs typeface="Roboto Bold Italics"/>
                <a:sym typeface="Roboto Bold Italics"/>
              </a:rPr>
              <a:t> 2024 </a:t>
            </a:r>
            <a:r>
              <a:rPr lang="en-US" sz="3000" b="1" i="1" dirty="0" err="1">
                <a:solidFill>
                  <a:srgbClr val="000000"/>
                </a:solidFill>
                <a:latin typeface="Roboto Bold Italics"/>
                <a:ea typeface="Roboto Bold Italics"/>
                <a:cs typeface="Roboto Bold Italics"/>
                <a:sym typeface="Roboto Bold Italics"/>
              </a:rPr>
              <a:t>yılında</a:t>
            </a:r>
            <a:r>
              <a:rPr lang="en-US" sz="3000" dirty="0">
                <a:solidFill>
                  <a:srgbClr val="000000"/>
                </a:solidFill>
                <a:latin typeface="Roboto"/>
                <a:ea typeface="Roboto"/>
                <a:cs typeface="Roboto"/>
                <a:sym typeface="Roboto"/>
              </a:rPr>
              <a:t> </a:t>
            </a:r>
            <a:r>
              <a:rPr lang="en-US" sz="3000" dirty="0" err="1">
                <a:solidFill>
                  <a:srgbClr val="000000"/>
                </a:solidFill>
                <a:latin typeface="Roboto"/>
                <a:ea typeface="Roboto"/>
                <a:cs typeface="Roboto"/>
                <a:sym typeface="Roboto"/>
              </a:rPr>
              <a:t>hayata</a:t>
            </a:r>
            <a:r>
              <a:rPr lang="en-US" sz="3000" dirty="0">
                <a:solidFill>
                  <a:srgbClr val="000000"/>
                </a:solidFill>
                <a:latin typeface="Roboto"/>
                <a:ea typeface="Roboto"/>
                <a:cs typeface="Roboto"/>
                <a:sym typeface="Roboto"/>
              </a:rPr>
              <a:t> </a:t>
            </a:r>
            <a:r>
              <a:rPr lang="en-US" sz="3000" dirty="0" err="1">
                <a:solidFill>
                  <a:srgbClr val="000000"/>
                </a:solidFill>
                <a:latin typeface="Roboto"/>
                <a:ea typeface="Roboto"/>
                <a:cs typeface="Roboto"/>
                <a:sym typeface="Roboto"/>
              </a:rPr>
              <a:t>geçirilen</a:t>
            </a:r>
            <a:endParaRPr lang="en-US" sz="3000" dirty="0">
              <a:solidFill>
                <a:srgbClr val="000000"/>
              </a:solidFill>
              <a:latin typeface="Roboto"/>
              <a:ea typeface="Roboto"/>
              <a:cs typeface="Roboto"/>
              <a:sym typeface="Roboto"/>
            </a:endParaRPr>
          </a:p>
          <a:p>
            <a:pPr marL="685800" lvl="2" indent="-228600" algn="l">
              <a:lnSpc>
                <a:spcPts val="4200"/>
              </a:lnSpc>
            </a:pPr>
            <a:endParaRPr lang="en-US" sz="3000" dirty="0">
              <a:solidFill>
                <a:srgbClr val="000000"/>
              </a:solidFill>
              <a:latin typeface="Roboto"/>
              <a:ea typeface="Roboto"/>
              <a:cs typeface="Roboto"/>
              <a:sym typeface="Roboto"/>
            </a:endParaRPr>
          </a:p>
          <a:p>
            <a:pPr marL="685800" lvl="2" indent="-228600">
              <a:lnSpc>
                <a:spcPts val="4200"/>
              </a:lnSpc>
              <a:buFont typeface="Arial"/>
              <a:buChar char="⚬"/>
            </a:pPr>
            <a:r>
              <a:rPr lang="en-US" sz="3000" dirty="0">
                <a:solidFill>
                  <a:srgbClr val="000000"/>
                </a:solidFill>
                <a:latin typeface="Roboto"/>
                <a:ea typeface="Roboto"/>
                <a:cs typeface="Roboto"/>
                <a:sym typeface="Roboto"/>
              </a:rPr>
              <a:t>E-</a:t>
            </a:r>
            <a:r>
              <a:rPr lang="en-US" sz="3000" dirty="0" err="1">
                <a:solidFill>
                  <a:srgbClr val="000000"/>
                </a:solidFill>
                <a:latin typeface="Roboto"/>
                <a:ea typeface="Roboto"/>
                <a:cs typeface="Roboto"/>
                <a:sym typeface="Roboto"/>
              </a:rPr>
              <a:t>İhracatımızın</a:t>
            </a:r>
            <a:r>
              <a:rPr lang="en-US" sz="3000" dirty="0">
                <a:solidFill>
                  <a:srgbClr val="000000"/>
                </a:solidFill>
                <a:latin typeface="Roboto"/>
                <a:ea typeface="Roboto"/>
                <a:cs typeface="Roboto"/>
                <a:sym typeface="Roboto"/>
              </a:rPr>
              <a:t> </a:t>
            </a:r>
            <a:r>
              <a:rPr lang="en-US" sz="3000" dirty="0" err="1">
                <a:solidFill>
                  <a:srgbClr val="000000"/>
                </a:solidFill>
                <a:latin typeface="Roboto"/>
                <a:ea typeface="Roboto"/>
                <a:cs typeface="Roboto"/>
                <a:sym typeface="Roboto"/>
              </a:rPr>
              <a:t>artırılması</a:t>
            </a:r>
            <a:r>
              <a:rPr lang="en-US" sz="3000" dirty="0">
                <a:solidFill>
                  <a:srgbClr val="000000"/>
                </a:solidFill>
                <a:latin typeface="Roboto"/>
                <a:ea typeface="Roboto"/>
                <a:cs typeface="Roboto"/>
                <a:sym typeface="Roboto"/>
              </a:rPr>
              <a:t> </a:t>
            </a:r>
            <a:r>
              <a:rPr lang="en-US" sz="3000" dirty="0" err="1">
                <a:solidFill>
                  <a:srgbClr val="000000"/>
                </a:solidFill>
                <a:latin typeface="Roboto"/>
                <a:ea typeface="Roboto"/>
                <a:cs typeface="Roboto"/>
                <a:sym typeface="Roboto"/>
              </a:rPr>
              <a:t>amacıyla</a:t>
            </a:r>
            <a:r>
              <a:rPr lang="en-US" sz="3000" dirty="0">
                <a:solidFill>
                  <a:srgbClr val="000000"/>
                </a:solidFill>
                <a:latin typeface="Roboto"/>
                <a:ea typeface="Roboto"/>
                <a:cs typeface="Roboto"/>
                <a:sym typeface="Roboto"/>
              </a:rPr>
              <a:t>, </a:t>
            </a:r>
            <a:r>
              <a:rPr lang="en-US" sz="3000" dirty="0" err="1">
                <a:solidFill>
                  <a:srgbClr val="000000"/>
                </a:solidFill>
                <a:latin typeface="Roboto"/>
                <a:ea typeface="Roboto"/>
                <a:cs typeface="Roboto"/>
                <a:sym typeface="Roboto"/>
              </a:rPr>
              <a:t>firmalarımızın</a:t>
            </a:r>
            <a:r>
              <a:rPr lang="en-US" sz="3000" dirty="0">
                <a:solidFill>
                  <a:srgbClr val="000000"/>
                </a:solidFill>
                <a:latin typeface="Roboto"/>
                <a:ea typeface="Roboto"/>
                <a:cs typeface="Roboto"/>
                <a:sym typeface="Roboto"/>
              </a:rPr>
              <a:t> e-</a:t>
            </a:r>
            <a:r>
              <a:rPr lang="en-US" sz="3000" dirty="0" err="1">
                <a:solidFill>
                  <a:srgbClr val="000000"/>
                </a:solidFill>
                <a:latin typeface="Roboto"/>
                <a:ea typeface="Roboto"/>
                <a:cs typeface="Roboto"/>
                <a:sym typeface="Roboto"/>
              </a:rPr>
              <a:t>ihracat</a:t>
            </a:r>
            <a:r>
              <a:rPr lang="en-US" sz="3000" dirty="0">
                <a:solidFill>
                  <a:srgbClr val="000000"/>
                </a:solidFill>
                <a:latin typeface="Roboto"/>
                <a:ea typeface="Roboto"/>
                <a:cs typeface="Roboto"/>
                <a:sym typeface="Roboto"/>
              </a:rPr>
              <a:t> </a:t>
            </a:r>
            <a:r>
              <a:rPr lang="en-US" sz="3000" dirty="0" err="1">
                <a:solidFill>
                  <a:srgbClr val="000000"/>
                </a:solidFill>
                <a:latin typeface="Roboto"/>
                <a:ea typeface="Roboto"/>
                <a:cs typeface="Roboto"/>
                <a:sym typeface="Roboto"/>
              </a:rPr>
              <a:t>kapasitelerini</a:t>
            </a:r>
            <a:r>
              <a:rPr lang="en-US" sz="3000" dirty="0">
                <a:solidFill>
                  <a:srgbClr val="000000"/>
                </a:solidFill>
                <a:latin typeface="Roboto"/>
                <a:ea typeface="Roboto"/>
                <a:cs typeface="Roboto"/>
                <a:sym typeface="Roboto"/>
              </a:rPr>
              <a:t> </a:t>
            </a:r>
            <a:r>
              <a:rPr lang="en-US" sz="3000" dirty="0" err="1">
                <a:solidFill>
                  <a:srgbClr val="000000"/>
                </a:solidFill>
                <a:latin typeface="Roboto"/>
                <a:ea typeface="Roboto"/>
                <a:cs typeface="Roboto"/>
                <a:sym typeface="Roboto"/>
              </a:rPr>
              <a:t>geliştirme</a:t>
            </a:r>
            <a:r>
              <a:rPr lang="en-US" sz="3000" dirty="0">
                <a:solidFill>
                  <a:srgbClr val="000000"/>
                </a:solidFill>
                <a:latin typeface="Roboto"/>
                <a:ea typeface="Roboto"/>
                <a:cs typeface="Roboto"/>
                <a:sym typeface="Roboto"/>
              </a:rPr>
              <a:t> </a:t>
            </a:r>
            <a:r>
              <a:rPr lang="en-US" sz="3000" dirty="0" err="1">
                <a:solidFill>
                  <a:srgbClr val="000000"/>
                </a:solidFill>
                <a:latin typeface="Roboto"/>
                <a:ea typeface="Roboto"/>
                <a:cs typeface="Roboto"/>
                <a:sym typeface="Roboto"/>
              </a:rPr>
              <a:t>noktasında</a:t>
            </a:r>
            <a:r>
              <a:rPr lang="en-US" sz="3000" dirty="0">
                <a:solidFill>
                  <a:srgbClr val="000000"/>
                </a:solidFill>
                <a:latin typeface="Roboto"/>
                <a:ea typeface="Roboto"/>
                <a:cs typeface="Roboto"/>
                <a:sym typeface="Roboto"/>
              </a:rPr>
              <a:t> </a:t>
            </a:r>
            <a:r>
              <a:rPr lang="en-US" sz="3000" dirty="0" err="1">
                <a:solidFill>
                  <a:srgbClr val="000000"/>
                </a:solidFill>
                <a:latin typeface="Roboto"/>
                <a:ea typeface="Roboto"/>
                <a:cs typeface="Roboto"/>
                <a:sym typeface="Roboto"/>
              </a:rPr>
              <a:t>katkı</a:t>
            </a:r>
            <a:r>
              <a:rPr lang="en-US" sz="3000" dirty="0">
                <a:solidFill>
                  <a:srgbClr val="000000"/>
                </a:solidFill>
                <a:latin typeface="Roboto"/>
                <a:ea typeface="Roboto"/>
                <a:cs typeface="Roboto"/>
                <a:sym typeface="Roboto"/>
              </a:rPr>
              <a:t> </a:t>
            </a:r>
            <a:r>
              <a:rPr lang="en-US" sz="3000" dirty="0" err="1">
                <a:solidFill>
                  <a:srgbClr val="000000"/>
                </a:solidFill>
                <a:latin typeface="Roboto"/>
                <a:ea typeface="Roboto"/>
                <a:cs typeface="Roboto"/>
                <a:sym typeface="Roboto"/>
              </a:rPr>
              <a:t>sağlaması</a:t>
            </a:r>
            <a:r>
              <a:rPr lang="en-US" sz="3000" dirty="0">
                <a:solidFill>
                  <a:srgbClr val="000000"/>
                </a:solidFill>
                <a:latin typeface="Roboto"/>
                <a:ea typeface="Roboto"/>
                <a:cs typeface="Roboto"/>
                <a:sym typeface="Roboto"/>
              </a:rPr>
              <a:t> </a:t>
            </a:r>
            <a:r>
              <a:rPr lang="en-US" sz="3000" dirty="0" err="1">
                <a:solidFill>
                  <a:srgbClr val="000000"/>
                </a:solidFill>
                <a:latin typeface="Roboto"/>
                <a:ea typeface="Roboto"/>
                <a:cs typeface="Roboto"/>
                <a:sym typeface="Roboto"/>
              </a:rPr>
              <a:t>hedeflenen</a:t>
            </a:r>
            <a:r>
              <a:rPr lang="en-US" sz="3000" dirty="0">
                <a:solidFill>
                  <a:srgbClr val="000000"/>
                </a:solidFill>
                <a:latin typeface="Roboto"/>
                <a:ea typeface="Roboto"/>
                <a:cs typeface="Roboto"/>
                <a:sym typeface="Roboto"/>
              </a:rPr>
              <a:t> </a:t>
            </a:r>
            <a:r>
              <a:rPr lang="en-US" sz="3000" dirty="0" err="1">
                <a:solidFill>
                  <a:srgbClr val="000000"/>
                </a:solidFill>
                <a:latin typeface="Roboto"/>
                <a:ea typeface="Roboto"/>
                <a:cs typeface="Roboto"/>
                <a:sym typeface="Roboto"/>
              </a:rPr>
              <a:t>ücretsiz</a:t>
            </a:r>
            <a:r>
              <a:rPr lang="en-US" sz="3000" dirty="0">
                <a:solidFill>
                  <a:srgbClr val="000000"/>
                </a:solidFill>
                <a:latin typeface="Roboto"/>
                <a:ea typeface="Roboto"/>
                <a:cs typeface="Roboto"/>
                <a:sym typeface="Roboto"/>
              </a:rPr>
              <a:t> online </a:t>
            </a:r>
            <a:r>
              <a:rPr lang="en-US" sz="3000" dirty="0" err="1">
                <a:solidFill>
                  <a:srgbClr val="000000"/>
                </a:solidFill>
                <a:latin typeface="Roboto"/>
                <a:ea typeface="Roboto"/>
                <a:cs typeface="Roboto"/>
                <a:sym typeface="Roboto"/>
              </a:rPr>
              <a:t>danışmanlık</a:t>
            </a:r>
            <a:r>
              <a:rPr lang="en-US" sz="3000" dirty="0">
                <a:solidFill>
                  <a:srgbClr val="000000"/>
                </a:solidFill>
                <a:latin typeface="Roboto"/>
                <a:ea typeface="Roboto"/>
                <a:cs typeface="Roboto"/>
                <a:sym typeface="Roboto"/>
              </a:rPr>
              <a:t> </a:t>
            </a:r>
            <a:r>
              <a:rPr lang="en-US" sz="3000" dirty="0" err="1">
                <a:solidFill>
                  <a:srgbClr val="000000"/>
                </a:solidFill>
                <a:latin typeface="Roboto"/>
                <a:ea typeface="Roboto"/>
                <a:cs typeface="Roboto"/>
                <a:sym typeface="Roboto"/>
              </a:rPr>
              <a:t>aracı</a:t>
            </a:r>
            <a:r>
              <a:rPr lang="en-US" sz="3000" dirty="0">
                <a:solidFill>
                  <a:srgbClr val="000000"/>
                </a:solidFill>
                <a:latin typeface="Roboto"/>
                <a:ea typeface="Roboto"/>
                <a:cs typeface="Roboto"/>
                <a:sym typeface="Roboto"/>
              </a:rPr>
              <a:t>.</a:t>
            </a:r>
          </a:p>
          <a:p>
            <a:pPr marL="685800" lvl="2" indent="-228600" algn="l">
              <a:lnSpc>
                <a:spcPts val="4200"/>
              </a:lnSpc>
            </a:pPr>
            <a:endParaRPr lang="en-US" sz="3000" dirty="0">
              <a:solidFill>
                <a:srgbClr val="000000"/>
              </a:solidFill>
              <a:latin typeface="Roboto"/>
              <a:ea typeface="Roboto"/>
              <a:cs typeface="Roboto"/>
              <a:sym typeface="Roboto"/>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985160" y="5643607"/>
            <a:ext cx="1703913" cy="1703913"/>
          </a:xfrm>
          <a:custGeom>
            <a:avLst/>
            <a:gdLst/>
            <a:ahLst/>
            <a:cxnLst/>
            <a:rect l="l" t="t" r="r" b="b"/>
            <a:pathLst>
              <a:path w="1703913" h="1703913">
                <a:moveTo>
                  <a:pt x="0" y="0"/>
                </a:moveTo>
                <a:lnTo>
                  <a:pt x="1703913" y="0"/>
                </a:lnTo>
                <a:lnTo>
                  <a:pt x="1703913" y="1703913"/>
                </a:lnTo>
                <a:lnTo>
                  <a:pt x="0" y="170391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1314866" y="8013622"/>
            <a:ext cx="1703913" cy="1703913"/>
          </a:xfrm>
          <a:custGeom>
            <a:avLst/>
            <a:gdLst/>
            <a:ahLst/>
            <a:cxnLst/>
            <a:rect l="l" t="t" r="r" b="b"/>
            <a:pathLst>
              <a:path w="1703913" h="1703913">
                <a:moveTo>
                  <a:pt x="0" y="0"/>
                </a:moveTo>
                <a:lnTo>
                  <a:pt x="1703913" y="0"/>
                </a:lnTo>
                <a:lnTo>
                  <a:pt x="1703913" y="1703913"/>
                </a:lnTo>
                <a:lnTo>
                  <a:pt x="0" y="170391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4985160" y="3590521"/>
            <a:ext cx="1703913" cy="1703913"/>
          </a:xfrm>
          <a:custGeom>
            <a:avLst/>
            <a:gdLst/>
            <a:ahLst/>
            <a:cxnLst/>
            <a:rect l="l" t="t" r="r" b="b"/>
            <a:pathLst>
              <a:path w="1703913" h="1703913">
                <a:moveTo>
                  <a:pt x="0" y="0"/>
                </a:moveTo>
                <a:lnTo>
                  <a:pt x="1703913" y="0"/>
                </a:lnTo>
                <a:lnTo>
                  <a:pt x="1703913" y="1703913"/>
                </a:lnTo>
                <a:lnTo>
                  <a:pt x="0" y="170391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8031639" y="5819824"/>
            <a:ext cx="1629049" cy="1629049"/>
          </a:xfrm>
          <a:custGeom>
            <a:avLst/>
            <a:gdLst/>
            <a:ahLst/>
            <a:cxnLst/>
            <a:rect l="l" t="t" r="r" b="b"/>
            <a:pathLst>
              <a:path w="1629049" h="1629049">
                <a:moveTo>
                  <a:pt x="0" y="0"/>
                </a:moveTo>
                <a:lnTo>
                  <a:pt x="1629049" y="0"/>
                </a:lnTo>
                <a:lnTo>
                  <a:pt x="1629049" y="1629049"/>
                </a:lnTo>
                <a:lnTo>
                  <a:pt x="0" y="1629049"/>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8021709" y="3741295"/>
            <a:ext cx="1703913" cy="1703913"/>
          </a:xfrm>
          <a:custGeom>
            <a:avLst/>
            <a:gdLst/>
            <a:ahLst/>
            <a:cxnLst/>
            <a:rect l="l" t="t" r="r" b="b"/>
            <a:pathLst>
              <a:path w="1703913" h="1703913">
                <a:moveTo>
                  <a:pt x="0" y="0"/>
                </a:moveTo>
                <a:lnTo>
                  <a:pt x="1703913" y="0"/>
                </a:lnTo>
                <a:lnTo>
                  <a:pt x="1703913" y="1703913"/>
                </a:lnTo>
                <a:lnTo>
                  <a:pt x="0" y="1703913"/>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11190290" y="3741295"/>
            <a:ext cx="1703913" cy="1703913"/>
          </a:xfrm>
          <a:custGeom>
            <a:avLst/>
            <a:gdLst/>
            <a:ahLst/>
            <a:cxnLst/>
            <a:rect l="l" t="t" r="r" b="b"/>
            <a:pathLst>
              <a:path w="1703913" h="1703913">
                <a:moveTo>
                  <a:pt x="0" y="0"/>
                </a:moveTo>
                <a:lnTo>
                  <a:pt x="1703913" y="0"/>
                </a:lnTo>
                <a:lnTo>
                  <a:pt x="1703913" y="1703913"/>
                </a:lnTo>
                <a:lnTo>
                  <a:pt x="0" y="1703913"/>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Freeform 8"/>
          <p:cNvSpPr/>
          <p:nvPr/>
        </p:nvSpPr>
        <p:spPr>
          <a:xfrm>
            <a:off x="11314866" y="5738640"/>
            <a:ext cx="1703913" cy="1703913"/>
          </a:xfrm>
          <a:custGeom>
            <a:avLst/>
            <a:gdLst/>
            <a:ahLst/>
            <a:cxnLst/>
            <a:rect l="l" t="t" r="r" b="b"/>
            <a:pathLst>
              <a:path w="1703913" h="1703913">
                <a:moveTo>
                  <a:pt x="0" y="0"/>
                </a:moveTo>
                <a:lnTo>
                  <a:pt x="1703913" y="0"/>
                </a:lnTo>
                <a:lnTo>
                  <a:pt x="1703913" y="1703913"/>
                </a:lnTo>
                <a:lnTo>
                  <a:pt x="0" y="1703913"/>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0" name="Freeform 10"/>
          <p:cNvSpPr/>
          <p:nvPr/>
        </p:nvSpPr>
        <p:spPr>
          <a:xfrm>
            <a:off x="14995728" y="8020997"/>
            <a:ext cx="1703913" cy="1703913"/>
          </a:xfrm>
          <a:custGeom>
            <a:avLst/>
            <a:gdLst/>
            <a:ahLst/>
            <a:cxnLst/>
            <a:rect l="l" t="t" r="r" b="b"/>
            <a:pathLst>
              <a:path w="1703913" h="1703913">
                <a:moveTo>
                  <a:pt x="0" y="0"/>
                </a:moveTo>
                <a:lnTo>
                  <a:pt x="1703914" y="0"/>
                </a:lnTo>
                <a:lnTo>
                  <a:pt x="1703914" y="1703913"/>
                </a:lnTo>
                <a:lnTo>
                  <a:pt x="0" y="1703913"/>
                </a:lnTo>
                <a:lnTo>
                  <a:pt x="0" y="0"/>
                </a:lnTo>
                <a:close/>
              </a:path>
            </a:pathLst>
          </a:custGeom>
          <a:blipFill>
            <a:blip r:embed="rId16">
              <a:extLst>
                <a:ext uri="{96DAC541-7B7A-43D3-8B79-37D633B846F1}">
                  <asvg:svgBlip xmlns:asvg="http://schemas.microsoft.com/office/drawing/2016/SVG/main" xmlns="" r:embed="rId19"/>
                </a:ext>
              </a:extLst>
            </a:blip>
            <a:stretch>
              <a:fillRect/>
            </a:stretch>
          </a:blipFill>
        </p:spPr>
      </p:sp>
      <p:sp>
        <p:nvSpPr>
          <p:cNvPr id="11" name="Freeform 11"/>
          <p:cNvSpPr/>
          <p:nvPr/>
        </p:nvSpPr>
        <p:spPr>
          <a:xfrm>
            <a:off x="7834408" y="1428354"/>
            <a:ext cx="1703913" cy="1703913"/>
          </a:xfrm>
          <a:custGeom>
            <a:avLst/>
            <a:gdLst/>
            <a:ahLst/>
            <a:cxnLst/>
            <a:rect l="l" t="t" r="r" b="b"/>
            <a:pathLst>
              <a:path w="1703913" h="1703913">
                <a:moveTo>
                  <a:pt x="0" y="0"/>
                </a:moveTo>
                <a:lnTo>
                  <a:pt x="1703913" y="0"/>
                </a:lnTo>
                <a:lnTo>
                  <a:pt x="1703913" y="1703913"/>
                </a:lnTo>
                <a:lnTo>
                  <a:pt x="0" y="1703913"/>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2" name="Freeform 12"/>
          <p:cNvSpPr/>
          <p:nvPr/>
        </p:nvSpPr>
        <p:spPr>
          <a:xfrm>
            <a:off x="-295533" y="-144661"/>
            <a:ext cx="6522939" cy="11431876"/>
          </a:xfrm>
          <a:custGeom>
            <a:avLst/>
            <a:gdLst/>
            <a:ahLst/>
            <a:cxnLst/>
            <a:rect l="l" t="t" r="r" b="b"/>
            <a:pathLst>
              <a:path w="6522939" h="11431876">
                <a:moveTo>
                  <a:pt x="0" y="0"/>
                </a:moveTo>
                <a:lnTo>
                  <a:pt x="6522939" y="0"/>
                </a:lnTo>
                <a:lnTo>
                  <a:pt x="6522939" y="11431876"/>
                </a:lnTo>
                <a:lnTo>
                  <a:pt x="0" y="11431876"/>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3" name="Freeform 13"/>
          <p:cNvSpPr/>
          <p:nvPr/>
        </p:nvSpPr>
        <p:spPr>
          <a:xfrm>
            <a:off x="8345034" y="8333686"/>
            <a:ext cx="1063785" cy="1063785"/>
          </a:xfrm>
          <a:custGeom>
            <a:avLst/>
            <a:gdLst/>
            <a:ahLst/>
            <a:cxnLst/>
            <a:rect l="l" t="t" r="r" b="b"/>
            <a:pathLst>
              <a:path w="1063785" h="1063785">
                <a:moveTo>
                  <a:pt x="0" y="0"/>
                </a:moveTo>
                <a:lnTo>
                  <a:pt x="1063785" y="0"/>
                </a:lnTo>
                <a:lnTo>
                  <a:pt x="1063785" y="1063785"/>
                </a:lnTo>
                <a:lnTo>
                  <a:pt x="0" y="1063785"/>
                </a:lnTo>
                <a:lnTo>
                  <a:pt x="0" y="0"/>
                </a:lnTo>
                <a:close/>
              </a:path>
            </a:pathLst>
          </a:custGeom>
          <a:blipFill>
            <a:blip r:embed="rId24">
              <a:extLst>
                <a:ext uri="{96DAC541-7B7A-43D3-8B79-37D633B846F1}">
                  <asvg:svgBlip xmlns:asvg="http://schemas.microsoft.com/office/drawing/2016/SVG/main" xmlns="" r:embed="rId25"/>
                </a:ext>
              </a:extLst>
            </a:blip>
            <a:stretch>
              <a:fillRect/>
            </a:stretch>
          </a:blipFill>
        </p:spPr>
      </p:sp>
      <p:sp>
        <p:nvSpPr>
          <p:cNvPr id="14" name="Freeform 14"/>
          <p:cNvSpPr/>
          <p:nvPr/>
        </p:nvSpPr>
        <p:spPr>
          <a:xfrm>
            <a:off x="15310581" y="1828007"/>
            <a:ext cx="1074208" cy="909048"/>
          </a:xfrm>
          <a:custGeom>
            <a:avLst/>
            <a:gdLst/>
            <a:ahLst/>
            <a:cxnLst/>
            <a:rect l="l" t="t" r="r" b="b"/>
            <a:pathLst>
              <a:path w="1074208" h="909048">
                <a:moveTo>
                  <a:pt x="0" y="0"/>
                </a:moveTo>
                <a:lnTo>
                  <a:pt x="1074208" y="0"/>
                </a:lnTo>
                <a:lnTo>
                  <a:pt x="1074208" y="909048"/>
                </a:lnTo>
                <a:lnTo>
                  <a:pt x="0" y="909048"/>
                </a:lnTo>
                <a:lnTo>
                  <a:pt x="0" y="0"/>
                </a:lnTo>
                <a:close/>
              </a:path>
            </a:pathLst>
          </a:custGeom>
          <a:blipFill>
            <a:blip r:embed="rId26">
              <a:extLst>
                <a:ext uri="{96DAC541-7B7A-43D3-8B79-37D633B846F1}">
                  <asvg:svgBlip xmlns:asvg="http://schemas.microsoft.com/office/drawing/2016/SVG/main" xmlns="" r:embed="rId27"/>
                </a:ext>
              </a:extLst>
            </a:blip>
            <a:stretch>
              <a:fillRect l="-686" r="-686"/>
            </a:stretch>
          </a:blipFill>
        </p:spPr>
      </p:sp>
      <p:grpSp>
        <p:nvGrpSpPr>
          <p:cNvPr id="15" name="Group 15"/>
          <p:cNvGrpSpPr/>
          <p:nvPr/>
        </p:nvGrpSpPr>
        <p:grpSpPr>
          <a:xfrm>
            <a:off x="-1643565" y="0"/>
            <a:ext cx="8156765" cy="11884667"/>
            <a:chOff x="0" y="0"/>
            <a:chExt cx="10875686" cy="15846223"/>
          </a:xfrm>
        </p:grpSpPr>
        <p:sp>
          <p:nvSpPr>
            <p:cNvPr id="16" name="Freeform 16"/>
            <p:cNvSpPr/>
            <p:nvPr/>
          </p:nvSpPr>
          <p:spPr>
            <a:xfrm>
              <a:off x="0" y="0"/>
              <a:ext cx="10875645" cy="15846171"/>
            </a:xfrm>
            <a:custGeom>
              <a:avLst/>
              <a:gdLst/>
              <a:ahLst/>
              <a:cxnLst/>
              <a:rect l="l" t="t" r="r" b="b"/>
              <a:pathLst>
                <a:path w="10875645" h="15846171">
                  <a:moveTo>
                    <a:pt x="3633978" y="0"/>
                  </a:moveTo>
                  <a:lnTo>
                    <a:pt x="0" y="6579870"/>
                  </a:lnTo>
                  <a:lnTo>
                    <a:pt x="5788152" y="13925423"/>
                  </a:lnTo>
                  <a:lnTo>
                    <a:pt x="3971290" y="15846171"/>
                  </a:lnTo>
                  <a:lnTo>
                    <a:pt x="10875645" y="15846171"/>
                  </a:lnTo>
                  <a:lnTo>
                    <a:pt x="10875645" y="0"/>
                  </a:lnTo>
                  <a:close/>
                </a:path>
              </a:pathLst>
            </a:custGeom>
            <a:blipFill>
              <a:blip r:embed="rId28"/>
              <a:stretch>
                <a:fillRect t="-2491" b="-2491"/>
              </a:stretch>
            </a:blipFill>
            <a:ln w="38100" cap="sq">
              <a:solidFill>
                <a:srgbClr val="4DBC64"/>
              </a:solidFill>
              <a:prstDash val="solid"/>
              <a:miter/>
            </a:ln>
          </p:spPr>
        </p:sp>
      </p:grpSp>
      <p:sp>
        <p:nvSpPr>
          <p:cNvPr id="17" name="Freeform 17"/>
          <p:cNvSpPr/>
          <p:nvPr/>
        </p:nvSpPr>
        <p:spPr>
          <a:xfrm>
            <a:off x="12037774" y="-812126"/>
            <a:ext cx="18288000" cy="1952277"/>
          </a:xfrm>
          <a:custGeom>
            <a:avLst/>
            <a:gdLst/>
            <a:ahLst/>
            <a:cxnLst/>
            <a:rect l="l" t="t" r="r" b="b"/>
            <a:pathLst>
              <a:path w="18288000" h="1952277">
                <a:moveTo>
                  <a:pt x="0" y="0"/>
                </a:moveTo>
                <a:lnTo>
                  <a:pt x="18288000" y="0"/>
                </a:lnTo>
                <a:lnTo>
                  <a:pt x="18288000" y="1952277"/>
                </a:lnTo>
                <a:lnTo>
                  <a:pt x="0" y="1952277"/>
                </a:lnTo>
                <a:lnTo>
                  <a:pt x="0" y="0"/>
                </a:lnTo>
                <a:close/>
              </a:path>
            </a:pathLst>
          </a:custGeom>
          <a:blipFill>
            <a:blip r:embed="rId29">
              <a:extLst>
                <a:ext uri="{96DAC541-7B7A-43D3-8B79-37D633B846F1}">
                  <asvg:svgBlip xmlns:asvg="http://schemas.microsoft.com/office/drawing/2016/SVG/main" xmlns="" r:embed="rId30"/>
                </a:ext>
              </a:extLst>
            </a:blip>
            <a:stretch>
              <a:fillRect/>
            </a:stretch>
          </a:blipFill>
        </p:spPr>
      </p:sp>
      <p:sp>
        <p:nvSpPr>
          <p:cNvPr id="18" name="Freeform 18"/>
          <p:cNvSpPr/>
          <p:nvPr/>
        </p:nvSpPr>
        <p:spPr>
          <a:xfrm>
            <a:off x="11502296" y="1597351"/>
            <a:ext cx="1079902" cy="1069103"/>
          </a:xfrm>
          <a:custGeom>
            <a:avLst/>
            <a:gdLst/>
            <a:ahLst/>
            <a:cxnLst/>
            <a:rect l="l" t="t" r="r" b="b"/>
            <a:pathLst>
              <a:path w="1079902" h="1069103">
                <a:moveTo>
                  <a:pt x="0" y="0"/>
                </a:moveTo>
                <a:lnTo>
                  <a:pt x="1079902" y="0"/>
                </a:lnTo>
                <a:lnTo>
                  <a:pt x="1079902" y="1069103"/>
                </a:lnTo>
                <a:lnTo>
                  <a:pt x="0" y="1069103"/>
                </a:lnTo>
                <a:lnTo>
                  <a:pt x="0" y="0"/>
                </a:lnTo>
                <a:close/>
              </a:path>
            </a:pathLst>
          </a:custGeom>
          <a:blipFill>
            <a:blip r:embed="rId31">
              <a:extLst>
                <a:ext uri="{96DAC541-7B7A-43D3-8B79-37D633B846F1}">
                  <asvg:svgBlip xmlns:asvg="http://schemas.microsoft.com/office/drawing/2016/SVG/main" xmlns="" r:embed="rId32"/>
                </a:ext>
              </a:extLst>
            </a:blip>
            <a:stretch>
              <a:fillRect t="-62" b="-62"/>
            </a:stretch>
          </a:blipFill>
        </p:spPr>
      </p:sp>
      <p:sp>
        <p:nvSpPr>
          <p:cNvPr id="19" name="TextBox 19"/>
          <p:cNvSpPr txBox="1"/>
          <p:nvPr/>
        </p:nvSpPr>
        <p:spPr>
          <a:xfrm>
            <a:off x="7834408" y="2854652"/>
            <a:ext cx="1850755" cy="779145"/>
          </a:xfrm>
          <a:prstGeom prst="rect">
            <a:avLst/>
          </a:prstGeom>
        </p:spPr>
        <p:txBody>
          <a:bodyPr lIns="0" tIns="0" rIns="0" bIns="0" rtlCol="0" anchor="t">
            <a:spAutoFit/>
          </a:bodyPr>
          <a:lstStyle/>
          <a:p>
            <a:pPr algn="ctr">
              <a:lnSpc>
                <a:spcPts val="3150"/>
              </a:lnSpc>
            </a:pPr>
            <a:r>
              <a:rPr lang="en-US" sz="1800" b="1" spc="52">
                <a:solidFill>
                  <a:srgbClr val="000000"/>
                </a:solidFill>
                <a:latin typeface="Roboto Bold"/>
                <a:ea typeface="Roboto Bold"/>
                <a:cs typeface="Roboto Bold"/>
                <a:sym typeface="Roboto Bold"/>
              </a:rPr>
              <a:t>ADIM ADIM E-İHRACAT</a:t>
            </a:r>
          </a:p>
        </p:txBody>
      </p:sp>
      <p:sp>
        <p:nvSpPr>
          <p:cNvPr id="20" name="TextBox 20"/>
          <p:cNvSpPr txBox="1"/>
          <p:nvPr/>
        </p:nvSpPr>
        <p:spPr>
          <a:xfrm>
            <a:off x="14590082" y="9459804"/>
            <a:ext cx="2969832" cy="379095"/>
          </a:xfrm>
          <a:prstGeom prst="rect">
            <a:avLst/>
          </a:prstGeom>
        </p:spPr>
        <p:txBody>
          <a:bodyPr lIns="0" tIns="0" rIns="0" bIns="0" rtlCol="0" anchor="t">
            <a:spAutoFit/>
          </a:bodyPr>
          <a:lstStyle/>
          <a:p>
            <a:pPr algn="l">
              <a:lnSpc>
                <a:spcPts val="3150"/>
              </a:lnSpc>
            </a:pPr>
            <a:r>
              <a:rPr lang="en-US" sz="1800" b="1" spc="52">
                <a:solidFill>
                  <a:srgbClr val="000000"/>
                </a:solidFill>
                <a:latin typeface="Roboto Bold"/>
                <a:ea typeface="Roboto Bold"/>
                <a:cs typeface="Roboto Bold"/>
                <a:sym typeface="Roboto Bold"/>
              </a:rPr>
              <a:t>FİRMA KAYIT MODÜLÜ</a:t>
            </a:r>
          </a:p>
        </p:txBody>
      </p:sp>
      <p:sp>
        <p:nvSpPr>
          <p:cNvPr id="21" name="TextBox 21"/>
          <p:cNvSpPr txBox="1"/>
          <p:nvPr/>
        </p:nvSpPr>
        <p:spPr>
          <a:xfrm>
            <a:off x="14491204" y="2854652"/>
            <a:ext cx="2712963" cy="779145"/>
          </a:xfrm>
          <a:prstGeom prst="rect">
            <a:avLst/>
          </a:prstGeom>
        </p:spPr>
        <p:txBody>
          <a:bodyPr lIns="0" tIns="0" rIns="0" bIns="0" rtlCol="0" anchor="t">
            <a:spAutoFit/>
          </a:bodyPr>
          <a:lstStyle/>
          <a:p>
            <a:pPr algn="ctr">
              <a:lnSpc>
                <a:spcPts val="3150"/>
              </a:lnSpc>
            </a:pPr>
            <a:r>
              <a:rPr lang="en-US" sz="1800" b="1" spc="52">
                <a:solidFill>
                  <a:srgbClr val="000000"/>
                </a:solidFill>
                <a:latin typeface="Roboto Bold"/>
                <a:ea typeface="Roboto Bold"/>
                <a:cs typeface="Roboto Bold"/>
                <a:sym typeface="Roboto Bold"/>
              </a:rPr>
              <a:t>PAZAR/PAZARYERI MODÜLÜ </a:t>
            </a:r>
          </a:p>
        </p:txBody>
      </p:sp>
      <p:sp>
        <p:nvSpPr>
          <p:cNvPr id="22" name="TextBox 22"/>
          <p:cNvSpPr txBox="1"/>
          <p:nvPr/>
        </p:nvSpPr>
        <p:spPr>
          <a:xfrm>
            <a:off x="8031639" y="5110157"/>
            <a:ext cx="1488489" cy="379095"/>
          </a:xfrm>
          <a:prstGeom prst="rect">
            <a:avLst/>
          </a:prstGeom>
        </p:spPr>
        <p:txBody>
          <a:bodyPr lIns="0" tIns="0" rIns="0" bIns="0" rtlCol="0" anchor="t">
            <a:spAutoFit/>
          </a:bodyPr>
          <a:lstStyle/>
          <a:p>
            <a:pPr algn="ctr">
              <a:lnSpc>
                <a:spcPts val="3150"/>
              </a:lnSpc>
            </a:pPr>
            <a:r>
              <a:rPr lang="en-US" sz="1800" b="1" spc="52">
                <a:solidFill>
                  <a:srgbClr val="000000"/>
                </a:solidFill>
                <a:latin typeface="Roboto Bold"/>
                <a:ea typeface="Roboto Bold"/>
                <a:cs typeface="Roboto Bold"/>
                <a:sym typeface="Roboto Bold"/>
              </a:rPr>
              <a:t>EĞİTİM</a:t>
            </a:r>
          </a:p>
        </p:txBody>
      </p:sp>
      <p:sp>
        <p:nvSpPr>
          <p:cNvPr id="23" name="TextBox 23"/>
          <p:cNvSpPr txBox="1"/>
          <p:nvPr/>
        </p:nvSpPr>
        <p:spPr>
          <a:xfrm>
            <a:off x="10882105" y="7110240"/>
            <a:ext cx="2607726" cy="779145"/>
          </a:xfrm>
          <a:prstGeom prst="rect">
            <a:avLst/>
          </a:prstGeom>
        </p:spPr>
        <p:txBody>
          <a:bodyPr lIns="0" tIns="0" rIns="0" bIns="0" rtlCol="0" anchor="t">
            <a:spAutoFit/>
          </a:bodyPr>
          <a:lstStyle/>
          <a:p>
            <a:pPr algn="ctr">
              <a:lnSpc>
                <a:spcPts val="3150"/>
              </a:lnSpc>
            </a:pPr>
            <a:r>
              <a:rPr lang="en-US" sz="1800" b="1" spc="52">
                <a:solidFill>
                  <a:srgbClr val="000000"/>
                </a:solidFill>
                <a:latin typeface="Roboto Bold"/>
                <a:ea typeface="Roboto Bold"/>
                <a:cs typeface="Roboto Bold"/>
                <a:sym typeface="Roboto Bold"/>
              </a:rPr>
              <a:t>DİJİTAL PAZARLAMA MODÜLÜ</a:t>
            </a:r>
          </a:p>
        </p:txBody>
      </p:sp>
      <p:sp>
        <p:nvSpPr>
          <p:cNvPr id="24" name="TextBox 24"/>
          <p:cNvSpPr txBox="1"/>
          <p:nvPr/>
        </p:nvSpPr>
        <p:spPr>
          <a:xfrm>
            <a:off x="14362769" y="5110157"/>
            <a:ext cx="2969832" cy="379095"/>
          </a:xfrm>
          <a:prstGeom prst="rect">
            <a:avLst/>
          </a:prstGeom>
        </p:spPr>
        <p:txBody>
          <a:bodyPr lIns="0" tIns="0" rIns="0" bIns="0" rtlCol="0" anchor="t">
            <a:spAutoFit/>
          </a:bodyPr>
          <a:lstStyle/>
          <a:p>
            <a:pPr algn="ctr">
              <a:lnSpc>
                <a:spcPts val="3150"/>
              </a:lnSpc>
            </a:pPr>
            <a:r>
              <a:rPr lang="en-US" sz="1800" b="1" spc="52">
                <a:solidFill>
                  <a:srgbClr val="000000"/>
                </a:solidFill>
                <a:latin typeface="Roboto Bold"/>
                <a:ea typeface="Roboto Bold"/>
                <a:cs typeface="Roboto Bold"/>
                <a:sym typeface="Roboto Bold"/>
              </a:rPr>
              <a:t>SEKTÖR SAYFALARI</a:t>
            </a:r>
          </a:p>
        </p:txBody>
      </p:sp>
      <p:sp>
        <p:nvSpPr>
          <p:cNvPr id="25" name="TextBox 25"/>
          <p:cNvSpPr txBox="1"/>
          <p:nvPr/>
        </p:nvSpPr>
        <p:spPr>
          <a:xfrm>
            <a:off x="7745597" y="7045228"/>
            <a:ext cx="2336872" cy="779145"/>
          </a:xfrm>
          <a:prstGeom prst="rect">
            <a:avLst/>
          </a:prstGeom>
        </p:spPr>
        <p:txBody>
          <a:bodyPr lIns="0" tIns="0" rIns="0" bIns="0" rtlCol="0" anchor="t">
            <a:spAutoFit/>
          </a:bodyPr>
          <a:lstStyle/>
          <a:p>
            <a:pPr algn="ctr">
              <a:lnSpc>
                <a:spcPts val="3150"/>
              </a:lnSpc>
            </a:pPr>
            <a:r>
              <a:rPr lang="en-US" sz="1800" b="1" spc="52">
                <a:solidFill>
                  <a:srgbClr val="000000"/>
                </a:solidFill>
                <a:latin typeface="Roboto Bold"/>
                <a:ea typeface="Roboto Bold"/>
                <a:cs typeface="Roboto Bold"/>
                <a:sym typeface="Roboto Bold"/>
              </a:rPr>
              <a:t>PROFESYONEL ÇÖZÜM ORTAKLARI</a:t>
            </a:r>
          </a:p>
        </p:txBody>
      </p:sp>
      <p:sp>
        <p:nvSpPr>
          <p:cNvPr id="26" name="TextBox 26"/>
          <p:cNvSpPr txBox="1"/>
          <p:nvPr/>
        </p:nvSpPr>
        <p:spPr>
          <a:xfrm>
            <a:off x="14289468" y="7089452"/>
            <a:ext cx="2969832" cy="779145"/>
          </a:xfrm>
          <a:prstGeom prst="rect">
            <a:avLst/>
          </a:prstGeom>
        </p:spPr>
        <p:txBody>
          <a:bodyPr lIns="0" tIns="0" rIns="0" bIns="0" rtlCol="0" anchor="t">
            <a:spAutoFit/>
          </a:bodyPr>
          <a:lstStyle/>
          <a:p>
            <a:pPr algn="ctr">
              <a:lnSpc>
                <a:spcPts val="3150"/>
              </a:lnSpc>
            </a:pPr>
            <a:r>
              <a:rPr lang="en-US" sz="1800" b="1" spc="52">
                <a:solidFill>
                  <a:srgbClr val="000000"/>
                </a:solidFill>
                <a:latin typeface="Roboto Bold"/>
                <a:ea typeface="Roboto Bold"/>
                <a:cs typeface="Roboto Bold"/>
                <a:sym typeface="Roboto Bold"/>
              </a:rPr>
              <a:t>ETKİNLİK TAKVİMİ VE BİLDİRİMLERİ</a:t>
            </a:r>
          </a:p>
        </p:txBody>
      </p:sp>
      <p:sp>
        <p:nvSpPr>
          <p:cNvPr id="27" name="TextBox 27"/>
          <p:cNvSpPr txBox="1"/>
          <p:nvPr/>
        </p:nvSpPr>
        <p:spPr>
          <a:xfrm>
            <a:off x="7429117" y="9459804"/>
            <a:ext cx="2969832" cy="379095"/>
          </a:xfrm>
          <a:prstGeom prst="rect">
            <a:avLst/>
          </a:prstGeom>
        </p:spPr>
        <p:txBody>
          <a:bodyPr lIns="0" tIns="0" rIns="0" bIns="0" rtlCol="0" anchor="t">
            <a:spAutoFit/>
          </a:bodyPr>
          <a:lstStyle/>
          <a:p>
            <a:pPr algn="ctr">
              <a:lnSpc>
                <a:spcPts val="3150"/>
              </a:lnSpc>
            </a:pPr>
            <a:r>
              <a:rPr lang="en-US" sz="1800" b="1" spc="52">
                <a:solidFill>
                  <a:srgbClr val="000000"/>
                </a:solidFill>
                <a:latin typeface="Roboto Bold"/>
                <a:ea typeface="Roboto Bold"/>
                <a:cs typeface="Roboto Bold"/>
                <a:sym typeface="Roboto Bold"/>
              </a:rPr>
              <a:t>CHATBOT</a:t>
            </a:r>
          </a:p>
        </p:txBody>
      </p:sp>
      <p:sp>
        <p:nvSpPr>
          <p:cNvPr id="28" name="TextBox 28"/>
          <p:cNvSpPr txBox="1"/>
          <p:nvPr/>
        </p:nvSpPr>
        <p:spPr>
          <a:xfrm>
            <a:off x="10681906" y="5110157"/>
            <a:ext cx="2969832" cy="379095"/>
          </a:xfrm>
          <a:prstGeom prst="rect">
            <a:avLst/>
          </a:prstGeom>
        </p:spPr>
        <p:txBody>
          <a:bodyPr lIns="0" tIns="0" rIns="0" bIns="0" rtlCol="0" anchor="t">
            <a:spAutoFit/>
          </a:bodyPr>
          <a:lstStyle/>
          <a:p>
            <a:pPr algn="ctr">
              <a:lnSpc>
                <a:spcPts val="3150"/>
              </a:lnSpc>
            </a:pPr>
            <a:r>
              <a:rPr lang="en-US" sz="1800" b="1" spc="52">
                <a:solidFill>
                  <a:srgbClr val="000000"/>
                </a:solidFill>
                <a:latin typeface="Roboto Bold"/>
                <a:ea typeface="Roboto Bold"/>
                <a:cs typeface="Roboto Bold"/>
                <a:sym typeface="Roboto Bold"/>
              </a:rPr>
              <a:t>İLETİŞİM MODÜLÜ</a:t>
            </a:r>
          </a:p>
        </p:txBody>
      </p:sp>
      <p:sp>
        <p:nvSpPr>
          <p:cNvPr id="29" name="TextBox 29"/>
          <p:cNvSpPr txBox="1"/>
          <p:nvPr/>
        </p:nvSpPr>
        <p:spPr>
          <a:xfrm>
            <a:off x="11190290" y="9459804"/>
            <a:ext cx="2299541" cy="379095"/>
          </a:xfrm>
          <a:prstGeom prst="rect">
            <a:avLst/>
          </a:prstGeom>
        </p:spPr>
        <p:txBody>
          <a:bodyPr lIns="0" tIns="0" rIns="0" bIns="0" rtlCol="0" anchor="t">
            <a:spAutoFit/>
          </a:bodyPr>
          <a:lstStyle/>
          <a:p>
            <a:pPr algn="l">
              <a:lnSpc>
                <a:spcPts val="3150"/>
              </a:lnSpc>
            </a:pPr>
            <a:r>
              <a:rPr lang="en-US" sz="1800" b="1" spc="52">
                <a:solidFill>
                  <a:srgbClr val="000000"/>
                </a:solidFill>
                <a:latin typeface="Roboto Bold"/>
                <a:ea typeface="Roboto Bold"/>
                <a:cs typeface="Roboto Bold"/>
                <a:sym typeface="Roboto Bold"/>
              </a:rPr>
              <a:t>KULLANICI PROFİLİ</a:t>
            </a:r>
          </a:p>
        </p:txBody>
      </p:sp>
      <p:sp>
        <p:nvSpPr>
          <p:cNvPr id="30" name="TextBox 30"/>
          <p:cNvSpPr txBox="1"/>
          <p:nvPr/>
        </p:nvSpPr>
        <p:spPr>
          <a:xfrm>
            <a:off x="11977801" y="108486"/>
            <a:ext cx="5224562" cy="755472"/>
          </a:xfrm>
          <a:prstGeom prst="rect">
            <a:avLst/>
          </a:prstGeom>
        </p:spPr>
        <p:txBody>
          <a:bodyPr lIns="0" tIns="0" rIns="0" bIns="0" rtlCol="0" anchor="t">
            <a:spAutoFit/>
          </a:bodyPr>
          <a:lstStyle/>
          <a:p>
            <a:pPr algn="r">
              <a:lnSpc>
                <a:spcPts val="6135"/>
              </a:lnSpc>
            </a:pPr>
            <a:r>
              <a:rPr lang="en-US" sz="4383" b="1" spc="219">
                <a:solidFill>
                  <a:srgbClr val="FFFFFF"/>
                </a:solidFill>
                <a:latin typeface="Roboto Bold"/>
                <a:ea typeface="Roboto Bold"/>
                <a:cs typeface="Roboto Bold"/>
                <a:sym typeface="Roboto Bold"/>
              </a:rPr>
              <a:t>MODÜLLERİMİZ</a:t>
            </a:r>
          </a:p>
        </p:txBody>
      </p:sp>
      <p:sp>
        <p:nvSpPr>
          <p:cNvPr id="31" name="TextBox 31"/>
          <p:cNvSpPr txBox="1"/>
          <p:nvPr/>
        </p:nvSpPr>
        <p:spPr>
          <a:xfrm>
            <a:off x="10967070" y="2854652"/>
            <a:ext cx="2141407" cy="779145"/>
          </a:xfrm>
          <a:prstGeom prst="rect">
            <a:avLst/>
          </a:prstGeom>
        </p:spPr>
        <p:txBody>
          <a:bodyPr lIns="0" tIns="0" rIns="0" bIns="0" rtlCol="0" anchor="t">
            <a:spAutoFit/>
          </a:bodyPr>
          <a:lstStyle/>
          <a:p>
            <a:pPr algn="ctr">
              <a:lnSpc>
                <a:spcPts val="3150"/>
              </a:lnSpc>
            </a:pPr>
            <a:r>
              <a:rPr lang="en-US" sz="1800" b="1" spc="52">
                <a:solidFill>
                  <a:srgbClr val="000000"/>
                </a:solidFill>
                <a:latin typeface="Roboto Bold"/>
                <a:ea typeface="Roboto Bold"/>
                <a:cs typeface="Roboto Bold"/>
                <a:sym typeface="Roboto Bold"/>
              </a:rPr>
              <a:t>AKILLI E-İHRACAT ROBOTU</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14350" y="2938037"/>
            <a:ext cx="3645696" cy="668799"/>
          </a:xfrm>
          <a:prstGeom prst="rect">
            <a:avLst/>
          </a:prstGeom>
          <a:solidFill>
            <a:srgbClr val="00E577"/>
          </a:solidFill>
        </p:spPr>
      </p:sp>
      <p:sp>
        <p:nvSpPr>
          <p:cNvPr id="3" name="AutoShape 3"/>
          <p:cNvSpPr/>
          <p:nvPr/>
        </p:nvSpPr>
        <p:spPr>
          <a:xfrm>
            <a:off x="514350" y="7699891"/>
            <a:ext cx="3645696" cy="668799"/>
          </a:xfrm>
          <a:prstGeom prst="rect">
            <a:avLst/>
          </a:prstGeom>
          <a:solidFill>
            <a:srgbClr val="00753D"/>
          </a:solidFill>
        </p:spPr>
      </p:sp>
      <p:sp>
        <p:nvSpPr>
          <p:cNvPr id="4" name="AutoShape 4"/>
          <p:cNvSpPr/>
          <p:nvPr/>
        </p:nvSpPr>
        <p:spPr>
          <a:xfrm>
            <a:off x="514350" y="3731679"/>
            <a:ext cx="3645696" cy="668799"/>
          </a:xfrm>
          <a:prstGeom prst="rect">
            <a:avLst/>
          </a:prstGeom>
          <a:solidFill>
            <a:srgbClr val="00E276"/>
          </a:solidFill>
        </p:spPr>
      </p:sp>
      <p:sp>
        <p:nvSpPr>
          <p:cNvPr id="5" name="AutoShape 5"/>
          <p:cNvSpPr/>
          <p:nvPr/>
        </p:nvSpPr>
        <p:spPr>
          <a:xfrm>
            <a:off x="514350" y="4525322"/>
            <a:ext cx="3645696" cy="668799"/>
          </a:xfrm>
          <a:prstGeom prst="rect">
            <a:avLst/>
          </a:prstGeom>
          <a:solidFill>
            <a:srgbClr val="00D56F"/>
          </a:solidFill>
        </p:spPr>
      </p:sp>
      <p:sp>
        <p:nvSpPr>
          <p:cNvPr id="6" name="AutoShape 6"/>
          <p:cNvSpPr/>
          <p:nvPr/>
        </p:nvSpPr>
        <p:spPr>
          <a:xfrm>
            <a:off x="514350" y="5318964"/>
            <a:ext cx="3645696" cy="668799"/>
          </a:xfrm>
          <a:prstGeom prst="rect">
            <a:avLst/>
          </a:prstGeom>
          <a:solidFill>
            <a:srgbClr val="00B961"/>
          </a:solidFill>
        </p:spPr>
      </p:sp>
      <p:sp>
        <p:nvSpPr>
          <p:cNvPr id="7" name="AutoShape 7"/>
          <p:cNvSpPr/>
          <p:nvPr/>
        </p:nvSpPr>
        <p:spPr>
          <a:xfrm>
            <a:off x="514350" y="6112606"/>
            <a:ext cx="3645696" cy="668799"/>
          </a:xfrm>
          <a:prstGeom prst="rect">
            <a:avLst/>
          </a:prstGeom>
          <a:solidFill>
            <a:srgbClr val="00A557"/>
          </a:solidFill>
        </p:spPr>
      </p:sp>
      <p:sp>
        <p:nvSpPr>
          <p:cNvPr id="8" name="AutoShape 8"/>
          <p:cNvSpPr/>
          <p:nvPr/>
        </p:nvSpPr>
        <p:spPr>
          <a:xfrm>
            <a:off x="514350" y="6906248"/>
            <a:ext cx="3645696" cy="668799"/>
          </a:xfrm>
          <a:prstGeom prst="rect">
            <a:avLst/>
          </a:prstGeom>
          <a:solidFill>
            <a:srgbClr val="008344"/>
          </a:solidFill>
        </p:spPr>
      </p:sp>
      <p:sp>
        <p:nvSpPr>
          <p:cNvPr id="9" name="Freeform 9"/>
          <p:cNvSpPr/>
          <p:nvPr/>
        </p:nvSpPr>
        <p:spPr>
          <a:xfrm>
            <a:off x="3488440" y="6224666"/>
            <a:ext cx="444680" cy="444680"/>
          </a:xfrm>
          <a:custGeom>
            <a:avLst/>
            <a:gdLst/>
            <a:ahLst/>
            <a:cxnLst/>
            <a:rect l="l" t="t" r="r" b="b"/>
            <a:pathLst>
              <a:path w="444680" h="444680">
                <a:moveTo>
                  <a:pt x="0" y="0"/>
                </a:moveTo>
                <a:lnTo>
                  <a:pt x="444680" y="0"/>
                </a:lnTo>
                <a:lnTo>
                  <a:pt x="444680" y="444680"/>
                </a:lnTo>
                <a:lnTo>
                  <a:pt x="0" y="44468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3525680" y="3088226"/>
            <a:ext cx="344012" cy="368420"/>
          </a:xfrm>
          <a:custGeom>
            <a:avLst/>
            <a:gdLst/>
            <a:ahLst/>
            <a:cxnLst/>
            <a:rect l="l" t="t" r="r" b="b"/>
            <a:pathLst>
              <a:path w="344012" h="368420">
                <a:moveTo>
                  <a:pt x="0" y="0"/>
                </a:moveTo>
                <a:lnTo>
                  <a:pt x="344012" y="0"/>
                </a:lnTo>
                <a:lnTo>
                  <a:pt x="344012" y="368421"/>
                </a:lnTo>
                <a:lnTo>
                  <a:pt x="0" y="3684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3500519" y="3880636"/>
            <a:ext cx="394334" cy="369195"/>
          </a:xfrm>
          <a:custGeom>
            <a:avLst/>
            <a:gdLst/>
            <a:ahLst/>
            <a:cxnLst/>
            <a:rect l="l" t="t" r="r" b="b"/>
            <a:pathLst>
              <a:path w="394334" h="369195">
                <a:moveTo>
                  <a:pt x="0" y="0"/>
                </a:moveTo>
                <a:lnTo>
                  <a:pt x="394334" y="0"/>
                </a:lnTo>
                <a:lnTo>
                  <a:pt x="394334" y="369195"/>
                </a:lnTo>
                <a:lnTo>
                  <a:pt x="0" y="369195"/>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2" name="Freeform 12"/>
          <p:cNvSpPr/>
          <p:nvPr/>
        </p:nvSpPr>
        <p:spPr>
          <a:xfrm>
            <a:off x="3472374" y="4675969"/>
            <a:ext cx="450624" cy="399366"/>
          </a:xfrm>
          <a:custGeom>
            <a:avLst/>
            <a:gdLst/>
            <a:ahLst/>
            <a:cxnLst/>
            <a:rect l="l" t="t" r="r" b="b"/>
            <a:pathLst>
              <a:path w="450624" h="399366">
                <a:moveTo>
                  <a:pt x="0" y="0"/>
                </a:moveTo>
                <a:lnTo>
                  <a:pt x="450624" y="0"/>
                </a:lnTo>
                <a:lnTo>
                  <a:pt x="450624" y="399366"/>
                </a:lnTo>
                <a:lnTo>
                  <a:pt x="0" y="39936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3" name="Freeform 13"/>
          <p:cNvSpPr/>
          <p:nvPr/>
        </p:nvSpPr>
        <p:spPr>
          <a:xfrm>
            <a:off x="3488283" y="5443960"/>
            <a:ext cx="418807" cy="418807"/>
          </a:xfrm>
          <a:custGeom>
            <a:avLst/>
            <a:gdLst/>
            <a:ahLst/>
            <a:cxnLst/>
            <a:rect l="l" t="t" r="r" b="b"/>
            <a:pathLst>
              <a:path w="418807" h="418807">
                <a:moveTo>
                  <a:pt x="0" y="0"/>
                </a:moveTo>
                <a:lnTo>
                  <a:pt x="418806" y="0"/>
                </a:lnTo>
                <a:lnTo>
                  <a:pt x="418806" y="418807"/>
                </a:lnTo>
                <a:lnTo>
                  <a:pt x="0" y="418807"/>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4" name="Freeform 14"/>
          <p:cNvSpPr/>
          <p:nvPr/>
        </p:nvSpPr>
        <p:spPr>
          <a:xfrm>
            <a:off x="3482385" y="7012253"/>
            <a:ext cx="456790" cy="456790"/>
          </a:xfrm>
          <a:custGeom>
            <a:avLst/>
            <a:gdLst/>
            <a:ahLst/>
            <a:cxnLst/>
            <a:rect l="l" t="t" r="r" b="b"/>
            <a:pathLst>
              <a:path w="456790" h="456790">
                <a:moveTo>
                  <a:pt x="0" y="0"/>
                </a:moveTo>
                <a:lnTo>
                  <a:pt x="456790" y="0"/>
                </a:lnTo>
                <a:lnTo>
                  <a:pt x="456790" y="456790"/>
                </a:lnTo>
                <a:lnTo>
                  <a:pt x="0" y="45679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5" name="Freeform 15"/>
          <p:cNvSpPr/>
          <p:nvPr/>
        </p:nvSpPr>
        <p:spPr>
          <a:xfrm>
            <a:off x="3538774" y="7799470"/>
            <a:ext cx="344012" cy="469641"/>
          </a:xfrm>
          <a:custGeom>
            <a:avLst/>
            <a:gdLst/>
            <a:ahLst/>
            <a:cxnLst/>
            <a:rect l="l" t="t" r="r" b="b"/>
            <a:pathLst>
              <a:path w="344012" h="469641">
                <a:moveTo>
                  <a:pt x="0" y="0"/>
                </a:moveTo>
                <a:lnTo>
                  <a:pt x="344012" y="0"/>
                </a:lnTo>
                <a:lnTo>
                  <a:pt x="344012" y="469641"/>
                </a:lnTo>
                <a:lnTo>
                  <a:pt x="0" y="469641"/>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grpSp>
        <p:nvGrpSpPr>
          <p:cNvPr id="16" name="Group 16"/>
          <p:cNvGrpSpPr/>
          <p:nvPr/>
        </p:nvGrpSpPr>
        <p:grpSpPr>
          <a:xfrm>
            <a:off x="5010835" y="5851457"/>
            <a:ext cx="4206112" cy="1047860"/>
            <a:chOff x="0" y="0"/>
            <a:chExt cx="5608149" cy="1397146"/>
          </a:xfrm>
        </p:grpSpPr>
        <p:sp>
          <p:nvSpPr>
            <p:cNvPr id="17" name="Freeform 17"/>
            <p:cNvSpPr/>
            <p:nvPr/>
          </p:nvSpPr>
          <p:spPr>
            <a:xfrm>
              <a:off x="0" y="0"/>
              <a:ext cx="1672912" cy="1397146"/>
            </a:xfrm>
            <a:custGeom>
              <a:avLst/>
              <a:gdLst/>
              <a:ahLst/>
              <a:cxnLst/>
              <a:rect l="l" t="t" r="r" b="b"/>
              <a:pathLst>
                <a:path w="1672912" h="1397146">
                  <a:moveTo>
                    <a:pt x="0" y="0"/>
                  </a:moveTo>
                  <a:lnTo>
                    <a:pt x="1672912" y="0"/>
                  </a:lnTo>
                  <a:lnTo>
                    <a:pt x="1672912" y="1397146"/>
                  </a:lnTo>
                  <a:lnTo>
                    <a:pt x="0" y="1397146"/>
                  </a:lnTo>
                  <a:lnTo>
                    <a:pt x="0" y="0"/>
                  </a:lnTo>
                  <a:close/>
                </a:path>
              </a:pathLst>
            </a:custGeom>
            <a:blipFill>
              <a:blip r:embed="rId16"/>
              <a:stretch>
                <a:fillRect l="-223671" t="-50620" r="-8228" b="-47090"/>
              </a:stretch>
            </a:blipFill>
          </p:spPr>
        </p:sp>
        <p:sp>
          <p:nvSpPr>
            <p:cNvPr id="18" name="Freeform 18"/>
            <p:cNvSpPr/>
            <p:nvPr/>
          </p:nvSpPr>
          <p:spPr>
            <a:xfrm>
              <a:off x="2252742" y="234044"/>
              <a:ext cx="1165872" cy="932698"/>
            </a:xfrm>
            <a:custGeom>
              <a:avLst/>
              <a:gdLst/>
              <a:ahLst/>
              <a:cxnLst/>
              <a:rect l="l" t="t" r="r" b="b"/>
              <a:pathLst>
                <a:path w="1165872" h="932698">
                  <a:moveTo>
                    <a:pt x="0" y="0"/>
                  </a:moveTo>
                  <a:lnTo>
                    <a:pt x="1165872" y="0"/>
                  </a:lnTo>
                  <a:lnTo>
                    <a:pt x="1165872" y="932697"/>
                  </a:lnTo>
                  <a:lnTo>
                    <a:pt x="0" y="932697"/>
                  </a:lnTo>
                  <a:lnTo>
                    <a:pt x="0" y="0"/>
                  </a:lnTo>
                  <a:close/>
                </a:path>
              </a:pathLst>
            </a:custGeom>
            <a:blipFill>
              <a:blip r:embed="rId17"/>
              <a:stretch>
                <a:fillRect/>
              </a:stretch>
            </a:blipFill>
          </p:spPr>
        </p:sp>
        <p:sp>
          <p:nvSpPr>
            <p:cNvPr id="19" name="Freeform 19"/>
            <p:cNvSpPr/>
            <p:nvPr/>
          </p:nvSpPr>
          <p:spPr>
            <a:xfrm>
              <a:off x="3491154" y="236561"/>
              <a:ext cx="927663" cy="927663"/>
            </a:xfrm>
            <a:custGeom>
              <a:avLst/>
              <a:gdLst/>
              <a:ahLst/>
              <a:cxnLst/>
              <a:rect l="l" t="t" r="r" b="b"/>
              <a:pathLst>
                <a:path w="927663" h="927663">
                  <a:moveTo>
                    <a:pt x="0" y="0"/>
                  </a:moveTo>
                  <a:lnTo>
                    <a:pt x="927663" y="0"/>
                  </a:lnTo>
                  <a:lnTo>
                    <a:pt x="927663" y="927663"/>
                  </a:lnTo>
                  <a:lnTo>
                    <a:pt x="0" y="927663"/>
                  </a:lnTo>
                  <a:lnTo>
                    <a:pt x="0" y="0"/>
                  </a:lnTo>
                  <a:close/>
                </a:path>
              </a:pathLst>
            </a:custGeom>
            <a:blipFill>
              <a:blip r:embed="rId18"/>
              <a:stretch>
                <a:fillRect/>
              </a:stretch>
            </a:blipFill>
          </p:spPr>
        </p:sp>
        <p:sp>
          <p:nvSpPr>
            <p:cNvPr id="20" name="Freeform 20"/>
            <p:cNvSpPr/>
            <p:nvPr/>
          </p:nvSpPr>
          <p:spPr>
            <a:xfrm>
              <a:off x="4340237" y="193228"/>
              <a:ext cx="1267912" cy="1014329"/>
            </a:xfrm>
            <a:custGeom>
              <a:avLst/>
              <a:gdLst/>
              <a:ahLst/>
              <a:cxnLst/>
              <a:rect l="l" t="t" r="r" b="b"/>
              <a:pathLst>
                <a:path w="1267912" h="1014329">
                  <a:moveTo>
                    <a:pt x="0" y="0"/>
                  </a:moveTo>
                  <a:lnTo>
                    <a:pt x="1267912" y="0"/>
                  </a:lnTo>
                  <a:lnTo>
                    <a:pt x="1267912" y="1014329"/>
                  </a:lnTo>
                  <a:lnTo>
                    <a:pt x="0" y="1014329"/>
                  </a:lnTo>
                  <a:lnTo>
                    <a:pt x="0" y="0"/>
                  </a:lnTo>
                  <a:close/>
                </a:path>
              </a:pathLst>
            </a:custGeom>
            <a:blipFill>
              <a:blip r:embed="rId19"/>
              <a:stretch>
                <a:fillRect/>
              </a:stretch>
            </a:blipFill>
          </p:spPr>
        </p:sp>
      </p:grpSp>
      <p:sp>
        <p:nvSpPr>
          <p:cNvPr id="21" name="Freeform 21"/>
          <p:cNvSpPr/>
          <p:nvPr/>
        </p:nvSpPr>
        <p:spPr>
          <a:xfrm>
            <a:off x="5010835" y="7188457"/>
            <a:ext cx="1182019" cy="396115"/>
          </a:xfrm>
          <a:custGeom>
            <a:avLst/>
            <a:gdLst/>
            <a:ahLst/>
            <a:cxnLst/>
            <a:rect l="l" t="t" r="r" b="b"/>
            <a:pathLst>
              <a:path w="1182019" h="396115">
                <a:moveTo>
                  <a:pt x="0" y="0"/>
                </a:moveTo>
                <a:lnTo>
                  <a:pt x="1182019" y="0"/>
                </a:lnTo>
                <a:lnTo>
                  <a:pt x="1182019" y="396116"/>
                </a:lnTo>
                <a:lnTo>
                  <a:pt x="0" y="396116"/>
                </a:lnTo>
                <a:lnTo>
                  <a:pt x="0" y="0"/>
                </a:lnTo>
                <a:close/>
              </a:path>
            </a:pathLst>
          </a:custGeom>
          <a:blipFill>
            <a:blip r:embed="rId20"/>
            <a:stretch>
              <a:fillRect l="-134714" t="-224489" r="-135964" b="-225803"/>
            </a:stretch>
          </a:blipFill>
        </p:spPr>
      </p:sp>
      <p:sp>
        <p:nvSpPr>
          <p:cNvPr id="22" name="Freeform 22"/>
          <p:cNvSpPr/>
          <p:nvPr/>
        </p:nvSpPr>
        <p:spPr>
          <a:xfrm>
            <a:off x="6758328" y="7088345"/>
            <a:ext cx="711125" cy="711125"/>
          </a:xfrm>
          <a:custGeom>
            <a:avLst/>
            <a:gdLst/>
            <a:ahLst/>
            <a:cxnLst/>
            <a:rect l="l" t="t" r="r" b="b"/>
            <a:pathLst>
              <a:path w="711125" h="711125">
                <a:moveTo>
                  <a:pt x="0" y="0"/>
                </a:moveTo>
                <a:lnTo>
                  <a:pt x="711125" y="0"/>
                </a:lnTo>
                <a:lnTo>
                  <a:pt x="711125" y="711125"/>
                </a:lnTo>
                <a:lnTo>
                  <a:pt x="0" y="711125"/>
                </a:lnTo>
                <a:lnTo>
                  <a:pt x="0" y="0"/>
                </a:lnTo>
                <a:close/>
              </a:path>
            </a:pathLst>
          </a:custGeom>
          <a:blipFill>
            <a:blip r:embed="rId21"/>
            <a:stretch>
              <a:fillRect/>
            </a:stretch>
          </a:blipFill>
        </p:spPr>
      </p:sp>
      <p:sp>
        <p:nvSpPr>
          <p:cNvPr id="23" name="Freeform 23"/>
          <p:cNvSpPr/>
          <p:nvPr/>
        </p:nvSpPr>
        <p:spPr>
          <a:xfrm>
            <a:off x="10379462" y="5459304"/>
            <a:ext cx="2444837" cy="388118"/>
          </a:xfrm>
          <a:custGeom>
            <a:avLst/>
            <a:gdLst/>
            <a:ahLst/>
            <a:cxnLst/>
            <a:rect l="l" t="t" r="r" b="b"/>
            <a:pathLst>
              <a:path w="2444837" h="388118">
                <a:moveTo>
                  <a:pt x="0" y="0"/>
                </a:moveTo>
                <a:lnTo>
                  <a:pt x="2444836" y="0"/>
                </a:lnTo>
                <a:lnTo>
                  <a:pt x="2444836" y="388118"/>
                </a:lnTo>
                <a:lnTo>
                  <a:pt x="0" y="388118"/>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grpSp>
        <p:nvGrpSpPr>
          <p:cNvPr id="24" name="Group 24"/>
          <p:cNvGrpSpPr/>
          <p:nvPr/>
        </p:nvGrpSpPr>
        <p:grpSpPr>
          <a:xfrm>
            <a:off x="15567498" y="5424776"/>
            <a:ext cx="2445042" cy="457175"/>
            <a:chOff x="0" y="0"/>
            <a:chExt cx="2173487" cy="406400"/>
          </a:xfrm>
        </p:grpSpPr>
        <p:sp>
          <p:nvSpPr>
            <p:cNvPr id="25" name="Freeform 25"/>
            <p:cNvSpPr/>
            <p:nvPr/>
          </p:nvSpPr>
          <p:spPr>
            <a:xfrm>
              <a:off x="0" y="0"/>
              <a:ext cx="2173487" cy="406400"/>
            </a:xfrm>
            <a:custGeom>
              <a:avLst/>
              <a:gdLst/>
              <a:ahLst/>
              <a:cxnLst/>
              <a:rect l="l" t="t" r="r" b="b"/>
              <a:pathLst>
                <a:path w="2173487" h="406400">
                  <a:moveTo>
                    <a:pt x="1970287" y="0"/>
                  </a:moveTo>
                  <a:cubicBezTo>
                    <a:pt x="2082512" y="0"/>
                    <a:pt x="2173487" y="90976"/>
                    <a:pt x="2173487" y="203200"/>
                  </a:cubicBezTo>
                  <a:cubicBezTo>
                    <a:pt x="2173487" y="315424"/>
                    <a:pt x="2082512" y="406400"/>
                    <a:pt x="1970287" y="406400"/>
                  </a:cubicBezTo>
                  <a:lnTo>
                    <a:pt x="203200" y="406400"/>
                  </a:lnTo>
                  <a:cubicBezTo>
                    <a:pt x="90976" y="406400"/>
                    <a:pt x="0" y="315424"/>
                    <a:pt x="0" y="203200"/>
                  </a:cubicBezTo>
                  <a:cubicBezTo>
                    <a:pt x="0" y="90976"/>
                    <a:pt x="90976" y="0"/>
                    <a:pt x="203200" y="0"/>
                  </a:cubicBezTo>
                  <a:close/>
                </a:path>
              </a:pathLst>
            </a:custGeom>
            <a:solidFill>
              <a:srgbClr val="00BF63"/>
            </a:solidFill>
          </p:spPr>
        </p:sp>
        <p:sp>
          <p:nvSpPr>
            <p:cNvPr id="26" name="TextBox 26"/>
            <p:cNvSpPr txBox="1"/>
            <p:nvPr/>
          </p:nvSpPr>
          <p:spPr>
            <a:xfrm>
              <a:off x="0" y="-95250"/>
              <a:ext cx="2173487" cy="501650"/>
            </a:xfrm>
            <a:prstGeom prst="rect">
              <a:avLst/>
            </a:prstGeom>
          </p:spPr>
          <p:txBody>
            <a:bodyPr lIns="50800" tIns="50800" rIns="50800" bIns="50800" rtlCol="0" anchor="ctr"/>
            <a:lstStyle/>
            <a:p>
              <a:pPr algn="ctr">
                <a:lnSpc>
                  <a:spcPts val="2121"/>
                </a:lnSpc>
              </a:pPr>
              <a:endParaRPr/>
            </a:p>
          </p:txBody>
        </p:sp>
      </p:grpSp>
      <p:sp>
        <p:nvSpPr>
          <p:cNvPr id="27" name="TextBox 27"/>
          <p:cNvSpPr txBox="1"/>
          <p:nvPr/>
        </p:nvSpPr>
        <p:spPr>
          <a:xfrm>
            <a:off x="13634567" y="4377204"/>
            <a:ext cx="2255450" cy="2457069"/>
          </a:xfrm>
          <a:prstGeom prst="rect">
            <a:avLst/>
          </a:prstGeom>
        </p:spPr>
        <p:txBody>
          <a:bodyPr lIns="0" tIns="0" rIns="0" bIns="0" rtlCol="0" anchor="t">
            <a:spAutoFit/>
          </a:bodyPr>
          <a:lstStyle/>
          <a:p>
            <a:pPr algn="l">
              <a:lnSpc>
                <a:spcPts val="2121"/>
              </a:lnSpc>
            </a:pPr>
            <a:r>
              <a:rPr lang="en-US" sz="1700" spc="196" dirty="0" err="1">
                <a:solidFill>
                  <a:srgbClr val="000000"/>
                </a:solidFill>
                <a:latin typeface="Mont"/>
                <a:ea typeface="Mont"/>
                <a:cs typeface="Mont"/>
                <a:sym typeface="Mont"/>
              </a:rPr>
              <a:t>İngilizce</a:t>
            </a:r>
            <a:endParaRPr lang="en-US" sz="1700" spc="196" dirty="0">
              <a:solidFill>
                <a:srgbClr val="000000"/>
              </a:solidFill>
              <a:latin typeface="Mont"/>
              <a:ea typeface="Mont"/>
              <a:cs typeface="Mont"/>
              <a:sym typeface="Mont"/>
            </a:endParaRPr>
          </a:p>
          <a:p>
            <a:pPr algn="l">
              <a:lnSpc>
                <a:spcPts val="2121"/>
              </a:lnSpc>
            </a:pPr>
            <a:r>
              <a:rPr lang="en-US" sz="1700" spc="196" dirty="0" err="1">
                <a:solidFill>
                  <a:srgbClr val="000000"/>
                </a:solidFill>
                <a:latin typeface="Mont"/>
                <a:ea typeface="Mont"/>
                <a:cs typeface="Mont"/>
                <a:sym typeface="Mont"/>
              </a:rPr>
              <a:t>Almanca</a:t>
            </a:r>
            <a:endParaRPr lang="en-US" sz="1700" spc="196" dirty="0">
              <a:solidFill>
                <a:srgbClr val="000000"/>
              </a:solidFill>
              <a:latin typeface="Mont"/>
              <a:ea typeface="Mont"/>
              <a:cs typeface="Mont"/>
              <a:sym typeface="Mont"/>
            </a:endParaRPr>
          </a:p>
          <a:p>
            <a:pPr algn="l">
              <a:lnSpc>
                <a:spcPts val="2121"/>
              </a:lnSpc>
            </a:pPr>
            <a:r>
              <a:rPr lang="en-US" sz="1700" spc="196" dirty="0" err="1">
                <a:solidFill>
                  <a:srgbClr val="000000"/>
                </a:solidFill>
                <a:latin typeface="Mont"/>
                <a:ea typeface="Mont"/>
                <a:cs typeface="Mont"/>
                <a:sym typeface="Mont"/>
              </a:rPr>
              <a:t>Fransızca</a:t>
            </a:r>
            <a:endParaRPr lang="en-US" sz="1700" spc="196" dirty="0">
              <a:solidFill>
                <a:srgbClr val="000000"/>
              </a:solidFill>
              <a:latin typeface="Mont"/>
              <a:ea typeface="Mont"/>
              <a:cs typeface="Mont"/>
              <a:sym typeface="Mont"/>
            </a:endParaRPr>
          </a:p>
          <a:p>
            <a:pPr algn="l">
              <a:lnSpc>
                <a:spcPts val="2121"/>
              </a:lnSpc>
            </a:pPr>
            <a:r>
              <a:rPr lang="en-US" sz="1700" spc="196" dirty="0" err="1">
                <a:solidFill>
                  <a:srgbClr val="000000"/>
                </a:solidFill>
                <a:latin typeface="Mont"/>
                <a:ea typeface="Mont"/>
                <a:cs typeface="Mont"/>
                <a:sym typeface="Mont"/>
              </a:rPr>
              <a:t>İtalyanca</a:t>
            </a:r>
            <a:endParaRPr lang="en-US" sz="1700" spc="196" dirty="0">
              <a:solidFill>
                <a:srgbClr val="000000"/>
              </a:solidFill>
              <a:latin typeface="Mont"/>
              <a:ea typeface="Mont"/>
              <a:cs typeface="Mont"/>
              <a:sym typeface="Mont"/>
            </a:endParaRPr>
          </a:p>
          <a:p>
            <a:pPr algn="l">
              <a:lnSpc>
                <a:spcPts val="2121"/>
              </a:lnSpc>
            </a:pPr>
            <a:r>
              <a:rPr lang="en-US" sz="1700" spc="196" dirty="0" err="1">
                <a:solidFill>
                  <a:srgbClr val="000000"/>
                </a:solidFill>
                <a:latin typeface="Mont"/>
                <a:ea typeface="Mont"/>
                <a:cs typeface="Mont"/>
                <a:sym typeface="Mont"/>
              </a:rPr>
              <a:t>Portekizce</a:t>
            </a:r>
            <a:endParaRPr lang="en-US" sz="1700" spc="196" dirty="0">
              <a:solidFill>
                <a:srgbClr val="000000"/>
              </a:solidFill>
              <a:latin typeface="Mont"/>
              <a:ea typeface="Mont"/>
              <a:cs typeface="Mont"/>
              <a:sym typeface="Mont"/>
            </a:endParaRPr>
          </a:p>
          <a:p>
            <a:pPr algn="l">
              <a:lnSpc>
                <a:spcPts val="2121"/>
              </a:lnSpc>
            </a:pPr>
            <a:r>
              <a:rPr lang="en-US" sz="1700" spc="196" dirty="0" err="1">
                <a:solidFill>
                  <a:srgbClr val="000000"/>
                </a:solidFill>
                <a:latin typeface="Mont"/>
                <a:ea typeface="Mont"/>
                <a:cs typeface="Mont"/>
                <a:sym typeface="Mont"/>
              </a:rPr>
              <a:t>Arapça</a:t>
            </a:r>
            <a:endParaRPr lang="en-US" sz="1700" spc="196" dirty="0">
              <a:solidFill>
                <a:srgbClr val="000000"/>
              </a:solidFill>
              <a:latin typeface="Mont"/>
              <a:ea typeface="Mont"/>
              <a:cs typeface="Mont"/>
              <a:sym typeface="Mont"/>
            </a:endParaRPr>
          </a:p>
          <a:p>
            <a:pPr algn="l">
              <a:lnSpc>
                <a:spcPts val="2121"/>
              </a:lnSpc>
            </a:pPr>
            <a:r>
              <a:rPr lang="en-US" sz="1700" spc="196" dirty="0" err="1">
                <a:solidFill>
                  <a:srgbClr val="000000"/>
                </a:solidFill>
                <a:latin typeface="Mont"/>
                <a:ea typeface="Mont"/>
                <a:cs typeface="Mont"/>
                <a:sym typeface="Mont"/>
              </a:rPr>
              <a:t>İspanyolca</a:t>
            </a:r>
            <a:endParaRPr lang="en-US" sz="1700" spc="196" dirty="0">
              <a:solidFill>
                <a:srgbClr val="000000"/>
              </a:solidFill>
              <a:latin typeface="Mont"/>
              <a:ea typeface="Mont"/>
              <a:cs typeface="Mont"/>
              <a:sym typeface="Mont"/>
            </a:endParaRPr>
          </a:p>
          <a:p>
            <a:pPr algn="l">
              <a:lnSpc>
                <a:spcPts val="2121"/>
              </a:lnSpc>
            </a:pPr>
            <a:r>
              <a:rPr lang="en-US" sz="1700" spc="196" dirty="0" err="1">
                <a:solidFill>
                  <a:srgbClr val="000000"/>
                </a:solidFill>
                <a:latin typeface="Mont"/>
                <a:ea typeface="Mont"/>
                <a:cs typeface="Mont"/>
                <a:sym typeface="Mont"/>
              </a:rPr>
              <a:t>Japonca</a:t>
            </a:r>
            <a:endParaRPr lang="en-US" sz="1700" spc="196" dirty="0">
              <a:solidFill>
                <a:srgbClr val="000000"/>
              </a:solidFill>
              <a:latin typeface="Mont"/>
              <a:ea typeface="Mont"/>
              <a:cs typeface="Mont"/>
              <a:sym typeface="Mont"/>
            </a:endParaRPr>
          </a:p>
          <a:p>
            <a:pPr algn="l">
              <a:lnSpc>
                <a:spcPts val="2121"/>
              </a:lnSpc>
            </a:pPr>
            <a:r>
              <a:rPr lang="en-US" sz="1700" spc="196" dirty="0" err="1">
                <a:solidFill>
                  <a:srgbClr val="000000"/>
                </a:solidFill>
                <a:latin typeface="Mont"/>
                <a:ea typeface="Mont"/>
                <a:cs typeface="Mont"/>
                <a:sym typeface="Mont"/>
              </a:rPr>
              <a:t>Rusça</a:t>
            </a:r>
            <a:endParaRPr lang="en-US" sz="1700" spc="196" dirty="0">
              <a:solidFill>
                <a:srgbClr val="000000"/>
              </a:solidFill>
              <a:latin typeface="Mont"/>
              <a:ea typeface="Mont"/>
              <a:cs typeface="Mont"/>
              <a:sym typeface="Mont"/>
            </a:endParaRPr>
          </a:p>
        </p:txBody>
      </p:sp>
      <p:sp>
        <p:nvSpPr>
          <p:cNvPr id="28" name="AutoShape 28"/>
          <p:cNvSpPr/>
          <p:nvPr/>
        </p:nvSpPr>
        <p:spPr>
          <a:xfrm>
            <a:off x="2337198" y="2374976"/>
            <a:ext cx="0" cy="458286"/>
          </a:xfrm>
          <a:prstGeom prst="line">
            <a:avLst/>
          </a:prstGeom>
          <a:ln w="57150" cap="flat">
            <a:solidFill>
              <a:srgbClr val="4DBC64"/>
            </a:solidFill>
            <a:prstDash val="solid"/>
            <a:headEnd type="none" w="sm" len="sm"/>
            <a:tailEnd type="arrow" w="med" len="sm"/>
          </a:ln>
        </p:spPr>
      </p:sp>
      <p:sp>
        <p:nvSpPr>
          <p:cNvPr id="29" name="AutoShape 29"/>
          <p:cNvSpPr/>
          <p:nvPr/>
        </p:nvSpPr>
        <p:spPr>
          <a:xfrm flipH="1">
            <a:off x="7322263" y="2374976"/>
            <a:ext cx="0" cy="1081671"/>
          </a:xfrm>
          <a:prstGeom prst="line">
            <a:avLst/>
          </a:prstGeom>
          <a:ln w="57150" cap="flat">
            <a:solidFill>
              <a:srgbClr val="4DBC64"/>
            </a:solidFill>
            <a:prstDash val="solid"/>
            <a:headEnd type="none" w="sm" len="sm"/>
            <a:tailEnd type="arrow" w="med" len="sm"/>
          </a:ln>
        </p:spPr>
      </p:sp>
      <p:sp>
        <p:nvSpPr>
          <p:cNvPr id="30" name="AutoShape 30"/>
          <p:cNvSpPr/>
          <p:nvPr/>
        </p:nvSpPr>
        <p:spPr>
          <a:xfrm flipH="1">
            <a:off x="14191612" y="2374976"/>
            <a:ext cx="28575" cy="1690258"/>
          </a:xfrm>
          <a:prstGeom prst="line">
            <a:avLst/>
          </a:prstGeom>
          <a:ln w="57150" cap="flat">
            <a:solidFill>
              <a:srgbClr val="4DBC64"/>
            </a:solidFill>
            <a:prstDash val="solid"/>
            <a:headEnd type="none" w="sm" len="sm"/>
            <a:tailEnd type="arrow" w="med" len="sm"/>
          </a:ln>
        </p:spPr>
      </p:sp>
      <p:sp>
        <p:nvSpPr>
          <p:cNvPr id="31" name="AutoShape 31"/>
          <p:cNvSpPr/>
          <p:nvPr/>
        </p:nvSpPr>
        <p:spPr>
          <a:xfrm flipH="1">
            <a:off x="11324192" y="2375338"/>
            <a:ext cx="28575" cy="1690258"/>
          </a:xfrm>
          <a:prstGeom prst="line">
            <a:avLst/>
          </a:prstGeom>
          <a:ln w="57150" cap="flat">
            <a:solidFill>
              <a:srgbClr val="4DBC64"/>
            </a:solidFill>
            <a:prstDash val="solid"/>
            <a:headEnd type="none" w="sm" len="sm"/>
            <a:tailEnd type="arrow" w="med" len="sm"/>
          </a:ln>
        </p:spPr>
      </p:sp>
      <p:sp>
        <p:nvSpPr>
          <p:cNvPr id="32" name="AutoShape 32"/>
          <p:cNvSpPr/>
          <p:nvPr/>
        </p:nvSpPr>
        <p:spPr>
          <a:xfrm>
            <a:off x="4352524" y="5660957"/>
            <a:ext cx="458286" cy="0"/>
          </a:xfrm>
          <a:prstGeom prst="line">
            <a:avLst/>
          </a:prstGeom>
          <a:ln w="57150" cap="flat">
            <a:solidFill>
              <a:srgbClr val="4DBC64"/>
            </a:solidFill>
            <a:prstDash val="solid"/>
            <a:headEnd type="none" w="sm" len="sm"/>
            <a:tailEnd type="arrow" w="med" len="sm"/>
          </a:ln>
        </p:spPr>
      </p:sp>
      <p:sp>
        <p:nvSpPr>
          <p:cNvPr id="33" name="AutoShape 33"/>
          <p:cNvSpPr/>
          <p:nvPr/>
        </p:nvSpPr>
        <p:spPr>
          <a:xfrm>
            <a:off x="9750812" y="5649329"/>
            <a:ext cx="458286" cy="0"/>
          </a:xfrm>
          <a:prstGeom prst="line">
            <a:avLst/>
          </a:prstGeom>
          <a:ln w="57150" cap="flat">
            <a:solidFill>
              <a:srgbClr val="4DBC64"/>
            </a:solidFill>
            <a:prstDash val="solid"/>
            <a:headEnd type="none" w="sm" len="sm"/>
            <a:tailEnd type="arrow" w="med" len="sm"/>
          </a:ln>
        </p:spPr>
      </p:sp>
      <p:sp>
        <p:nvSpPr>
          <p:cNvPr id="34" name="AutoShape 34"/>
          <p:cNvSpPr/>
          <p:nvPr/>
        </p:nvSpPr>
        <p:spPr>
          <a:xfrm>
            <a:off x="13004187" y="5649329"/>
            <a:ext cx="458286" cy="0"/>
          </a:xfrm>
          <a:prstGeom prst="line">
            <a:avLst/>
          </a:prstGeom>
          <a:ln w="57150" cap="flat">
            <a:solidFill>
              <a:srgbClr val="4DBC64"/>
            </a:solidFill>
            <a:prstDash val="solid"/>
            <a:headEnd type="none" w="sm" len="sm"/>
            <a:tailEnd type="arrow" w="med" len="sm"/>
          </a:ln>
        </p:spPr>
      </p:sp>
      <p:sp>
        <p:nvSpPr>
          <p:cNvPr id="35" name="AutoShape 35"/>
          <p:cNvSpPr/>
          <p:nvPr/>
        </p:nvSpPr>
        <p:spPr>
          <a:xfrm>
            <a:off x="14985387" y="5653363"/>
            <a:ext cx="458286" cy="0"/>
          </a:xfrm>
          <a:prstGeom prst="line">
            <a:avLst/>
          </a:prstGeom>
          <a:ln w="57150" cap="flat">
            <a:solidFill>
              <a:srgbClr val="4DBC64"/>
            </a:solidFill>
            <a:prstDash val="solid"/>
            <a:headEnd type="none" w="sm" len="sm"/>
            <a:tailEnd type="arrow" w="med" len="sm"/>
          </a:ln>
        </p:spPr>
      </p:sp>
      <p:sp>
        <p:nvSpPr>
          <p:cNvPr id="36" name="AutoShape 36"/>
          <p:cNvSpPr/>
          <p:nvPr/>
        </p:nvSpPr>
        <p:spPr>
          <a:xfrm>
            <a:off x="16873706" y="2374493"/>
            <a:ext cx="3211" cy="2739494"/>
          </a:xfrm>
          <a:prstGeom prst="line">
            <a:avLst/>
          </a:prstGeom>
          <a:ln w="57150" cap="flat">
            <a:solidFill>
              <a:srgbClr val="4DBC64"/>
            </a:solidFill>
            <a:prstDash val="solid"/>
            <a:headEnd type="none" w="sm" len="sm"/>
            <a:tailEnd type="arrow" w="med" len="sm"/>
          </a:ln>
        </p:spPr>
      </p:sp>
      <p:grpSp>
        <p:nvGrpSpPr>
          <p:cNvPr id="37" name="Group 37"/>
          <p:cNvGrpSpPr/>
          <p:nvPr/>
        </p:nvGrpSpPr>
        <p:grpSpPr>
          <a:xfrm>
            <a:off x="-158337" y="9006865"/>
            <a:ext cx="18719054" cy="1952277"/>
            <a:chOff x="0" y="0"/>
            <a:chExt cx="6332124" cy="660400"/>
          </a:xfrm>
        </p:grpSpPr>
        <p:sp>
          <p:nvSpPr>
            <p:cNvPr id="38" name="Freeform 38"/>
            <p:cNvSpPr/>
            <p:nvPr/>
          </p:nvSpPr>
          <p:spPr>
            <a:xfrm>
              <a:off x="0" y="0"/>
              <a:ext cx="6332125" cy="660400"/>
            </a:xfrm>
            <a:custGeom>
              <a:avLst/>
              <a:gdLst/>
              <a:ahLst/>
              <a:cxnLst/>
              <a:rect l="l" t="t" r="r" b="b"/>
              <a:pathLst>
                <a:path w="6332125" h="660400">
                  <a:moveTo>
                    <a:pt x="6207665" y="660400"/>
                  </a:moveTo>
                  <a:lnTo>
                    <a:pt x="124460" y="660400"/>
                  </a:lnTo>
                  <a:cubicBezTo>
                    <a:pt x="55880" y="660400"/>
                    <a:pt x="0" y="604520"/>
                    <a:pt x="0" y="535940"/>
                  </a:cubicBezTo>
                  <a:lnTo>
                    <a:pt x="0" y="124460"/>
                  </a:lnTo>
                  <a:cubicBezTo>
                    <a:pt x="0" y="55880"/>
                    <a:pt x="55880" y="0"/>
                    <a:pt x="124460" y="0"/>
                  </a:cubicBezTo>
                  <a:lnTo>
                    <a:pt x="6207665" y="0"/>
                  </a:lnTo>
                  <a:cubicBezTo>
                    <a:pt x="6276244" y="0"/>
                    <a:pt x="6332125" y="55880"/>
                    <a:pt x="6332125" y="124460"/>
                  </a:cubicBezTo>
                  <a:lnTo>
                    <a:pt x="6332125" y="535940"/>
                  </a:lnTo>
                  <a:cubicBezTo>
                    <a:pt x="6332125" y="604520"/>
                    <a:pt x="6276244" y="660400"/>
                    <a:pt x="6207665" y="660400"/>
                  </a:cubicBezTo>
                  <a:close/>
                </a:path>
              </a:pathLst>
            </a:custGeom>
            <a:solidFill>
              <a:srgbClr val="4DBC64"/>
            </a:solidFill>
          </p:spPr>
        </p:sp>
      </p:grpSp>
      <p:sp>
        <p:nvSpPr>
          <p:cNvPr id="39" name="Freeform 39"/>
          <p:cNvSpPr/>
          <p:nvPr/>
        </p:nvSpPr>
        <p:spPr>
          <a:xfrm>
            <a:off x="4470884" y="9217897"/>
            <a:ext cx="1079902" cy="1069103"/>
          </a:xfrm>
          <a:custGeom>
            <a:avLst/>
            <a:gdLst/>
            <a:ahLst/>
            <a:cxnLst/>
            <a:rect l="l" t="t" r="r" b="b"/>
            <a:pathLst>
              <a:path w="1079902" h="1069103">
                <a:moveTo>
                  <a:pt x="0" y="0"/>
                </a:moveTo>
                <a:lnTo>
                  <a:pt x="1079901" y="0"/>
                </a:lnTo>
                <a:lnTo>
                  <a:pt x="1079901" y="1069102"/>
                </a:lnTo>
                <a:lnTo>
                  <a:pt x="0" y="1069102"/>
                </a:lnTo>
                <a:lnTo>
                  <a:pt x="0" y="0"/>
                </a:lnTo>
                <a:close/>
              </a:path>
            </a:pathLst>
          </a:custGeom>
          <a:blipFill>
            <a:blip r:embed="rId24">
              <a:extLst>
                <a:ext uri="{96DAC541-7B7A-43D3-8B79-37D633B846F1}">
                  <asvg:svgBlip xmlns:asvg="http://schemas.microsoft.com/office/drawing/2016/SVG/main" xmlns="" r:embed="rId25"/>
                </a:ext>
              </a:extLst>
            </a:blip>
            <a:stretch>
              <a:fillRect/>
            </a:stretch>
          </a:blipFill>
          <a:ln cap="sq">
            <a:noFill/>
            <a:prstDash val="solid"/>
            <a:miter/>
          </a:ln>
        </p:spPr>
      </p:sp>
      <p:sp>
        <p:nvSpPr>
          <p:cNvPr id="41" name="Freeform 41"/>
          <p:cNvSpPr/>
          <p:nvPr/>
        </p:nvSpPr>
        <p:spPr>
          <a:xfrm>
            <a:off x="1028700" y="430618"/>
            <a:ext cx="1774265" cy="1144792"/>
          </a:xfrm>
          <a:custGeom>
            <a:avLst/>
            <a:gdLst/>
            <a:ahLst/>
            <a:cxnLst/>
            <a:rect l="l" t="t" r="r" b="b"/>
            <a:pathLst>
              <a:path w="1774265" h="1144792">
                <a:moveTo>
                  <a:pt x="0" y="0"/>
                </a:moveTo>
                <a:lnTo>
                  <a:pt x="1774265" y="0"/>
                </a:lnTo>
                <a:lnTo>
                  <a:pt x="1774265" y="1144792"/>
                </a:lnTo>
                <a:lnTo>
                  <a:pt x="0" y="1144792"/>
                </a:lnTo>
                <a:lnTo>
                  <a:pt x="0" y="0"/>
                </a:lnTo>
                <a:close/>
              </a:path>
            </a:pathLst>
          </a:custGeom>
          <a:blipFill>
            <a:blip r:embed="rId26">
              <a:extLst>
                <a:ext uri="{96DAC541-7B7A-43D3-8B79-37D633B846F1}">
                  <asvg:svgBlip xmlns:asvg="http://schemas.microsoft.com/office/drawing/2016/SVG/main" xmlns="" r:embed="rId27"/>
                </a:ext>
              </a:extLst>
            </a:blip>
            <a:stretch>
              <a:fillRect/>
            </a:stretch>
          </a:blipFill>
        </p:spPr>
      </p:sp>
      <p:sp>
        <p:nvSpPr>
          <p:cNvPr id="42" name="AutoShape 42"/>
          <p:cNvSpPr/>
          <p:nvPr/>
        </p:nvSpPr>
        <p:spPr>
          <a:xfrm>
            <a:off x="6241431" y="4712741"/>
            <a:ext cx="535947" cy="0"/>
          </a:xfrm>
          <a:prstGeom prst="line">
            <a:avLst/>
          </a:prstGeom>
          <a:ln w="57150" cap="flat">
            <a:solidFill>
              <a:srgbClr val="4DBC64"/>
            </a:solidFill>
            <a:prstDash val="solid"/>
            <a:headEnd type="none" w="sm" len="sm"/>
            <a:tailEnd type="arrow" w="med" len="sm"/>
          </a:ln>
        </p:spPr>
      </p:sp>
      <p:sp>
        <p:nvSpPr>
          <p:cNvPr id="43" name="AutoShape 43"/>
          <p:cNvSpPr/>
          <p:nvPr/>
        </p:nvSpPr>
        <p:spPr>
          <a:xfrm flipV="1">
            <a:off x="6241431" y="4233673"/>
            <a:ext cx="479068" cy="479068"/>
          </a:xfrm>
          <a:prstGeom prst="line">
            <a:avLst/>
          </a:prstGeom>
          <a:ln w="57150" cap="flat">
            <a:solidFill>
              <a:srgbClr val="4DBC64"/>
            </a:solidFill>
            <a:prstDash val="solid"/>
            <a:headEnd type="none" w="sm" len="sm"/>
            <a:tailEnd type="arrow" w="med" len="sm"/>
          </a:ln>
        </p:spPr>
      </p:sp>
      <p:sp>
        <p:nvSpPr>
          <p:cNvPr id="44" name="AutoShape 44"/>
          <p:cNvSpPr/>
          <p:nvPr/>
        </p:nvSpPr>
        <p:spPr>
          <a:xfrm>
            <a:off x="6242606" y="4694847"/>
            <a:ext cx="479068" cy="479068"/>
          </a:xfrm>
          <a:prstGeom prst="line">
            <a:avLst/>
          </a:prstGeom>
          <a:ln w="57150" cap="flat">
            <a:solidFill>
              <a:srgbClr val="4DBC64"/>
            </a:solidFill>
            <a:prstDash val="solid"/>
            <a:headEnd type="none" w="sm" len="sm"/>
            <a:tailEnd type="arrow" w="med" len="sm"/>
          </a:ln>
        </p:spPr>
      </p:sp>
      <p:sp>
        <p:nvSpPr>
          <p:cNvPr id="45" name="AutoShape 45"/>
          <p:cNvSpPr/>
          <p:nvPr/>
        </p:nvSpPr>
        <p:spPr>
          <a:xfrm>
            <a:off x="6242606" y="6375386"/>
            <a:ext cx="535947" cy="0"/>
          </a:xfrm>
          <a:prstGeom prst="line">
            <a:avLst/>
          </a:prstGeom>
          <a:ln w="57150" cap="flat">
            <a:solidFill>
              <a:srgbClr val="4DBC64"/>
            </a:solidFill>
            <a:prstDash val="solid"/>
            <a:headEnd type="none" w="sm" len="sm"/>
            <a:tailEnd type="arrow" w="med" len="sm"/>
          </a:ln>
        </p:spPr>
      </p:sp>
      <p:sp>
        <p:nvSpPr>
          <p:cNvPr id="46" name="AutoShape 46"/>
          <p:cNvSpPr/>
          <p:nvPr/>
        </p:nvSpPr>
        <p:spPr>
          <a:xfrm>
            <a:off x="6242606" y="7443907"/>
            <a:ext cx="535947" cy="0"/>
          </a:xfrm>
          <a:prstGeom prst="line">
            <a:avLst/>
          </a:prstGeom>
          <a:ln w="57150" cap="flat">
            <a:solidFill>
              <a:srgbClr val="4DBC64"/>
            </a:solidFill>
            <a:prstDash val="solid"/>
            <a:headEnd type="none" w="sm" len="sm"/>
            <a:tailEnd type="arrow" w="med" len="sm"/>
          </a:ln>
        </p:spPr>
      </p:sp>
      <p:grpSp>
        <p:nvGrpSpPr>
          <p:cNvPr id="47" name="Group 47"/>
          <p:cNvGrpSpPr/>
          <p:nvPr/>
        </p:nvGrpSpPr>
        <p:grpSpPr>
          <a:xfrm>
            <a:off x="6217326" y="4656702"/>
            <a:ext cx="111127" cy="111127"/>
            <a:chOff x="0" y="0"/>
            <a:chExt cx="812800" cy="812800"/>
          </a:xfrm>
        </p:grpSpPr>
        <p:sp>
          <p:nvSpPr>
            <p:cNvPr id="48" name="Freeform 4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DBC64"/>
            </a:solidFill>
          </p:spPr>
        </p:sp>
        <p:sp>
          <p:nvSpPr>
            <p:cNvPr id="49" name="TextBox 49"/>
            <p:cNvSpPr txBox="1"/>
            <p:nvPr/>
          </p:nvSpPr>
          <p:spPr>
            <a:xfrm>
              <a:off x="76200" y="-19050"/>
              <a:ext cx="660400" cy="755650"/>
            </a:xfrm>
            <a:prstGeom prst="rect">
              <a:avLst/>
            </a:prstGeom>
          </p:spPr>
          <p:txBody>
            <a:bodyPr lIns="50800" tIns="50800" rIns="50800" bIns="50800" rtlCol="0" anchor="ctr"/>
            <a:lstStyle/>
            <a:p>
              <a:pPr algn="ctr">
                <a:lnSpc>
                  <a:spcPts val="2121"/>
                </a:lnSpc>
              </a:pPr>
              <a:endParaRPr/>
            </a:p>
          </p:txBody>
        </p:sp>
      </p:grpSp>
      <p:sp>
        <p:nvSpPr>
          <p:cNvPr id="50" name="Freeform 50"/>
          <p:cNvSpPr/>
          <p:nvPr/>
        </p:nvSpPr>
        <p:spPr>
          <a:xfrm>
            <a:off x="5010835" y="4502777"/>
            <a:ext cx="1254684" cy="483053"/>
          </a:xfrm>
          <a:custGeom>
            <a:avLst/>
            <a:gdLst/>
            <a:ahLst/>
            <a:cxnLst/>
            <a:rect l="l" t="t" r="r" b="b"/>
            <a:pathLst>
              <a:path w="1254684" h="483053">
                <a:moveTo>
                  <a:pt x="0" y="0"/>
                </a:moveTo>
                <a:lnTo>
                  <a:pt x="1254684" y="0"/>
                </a:lnTo>
                <a:lnTo>
                  <a:pt x="1254684" y="483053"/>
                </a:lnTo>
                <a:lnTo>
                  <a:pt x="0" y="483053"/>
                </a:lnTo>
                <a:lnTo>
                  <a:pt x="0" y="0"/>
                </a:lnTo>
                <a:close/>
              </a:path>
            </a:pathLst>
          </a:custGeom>
          <a:blipFill>
            <a:blip r:embed="rId28"/>
            <a:stretch>
              <a:fillRect b="-100000"/>
            </a:stretch>
          </a:blipFill>
        </p:spPr>
      </p:sp>
      <p:sp>
        <p:nvSpPr>
          <p:cNvPr id="51" name="Freeform 51"/>
          <p:cNvSpPr/>
          <p:nvPr/>
        </p:nvSpPr>
        <p:spPr>
          <a:xfrm>
            <a:off x="6866620" y="3836226"/>
            <a:ext cx="535777" cy="1809888"/>
          </a:xfrm>
          <a:custGeom>
            <a:avLst/>
            <a:gdLst/>
            <a:ahLst/>
            <a:cxnLst/>
            <a:rect l="l" t="t" r="r" b="b"/>
            <a:pathLst>
              <a:path w="535777" h="1809888">
                <a:moveTo>
                  <a:pt x="0" y="0"/>
                </a:moveTo>
                <a:lnTo>
                  <a:pt x="535777" y="0"/>
                </a:lnTo>
                <a:lnTo>
                  <a:pt x="535777" y="1809889"/>
                </a:lnTo>
                <a:lnTo>
                  <a:pt x="0" y="1809889"/>
                </a:lnTo>
                <a:lnTo>
                  <a:pt x="0" y="0"/>
                </a:lnTo>
                <a:close/>
              </a:path>
            </a:pathLst>
          </a:custGeom>
          <a:blipFill>
            <a:blip r:embed="rId29"/>
            <a:stretch>
              <a:fillRect r="-237806"/>
            </a:stretch>
          </a:blipFill>
        </p:spPr>
      </p:sp>
      <p:sp>
        <p:nvSpPr>
          <p:cNvPr id="52" name="Freeform 52"/>
          <p:cNvSpPr/>
          <p:nvPr/>
        </p:nvSpPr>
        <p:spPr>
          <a:xfrm>
            <a:off x="7596542" y="4434663"/>
            <a:ext cx="724255" cy="1224705"/>
          </a:xfrm>
          <a:custGeom>
            <a:avLst/>
            <a:gdLst/>
            <a:ahLst/>
            <a:cxnLst/>
            <a:rect l="l" t="t" r="r" b="b"/>
            <a:pathLst>
              <a:path w="724255" h="1224705">
                <a:moveTo>
                  <a:pt x="0" y="0"/>
                </a:moveTo>
                <a:lnTo>
                  <a:pt x="724254" y="0"/>
                </a:lnTo>
                <a:lnTo>
                  <a:pt x="724254" y="1224705"/>
                </a:lnTo>
                <a:lnTo>
                  <a:pt x="0" y="1224705"/>
                </a:lnTo>
                <a:lnTo>
                  <a:pt x="0" y="0"/>
                </a:lnTo>
                <a:close/>
              </a:path>
            </a:pathLst>
          </a:custGeom>
          <a:blipFill>
            <a:blip r:embed="rId29"/>
            <a:stretch>
              <a:fillRect l="-73907" t="-47781" r="-75989"/>
            </a:stretch>
          </a:blipFill>
        </p:spPr>
      </p:sp>
      <p:sp>
        <p:nvSpPr>
          <p:cNvPr id="53" name="Freeform 53"/>
          <p:cNvSpPr/>
          <p:nvPr/>
        </p:nvSpPr>
        <p:spPr>
          <a:xfrm>
            <a:off x="7702387" y="3765691"/>
            <a:ext cx="512563" cy="625606"/>
          </a:xfrm>
          <a:custGeom>
            <a:avLst/>
            <a:gdLst/>
            <a:ahLst/>
            <a:cxnLst/>
            <a:rect l="l" t="t" r="r" b="b"/>
            <a:pathLst>
              <a:path w="512563" h="625606">
                <a:moveTo>
                  <a:pt x="0" y="0"/>
                </a:moveTo>
                <a:lnTo>
                  <a:pt x="512564" y="0"/>
                </a:lnTo>
                <a:lnTo>
                  <a:pt x="512564" y="625606"/>
                </a:lnTo>
                <a:lnTo>
                  <a:pt x="0" y="625606"/>
                </a:lnTo>
                <a:lnTo>
                  <a:pt x="0" y="0"/>
                </a:lnTo>
                <a:close/>
              </a:path>
            </a:pathLst>
          </a:custGeom>
          <a:blipFill>
            <a:blip r:embed="rId29"/>
            <a:stretch>
              <a:fillRect l="-253105" t="-93538" b="-95762"/>
            </a:stretch>
          </a:blipFill>
        </p:spPr>
      </p:sp>
      <p:sp>
        <p:nvSpPr>
          <p:cNvPr id="54" name="Freeform 54"/>
          <p:cNvSpPr/>
          <p:nvPr/>
        </p:nvSpPr>
        <p:spPr>
          <a:xfrm>
            <a:off x="8376268" y="3716366"/>
            <a:ext cx="724255" cy="724255"/>
          </a:xfrm>
          <a:custGeom>
            <a:avLst/>
            <a:gdLst/>
            <a:ahLst/>
            <a:cxnLst/>
            <a:rect l="l" t="t" r="r" b="b"/>
            <a:pathLst>
              <a:path w="724255" h="724255">
                <a:moveTo>
                  <a:pt x="0" y="0"/>
                </a:moveTo>
                <a:lnTo>
                  <a:pt x="724255" y="0"/>
                </a:lnTo>
                <a:lnTo>
                  <a:pt x="724255" y="724255"/>
                </a:lnTo>
                <a:lnTo>
                  <a:pt x="0" y="724255"/>
                </a:lnTo>
                <a:lnTo>
                  <a:pt x="0" y="0"/>
                </a:lnTo>
                <a:close/>
              </a:path>
            </a:pathLst>
          </a:custGeom>
          <a:blipFill>
            <a:blip r:embed="rId30"/>
            <a:stretch>
              <a:fillRect/>
            </a:stretch>
          </a:blipFill>
        </p:spPr>
      </p:sp>
      <p:sp>
        <p:nvSpPr>
          <p:cNvPr id="55" name="Freeform 55"/>
          <p:cNvSpPr/>
          <p:nvPr/>
        </p:nvSpPr>
        <p:spPr>
          <a:xfrm>
            <a:off x="8478064" y="4480839"/>
            <a:ext cx="520662" cy="520662"/>
          </a:xfrm>
          <a:custGeom>
            <a:avLst/>
            <a:gdLst/>
            <a:ahLst/>
            <a:cxnLst/>
            <a:rect l="l" t="t" r="r" b="b"/>
            <a:pathLst>
              <a:path w="520662" h="520662">
                <a:moveTo>
                  <a:pt x="0" y="0"/>
                </a:moveTo>
                <a:lnTo>
                  <a:pt x="520662" y="0"/>
                </a:lnTo>
                <a:lnTo>
                  <a:pt x="520662" y="520662"/>
                </a:lnTo>
                <a:lnTo>
                  <a:pt x="0" y="520662"/>
                </a:lnTo>
                <a:lnTo>
                  <a:pt x="0" y="0"/>
                </a:lnTo>
                <a:close/>
              </a:path>
            </a:pathLst>
          </a:custGeom>
          <a:blipFill>
            <a:blip r:embed="rId31"/>
            <a:stretch>
              <a:fillRect/>
            </a:stretch>
          </a:blipFill>
        </p:spPr>
      </p:sp>
      <p:sp>
        <p:nvSpPr>
          <p:cNvPr id="56" name="Freeform 56"/>
          <p:cNvSpPr/>
          <p:nvPr/>
        </p:nvSpPr>
        <p:spPr>
          <a:xfrm>
            <a:off x="8469799" y="5113987"/>
            <a:ext cx="537192" cy="532128"/>
          </a:xfrm>
          <a:custGeom>
            <a:avLst/>
            <a:gdLst/>
            <a:ahLst/>
            <a:cxnLst/>
            <a:rect l="l" t="t" r="r" b="b"/>
            <a:pathLst>
              <a:path w="537192" h="532128">
                <a:moveTo>
                  <a:pt x="0" y="0"/>
                </a:moveTo>
                <a:lnTo>
                  <a:pt x="537192" y="0"/>
                </a:lnTo>
                <a:lnTo>
                  <a:pt x="537192" y="532128"/>
                </a:lnTo>
                <a:lnTo>
                  <a:pt x="0" y="532128"/>
                </a:lnTo>
                <a:lnTo>
                  <a:pt x="0" y="0"/>
                </a:lnTo>
                <a:close/>
              </a:path>
            </a:pathLst>
          </a:custGeom>
          <a:blipFill>
            <a:blip r:embed="rId32"/>
            <a:stretch>
              <a:fillRect l="-35219" t="-12218" r="-35733" b="-35767"/>
            </a:stretch>
          </a:blipFill>
        </p:spPr>
      </p:sp>
      <p:sp>
        <p:nvSpPr>
          <p:cNvPr id="57" name="Freeform 57"/>
          <p:cNvSpPr/>
          <p:nvPr/>
        </p:nvSpPr>
        <p:spPr>
          <a:xfrm>
            <a:off x="9197179" y="4490364"/>
            <a:ext cx="522250" cy="522250"/>
          </a:xfrm>
          <a:custGeom>
            <a:avLst/>
            <a:gdLst/>
            <a:ahLst/>
            <a:cxnLst/>
            <a:rect l="l" t="t" r="r" b="b"/>
            <a:pathLst>
              <a:path w="522250" h="522250">
                <a:moveTo>
                  <a:pt x="0" y="0"/>
                </a:moveTo>
                <a:lnTo>
                  <a:pt x="522250" y="0"/>
                </a:lnTo>
                <a:lnTo>
                  <a:pt x="522250" y="522251"/>
                </a:lnTo>
                <a:lnTo>
                  <a:pt x="0" y="522251"/>
                </a:lnTo>
                <a:lnTo>
                  <a:pt x="0" y="0"/>
                </a:lnTo>
                <a:close/>
              </a:path>
            </a:pathLst>
          </a:custGeom>
          <a:blipFill>
            <a:blip r:embed="rId33"/>
            <a:stretch>
              <a:fillRect/>
            </a:stretch>
          </a:blipFill>
        </p:spPr>
      </p:sp>
      <p:sp>
        <p:nvSpPr>
          <p:cNvPr id="58" name="AutoShape 58"/>
          <p:cNvSpPr/>
          <p:nvPr/>
        </p:nvSpPr>
        <p:spPr>
          <a:xfrm>
            <a:off x="9592082" y="7934711"/>
            <a:ext cx="3645696" cy="668799"/>
          </a:xfrm>
          <a:prstGeom prst="rect">
            <a:avLst/>
          </a:prstGeom>
          <a:solidFill>
            <a:srgbClr val="00E577"/>
          </a:solidFill>
        </p:spPr>
      </p:sp>
      <p:sp>
        <p:nvSpPr>
          <p:cNvPr id="59" name="AutoShape 59"/>
          <p:cNvSpPr/>
          <p:nvPr/>
        </p:nvSpPr>
        <p:spPr>
          <a:xfrm>
            <a:off x="13967248" y="7934711"/>
            <a:ext cx="3645696" cy="668799"/>
          </a:xfrm>
          <a:prstGeom prst="rect">
            <a:avLst/>
          </a:prstGeom>
          <a:solidFill>
            <a:srgbClr val="00E577"/>
          </a:solidFill>
        </p:spPr>
      </p:sp>
      <p:sp>
        <p:nvSpPr>
          <p:cNvPr id="60" name="Freeform 60"/>
          <p:cNvSpPr/>
          <p:nvPr/>
        </p:nvSpPr>
        <p:spPr>
          <a:xfrm>
            <a:off x="12420895" y="8042357"/>
            <a:ext cx="553866" cy="483248"/>
          </a:xfrm>
          <a:custGeom>
            <a:avLst/>
            <a:gdLst/>
            <a:ahLst/>
            <a:cxnLst/>
            <a:rect l="l" t="t" r="r" b="b"/>
            <a:pathLst>
              <a:path w="553866" h="483248">
                <a:moveTo>
                  <a:pt x="0" y="0"/>
                </a:moveTo>
                <a:lnTo>
                  <a:pt x="553866" y="0"/>
                </a:lnTo>
                <a:lnTo>
                  <a:pt x="553866" y="483248"/>
                </a:lnTo>
                <a:lnTo>
                  <a:pt x="0" y="483248"/>
                </a:lnTo>
                <a:lnTo>
                  <a:pt x="0" y="0"/>
                </a:lnTo>
                <a:close/>
              </a:path>
            </a:pathLst>
          </a:custGeom>
          <a:blipFill>
            <a:blip r:embed="rId34">
              <a:extLst>
                <a:ext uri="{96DAC541-7B7A-43D3-8B79-37D633B846F1}">
                  <asvg:svgBlip xmlns:asvg="http://schemas.microsoft.com/office/drawing/2016/SVG/main" xmlns="" r:embed="rId35"/>
                </a:ext>
              </a:extLst>
            </a:blip>
            <a:stretch>
              <a:fillRect/>
            </a:stretch>
          </a:blipFill>
          <a:ln cap="sq">
            <a:noFill/>
            <a:prstDash val="solid"/>
            <a:miter/>
          </a:ln>
        </p:spPr>
      </p:sp>
      <p:sp>
        <p:nvSpPr>
          <p:cNvPr id="61" name="Freeform 61"/>
          <p:cNvSpPr/>
          <p:nvPr/>
        </p:nvSpPr>
        <p:spPr>
          <a:xfrm>
            <a:off x="16893888" y="8011359"/>
            <a:ext cx="616951" cy="507442"/>
          </a:xfrm>
          <a:custGeom>
            <a:avLst/>
            <a:gdLst/>
            <a:ahLst/>
            <a:cxnLst/>
            <a:rect l="l" t="t" r="r" b="b"/>
            <a:pathLst>
              <a:path w="616951" h="507442">
                <a:moveTo>
                  <a:pt x="0" y="0"/>
                </a:moveTo>
                <a:lnTo>
                  <a:pt x="616951" y="0"/>
                </a:lnTo>
                <a:lnTo>
                  <a:pt x="616951" y="507442"/>
                </a:lnTo>
                <a:lnTo>
                  <a:pt x="0" y="507442"/>
                </a:lnTo>
                <a:lnTo>
                  <a:pt x="0" y="0"/>
                </a:lnTo>
                <a:close/>
              </a:path>
            </a:pathLst>
          </a:custGeom>
          <a:blipFill>
            <a:blip r:embed="rId36">
              <a:extLst>
                <a:ext uri="{96DAC541-7B7A-43D3-8B79-37D633B846F1}">
                  <asvg:svgBlip xmlns:asvg="http://schemas.microsoft.com/office/drawing/2016/SVG/main" xmlns="" r:embed="rId37"/>
                </a:ext>
              </a:extLst>
            </a:blip>
            <a:stretch>
              <a:fillRect/>
            </a:stretch>
          </a:blipFill>
          <a:ln cap="sq">
            <a:noFill/>
            <a:prstDash val="solid"/>
            <a:miter/>
          </a:ln>
        </p:spPr>
      </p:sp>
      <p:sp>
        <p:nvSpPr>
          <p:cNvPr id="62" name="TextBox 62"/>
          <p:cNvSpPr txBox="1"/>
          <p:nvPr/>
        </p:nvSpPr>
        <p:spPr>
          <a:xfrm>
            <a:off x="821263" y="3145523"/>
            <a:ext cx="2255450" cy="268550"/>
          </a:xfrm>
          <a:prstGeom prst="rect">
            <a:avLst/>
          </a:prstGeom>
        </p:spPr>
        <p:txBody>
          <a:bodyPr lIns="0" tIns="0" rIns="0" bIns="0" rtlCol="0" anchor="t">
            <a:spAutoFit/>
          </a:bodyPr>
          <a:lstStyle/>
          <a:p>
            <a:pPr algn="l">
              <a:lnSpc>
                <a:spcPts val="2121"/>
              </a:lnSpc>
            </a:pPr>
            <a:r>
              <a:rPr lang="en-US" spc="196" dirty="0" err="1">
                <a:solidFill>
                  <a:srgbClr val="FFFFFF"/>
                </a:solidFill>
                <a:latin typeface="Roboto"/>
                <a:ea typeface="Roboto"/>
                <a:cs typeface="Roboto"/>
                <a:sym typeface="Roboto"/>
              </a:rPr>
              <a:t>Kelime</a:t>
            </a:r>
            <a:r>
              <a:rPr lang="en-US" spc="196" dirty="0">
                <a:solidFill>
                  <a:srgbClr val="FFFFFF"/>
                </a:solidFill>
                <a:latin typeface="Roboto"/>
                <a:ea typeface="Roboto"/>
                <a:cs typeface="Roboto"/>
                <a:sym typeface="Roboto"/>
              </a:rPr>
              <a:t> </a:t>
            </a:r>
            <a:r>
              <a:rPr lang="en-US" spc="196" dirty="0" err="1">
                <a:solidFill>
                  <a:srgbClr val="FFFFFF"/>
                </a:solidFill>
                <a:latin typeface="Roboto"/>
                <a:ea typeface="Roboto"/>
                <a:cs typeface="Roboto"/>
                <a:sym typeface="Roboto"/>
              </a:rPr>
              <a:t>Aracı</a:t>
            </a:r>
            <a:endParaRPr lang="en-US" spc="196" dirty="0">
              <a:solidFill>
                <a:srgbClr val="FFFFFF"/>
              </a:solidFill>
              <a:latin typeface="Roboto"/>
              <a:ea typeface="Roboto"/>
              <a:cs typeface="Roboto"/>
              <a:sym typeface="Roboto"/>
            </a:endParaRPr>
          </a:p>
        </p:txBody>
      </p:sp>
      <p:sp>
        <p:nvSpPr>
          <p:cNvPr id="63" name="TextBox 63"/>
          <p:cNvSpPr txBox="1"/>
          <p:nvPr/>
        </p:nvSpPr>
        <p:spPr>
          <a:xfrm>
            <a:off x="808790" y="3912754"/>
            <a:ext cx="2255450" cy="268550"/>
          </a:xfrm>
          <a:prstGeom prst="rect">
            <a:avLst/>
          </a:prstGeom>
        </p:spPr>
        <p:txBody>
          <a:bodyPr lIns="0" tIns="0" rIns="0" bIns="0" rtlCol="0" anchor="t">
            <a:spAutoFit/>
          </a:bodyPr>
          <a:lstStyle/>
          <a:p>
            <a:pPr algn="l">
              <a:lnSpc>
                <a:spcPts val="2121"/>
              </a:lnSpc>
            </a:pPr>
            <a:r>
              <a:rPr lang="en-US" spc="196">
                <a:solidFill>
                  <a:srgbClr val="FFFFFF"/>
                </a:solidFill>
                <a:latin typeface="Roboto"/>
                <a:ea typeface="Roboto"/>
                <a:cs typeface="Roboto"/>
                <a:sym typeface="Roboto"/>
              </a:rPr>
              <a:t>Trend Kelimeler</a:t>
            </a:r>
          </a:p>
        </p:txBody>
      </p:sp>
      <p:sp>
        <p:nvSpPr>
          <p:cNvPr id="64" name="TextBox 64"/>
          <p:cNvSpPr txBox="1"/>
          <p:nvPr/>
        </p:nvSpPr>
        <p:spPr>
          <a:xfrm>
            <a:off x="808790" y="4706396"/>
            <a:ext cx="2255450" cy="268550"/>
          </a:xfrm>
          <a:prstGeom prst="rect">
            <a:avLst/>
          </a:prstGeom>
        </p:spPr>
        <p:txBody>
          <a:bodyPr lIns="0" tIns="0" rIns="0" bIns="0" rtlCol="0" anchor="t">
            <a:spAutoFit/>
          </a:bodyPr>
          <a:lstStyle/>
          <a:p>
            <a:pPr algn="l">
              <a:lnSpc>
                <a:spcPts val="2121"/>
              </a:lnSpc>
            </a:pPr>
            <a:r>
              <a:rPr lang="en-US" spc="196">
                <a:solidFill>
                  <a:srgbClr val="FFFFFF"/>
                </a:solidFill>
                <a:latin typeface="Roboto"/>
                <a:ea typeface="Roboto"/>
                <a:cs typeface="Roboto"/>
                <a:sym typeface="Roboto"/>
              </a:rPr>
              <a:t>Hacim Geçmişi</a:t>
            </a:r>
          </a:p>
        </p:txBody>
      </p:sp>
      <p:sp>
        <p:nvSpPr>
          <p:cNvPr id="65" name="TextBox 65"/>
          <p:cNvSpPr txBox="1"/>
          <p:nvPr/>
        </p:nvSpPr>
        <p:spPr>
          <a:xfrm>
            <a:off x="808790" y="5500038"/>
            <a:ext cx="2255450" cy="268550"/>
          </a:xfrm>
          <a:prstGeom prst="rect">
            <a:avLst/>
          </a:prstGeom>
        </p:spPr>
        <p:txBody>
          <a:bodyPr lIns="0" tIns="0" rIns="0" bIns="0" rtlCol="0" anchor="t">
            <a:spAutoFit/>
          </a:bodyPr>
          <a:lstStyle/>
          <a:p>
            <a:pPr algn="l">
              <a:lnSpc>
                <a:spcPts val="2121"/>
              </a:lnSpc>
            </a:pPr>
            <a:r>
              <a:rPr lang="en-US" spc="196">
                <a:solidFill>
                  <a:srgbClr val="FFFFFF"/>
                </a:solidFill>
                <a:latin typeface="Roboto"/>
                <a:ea typeface="Roboto"/>
                <a:cs typeface="Roboto"/>
                <a:sym typeface="Roboto"/>
              </a:rPr>
              <a:t>Rakip Kelimeler</a:t>
            </a:r>
          </a:p>
        </p:txBody>
      </p:sp>
      <p:sp>
        <p:nvSpPr>
          <p:cNvPr id="66" name="TextBox 66"/>
          <p:cNvSpPr txBox="1"/>
          <p:nvPr/>
        </p:nvSpPr>
        <p:spPr>
          <a:xfrm>
            <a:off x="808790" y="6293681"/>
            <a:ext cx="2255450" cy="268550"/>
          </a:xfrm>
          <a:prstGeom prst="rect">
            <a:avLst/>
          </a:prstGeom>
        </p:spPr>
        <p:txBody>
          <a:bodyPr lIns="0" tIns="0" rIns="0" bIns="0" rtlCol="0" anchor="t">
            <a:spAutoFit/>
          </a:bodyPr>
          <a:lstStyle/>
          <a:p>
            <a:pPr algn="l">
              <a:lnSpc>
                <a:spcPts val="2121"/>
              </a:lnSpc>
            </a:pPr>
            <a:r>
              <a:rPr lang="en-US" spc="196">
                <a:solidFill>
                  <a:srgbClr val="FFFFFF"/>
                </a:solidFill>
                <a:latin typeface="Roboto"/>
                <a:ea typeface="Roboto"/>
                <a:cs typeface="Roboto"/>
                <a:sym typeface="Roboto"/>
              </a:rPr>
              <a:t>Rakip Ürünler</a:t>
            </a:r>
          </a:p>
        </p:txBody>
      </p:sp>
      <p:sp>
        <p:nvSpPr>
          <p:cNvPr id="67" name="TextBox 67"/>
          <p:cNvSpPr txBox="1"/>
          <p:nvPr/>
        </p:nvSpPr>
        <p:spPr>
          <a:xfrm>
            <a:off x="769612" y="7105441"/>
            <a:ext cx="2925010" cy="269304"/>
          </a:xfrm>
          <a:prstGeom prst="rect">
            <a:avLst/>
          </a:prstGeom>
        </p:spPr>
        <p:txBody>
          <a:bodyPr wrap="square" lIns="0" tIns="0" rIns="0" bIns="0" rtlCol="0" anchor="t">
            <a:spAutoFit/>
          </a:bodyPr>
          <a:lstStyle/>
          <a:p>
            <a:pPr algn="l">
              <a:lnSpc>
                <a:spcPts val="2121"/>
              </a:lnSpc>
            </a:pPr>
            <a:r>
              <a:rPr lang="en-US" spc="196" dirty="0" err="1">
                <a:solidFill>
                  <a:srgbClr val="FFFFFF"/>
                </a:solidFill>
                <a:latin typeface="Roboto"/>
                <a:ea typeface="Roboto"/>
                <a:cs typeface="Roboto"/>
                <a:sym typeface="Roboto"/>
              </a:rPr>
              <a:t>Kelime</a:t>
            </a:r>
            <a:r>
              <a:rPr lang="en-US" spc="196" dirty="0">
                <a:solidFill>
                  <a:srgbClr val="FFFFFF"/>
                </a:solidFill>
                <a:latin typeface="Roboto"/>
                <a:ea typeface="Roboto"/>
                <a:cs typeface="Roboto"/>
                <a:sym typeface="Roboto"/>
              </a:rPr>
              <a:t> </a:t>
            </a:r>
            <a:r>
              <a:rPr lang="en-US" spc="196" dirty="0" err="1">
                <a:solidFill>
                  <a:srgbClr val="FFFFFF"/>
                </a:solidFill>
                <a:latin typeface="Roboto"/>
                <a:ea typeface="Roboto"/>
                <a:cs typeface="Roboto"/>
                <a:sym typeface="Roboto"/>
              </a:rPr>
              <a:t>Karşılaştırma</a:t>
            </a:r>
            <a:endParaRPr lang="en-US" spc="196" dirty="0">
              <a:solidFill>
                <a:srgbClr val="FFFFFF"/>
              </a:solidFill>
              <a:latin typeface="Roboto"/>
              <a:ea typeface="Roboto"/>
              <a:cs typeface="Roboto"/>
              <a:sym typeface="Roboto"/>
            </a:endParaRPr>
          </a:p>
        </p:txBody>
      </p:sp>
      <p:sp>
        <p:nvSpPr>
          <p:cNvPr id="68" name="TextBox 68"/>
          <p:cNvSpPr txBox="1"/>
          <p:nvPr/>
        </p:nvSpPr>
        <p:spPr>
          <a:xfrm>
            <a:off x="808790" y="7906814"/>
            <a:ext cx="2729984" cy="269304"/>
          </a:xfrm>
          <a:prstGeom prst="rect">
            <a:avLst/>
          </a:prstGeom>
        </p:spPr>
        <p:txBody>
          <a:bodyPr wrap="square" lIns="0" tIns="0" rIns="0" bIns="0" rtlCol="0" anchor="t">
            <a:spAutoFit/>
          </a:bodyPr>
          <a:lstStyle/>
          <a:p>
            <a:pPr algn="l">
              <a:lnSpc>
                <a:spcPts val="2121"/>
              </a:lnSpc>
            </a:pPr>
            <a:r>
              <a:rPr lang="en-US" spc="196" dirty="0" err="1">
                <a:solidFill>
                  <a:srgbClr val="FFFFFF"/>
                </a:solidFill>
                <a:latin typeface="Roboto"/>
                <a:ea typeface="Roboto"/>
                <a:cs typeface="Roboto"/>
                <a:sym typeface="Roboto"/>
              </a:rPr>
              <a:t>Kâr</a:t>
            </a:r>
            <a:r>
              <a:rPr lang="en-US" spc="196" dirty="0">
                <a:solidFill>
                  <a:srgbClr val="FFFFFF"/>
                </a:solidFill>
                <a:latin typeface="Roboto"/>
                <a:ea typeface="Roboto"/>
                <a:cs typeface="Roboto"/>
                <a:sym typeface="Roboto"/>
              </a:rPr>
              <a:t> </a:t>
            </a:r>
            <a:r>
              <a:rPr lang="en-US" spc="196" dirty="0" err="1">
                <a:solidFill>
                  <a:srgbClr val="FFFFFF"/>
                </a:solidFill>
                <a:latin typeface="Roboto"/>
                <a:ea typeface="Roboto"/>
                <a:cs typeface="Roboto"/>
                <a:sym typeface="Roboto"/>
              </a:rPr>
              <a:t>Hesaplama</a:t>
            </a:r>
            <a:r>
              <a:rPr lang="en-US" spc="196" dirty="0">
                <a:solidFill>
                  <a:srgbClr val="FFFFFF"/>
                </a:solidFill>
                <a:latin typeface="Roboto"/>
                <a:ea typeface="Roboto"/>
                <a:cs typeface="Roboto"/>
                <a:sym typeface="Roboto"/>
              </a:rPr>
              <a:t> </a:t>
            </a:r>
            <a:r>
              <a:rPr lang="tr-TR" spc="196" dirty="0" err="1">
                <a:solidFill>
                  <a:srgbClr val="FFFFFF"/>
                </a:solidFill>
                <a:latin typeface="Roboto"/>
                <a:ea typeface="Roboto"/>
                <a:cs typeface="Roboto"/>
                <a:sym typeface="Roboto"/>
              </a:rPr>
              <a:t>A</a:t>
            </a:r>
            <a:r>
              <a:rPr lang="en-US" spc="196" dirty="0" err="1" smtClean="0">
                <a:solidFill>
                  <a:srgbClr val="FFFFFF"/>
                </a:solidFill>
                <a:latin typeface="Roboto"/>
                <a:ea typeface="Roboto"/>
                <a:cs typeface="Roboto"/>
                <a:sym typeface="Roboto"/>
              </a:rPr>
              <a:t>racı</a:t>
            </a:r>
            <a:endParaRPr lang="en-US" spc="196" dirty="0">
              <a:solidFill>
                <a:srgbClr val="FFFFFF"/>
              </a:solidFill>
              <a:latin typeface="Roboto"/>
              <a:ea typeface="Roboto"/>
              <a:cs typeface="Roboto"/>
              <a:sym typeface="Roboto"/>
            </a:endParaRPr>
          </a:p>
        </p:txBody>
      </p:sp>
      <p:sp>
        <p:nvSpPr>
          <p:cNvPr id="69" name="TextBox 69"/>
          <p:cNvSpPr txBox="1"/>
          <p:nvPr/>
        </p:nvSpPr>
        <p:spPr>
          <a:xfrm>
            <a:off x="10556950" y="5521369"/>
            <a:ext cx="2255450" cy="268550"/>
          </a:xfrm>
          <a:prstGeom prst="rect">
            <a:avLst/>
          </a:prstGeom>
        </p:spPr>
        <p:txBody>
          <a:bodyPr lIns="0" tIns="0" rIns="0" bIns="0" rtlCol="0" anchor="t">
            <a:spAutoFit/>
          </a:bodyPr>
          <a:lstStyle/>
          <a:p>
            <a:pPr algn="l">
              <a:lnSpc>
                <a:spcPts val="2121"/>
              </a:lnSpc>
            </a:pPr>
            <a:r>
              <a:rPr lang="en-US" sz="1515" spc="196" dirty="0" err="1">
                <a:solidFill>
                  <a:srgbClr val="000000"/>
                </a:solidFill>
                <a:latin typeface="Roboto"/>
                <a:ea typeface="Roboto"/>
                <a:cs typeface="Roboto"/>
                <a:sym typeface="Roboto"/>
              </a:rPr>
              <a:t>Aranacak</a:t>
            </a:r>
            <a:r>
              <a:rPr lang="en-US" sz="1515" spc="196" dirty="0">
                <a:solidFill>
                  <a:srgbClr val="000000"/>
                </a:solidFill>
                <a:latin typeface="Roboto"/>
                <a:ea typeface="Roboto"/>
                <a:cs typeface="Roboto"/>
                <a:sym typeface="Roboto"/>
              </a:rPr>
              <a:t> </a:t>
            </a:r>
            <a:r>
              <a:rPr lang="en-US" sz="1515" spc="196" dirty="0" err="1">
                <a:solidFill>
                  <a:srgbClr val="000000"/>
                </a:solidFill>
                <a:latin typeface="Roboto"/>
                <a:ea typeface="Roboto"/>
                <a:cs typeface="Roboto"/>
                <a:sym typeface="Roboto"/>
              </a:rPr>
              <a:t>Kelime</a:t>
            </a:r>
            <a:endParaRPr lang="en-US" sz="1515" spc="196" dirty="0">
              <a:solidFill>
                <a:srgbClr val="000000"/>
              </a:solidFill>
              <a:latin typeface="Roboto"/>
              <a:ea typeface="Roboto"/>
              <a:cs typeface="Roboto"/>
              <a:sym typeface="Roboto"/>
            </a:endParaRPr>
          </a:p>
        </p:txBody>
      </p:sp>
      <p:sp>
        <p:nvSpPr>
          <p:cNvPr id="70" name="TextBox 70"/>
          <p:cNvSpPr txBox="1"/>
          <p:nvPr/>
        </p:nvSpPr>
        <p:spPr>
          <a:xfrm>
            <a:off x="15967094" y="5501154"/>
            <a:ext cx="1645850" cy="266319"/>
          </a:xfrm>
          <a:prstGeom prst="rect">
            <a:avLst/>
          </a:prstGeom>
        </p:spPr>
        <p:txBody>
          <a:bodyPr lIns="0" tIns="0" rIns="0" bIns="0" rtlCol="0" anchor="t">
            <a:spAutoFit/>
          </a:bodyPr>
          <a:lstStyle/>
          <a:p>
            <a:pPr algn="ctr">
              <a:lnSpc>
                <a:spcPts val="2121"/>
              </a:lnSpc>
            </a:pPr>
            <a:r>
              <a:rPr lang="en-US" sz="1515" spc="196">
                <a:solidFill>
                  <a:srgbClr val="FFFFFF"/>
                </a:solidFill>
                <a:latin typeface="Roboto"/>
                <a:ea typeface="Roboto"/>
                <a:cs typeface="Roboto"/>
                <a:sym typeface="Roboto"/>
              </a:rPr>
              <a:t>Sonuçlar</a:t>
            </a:r>
          </a:p>
        </p:txBody>
      </p:sp>
      <p:sp>
        <p:nvSpPr>
          <p:cNvPr id="71" name="TextBox 71"/>
          <p:cNvSpPr txBox="1"/>
          <p:nvPr/>
        </p:nvSpPr>
        <p:spPr>
          <a:xfrm>
            <a:off x="1682592" y="1529156"/>
            <a:ext cx="1309211" cy="415289"/>
          </a:xfrm>
          <a:prstGeom prst="rect">
            <a:avLst/>
          </a:prstGeom>
        </p:spPr>
        <p:txBody>
          <a:bodyPr lIns="0" tIns="0" rIns="0" bIns="0" rtlCol="0" anchor="t">
            <a:spAutoFit/>
          </a:bodyPr>
          <a:lstStyle/>
          <a:p>
            <a:pPr algn="ctr">
              <a:lnSpc>
                <a:spcPts val="3360"/>
              </a:lnSpc>
            </a:pPr>
            <a:r>
              <a:rPr lang="en-US" sz="2400" b="1" u="sng" dirty="0" err="1">
                <a:solidFill>
                  <a:srgbClr val="00753D"/>
                </a:solidFill>
                <a:latin typeface="Roboto Bold"/>
                <a:ea typeface="Roboto Bold"/>
                <a:cs typeface="Roboto Bold"/>
                <a:sym typeface="Roboto Bold"/>
              </a:rPr>
              <a:t>Aracı</a:t>
            </a:r>
            <a:r>
              <a:rPr lang="en-US" sz="2400" b="1" u="sng" dirty="0">
                <a:solidFill>
                  <a:srgbClr val="00753D"/>
                </a:solidFill>
                <a:latin typeface="Roboto Bold"/>
                <a:ea typeface="Roboto Bold"/>
                <a:cs typeface="Roboto Bold"/>
                <a:sym typeface="Roboto Bold"/>
              </a:rPr>
              <a:t> </a:t>
            </a:r>
            <a:r>
              <a:rPr lang="en-US" sz="2400" b="1" u="sng" dirty="0" err="1">
                <a:solidFill>
                  <a:srgbClr val="00753D"/>
                </a:solidFill>
                <a:latin typeface="Roboto Bold"/>
                <a:ea typeface="Roboto Bold"/>
                <a:cs typeface="Roboto Bold"/>
                <a:sym typeface="Roboto Bold"/>
              </a:rPr>
              <a:t>Seç</a:t>
            </a:r>
            <a:endParaRPr lang="en-US" sz="2400" b="1" u="sng" dirty="0">
              <a:solidFill>
                <a:srgbClr val="00753D"/>
              </a:solidFill>
              <a:latin typeface="Roboto Bold"/>
              <a:ea typeface="Roboto Bold"/>
              <a:cs typeface="Roboto Bold"/>
              <a:sym typeface="Roboto Bold"/>
            </a:endParaRPr>
          </a:p>
        </p:txBody>
      </p:sp>
      <p:sp>
        <p:nvSpPr>
          <p:cNvPr id="72" name="TextBox 72"/>
          <p:cNvSpPr txBox="1"/>
          <p:nvPr/>
        </p:nvSpPr>
        <p:spPr>
          <a:xfrm>
            <a:off x="6225084" y="1502372"/>
            <a:ext cx="2252980" cy="415289"/>
          </a:xfrm>
          <a:prstGeom prst="rect">
            <a:avLst/>
          </a:prstGeom>
        </p:spPr>
        <p:txBody>
          <a:bodyPr lIns="0" tIns="0" rIns="0" bIns="0" rtlCol="0" anchor="t">
            <a:spAutoFit/>
          </a:bodyPr>
          <a:lstStyle/>
          <a:p>
            <a:pPr algn="ctr">
              <a:lnSpc>
                <a:spcPts val="3360"/>
              </a:lnSpc>
            </a:pPr>
            <a:r>
              <a:rPr lang="en-US" sz="2400" b="1" u="sng" dirty="0" err="1">
                <a:solidFill>
                  <a:srgbClr val="00753D"/>
                </a:solidFill>
                <a:latin typeface="Roboto Bold"/>
                <a:ea typeface="Roboto Bold"/>
                <a:cs typeface="Roboto Bold"/>
                <a:sym typeface="Roboto Bold"/>
              </a:rPr>
              <a:t>Pazaryeri</a:t>
            </a:r>
            <a:r>
              <a:rPr lang="en-US" sz="2400" b="1" u="sng" dirty="0">
                <a:solidFill>
                  <a:srgbClr val="00753D"/>
                </a:solidFill>
                <a:latin typeface="Roboto Bold"/>
                <a:ea typeface="Roboto Bold"/>
                <a:cs typeface="Roboto Bold"/>
                <a:sym typeface="Roboto Bold"/>
              </a:rPr>
              <a:t> </a:t>
            </a:r>
            <a:r>
              <a:rPr lang="en-US" sz="2400" b="1" u="sng" dirty="0" err="1">
                <a:solidFill>
                  <a:srgbClr val="00753D"/>
                </a:solidFill>
                <a:latin typeface="Roboto Bold"/>
                <a:ea typeface="Roboto Bold"/>
                <a:cs typeface="Roboto Bold"/>
                <a:sym typeface="Roboto Bold"/>
              </a:rPr>
              <a:t>Belirle</a:t>
            </a:r>
            <a:endParaRPr lang="en-US" sz="2400" b="1" u="sng" dirty="0">
              <a:solidFill>
                <a:srgbClr val="00753D"/>
              </a:solidFill>
              <a:latin typeface="Roboto Bold"/>
              <a:ea typeface="Roboto Bold"/>
              <a:cs typeface="Roboto Bold"/>
              <a:sym typeface="Roboto Bold"/>
            </a:endParaRPr>
          </a:p>
        </p:txBody>
      </p:sp>
      <p:sp>
        <p:nvSpPr>
          <p:cNvPr id="73" name="TextBox 73"/>
          <p:cNvSpPr txBox="1"/>
          <p:nvPr/>
        </p:nvSpPr>
        <p:spPr>
          <a:xfrm>
            <a:off x="13060597" y="1463371"/>
            <a:ext cx="2262029" cy="415289"/>
          </a:xfrm>
          <a:prstGeom prst="rect">
            <a:avLst/>
          </a:prstGeom>
        </p:spPr>
        <p:txBody>
          <a:bodyPr lIns="0" tIns="0" rIns="0" bIns="0" rtlCol="0" anchor="t">
            <a:spAutoFit/>
          </a:bodyPr>
          <a:lstStyle/>
          <a:p>
            <a:pPr algn="ctr">
              <a:lnSpc>
                <a:spcPts val="3360"/>
              </a:lnSpc>
            </a:pPr>
            <a:r>
              <a:rPr lang="en-US" sz="2400" b="1" u="sng" dirty="0" err="1">
                <a:solidFill>
                  <a:srgbClr val="00753D"/>
                </a:solidFill>
                <a:latin typeface="Roboto Bold"/>
                <a:ea typeface="Roboto Bold"/>
                <a:cs typeface="Roboto Bold"/>
                <a:sym typeface="Roboto Bold"/>
              </a:rPr>
              <a:t>Arama</a:t>
            </a:r>
            <a:r>
              <a:rPr lang="en-US" sz="2400" b="1" u="sng" dirty="0">
                <a:solidFill>
                  <a:srgbClr val="00753D"/>
                </a:solidFill>
                <a:latin typeface="Roboto Bold"/>
                <a:ea typeface="Roboto Bold"/>
                <a:cs typeface="Roboto Bold"/>
                <a:sym typeface="Roboto Bold"/>
              </a:rPr>
              <a:t> </a:t>
            </a:r>
            <a:r>
              <a:rPr lang="en-US" sz="2400" b="1" u="sng" dirty="0" err="1">
                <a:solidFill>
                  <a:srgbClr val="00753D"/>
                </a:solidFill>
                <a:latin typeface="Roboto Bold"/>
                <a:ea typeface="Roboto Bold"/>
                <a:cs typeface="Roboto Bold"/>
                <a:sym typeface="Roboto Bold"/>
              </a:rPr>
              <a:t>Dilini</a:t>
            </a:r>
            <a:r>
              <a:rPr lang="en-US" sz="2400" b="1" u="sng" dirty="0">
                <a:solidFill>
                  <a:srgbClr val="00753D"/>
                </a:solidFill>
                <a:latin typeface="Roboto Bold"/>
                <a:ea typeface="Roboto Bold"/>
                <a:cs typeface="Roboto Bold"/>
                <a:sym typeface="Roboto Bold"/>
              </a:rPr>
              <a:t> </a:t>
            </a:r>
            <a:r>
              <a:rPr lang="en-US" sz="2400" b="1" u="sng" dirty="0" err="1">
                <a:solidFill>
                  <a:srgbClr val="00753D"/>
                </a:solidFill>
                <a:latin typeface="Roboto Bold"/>
                <a:ea typeface="Roboto Bold"/>
                <a:cs typeface="Roboto Bold"/>
                <a:sym typeface="Roboto Bold"/>
              </a:rPr>
              <a:t>Seç</a:t>
            </a:r>
            <a:endParaRPr lang="en-US" sz="2400" b="1" u="sng" dirty="0">
              <a:solidFill>
                <a:srgbClr val="00753D"/>
              </a:solidFill>
              <a:latin typeface="Roboto Bold"/>
              <a:ea typeface="Roboto Bold"/>
              <a:cs typeface="Roboto Bold"/>
              <a:sym typeface="Roboto Bold"/>
            </a:endParaRPr>
          </a:p>
        </p:txBody>
      </p:sp>
      <p:sp>
        <p:nvSpPr>
          <p:cNvPr id="74" name="TextBox 74"/>
          <p:cNvSpPr txBox="1"/>
          <p:nvPr/>
        </p:nvSpPr>
        <p:spPr>
          <a:xfrm>
            <a:off x="10441621" y="1470870"/>
            <a:ext cx="1765141" cy="415289"/>
          </a:xfrm>
          <a:prstGeom prst="rect">
            <a:avLst/>
          </a:prstGeom>
        </p:spPr>
        <p:txBody>
          <a:bodyPr lIns="0" tIns="0" rIns="0" bIns="0" rtlCol="0" anchor="t">
            <a:spAutoFit/>
          </a:bodyPr>
          <a:lstStyle/>
          <a:p>
            <a:pPr algn="ctr">
              <a:lnSpc>
                <a:spcPts val="3360"/>
              </a:lnSpc>
            </a:pPr>
            <a:r>
              <a:rPr lang="en-US" sz="2400" b="1" u="sng" dirty="0" err="1">
                <a:solidFill>
                  <a:srgbClr val="00753D"/>
                </a:solidFill>
                <a:latin typeface="Roboto Bold"/>
                <a:ea typeface="Roboto Bold"/>
                <a:cs typeface="Roboto Bold"/>
                <a:sym typeface="Roboto Bold"/>
              </a:rPr>
              <a:t>Kelimeyi</a:t>
            </a:r>
            <a:r>
              <a:rPr lang="en-US" sz="2400" b="1" u="sng" dirty="0">
                <a:solidFill>
                  <a:srgbClr val="00753D"/>
                </a:solidFill>
                <a:latin typeface="Roboto Bold"/>
                <a:ea typeface="Roboto Bold"/>
                <a:cs typeface="Roboto Bold"/>
                <a:sym typeface="Roboto Bold"/>
              </a:rPr>
              <a:t> </a:t>
            </a:r>
            <a:r>
              <a:rPr lang="en-US" sz="2400" b="1" u="sng" dirty="0" err="1">
                <a:solidFill>
                  <a:srgbClr val="00753D"/>
                </a:solidFill>
                <a:latin typeface="Roboto Bold"/>
                <a:ea typeface="Roboto Bold"/>
                <a:cs typeface="Roboto Bold"/>
                <a:sym typeface="Roboto Bold"/>
              </a:rPr>
              <a:t>Yaz</a:t>
            </a:r>
            <a:endParaRPr lang="en-US" sz="2400" b="1" u="sng" dirty="0">
              <a:solidFill>
                <a:srgbClr val="00753D"/>
              </a:solidFill>
              <a:latin typeface="Roboto Bold"/>
              <a:ea typeface="Roboto Bold"/>
              <a:cs typeface="Roboto Bold"/>
              <a:sym typeface="Roboto Bold"/>
            </a:endParaRPr>
          </a:p>
        </p:txBody>
      </p:sp>
      <p:sp>
        <p:nvSpPr>
          <p:cNvPr id="75" name="TextBox 75"/>
          <p:cNvSpPr txBox="1"/>
          <p:nvPr/>
        </p:nvSpPr>
        <p:spPr>
          <a:xfrm>
            <a:off x="15790096" y="1470870"/>
            <a:ext cx="2041843" cy="415289"/>
          </a:xfrm>
          <a:prstGeom prst="rect">
            <a:avLst/>
          </a:prstGeom>
        </p:spPr>
        <p:txBody>
          <a:bodyPr lIns="0" tIns="0" rIns="0" bIns="0" rtlCol="0" anchor="t">
            <a:spAutoFit/>
          </a:bodyPr>
          <a:lstStyle/>
          <a:p>
            <a:pPr algn="ctr">
              <a:lnSpc>
                <a:spcPts val="3360"/>
              </a:lnSpc>
            </a:pPr>
            <a:r>
              <a:rPr lang="en-US" sz="2400" b="1" u="sng" dirty="0" err="1">
                <a:solidFill>
                  <a:srgbClr val="00753D"/>
                </a:solidFill>
                <a:latin typeface="Roboto Bold"/>
                <a:ea typeface="Roboto Bold"/>
                <a:cs typeface="Roboto Bold"/>
                <a:sym typeface="Roboto Bold"/>
              </a:rPr>
              <a:t>Robotu</a:t>
            </a:r>
            <a:r>
              <a:rPr lang="en-US" sz="2400" b="1" u="sng" dirty="0">
                <a:solidFill>
                  <a:srgbClr val="00753D"/>
                </a:solidFill>
                <a:latin typeface="Roboto Bold"/>
                <a:ea typeface="Roboto Bold"/>
                <a:cs typeface="Roboto Bold"/>
                <a:sym typeface="Roboto Bold"/>
              </a:rPr>
              <a:t> </a:t>
            </a:r>
            <a:r>
              <a:rPr lang="en-US" sz="2400" b="1" u="sng" dirty="0" err="1">
                <a:solidFill>
                  <a:srgbClr val="00753D"/>
                </a:solidFill>
                <a:latin typeface="Roboto Bold"/>
                <a:ea typeface="Roboto Bold"/>
                <a:cs typeface="Roboto Bold"/>
                <a:sym typeface="Roboto Bold"/>
              </a:rPr>
              <a:t>Çalıştır</a:t>
            </a:r>
            <a:endParaRPr lang="en-US" sz="2400" b="1" u="sng" dirty="0">
              <a:solidFill>
                <a:srgbClr val="00753D"/>
              </a:solidFill>
              <a:latin typeface="Roboto Bold"/>
              <a:ea typeface="Roboto Bold"/>
              <a:cs typeface="Roboto Bold"/>
              <a:sym typeface="Roboto Bold"/>
            </a:endParaRPr>
          </a:p>
        </p:txBody>
      </p:sp>
      <p:sp>
        <p:nvSpPr>
          <p:cNvPr id="76" name="TextBox 76"/>
          <p:cNvSpPr txBox="1"/>
          <p:nvPr/>
        </p:nvSpPr>
        <p:spPr>
          <a:xfrm>
            <a:off x="5813396" y="9263097"/>
            <a:ext cx="6884432" cy="936154"/>
          </a:xfrm>
          <a:prstGeom prst="rect">
            <a:avLst/>
          </a:prstGeom>
        </p:spPr>
        <p:txBody>
          <a:bodyPr wrap="square" lIns="0" tIns="0" rIns="0" bIns="0" rtlCol="0" anchor="t">
            <a:spAutoFit/>
          </a:bodyPr>
          <a:lstStyle/>
          <a:p>
            <a:pPr algn="ctr">
              <a:lnSpc>
                <a:spcPts val="7279"/>
              </a:lnSpc>
            </a:pPr>
            <a:r>
              <a:rPr lang="en-US" sz="5199" b="1" dirty="0" err="1">
                <a:solidFill>
                  <a:srgbClr val="FFFFFF"/>
                </a:solidFill>
                <a:latin typeface="Roboto Bold"/>
                <a:ea typeface="Roboto Bold"/>
                <a:cs typeface="Roboto Bold"/>
                <a:sym typeface="Roboto Bold"/>
              </a:rPr>
              <a:t>Akıllı</a:t>
            </a:r>
            <a:r>
              <a:rPr lang="en-US" sz="5199" b="1" dirty="0">
                <a:solidFill>
                  <a:srgbClr val="FFFFFF"/>
                </a:solidFill>
                <a:latin typeface="Roboto Bold"/>
                <a:ea typeface="Roboto Bold"/>
                <a:cs typeface="Roboto Bold"/>
                <a:sym typeface="Roboto Bold"/>
              </a:rPr>
              <a:t> </a:t>
            </a:r>
            <a:r>
              <a:rPr lang="en-US" sz="5199" b="1" dirty="0" smtClean="0">
                <a:solidFill>
                  <a:srgbClr val="FFFFFF"/>
                </a:solidFill>
                <a:latin typeface="Roboto Bold"/>
                <a:ea typeface="Roboto Bold"/>
                <a:cs typeface="Roboto Bold"/>
                <a:sym typeface="Roboto Bold"/>
              </a:rPr>
              <a:t>E-</a:t>
            </a:r>
            <a:r>
              <a:rPr lang="tr-TR" sz="5199" b="1" dirty="0" err="1">
                <a:solidFill>
                  <a:srgbClr val="FFFFFF"/>
                </a:solidFill>
                <a:latin typeface="Roboto Bold"/>
                <a:ea typeface="Roboto Bold"/>
                <a:cs typeface="Roboto Bold"/>
                <a:sym typeface="Roboto Bold"/>
              </a:rPr>
              <a:t>İ</a:t>
            </a:r>
            <a:r>
              <a:rPr lang="en-US" sz="5199" b="1" dirty="0" err="1" smtClean="0">
                <a:solidFill>
                  <a:srgbClr val="FFFFFF"/>
                </a:solidFill>
                <a:latin typeface="Roboto Bold"/>
                <a:ea typeface="Roboto Bold"/>
                <a:cs typeface="Roboto Bold"/>
                <a:sym typeface="Roboto Bold"/>
              </a:rPr>
              <a:t>hracat</a:t>
            </a:r>
            <a:r>
              <a:rPr lang="en-US" sz="5199" b="1" dirty="0" smtClean="0">
                <a:solidFill>
                  <a:srgbClr val="FFFFFF"/>
                </a:solidFill>
                <a:latin typeface="Roboto Bold"/>
                <a:ea typeface="Roboto Bold"/>
                <a:cs typeface="Roboto Bold"/>
                <a:sym typeface="Roboto Bold"/>
              </a:rPr>
              <a:t> </a:t>
            </a:r>
            <a:r>
              <a:rPr lang="en-US" sz="5199" b="1" dirty="0" err="1">
                <a:solidFill>
                  <a:srgbClr val="FFFFFF"/>
                </a:solidFill>
                <a:latin typeface="Roboto Bold"/>
                <a:ea typeface="Roboto Bold"/>
                <a:cs typeface="Roboto Bold"/>
                <a:sym typeface="Roboto Bold"/>
              </a:rPr>
              <a:t>Robotu</a:t>
            </a:r>
            <a:endParaRPr lang="en-US" sz="5199" b="1" dirty="0">
              <a:solidFill>
                <a:srgbClr val="FFFFFF"/>
              </a:solidFill>
              <a:latin typeface="Roboto Bold"/>
              <a:ea typeface="Roboto Bold"/>
              <a:cs typeface="Roboto Bold"/>
              <a:sym typeface="Roboto Bold"/>
            </a:endParaRPr>
          </a:p>
        </p:txBody>
      </p:sp>
      <p:sp>
        <p:nvSpPr>
          <p:cNvPr id="77" name="TextBox 77"/>
          <p:cNvSpPr txBox="1"/>
          <p:nvPr/>
        </p:nvSpPr>
        <p:spPr>
          <a:xfrm>
            <a:off x="11977801" y="194211"/>
            <a:ext cx="5224562" cy="755439"/>
          </a:xfrm>
          <a:prstGeom prst="rect">
            <a:avLst/>
          </a:prstGeom>
        </p:spPr>
        <p:txBody>
          <a:bodyPr lIns="0" tIns="0" rIns="0" bIns="0" rtlCol="0" anchor="t">
            <a:spAutoFit/>
          </a:bodyPr>
          <a:lstStyle/>
          <a:p>
            <a:pPr marL="0" lvl="0" indent="0" algn="r">
              <a:lnSpc>
                <a:spcPts val="6136"/>
              </a:lnSpc>
              <a:spcBef>
                <a:spcPct val="0"/>
              </a:spcBef>
            </a:pPr>
            <a:r>
              <a:rPr lang="en-US" sz="4383" b="1" spc="219">
                <a:solidFill>
                  <a:srgbClr val="FFFFFF"/>
                </a:solidFill>
                <a:latin typeface="Roboto Bold"/>
                <a:ea typeface="Roboto Bold"/>
                <a:cs typeface="Roboto Bold"/>
                <a:sym typeface="Roboto Bold"/>
              </a:rPr>
              <a:t>MODÜLLERİMİZ</a:t>
            </a:r>
          </a:p>
        </p:txBody>
      </p:sp>
      <p:sp>
        <p:nvSpPr>
          <p:cNvPr id="78" name="TextBox 78"/>
          <p:cNvSpPr txBox="1"/>
          <p:nvPr/>
        </p:nvSpPr>
        <p:spPr>
          <a:xfrm>
            <a:off x="9722350" y="8130656"/>
            <a:ext cx="2596439" cy="269304"/>
          </a:xfrm>
          <a:prstGeom prst="rect">
            <a:avLst/>
          </a:prstGeom>
        </p:spPr>
        <p:txBody>
          <a:bodyPr wrap="square" lIns="0" tIns="0" rIns="0" bIns="0" rtlCol="0" anchor="t">
            <a:spAutoFit/>
          </a:bodyPr>
          <a:lstStyle/>
          <a:p>
            <a:pPr algn="l">
              <a:lnSpc>
                <a:spcPts val="2121"/>
              </a:lnSpc>
            </a:pPr>
            <a:r>
              <a:rPr lang="en-US" sz="1700" spc="196" dirty="0" err="1">
                <a:solidFill>
                  <a:srgbClr val="FFFFFF"/>
                </a:solidFill>
                <a:latin typeface="Roboto"/>
                <a:ea typeface="Roboto"/>
                <a:cs typeface="Roboto"/>
                <a:sym typeface="Roboto"/>
              </a:rPr>
              <a:t>Yorum</a:t>
            </a:r>
            <a:r>
              <a:rPr lang="en-US" sz="1700" spc="196" dirty="0">
                <a:solidFill>
                  <a:srgbClr val="FFFFFF"/>
                </a:solidFill>
                <a:latin typeface="Roboto"/>
                <a:ea typeface="Roboto"/>
                <a:cs typeface="Roboto"/>
                <a:sym typeface="Roboto"/>
              </a:rPr>
              <a:t> </a:t>
            </a:r>
            <a:r>
              <a:rPr lang="en-US" sz="1700" spc="196" dirty="0" err="1">
                <a:solidFill>
                  <a:srgbClr val="FFFFFF"/>
                </a:solidFill>
                <a:latin typeface="Roboto"/>
                <a:ea typeface="Roboto"/>
                <a:cs typeface="Roboto"/>
                <a:sym typeface="Roboto"/>
              </a:rPr>
              <a:t>Analizi</a:t>
            </a:r>
            <a:r>
              <a:rPr lang="en-US" sz="1700" spc="196" dirty="0">
                <a:solidFill>
                  <a:srgbClr val="FFFFFF"/>
                </a:solidFill>
                <a:latin typeface="Roboto"/>
                <a:ea typeface="Roboto"/>
                <a:cs typeface="Roboto"/>
                <a:sym typeface="Roboto"/>
              </a:rPr>
              <a:t> </a:t>
            </a:r>
            <a:r>
              <a:rPr lang="en-US" sz="1700" spc="196" dirty="0" err="1">
                <a:solidFill>
                  <a:srgbClr val="FFFFFF"/>
                </a:solidFill>
                <a:latin typeface="Roboto"/>
                <a:ea typeface="Roboto"/>
                <a:cs typeface="Roboto"/>
                <a:sym typeface="Roboto"/>
              </a:rPr>
              <a:t>Aracı</a:t>
            </a:r>
            <a:endParaRPr lang="en-US" sz="1700" spc="196" dirty="0">
              <a:solidFill>
                <a:srgbClr val="FFFFFF"/>
              </a:solidFill>
              <a:latin typeface="Roboto"/>
              <a:ea typeface="Roboto"/>
              <a:cs typeface="Roboto"/>
              <a:sym typeface="Roboto"/>
            </a:endParaRPr>
          </a:p>
        </p:txBody>
      </p:sp>
      <p:sp>
        <p:nvSpPr>
          <p:cNvPr id="79" name="TextBox 79"/>
          <p:cNvSpPr txBox="1"/>
          <p:nvPr/>
        </p:nvSpPr>
        <p:spPr>
          <a:xfrm>
            <a:off x="14062123" y="7981320"/>
            <a:ext cx="3010751" cy="537481"/>
          </a:xfrm>
          <a:prstGeom prst="rect">
            <a:avLst/>
          </a:prstGeom>
        </p:spPr>
        <p:txBody>
          <a:bodyPr lIns="0" tIns="0" rIns="0" bIns="0" rtlCol="0" anchor="t">
            <a:spAutoFit/>
          </a:bodyPr>
          <a:lstStyle/>
          <a:p>
            <a:pPr algn="l">
              <a:lnSpc>
                <a:spcPts val="2121"/>
              </a:lnSpc>
            </a:pPr>
            <a:r>
              <a:rPr lang="en-US" sz="1700" spc="196" dirty="0" err="1">
                <a:solidFill>
                  <a:srgbClr val="FFFFFF"/>
                </a:solidFill>
                <a:latin typeface="Roboto"/>
                <a:ea typeface="Roboto"/>
                <a:cs typeface="Roboto"/>
                <a:sym typeface="Roboto"/>
              </a:rPr>
              <a:t>Ürün</a:t>
            </a:r>
            <a:r>
              <a:rPr lang="en-US" sz="1700" spc="196" dirty="0">
                <a:solidFill>
                  <a:srgbClr val="FFFFFF"/>
                </a:solidFill>
                <a:latin typeface="Roboto"/>
                <a:ea typeface="Roboto"/>
                <a:cs typeface="Roboto"/>
                <a:sym typeface="Roboto"/>
              </a:rPr>
              <a:t> </a:t>
            </a:r>
            <a:r>
              <a:rPr lang="en-US" sz="1700" spc="196" dirty="0" err="1">
                <a:solidFill>
                  <a:srgbClr val="FFFFFF"/>
                </a:solidFill>
                <a:latin typeface="Roboto"/>
                <a:ea typeface="Roboto"/>
                <a:cs typeface="Roboto"/>
                <a:sym typeface="Roboto"/>
              </a:rPr>
              <a:t>ve</a:t>
            </a:r>
            <a:r>
              <a:rPr lang="en-US" sz="1700" spc="196" dirty="0">
                <a:solidFill>
                  <a:srgbClr val="FFFFFF"/>
                </a:solidFill>
                <a:latin typeface="Roboto"/>
                <a:ea typeface="Roboto"/>
                <a:cs typeface="Roboto"/>
                <a:sym typeface="Roboto"/>
              </a:rPr>
              <a:t> </a:t>
            </a:r>
            <a:r>
              <a:rPr lang="en-US" sz="1700" spc="196" dirty="0" err="1">
                <a:solidFill>
                  <a:srgbClr val="FFFFFF"/>
                </a:solidFill>
                <a:latin typeface="Roboto"/>
                <a:ea typeface="Roboto"/>
                <a:cs typeface="Roboto"/>
                <a:sym typeface="Roboto"/>
              </a:rPr>
              <a:t>Satıcı</a:t>
            </a:r>
            <a:r>
              <a:rPr lang="en-US" sz="1700" spc="196" dirty="0">
                <a:solidFill>
                  <a:srgbClr val="FFFFFF"/>
                </a:solidFill>
                <a:latin typeface="Roboto"/>
                <a:ea typeface="Roboto"/>
                <a:cs typeface="Roboto"/>
                <a:sym typeface="Roboto"/>
              </a:rPr>
              <a:t> </a:t>
            </a:r>
            <a:r>
              <a:rPr lang="en-US" sz="1700" spc="196" dirty="0" err="1">
                <a:solidFill>
                  <a:srgbClr val="FFFFFF"/>
                </a:solidFill>
                <a:latin typeface="Roboto"/>
                <a:ea typeface="Roboto"/>
                <a:cs typeface="Roboto"/>
                <a:sym typeface="Roboto"/>
              </a:rPr>
              <a:t>Rekabeti</a:t>
            </a:r>
            <a:r>
              <a:rPr lang="en-US" sz="1700" spc="196" dirty="0">
                <a:solidFill>
                  <a:srgbClr val="FFFFFF"/>
                </a:solidFill>
                <a:latin typeface="Roboto"/>
                <a:ea typeface="Roboto"/>
                <a:cs typeface="Roboto"/>
                <a:sym typeface="Roboto"/>
              </a:rPr>
              <a:t> </a:t>
            </a:r>
            <a:r>
              <a:rPr lang="en-US" sz="1700" spc="196" dirty="0" err="1">
                <a:solidFill>
                  <a:srgbClr val="FFFFFF"/>
                </a:solidFill>
                <a:latin typeface="Roboto"/>
                <a:ea typeface="Roboto"/>
                <a:cs typeface="Roboto"/>
                <a:sym typeface="Roboto"/>
              </a:rPr>
              <a:t>Aracı</a:t>
            </a:r>
            <a:endParaRPr lang="en-US" sz="1700" spc="196" dirty="0">
              <a:solidFill>
                <a:srgbClr val="FFFFFF"/>
              </a:solidFill>
              <a:latin typeface="Roboto"/>
              <a:ea typeface="Roboto"/>
              <a:cs typeface="Roboto"/>
              <a:sym typeface="Roboto"/>
            </a:endParaRPr>
          </a:p>
        </p:txBody>
      </p:sp>
      <p:sp>
        <p:nvSpPr>
          <p:cNvPr id="80" name="TextBox 80"/>
          <p:cNvSpPr txBox="1"/>
          <p:nvPr/>
        </p:nvSpPr>
        <p:spPr>
          <a:xfrm>
            <a:off x="11158080" y="7328903"/>
            <a:ext cx="4809014" cy="436017"/>
          </a:xfrm>
          <a:prstGeom prst="rect">
            <a:avLst/>
          </a:prstGeom>
        </p:spPr>
        <p:txBody>
          <a:bodyPr lIns="0" tIns="0" rIns="0" bIns="0" rtlCol="0" anchor="t">
            <a:spAutoFit/>
          </a:bodyPr>
          <a:lstStyle/>
          <a:p>
            <a:pPr algn="ctr">
              <a:lnSpc>
                <a:spcPts val="3360"/>
              </a:lnSpc>
            </a:pPr>
            <a:r>
              <a:rPr lang="en-US" sz="2400" b="1" u="sng" dirty="0">
                <a:solidFill>
                  <a:srgbClr val="00753D"/>
                </a:solidFill>
                <a:latin typeface="Roboto Bold"/>
                <a:ea typeface="Roboto Bold"/>
                <a:cs typeface="Roboto Bold"/>
                <a:sym typeface="Roboto Bold"/>
              </a:rPr>
              <a:t>FAZ-2'DE </a:t>
            </a:r>
            <a:r>
              <a:rPr lang="en-US" sz="2400" b="1" u="sng" dirty="0" smtClean="0">
                <a:solidFill>
                  <a:srgbClr val="00753D"/>
                </a:solidFill>
                <a:latin typeface="Roboto Bold"/>
                <a:ea typeface="Roboto Bold"/>
                <a:cs typeface="Roboto Bold"/>
                <a:sym typeface="Roboto Bold"/>
              </a:rPr>
              <a:t>GELE</a:t>
            </a:r>
            <a:r>
              <a:rPr lang="tr-TR" sz="2400" b="1" u="sng" dirty="0">
                <a:solidFill>
                  <a:srgbClr val="00753D"/>
                </a:solidFill>
                <a:latin typeface="Roboto Bold"/>
                <a:ea typeface="Roboto Bold"/>
                <a:cs typeface="Roboto Bold"/>
                <a:sym typeface="Roboto Bold"/>
              </a:rPr>
              <a:t>N</a:t>
            </a:r>
            <a:r>
              <a:rPr lang="en-US" sz="2400" b="1" u="sng" dirty="0" smtClean="0">
                <a:solidFill>
                  <a:srgbClr val="00753D"/>
                </a:solidFill>
                <a:latin typeface="Roboto Bold"/>
                <a:ea typeface="Roboto Bold"/>
                <a:cs typeface="Roboto Bold"/>
                <a:sym typeface="Roboto Bold"/>
              </a:rPr>
              <a:t> </a:t>
            </a:r>
            <a:r>
              <a:rPr lang="en-US" sz="2400" b="1" u="sng" dirty="0">
                <a:solidFill>
                  <a:srgbClr val="00753D"/>
                </a:solidFill>
                <a:latin typeface="Roboto Bold"/>
                <a:ea typeface="Roboto Bold"/>
                <a:cs typeface="Roboto Bold"/>
                <a:sym typeface="Roboto Bold"/>
              </a:rPr>
              <a:t>YENİ ARAÇLAR</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flipH="1">
            <a:off x="5557606" y="1514977"/>
            <a:ext cx="1739744" cy="1480957"/>
          </a:xfrm>
          <a:custGeom>
            <a:avLst/>
            <a:gdLst/>
            <a:ahLst/>
            <a:cxnLst/>
            <a:rect l="l" t="t" r="r" b="b"/>
            <a:pathLst>
              <a:path w="1739744" h="1480957">
                <a:moveTo>
                  <a:pt x="1739744" y="0"/>
                </a:moveTo>
                <a:lnTo>
                  <a:pt x="0" y="0"/>
                </a:lnTo>
                <a:lnTo>
                  <a:pt x="0" y="1480957"/>
                </a:lnTo>
                <a:lnTo>
                  <a:pt x="1739744" y="1480957"/>
                </a:lnTo>
                <a:lnTo>
                  <a:pt x="1739744"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9819552" y="1514977"/>
            <a:ext cx="1739744" cy="1480957"/>
          </a:xfrm>
          <a:custGeom>
            <a:avLst/>
            <a:gdLst/>
            <a:ahLst/>
            <a:cxnLst/>
            <a:rect l="l" t="t" r="r" b="b"/>
            <a:pathLst>
              <a:path w="1739744" h="1480957">
                <a:moveTo>
                  <a:pt x="0" y="0"/>
                </a:moveTo>
                <a:lnTo>
                  <a:pt x="1739744" y="0"/>
                </a:lnTo>
                <a:lnTo>
                  <a:pt x="1739744" y="1480957"/>
                </a:lnTo>
                <a:lnTo>
                  <a:pt x="0" y="148095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flipH="1">
            <a:off x="4649089" y="3077080"/>
            <a:ext cx="1739744" cy="1480957"/>
          </a:xfrm>
          <a:custGeom>
            <a:avLst/>
            <a:gdLst/>
            <a:ahLst/>
            <a:cxnLst/>
            <a:rect l="l" t="t" r="r" b="b"/>
            <a:pathLst>
              <a:path w="1739744" h="1480957">
                <a:moveTo>
                  <a:pt x="1739744" y="0"/>
                </a:moveTo>
                <a:lnTo>
                  <a:pt x="0" y="0"/>
                </a:lnTo>
                <a:lnTo>
                  <a:pt x="0" y="1480958"/>
                </a:lnTo>
                <a:lnTo>
                  <a:pt x="1739744" y="1480958"/>
                </a:lnTo>
                <a:lnTo>
                  <a:pt x="1739744"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5" name="Freeform 5"/>
          <p:cNvSpPr/>
          <p:nvPr/>
        </p:nvSpPr>
        <p:spPr>
          <a:xfrm>
            <a:off x="10767929" y="3077080"/>
            <a:ext cx="1739744" cy="1480957"/>
          </a:xfrm>
          <a:custGeom>
            <a:avLst/>
            <a:gdLst/>
            <a:ahLst/>
            <a:cxnLst/>
            <a:rect l="l" t="t" r="r" b="b"/>
            <a:pathLst>
              <a:path w="1739744" h="1480957">
                <a:moveTo>
                  <a:pt x="0" y="0"/>
                </a:moveTo>
                <a:lnTo>
                  <a:pt x="1739744" y="0"/>
                </a:lnTo>
                <a:lnTo>
                  <a:pt x="1739744" y="1480958"/>
                </a:lnTo>
                <a:lnTo>
                  <a:pt x="0" y="148095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flipH="1">
            <a:off x="4203742" y="4641734"/>
            <a:ext cx="1739744" cy="1480957"/>
          </a:xfrm>
          <a:custGeom>
            <a:avLst/>
            <a:gdLst/>
            <a:ahLst/>
            <a:cxnLst/>
            <a:rect l="l" t="t" r="r" b="b"/>
            <a:pathLst>
              <a:path w="1739744" h="1480957">
                <a:moveTo>
                  <a:pt x="1739744" y="0"/>
                </a:moveTo>
                <a:lnTo>
                  <a:pt x="0" y="0"/>
                </a:lnTo>
                <a:lnTo>
                  <a:pt x="0" y="1480958"/>
                </a:lnTo>
                <a:lnTo>
                  <a:pt x="1739744" y="1480958"/>
                </a:lnTo>
                <a:lnTo>
                  <a:pt x="1739744"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7" name="Freeform 7"/>
          <p:cNvSpPr/>
          <p:nvPr/>
        </p:nvSpPr>
        <p:spPr>
          <a:xfrm>
            <a:off x="11292241" y="4641734"/>
            <a:ext cx="1739744" cy="1480957"/>
          </a:xfrm>
          <a:custGeom>
            <a:avLst/>
            <a:gdLst/>
            <a:ahLst/>
            <a:cxnLst/>
            <a:rect l="l" t="t" r="r" b="b"/>
            <a:pathLst>
              <a:path w="1739744" h="1480957">
                <a:moveTo>
                  <a:pt x="0" y="0"/>
                </a:moveTo>
                <a:lnTo>
                  <a:pt x="1739745" y="0"/>
                </a:lnTo>
                <a:lnTo>
                  <a:pt x="1739745" y="1480958"/>
                </a:lnTo>
                <a:lnTo>
                  <a:pt x="0" y="148095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8" name="Freeform 8"/>
          <p:cNvSpPr/>
          <p:nvPr/>
        </p:nvSpPr>
        <p:spPr>
          <a:xfrm flipH="1">
            <a:off x="4687734" y="6214750"/>
            <a:ext cx="1739744" cy="1480957"/>
          </a:xfrm>
          <a:custGeom>
            <a:avLst/>
            <a:gdLst/>
            <a:ahLst/>
            <a:cxnLst/>
            <a:rect l="l" t="t" r="r" b="b"/>
            <a:pathLst>
              <a:path w="1739744" h="1480957">
                <a:moveTo>
                  <a:pt x="1739744" y="0"/>
                </a:moveTo>
                <a:lnTo>
                  <a:pt x="0" y="0"/>
                </a:lnTo>
                <a:lnTo>
                  <a:pt x="0" y="1480957"/>
                </a:lnTo>
                <a:lnTo>
                  <a:pt x="1739744" y="1480957"/>
                </a:lnTo>
                <a:lnTo>
                  <a:pt x="1739744"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9" name="Freeform 9"/>
          <p:cNvSpPr/>
          <p:nvPr/>
        </p:nvSpPr>
        <p:spPr>
          <a:xfrm>
            <a:off x="10772710" y="6214750"/>
            <a:ext cx="1739744" cy="1480957"/>
          </a:xfrm>
          <a:custGeom>
            <a:avLst/>
            <a:gdLst/>
            <a:ahLst/>
            <a:cxnLst/>
            <a:rect l="l" t="t" r="r" b="b"/>
            <a:pathLst>
              <a:path w="1739744" h="1480957">
                <a:moveTo>
                  <a:pt x="0" y="0"/>
                </a:moveTo>
                <a:lnTo>
                  <a:pt x="1739745" y="0"/>
                </a:lnTo>
                <a:lnTo>
                  <a:pt x="1739745" y="1480957"/>
                </a:lnTo>
                <a:lnTo>
                  <a:pt x="0" y="148095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10" name="Freeform 10"/>
          <p:cNvSpPr/>
          <p:nvPr/>
        </p:nvSpPr>
        <p:spPr>
          <a:xfrm flipH="1">
            <a:off x="5600650" y="7777343"/>
            <a:ext cx="1739744" cy="1480957"/>
          </a:xfrm>
          <a:custGeom>
            <a:avLst/>
            <a:gdLst/>
            <a:ahLst/>
            <a:cxnLst/>
            <a:rect l="l" t="t" r="r" b="b"/>
            <a:pathLst>
              <a:path w="1739744" h="1480957">
                <a:moveTo>
                  <a:pt x="1739745" y="0"/>
                </a:moveTo>
                <a:lnTo>
                  <a:pt x="0" y="0"/>
                </a:lnTo>
                <a:lnTo>
                  <a:pt x="0" y="1480957"/>
                </a:lnTo>
                <a:lnTo>
                  <a:pt x="1739745" y="1480957"/>
                </a:lnTo>
                <a:lnTo>
                  <a:pt x="1739745"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11" name="Freeform 11"/>
          <p:cNvSpPr/>
          <p:nvPr/>
        </p:nvSpPr>
        <p:spPr>
          <a:xfrm>
            <a:off x="9902838" y="7777343"/>
            <a:ext cx="1739744" cy="1480957"/>
          </a:xfrm>
          <a:custGeom>
            <a:avLst/>
            <a:gdLst/>
            <a:ahLst/>
            <a:cxnLst/>
            <a:rect l="l" t="t" r="r" b="b"/>
            <a:pathLst>
              <a:path w="1739744" h="1480957">
                <a:moveTo>
                  <a:pt x="0" y="0"/>
                </a:moveTo>
                <a:lnTo>
                  <a:pt x="1739744" y="0"/>
                </a:lnTo>
                <a:lnTo>
                  <a:pt x="1739744" y="1480957"/>
                </a:lnTo>
                <a:lnTo>
                  <a:pt x="0" y="148095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12" name="Freeform 12"/>
          <p:cNvSpPr/>
          <p:nvPr/>
        </p:nvSpPr>
        <p:spPr>
          <a:xfrm>
            <a:off x="6322346" y="1961920"/>
            <a:ext cx="588298" cy="587072"/>
          </a:xfrm>
          <a:custGeom>
            <a:avLst/>
            <a:gdLst/>
            <a:ahLst/>
            <a:cxnLst/>
            <a:rect l="l" t="t" r="r" b="b"/>
            <a:pathLst>
              <a:path w="588298" h="587072">
                <a:moveTo>
                  <a:pt x="0" y="0"/>
                </a:moveTo>
                <a:lnTo>
                  <a:pt x="588297" y="0"/>
                </a:lnTo>
                <a:lnTo>
                  <a:pt x="588297" y="587072"/>
                </a:lnTo>
                <a:lnTo>
                  <a:pt x="0" y="58707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3" name="Freeform 13"/>
          <p:cNvSpPr/>
          <p:nvPr/>
        </p:nvSpPr>
        <p:spPr>
          <a:xfrm>
            <a:off x="11320696" y="3532065"/>
            <a:ext cx="432524" cy="570988"/>
          </a:xfrm>
          <a:custGeom>
            <a:avLst/>
            <a:gdLst/>
            <a:ahLst/>
            <a:cxnLst/>
            <a:rect l="l" t="t" r="r" b="b"/>
            <a:pathLst>
              <a:path w="432524" h="570988">
                <a:moveTo>
                  <a:pt x="0" y="0"/>
                </a:moveTo>
                <a:lnTo>
                  <a:pt x="432523" y="0"/>
                </a:lnTo>
                <a:lnTo>
                  <a:pt x="432523" y="570988"/>
                </a:lnTo>
                <a:lnTo>
                  <a:pt x="0" y="57098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4" name="Freeform 14"/>
          <p:cNvSpPr/>
          <p:nvPr/>
        </p:nvSpPr>
        <p:spPr>
          <a:xfrm>
            <a:off x="11221579" y="6639850"/>
            <a:ext cx="630756" cy="630756"/>
          </a:xfrm>
          <a:custGeom>
            <a:avLst/>
            <a:gdLst/>
            <a:ahLst/>
            <a:cxnLst/>
            <a:rect l="l" t="t" r="r" b="b"/>
            <a:pathLst>
              <a:path w="630756" h="630756">
                <a:moveTo>
                  <a:pt x="0" y="0"/>
                </a:moveTo>
                <a:lnTo>
                  <a:pt x="630757" y="0"/>
                </a:lnTo>
                <a:lnTo>
                  <a:pt x="630757" y="630756"/>
                </a:lnTo>
                <a:lnTo>
                  <a:pt x="0" y="63075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5" name="Freeform 15"/>
          <p:cNvSpPr/>
          <p:nvPr/>
        </p:nvSpPr>
        <p:spPr>
          <a:xfrm>
            <a:off x="10400019" y="8228416"/>
            <a:ext cx="578811" cy="578811"/>
          </a:xfrm>
          <a:custGeom>
            <a:avLst/>
            <a:gdLst/>
            <a:ahLst/>
            <a:cxnLst/>
            <a:rect l="l" t="t" r="r" b="b"/>
            <a:pathLst>
              <a:path w="578811" h="578811">
                <a:moveTo>
                  <a:pt x="0" y="0"/>
                </a:moveTo>
                <a:lnTo>
                  <a:pt x="578811" y="0"/>
                </a:lnTo>
                <a:lnTo>
                  <a:pt x="578811" y="578811"/>
                </a:lnTo>
                <a:lnTo>
                  <a:pt x="0" y="578811"/>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6" name="Freeform 16"/>
          <p:cNvSpPr/>
          <p:nvPr/>
        </p:nvSpPr>
        <p:spPr>
          <a:xfrm>
            <a:off x="4897388" y="5118181"/>
            <a:ext cx="621573" cy="506582"/>
          </a:xfrm>
          <a:custGeom>
            <a:avLst/>
            <a:gdLst/>
            <a:ahLst/>
            <a:cxnLst/>
            <a:rect l="l" t="t" r="r" b="b"/>
            <a:pathLst>
              <a:path w="621573" h="506582">
                <a:moveTo>
                  <a:pt x="0" y="0"/>
                </a:moveTo>
                <a:lnTo>
                  <a:pt x="621573" y="0"/>
                </a:lnTo>
                <a:lnTo>
                  <a:pt x="621573" y="506582"/>
                </a:lnTo>
                <a:lnTo>
                  <a:pt x="0" y="506582"/>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7" name="Freeform 17"/>
          <p:cNvSpPr/>
          <p:nvPr/>
        </p:nvSpPr>
        <p:spPr>
          <a:xfrm>
            <a:off x="5459685" y="6677834"/>
            <a:ext cx="554788" cy="554788"/>
          </a:xfrm>
          <a:custGeom>
            <a:avLst/>
            <a:gdLst/>
            <a:ahLst/>
            <a:cxnLst/>
            <a:rect l="l" t="t" r="r" b="b"/>
            <a:pathLst>
              <a:path w="554788" h="554788">
                <a:moveTo>
                  <a:pt x="0" y="0"/>
                </a:moveTo>
                <a:lnTo>
                  <a:pt x="554788" y="0"/>
                </a:lnTo>
                <a:lnTo>
                  <a:pt x="554788" y="554788"/>
                </a:lnTo>
                <a:lnTo>
                  <a:pt x="0" y="554788"/>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8" name="Freeform 18"/>
          <p:cNvSpPr/>
          <p:nvPr/>
        </p:nvSpPr>
        <p:spPr>
          <a:xfrm>
            <a:off x="11753219" y="5118181"/>
            <a:ext cx="555005" cy="555005"/>
          </a:xfrm>
          <a:custGeom>
            <a:avLst/>
            <a:gdLst/>
            <a:ahLst/>
            <a:cxnLst/>
            <a:rect l="l" t="t" r="r" b="b"/>
            <a:pathLst>
              <a:path w="555005" h="555005">
                <a:moveTo>
                  <a:pt x="0" y="0"/>
                </a:moveTo>
                <a:lnTo>
                  <a:pt x="555006" y="0"/>
                </a:lnTo>
                <a:lnTo>
                  <a:pt x="555006" y="555005"/>
                </a:lnTo>
                <a:lnTo>
                  <a:pt x="0" y="555005"/>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9" name="Freeform 19"/>
          <p:cNvSpPr/>
          <p:nvPr/>
        </p:nvSpPr>
        <p:spPr>
          <a:xfrm>
            <a:off x="5348046" y="3532065"/>
            <a:ext cx="528064" cy="528064"/>
          </a:xfrm>
          <a:custGeom>
            <a:avLst/>
            <a:gdLst/>
            <a:ahLst/>
            <a:cxnLst/>
            <a:rect l="l" t="t" r="r" b="b"/>
            <a:pathLst>
              <a:path w="528064" h="528064">
                <a:moveTo>
                  <a:pt x="0" y="0"/>
                </a:moveTo>
                <a:lnTo>
                  <a:pt x="528063" y="0"/>
                </a:lnTo>
                <a:lnTo>
                  <a:pt x="528063" y="528064"/>
                </a:lnTo>
                <a:lnTo>
                  <a:pt x="0" y="528064"/>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20" name="Freeform 20"/>
          <p:cNvSpPr/>
          <p:nvPr/>
        </p:nvSpPr>
        <p:spPr>
          <a:xfrm>
            <a:off x="11649646" y="-812126"/>
            <a:ext cx="18676128" cy="1993710"/>
          </a:xfrm>
          <a:custGeom>
            <a:avLst/>
            <a:gdLst/>
            <a:ahLst/>
            <a:cxnLst/>
            <a:rect l="l" t="t" r="r" b="b"/>
            <a:pathLst>
              <a:path w="18676128" h="1993710">
                <a:moveTo>
                  <a:pt x="0" y="0"/>
                </a:moveTo>
                <a:lnTo>
                  <a:pt x="18676128" y="0"/>
                </a:lnTo>
                <a:lnTo>
                  <a:pt x="18676128" y="1993710"/>
                </a:lnTo>
                <a:lnTo>
                  <a:pt x="0" y="1993710"/>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grpSp>
        <p:nvGrpSpPr>
          <p:cNvPr id="21" name="Group 21"/>
          <p:cNvGrpSpPr>
            <a:grpSpLocks noChangeAspect="1"/>
          </p:cNvGrpSpPr>
          <p:nvPr/>
        </p:nvGrpSpPr>
        <p:grpSpPr>
          <a:xfrm>
            <a:off x="6857184" y="3148485"/>
            <a:ext cx="3481038" cy="4202417"/>
            <a:chOff x="0" y="0"/>
            <a:chExt cx="5760720" cy="6954520"/>
          </a:xfrm>
        </p:grpSpPr>
        <p:sp>
          <p:nvSpPr>
            <p:cNvPr id="22" name="Freeform 22"/>
            <p:cNvSpPr/>
            <p:nvPr/>
          </p:nvSpPr>
          <p:spPr>
            <a:xfrm>
              <a:off x="-7620" y="0"/>
              <a:ext cx="5773420" cy="6955790"/>
            </a:xfrm>
            <a:custGeom>
              <a:avLst/>
              <a:gdLst/>
              <a:ahLst/>
              <a:cxnLst/>
              <a:rect l="l" t="t" r="r" b="b"/>
              <a:pathLst>
                <a:path w="5773420" h="6955790">
                  <a:moveTo>
                    <a:pt x="3972560" y="210820"/>
                  </a:moveTo>
                  <a:cubicBezTo>
                    <a:pt x="3627120" y="71120"/>
                    <a:pt x="3262630" y="0"/>
                    <a:pt x="2887980" y="0"/>
                  </a:cubicBezTo>
                  <a:cubicBezTo>
                    <a:pt x="2513330" y="0"/>
                    <a:pt x="2148840" y="71120"/>
                    <a:pt x="1803400" y="210820"/>
                  </a:cubicBezTo>
                  <a:cubicBezTo>
                    <a:pt x="1446530" y="355600"/>
                    <a:pt x="1125220" y="568960"/>
                    <a:pt x="850900" y="843280"/>
                  </a:cubicBezTo>
                  <a:cubicBezTo>
                    <a:pt x="314960" y="1380490"/>
                    <a:pt x="15240" y="2094230"/>
                    <a:pt x="7620" y="2852420"/>
                  </a:cubicBezTo>
                  <a:cubicBezTo>
                    <a:pt x="0" y="3609340"/>
                    <a:pt x="284480" y="4328160"/>
                    <a:pt x="808990" y="4874260"/>
                  </a:cubicBezTo>
                  <a:lnTo>
                    <a:pt x="807720" y="4875530"/>
                  </a:lnTo>
                  <a:lnTo>
                    <a:pt x="2887980" y="6955790"/>
                  </a:lnTo>
                  <a:lnTo>
                    <a:pt x="4956810" y="4886960"/>
                  </a:lnTo>
                  <a:lnTo>
                    <a:pt x="4955540" y="4885690"/>
                  </a:lnTo>
                  <a:cubicBezTo>
                    <a:pt x="5485130" y="4339590"/>
                    <a:pt x="5773420" y="3620770"/>
                    <a:pt x="5768340" y="2860040"/>
                  </a:cubicBezTo>
                  <a:cubicBezTo>
                    <a:pt x="5763260" y="2098040"/>
                    <a:pt x="5463540" y="1383030"/>
                    <a:pt x="4925060" y="843280"/>
                  </a:cubicBezTo>
                  <a:cubicBezTo>
                    <a:pt x="4649470" y="568960"/>
                    <a:pt x="4329430" y="355600"/>
                    <a:pt x="3972560" y="210820"/>
                  </a:cubicBezTo>
                  <a:close/>
                </a:path>
              </a:pathLst>
            </a:custGeom>
            <a:gradFill rotWithShape="1">
              <a:gsLst>
                <a:gs pos="0">
                  <a:srgbClr val="0097B2">
                    <a:alpha val="100000"/>
                  </a:srgbClr>
                </a:gs>
                <a:gs pos="100000">
                  <a:srgbClr val="7ED957">
                    <a:alpha val="100000"/>
                  </a:srgbClr>
                </a:gs>
              </a:gsLst>
              <a:lin ang="0"/>
            </a:gradFill>
          </p:spPr>
        </p:sp>
        <p:sp>
          <p:nvSpPr>
            <p:cNvPr id="23" name="Freeform 23"/>
            <p:cNvSpPr/>
            <p:nvPr/>
          </p:nvSpPr>
          <p:spPr>
            <a:xfrm>
              <a:off x="147004" y="265068"/>
              <a:ext cx="5464172" cy="5215345"/>
            </a:xfrm>
            <a:custGeom>
              <a:avLst/>
              <a:gdLst/>
              <a:ahLst/>
              <a:cxnLst/>
              <a:rect l="l" t="t" r="r" b="b"/>
              <a:pathLst>
                <a:path w="5464172" h="5215345">
                  <a:moveTo>
                    <a:pt x="2732086" y="4172"/>
                  </a:moveTo>
                  <a:cubicBezTo>
                    <a:pt x="1799171" y="0"/>
                    <a:pt x="935332" y="495310"/>
                    <a:pt x="467666" y="1302549"/>
                  </a:cubicBezTo>
                  <a:cubicBezTo>
                    <a:pt x="0" y="2109789"/>
                    <a:pt x="0" y="3105555"/>
                    <a:pt x="467666" y="3912795"/>
                  </a:cubicBezTo>
                  <a:cubicBezTo>
                    <a:pt x="935332" y="4720034"/>
                    <a:pt x="1799171" y="5215344"/>
                    <a:pt x="2732086" y="5211172"/>
                  </a:cubicBezTo>
                  <a:cubicBezTo>
                    <a:pt x="3665001" y="5215344"/>
                    <a:pt x="4528840" y="4720034"/>
                    <a:pt x="4996506" y="3912795"/>
                  </a:cubicBezTo>
                  <a:cubicBezTo>
                    <a:pt x="5464172" y="3105555"/>
                    <a:pt x="5464172" y="2109789"/>
                    <a:pt x="4996506" y="1302549"/>
                  </a:cubicBezTo>
                  <a:cubicBezTo>
                    <a:pt x="4528840" y="495310"/>
                    <a:pt x="3665001" y="0"/>
                    <a:pt x="2732086" y="4172"/>
                  </a:cubicBezTo>
                  <a:close/>
                </a:path>
              </a:pathLst>
            </a:custGeom>
            <a:blipFill>
              <a:blip r:embed="rId24"/>
              <a:stretch>
                <a:fillRect l="-66778" r="-66778"/>
              </a:stretch>
            </a:blipFill>
          </p:spPr>
        </p:sp>
      </p:grpSp>
      <p:sp>
        <p:nvSpPr>
          <p:cNvPr id="24" name="Freeform 24"/>
          <p:cNvSpPr/>
          <p:nvPr/>
        </p:nvSpPr>
        <p:spPr>
          <a:xfrm>
            <a:off x="6238568" y="8188668"/>
            <a:ext cx="672075" cy="672075"/>
          </a:xfrm>
          <a:custGeom>
            <a:avLst/>
            <a:gdLst/>
            <a:ahLst/>
            <a:cxnLst/>
            <a:rect l="l" t="t" r="r" b="b"/>
            <a:pathLst>
              <a:path w="672075" h="672075">
                <a:moveTo>
                  <a:pt x="0" y="0"/>
                </a:moveTo>
                <a:lnTo>
                  <a:pt x="672075" y="0"/>
                </a:lnTo>
                <a:lnTo>
                  <a:pt x="672075" y="672075"/>
                </a:lnTo>
                <a:lnTo>
                  <a:pt x="0" y="672075"/>
                </a:lnTo>
                <a:lnTo>
                  <a:pt x="0" y="0"/>
                </a:lnTo>
                <a:close/>
              </a:path>
            </a:pathLst>
          </a:custGeom>
          <a:blipFill>
            <a:blip r:embed="rId25">
              <a:extLst>
                <a:ext uri="{96DAC541-7B7A-43D3-8B79-37D633B846F1}">
                  <asvg:svgBlip xmlns:asvg="http://schemas.microsoft.com/office/drawing/2016/SVG/main" xmlns="" r:embed="rId26"/>
                </a:ext>
              </a:extLst>
            </a:blip>
            <a:stretch>
              <a:fillRect/>
            </a:stretch>
          </a:blipFill>
          <a:ln cap="sq">
            <a:noFill/>
            <a:prstDash val="solid"/>
            <a:miter/>
          </a:ln>
        </p:spPr>
      </p:sp>
      <p:sp>
        <p:nvSpPr>
          <p:cNvPr id="25" name="Freeform 25"/>
          <p:cNvSpPr/>
          <p:nvPr/>
        </p:nvSpPr>
        <p:spPr>
          <a:xfrm>
            <a:off x="10338222" y="1882717"/>
            <a:ext cx="562169" cy="666275"/>
          </a:xfrm>
          <a:custGeom>
            <a:avLst/>
            <a:gdLst/>
            <a:ahLst/>
            <a:cxnLst/>
            <a:rect l="l" t="t" r="r" b="b"/>
            <a:pathLst>
              <a:path w="562169" h="666275">
                <a:moveTo>
                  <a:pt x="0" y="0"/>
                </a:moveTo>
                <a:lnTo>
                  <a:pt x="562170" y="0"/>
                </a:lnTo>
                <a:lnTo>
                  <a:pt x="562170" y="666275"/>
                </a:lnTo>
                <a:lnTo>
                  <a:pt x="0" y="666275"/>
                </a:lnTo>
                <a:lnTo>
                  <a:pt x="0" y="0"/>
                </a:lnTo>
                <a:close/>
              </a:path>
            </a:pathLst>
          </a:custGeom>
          <a:blipFill>
            <a:blip r:embed="rId27">
              <a:extLst>
                <a:ext uri="{96DAC541-7B7A-43D3-8B79-37D633B846F1}">
                  <asvg:svgBlip xmlns:asvg="http://schemas.microsoft.com/office/drawing/2016/SVG/main" xmlns="" r:embed="rId28"/>
                </a:ext>
              </a:extLst>
            </a:blip>
            <a:stretch>
              <a:fillRect/>
            </a:stretch>
          </a:blipFill>
          <a:ln cap="sq">
            <a:noFill/>
            <a:prstDash val="solid"/>
            <a:miter/>
          </a:ln>
        </p:spPr>
      </p:sp>
      <p:sp>
        <p:nvSpPr>
          <p:cNvPr id="26" name="TextBox 26"/>
          <p:cNvSpPr txBox="1"/>
          <p:nvPr/>
        </p:nvSpPr>
        <p:spPr>
          <a:xfrm>
            <a:off x="3626325" y="2078617"/>
            <a:ext cx="2610592" cy="298261"/>
          </a:xfrm>
          <a:prstGeom prst="rect">
            <a:avLst/>
          </a:prstGeom>
        </p:spPr>
        <p:txBody>
          <a:bodyPr lIns="0" tIns="0" rIns="0" bIns="0" rtlCol="0" anchor="t">
            <a:spAutoFit/>
          </a:bodyPr>
          <a:lstStyle/>
          <a:p>
            <a:pPr algn="l">
              <a:lnSpc>
                <a:spcPts val="2460"/>
              </a:lnSpc>
            </a:pPr>
            <a:r>
              <a:rPr lang="en-US" sz="1757" b="1">
                <a:solidFill>
                  <a:srgbClr val="3C4C59"/>
                </a:solidFill>
                <a:latin typeface="Roboto Bold"/>
                <a:ea typeface="Roboto Bold"/>
                <a:cs typeface="Roboto Bold"/>
                <a:sym typeface="Roboto Bold"/>
              </a:rPr>
              <a:t>GENEL BİLGİLER</a:t>
            </a:r>
          </a:p>
        </p:txBody>
      </p:sp>
      <p:sp>
        <p:nvSpPr>
          <p:cNvPr id="27" name="TextBox 27"/>
          <p:cNvSpPr txBox="1"/>
          <p:nvPr/>
        </p:nvSpPr>
        <p:spPr>
          <a:xfrm>
            <a:off x="11649646" y="2078617"/>
            <a:ext cx="2610592" cy="303139"/>
          </a:xfrm>
          <a:prstGeom prst="rect">
            <a:avLst/>
          </a:prstGeom>
        </p:spPr>
        <p:txBody>
          <a:bodyPr lIns="0" tIns="0" rIns="0" bIns="0" rtlCol="0" anchor="t">
            <a:spAutoFit/>
          </a:bodyPr>
          <a:lstStyle/>
          <a:p>
            <a:pPr marL="0" lvl="0" indent="0" algn="l">
              <a:lnSpc>
                <a:spcPts val="2460"/>
              </a:lnSpc>
              <a:spcBef>
                <a:spcPct val="0"/>
              </a:spcBef>
            </a:pPr>
            <a:r>
              <a:rPr lang="en-US" sz="1757" b="1" u="none" strike="noStrike">
                <a:solidFill>
                  <a:srgbClr val="3C4C59"/>
                </a:solidFill>
                <a:latin typeface="Roboto Bold"/>
                <a:ea typeface="Roboto Bold"/>
                <a:cs typeface="Roboto Bold"/>
                <a:sym typeface="Roboto Bold"/>
              </a:rPr>
              <a:t>ÜRÜN KATEGORİLERİ</a:t>
            </a:r>
          </a:p>
        </p:txBody>
      </p:sp>
      <p:sp>
        <p:nvSpPr>
          <p:cNvPr id="28" name="TextBox 28"/>
          <p:cNvSpPr txBox="1"/>
          <p:nvPr/>
        </p:nvSpPr>
        <p:spPr>
          <a:xfrm>
            <a:off x="12625992" y="3642062"/>
            <a:ext cx="5228753" cy="303139"/>
          </a:xfrm>
          <a:prstGeom prst="rect">
            <a:avLst/>
          </a:prstGeom>
        </p:spPr>
        <p:txBody>
          <a:bodyPr lIns="0" tIns="0" rIns="0" bIns="0" rtlCol="0" anchor="t">
            <a:spAutoFit/>
          </a:bodyPr>
          <a:lstStyle/>
          <a:p>
            <a:pPr marL="0" lvl="0" indent="0" algn="l">
              <a:lnSpc>
                <a:spcPts val="2460"/>
              </a:lnSpc>
              <a:spcBef>
                <a:spcPct val="0"/>
              </a:spcBef>
            </a:pPr>
            <a:r>
              <a:rPr lang="en-US" sz="1757" b="1" u="none" strike="noStrike">
                <a:solidFill>
                  <a:srgbClr val="3C4C59"/>
                </a:solidFill>
                <a:latin typeface="Roboto Bold"/>
                <a:ea typeface="Roboto Bold"/>
                <a:cs typeface="Roboto Bold"/>
                <a:sym typeface="Roboto Bold"/>
              </a:rPr>
              <a:t>ÜRÜNLERE PAZAR PERSPEKTİFİNDEN BAKIŞ</a:t>
            </a:r>
          </a:p>
        </p:txBody>
      </p:sp>
      <p:sp>
        <p:nvSpPr>
          <p:cNvPr id="29" name="TextBox 29"/>
          <p:cNvSpPr txBox="1"/>
          <p:nvPr/>
        </p:nvSpPr>
        <p:spPr>
          <a:xfrm>
            <a:off x="1499311" y="3646940"/>
            <a:ext cx="3361928" cy="298261"/>
          </a:xfrm>
          <a:prstGeom prst="rect">
            <a:avLst/>
          </a:prstGeom>
        </p:spPr>
        <p:txBody>
          <a:bodyPr lIns="0" tIns="0" rIns="0" bIns="0" rtlCol="0" anchor="t">
            <a:spAutoFit/>
          </a:bodyPr>
          <a:lstStyle/>
          <a:p>
            <a:pPr algn="l">
              <a:lnSpc>
                <a:spcPts val="2460"/>
              </a:lnSpc>
            </a:pPr>
            <a:r>
              <a:rPr lang="en-US" sz="1757" b="1">
                <a:solidFill>
                  <a:srgbClr val="3C4C59"/>
                </a:solidFill>
                <a:latin typeface="Roboto Bold"/>
                <a:ea typeface="Roboto Bold"/>
                <a:cs typeface="Roboto Bold"/>
                <a:sym typeface="Roboto Bold"/>
              </a:rPr>
              <a:t>TİCARİ CAZİBE FAKTÖRLERİ</a:t>
            </a:r>
          </a:p>
        </p:txBody>
      </p:sp>
      <p:sp>
        <p:nvSpPr>
          <p:cNvPr id="30" name="TextBox 30"/>
          <p:cNvSpPr txBox="1"/>
          <p:nvPr/>
        </p:nvSpPr>
        <p:spPr>
          <a:xfrm>
            <a:off x="1874979" y="5216903"/>
            <a:ext cx="2610592" cy="298261"/>
          </a:xfrm>
          <a:prstGeom prst="rect">
            <a:avLst/>
          </a:prstGeom>
        </p:spPr>
        <p:txBody>
          <a:bodyPr lIns="0" tIns="0" rIns="0" bIns="0" rtlCol="0" anchor="t">
            <a:spAutoFit/>
          </a:bodyPr>
          <a:lstStyle/>
          <a:p>
            <a:pPr algn="l">
              <a:lnSpc>
                <a:spcPts val="2460"/>
              </a:lnSpc>
            </a:pPr>
            <a:r>
              <a:rPr lang="en-US" sz="1757" b="1">
                <a:solidFill>
                  <a:srgbClr val="3C4C59"/>
                </a:solidFill>
                <a:latin typeface="Roboto Bold"/>
                <a:ea typeface="Roboto Bold"/>
                <a:cs typeface="Roboto Bold"/>
                <a:sym typeface="Roboto Bold"/>
              </a:rPr>
              <a:t>ÖDEME SİSTEMLERİ</a:t>
            </a:r>
          </a:p>
        </p:txBody>
      </p:sp>
      <p:sp>
        <p:nvSpPr>
          <p:cNvPr id="31" name="TextBox 31"/>
          <p:cNvSpPr txBox="1"/>
          <p:nvPr/>
        </p:nvSpPr>
        <p:spPr>
          <a:xfrm>
            <a:off x="13070382" y="5211594"/>
            <a:ext cx="3299932" cy="303139"/>
          </a:xfrm>
          <a:prstGeom prst="rect">
            <a:avLst/>
          </a:prstGeom>
        </p:spPr>
        <p:txBody>
          <a:bodyPr lIns="0" tIns="0" rIns="0" bIns="0" rtlCol="0" anchor="t">
            <a:spAutoFit/>
          </a:bodyPr>
          <a:lstStyle/>
          <a:p>
            <a:pPr marL="0" lvl="0" indent="0" algn="l">
              <a:lnSpc>
                <a:spcPts val="2460"/>
              </a:lnSpc>
              <a:spcBef>
                <a:spcPct val="0"/>
              </a:spcBef>
            </a:pPr>
            <a:r>
              <a:rPr lang="en-US" sz="1757" b="1" u="none" strike="noStrike">
                <a:solidFill>
                  <a:srgbClr val="3C4C59"/>
                </a:solidFill>
                <a:latin typeface="Roboto Bold"/>
                <a:ea typeface="Roboto Bold"/>
                <a:cs typeface="Roboto Bold"/>
                <a:sym typeface="Roboto Bold"/>
              </a:rPr>
              <a:t>SOSYAL MEDYA VE REKLAM</a:t>
            </a:r>
          </a:p>
        </p:txBody>
      </p:sp>
      <p:sp>
        <p:nvSpPr>
          <p:cNvPr id="32" name="TextBox 32"/>
          <p:cNvSpPr txBox="1"/>
          <p:nvPr/>
        </p:nvSpPr>
        <p:spPr>
          <a:xfrm>
            <a:off x="389034" y="6779917"/>
            <a:ext cx="4542586" cy="303139"/>
          </a:xfrm>
          <a:prstGeom prst="rect">
            <a:avLst/>
          </a:prstGeom>
        </p:spPr>
        <p:txBody>
          <a:bodyPr lIns="0" tIns="0" rIns="0" bIns="0" rtlCol="0" anchor="t">
            <a:spAutoFit/>
          </a:bodyPr>
          <a:lstStyle/>
          <a:p>
            <a:pPr marL="0" lvl="0" indent="0" algn="l">
              <a:lnSpc>
                <a:spcPts val="2460"/>
              </a:lnSpc>
              <a:spcBef>
                <a:spcPct val="0"/>
              </a:spcBef>
            </a:pPr>
            <a:r>
              <a:rPr lang="en-US" sz="1757" b="1" u="none" strike="noStrike">
                <a:solidFill>
                  <a:srgbClr val="3C4C59"/>
                </a:solidFill>
                <a:latin typeface="Roboto Bold"/>
                <a:ea typeface="Roboto Bold"/>
                <a:cs typeface="Roboto Bold"/>
                <a:sym typeface="Roboto Bold"/>
              </a:rPr>
              <a:t>DİKKAT EDİLMESİ GEREKEN HUSUSLAR</a:t>
            </a:r>
          </a:p>
        </p:txBody>
      </p:sp>
      <p:sp>
        <p:nvSpPr>
          <p:cNvPr id="33" name="TextBox 33"/>
          <p:cNvSpPr txBox="1"/>
          <p:nvPr/>
        </p:nvSpPr>
        <p:spPr>
          <a:xfrm>
            <a:off x="11320696" y="6770392"/>
            <a:ext cx="3161052" cy="298261"/>
          </a:xfrm>
          <a:prstGeom prst="rect">
            <a:avLst/>
          </a:prstGeom>
        </p:spPr>
        <p:txBody>
          <a:bodyPr lIns="0" tIns="0" rIns="0" bIns="0" rtlCol="0" anchor="t">
            <a:spAutoFit/>
          </a:bodyPr>
          <a:lstStyle/>
          <a:p>
            <a:pPr algn="r">
              <a:lnSpc>
                <a:spcPts val="2460"/>
              </a:lnSpc>
            </a:pPr>
            <a:r>
              <a:rPr lang="en-US" sz="1757" b="1">
                <a:solidFill>
                  <a:srgbClr val="3C4C59"/>
                </a:solidFill>
                <a:latin typeface="Roboto Bold"/>
                <a:ea typeface="Roboto Bold"/>
                <a:cs typeface="Roboto Bold"/>
                <a:sym typeface="Roboto Bold"/>
              </a:rPr>
              <a:t>FAYDALI BİLGİLER</a:t>
            </a:r>
          </a:p>
        </p:txBody>
      </p:sp>
      <p:sp>
        <p:nvSpPr>
          <p:cNvPr id="34" name="TextBox 34"/>
          <p:cNvSpPr txBox="1"/>
          <p:nvPr/>
        </p:nvSpPr>
        <p:spPr>
          <a:xfrm>
            <a:off x="3626325" y="8343407"/>
            <a:ext cx="2610592" cy="298261"/>
          </a:xfrm>
          <a:prstGeom prst="rect">
            <a:avLst/>
          </a:prstGeom>
        </p:spPr>
        <p:txBody>
          <a:bodyPr lIns="0" tIns="0" rIns="0" bIns="0" rtlCol="0" anchor="t">
            <a:spAutoFit/>
          </a:bodyPr>
          <a:lstStyle/>
          <a:p>
            <a:pPr algn="l">
              <a:lnSpc>
                <a:spcPts val="2460"/>
              </a:lnSpc>
            </a:pPr>
            <a:r>
              <a:rPr lang="en-US" sz="1757" b="1">
                <a:solidFill>
                  <a:srgbClr val="3C4C59"/>
                </a:solidFill>
                <a:latin typeface="Roboto Bold"/>
                <a:ea typeface="Roboto Bold"/>
                <a:cs typeface="Roboto Bold"/>
                <a:sym typeface="Roboto Bold"/>
              </a:rPr>
              <a:t>PLATFORMLAR</a:t>
            </a:r>
          </a:p>
        </p:txBody>
      </p:sp>
      <p:sp>
        <p:nvSpPr>
          <p:cNvPr id="35" name="TextBox 35"/>
          <p:cNvSpPr txBox="1"/>
          <p:nvPr/>
        </p:nvSpPr>
        <p:spPr>
          <a:xfrm>
            <a:off x="11753219" y="8257682"/>
            <a:ext cx="6280470" cy="603061"/>
          </a:xfrm>
          <a:prstGeom prst="rect">
            <a:avLst/>
          </a:prstGeom>
        </p:spPr>
        <p:txBody>
          <a:bodyPr lIns="0" tIns="0" rIns="0" bIns="0" rtlCol="0" anchor="t">
            <a:spAutoFit/>
          </a:bodyPr>
          <a:lstStyle/>
          <a:p>
            <a:pPr algn="l">
              <a:lnSpc>
                <a:spcPts val="2460"/>
              </a:lnSpc>
            </a:pPr>
            <a:r>
              <a:rPr lang="en-US" sz="1757" b="1">
                <a:solidFill>
                  <a:srgbClr val="3C4C59"/>
                </a:solidFill>
                <a:latin typeface="Roboto Bold"/>
                <a:ea typeface="Roboto Bold"/>
                <a:cs typeface="Roboto Bold"/>
                <a:sym typeface="Roboto Bold"/>
              </a:rPr>
              <a:t>PAZARLAMA FAALİYETLERİNDE KULLANILABİLECEK YEREL ARAÇLAR </a:t>
            </a:r>
          </a:p>
        </p:txBody>
      </p:sp>
      <p:sp>
        <p:nvSpPr>
          <p:cNvPr id="36" name="TextBox 36"/>
          <p:cNvSpPr txBox="1"/>
          <p:nvPr/>
        </p:nvSpPr>
        <p:spPr>
          <a:xfrm>
            <a:off x="11846159" y="99004"/>
            <a:ext cx="9404534" cy="615065"/>
          </a:xfrm>
          <a:prstGeom prst="rect">
            <a:avLst/>
          </a:prstGeom>
        </p:spPr>
        <p:txBody>
          <a:bodyPr lIns="0" tIns="0" rIns="0" bIns="0" rtlCol="0" anchor="t">
            <a:spAutoFit/>
          </a:bodyPr>
          <a:lstStyle/>
          <a:p>
            <a:pPr marL="0" lvl="0" indent="0" algn="l">
              <a:lnSpc>
                <a:spcPts val="4948"/>
              </a:lnSpc>
              <a:spcBef>
                <a:spcPct val="0"/>
              </a:spcBef>
            </a:pPr>
            <a:r>
              <a:rPr lang="en-US" sz="3534" b="1" u="none" strike="noStrike">
                <a:solidFill>
                  <a:srgbClr val="FFFFFF"/>
                </a:solidFill>
                <a:latin typeface="Roboto Bold"/>
                <a:ea typeface="Roboto Bold"/>
                <a:cs typeface="Roboto Bold"/>
                <a:sym typeface="Roboto Bold"/>
              </a:rPr>
              <a:t>PAZAR/PAZARYERİ MODÜLÜ</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11275324" y="-812126"/>
            <a:ext cx="19050450" cy="2033670"/>
          </a:xfrm>
          <a:custGeom>
            <a:avLst/>
            <a:gdLst/>
            <a:ahLst/>
            <a:cxnLst/>
            <a:rect l="l" t="t" r="r" b="b"/>
            <a:pathLst>
              <a:path w="19050450" h="2033670">
                <a:moveTo>
                  <a:pt x="0" y="0"/>
                </a:moveTo>
                <a:lnTo>
                  <a:pt x="19050450" y="0"/>
                </a:lnTo>
                <a:lnTo>
                  <a:pt x="19050450" y="2033670"/>
                </a:lnTo>
                <a:lnTo>
                  <a:pt x="0" y="20336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501535" y="4022120"/>
            <a:ext cx="6147886" cy="2981725"/>
          </a:xfrm>
          <a:custGeom>
            <a:avLst/>
            <a:gdLst/>
            <a:ahLst/>
            <a:cxnLst/>
            <a:rect l="l" t="t" r="r" b="b"/>
            <a:pathLst>
              <a:path w="6147886" h="2981725">
                <a:moveTo>
                  <a:pt x="0" y="0"/>
                </a:moveTo>
                <a:lnTo>
                  <a:pt x="6147885" y="0"/>
                </a:lnTo>
                <a:lnTo>
                  <a:pt x="6147885" y="2981724"/>
                </a:lnTo>
                <a:lnTo>
                  <a:pt x="0" y="2981724"/>
                </a:lnTo>
                <a:lnTo>
                  <a:pt x="0" y="0"/>
                </a:lnTo>
                <a:close/>
              </a:path>
            </a:pathLst>
          </a:custGeom>
          <a:blipFill>
            <a:blip r:embed="rId4"/>
            <a:stretch>
              <a:fillRect/>
            </a:stretch>
          </a:blipFill>
        </p:spPr>
      </p:sp>
      <p:sp>
        <p:nvSpPr>
          <p:cNvPr id="4" name="TextBox 4"/>
          <p:cNvSpPr txBox="1"/>
          <p:nvPr/>
        </p:nvSpPr>
        <p:spPr>
          <a:xfrm>
            <a:off x="856064" y="1983005"/>
            <a:ext cx="5212640" cy="1179195"/>
          </a:xfrm>
          <a:prstGeom prst="rect">
            <a:avLst/>
          </a:prstGeom>
        </p:spPr>
        <p:txBody>
          <a:bodyPr lIns="0" tIns="0" rIns="0" bIns="0" rtlCol="0" anchor="t">
            <a:spAutoFit/>
          </a:bodyPr>
          <a:lstStyle/>
          <a:p>
            <a:pPr algn="ctr">
              <a:lnSpc>
                <a:spcPts val="3150"/>
              </a:lnSpc>
              <a:spcBef>
                <a:spcPct val="0"/>
              </a:spcBef>
            </a:pPr>
            <a:r>
              <a:rPr lang="en-US" sz="1800" b="1" spc="52" dirty="0">
                <a:solidFill>
                  <a:srgbClr val="000000"/>
                </a:solidFill>
                <a:latin typeface="Roboto Bold"/>
                <a:ea typeface="Roboto Bold"/>
                <a:cs typeface="Roboto Bold"/>
                <a:sym typeface="Roboto Bold"/>
              </a:rPr>
              <a:t>90’dan </a:t>
            </a:r>
            <a:r>
              <a:rPr lang="en-US" sz="1800" b="1" spc="52" dirty="0" err="1">
                <a:solidFill>
                  <a:srgbClr val="000000"/>
                </a:solidFill>
                <a:latin typeface="Roboto Bold"/>
                <a:ea typeface="Roboto Bold"/>
                <a:cs typeface="Roboto Bold"/>
                <a:sym typeface="Roboto Bold"/>
              </a:rPr>
              <a:t>fazla</a:t>
            </a:r>
            <a:r>
              <a:rPr lang="en-US" sz="1800" spc="52" dirty="0">
                <a:solidFill>
                  <a:srgbClr val="000000"/>
                </a:solidFill>
                <a:latin typeface="Roboto"/>
                <a:ea typeface="Roboto"/>
                <a:cs typeface="Roboto"/>
                <a:sym typeface="Roboto"/>
              </a:rPr>
              <a:t> video, </a:t>
            </a:r>
            <a:r>
              <a:rPr lang="en-US" sz="1800" b="1" spc="52" dirty="0">
                <a:solidFill>
                  <a:srgbClr val="000000"/>
                </a:solidFill>
                <a:latin typeface="Roboto Bold"/>
                <a:ea typeface="Roboto Bold"/>
                <a:cs typeface="Roboto Bold"/>
                <a:sym typeface="Roboto Bold"/>
              </a:rPr>
              <a:t>70’in </a:t>
            </a:r>
            <a:r>
              <a:rPr lang="en-US" sz="1800" b="1" spc="52" dirty="0" err="1">
                <a:solidFill>
                  <a:srgbClr val="000000"/>
                </a:solidFill>
                <a:latin typeface="Roboto Bold"/>
                <a:ea typeface="Roboto Bold"/>
                <a:cs typeface="Roboto Bold"/>
                <a:sym typeface="Roboto Bold"/>
              </a:rPr>
              <a:t>üzerinde</a:t>
            </a:r>
            <a:r>
              <a:rPr lang="en-US" sz="1800" spc="52" dirty="0">
                <a:solidFill>
                  <a:srgbClr val="000000"/>
                </a:solidFill>
                <a:latin typeface="Roboto"/>
                <a:ea typeface="Roboto"/>
                <a:cs typeface="Roboto"/>
                <a:sym typeface="Roboto"/>
              </a:rPr>
              <a:t> </a:t>
            </a:r>
            <a:r>
              <a:rPr lang="en-US" sz="1800" spc="52" dirty="0" err="1">
                <a:solidFill>
                  <a:srgbClr val="000000"/>
                </a:solidFill>
                <a:latin typeface="Roboto"/>
                <a:ea typeface="Roboto"/>
                <a:cs typeface="Roboto"/>
                <a:sym typeface="Roboto"/>
              </a:rPr>
              <a:t>infografik</a:t>
            </a:r>
            <a:r>
              <a:rPr lang="en-US" sz="1800" spc="52" dirty="0">
                <a:solidFill>
                  <a:srgbClr val="000000"/>
                </a:solidFill>
                <a:latin typeface="Roboto"/>
                <a:ea typeface="Roboto"/>
                <a:cs typeface="Roboto"/>
                <a:sym typeface="Roboto"/>
              </a:rPr>
              <a:t> </a:t>
            </a:r>
            <a:r>
              <a:rPr lang="en-US" sz="1800" spc="52" dirty="0" err="1">
                <a:solidFill>
                  <a:srgbClr val="000000"/>
                </a:solidFill>
                <a:latin typeface="Roboto"/>
                <a:ea typeface="Roboto"/>
                <a:cs typeface="Roboto"/>
                <a:sym typeface="Roboto"/>
              </a:rPr>
              <a:t>ve</a:t>
            </a:r>
            <a:r>
              <a:rPr lang="en-US" sz="1800" spc="52" dirty="0">
                <a:solidFill>
                  <a:srgbClr val="000000"/>
                </a:solidFill>
                <a:latin typeface="Roboto"/>
                <a:ea typeface="Roboto"/>
                <a:cs typeface="Roboto"/>
                <a:sym typeface="Roboto"/>
              </a:rPr>
              <a:t> </a:t>
            </a:r>
            <a:r>
              <a:rPr lang="en-US" sz="1800" b="1" spc="52" dirty="0">
                <a:solidFill>
                  <a:srgbClr val="000000"/>
                </a:solidFill>
                <a:latin typeface="Roboto Bold"/>
                <a:ea typeface="Roboto Bold"/>
                <a:cs typeface="Roboto Bold"/>
                <a:sym typeface="Roboto Bold"/>
              </a:rPr>
              <a:t>200’den </a:t>
            </a:r>
            <a:r>
              <a:rPr lang="en-US" sz="1800" b="1" spc="52" dirty="0" err="1">
                <a:solidFill>
                  <a:srgbClr val="000000"/>
                </a:solidFill>
                <a:latin typeface="Roboto Bold"/>
                <a:ea typeface="Roboto Bold"/>
                <a:cs typeface="Roboto Bold"/>
                <a:sym typeface="Roboto Bold"/>
              </a:rPr>
              <a:t>fazla</a:t>
            </a:r>
            <a:r>
              <a:rPr lang="en-US" sz="1800" spc="52" dirty="0">
                <a:solidFill>
                  <a:srgbClr val="000000"/>
                </a:solidFill>
                <a:latin typeface="Roboto"/>
                <a:ea typeface="Roboto"/>
                <a:cs typeface="Roboto"/>
                <a:sym typeface="Roboto"/>
              </a:rPr>
              <a:t> </a:t>
            </a:r>
            <a:r>
              <a:rPr lang="en-US" sz="1800" spc="52" dirty="0" err="1">
                <a:solidFill>
                  <a:srgbClr val="000000"/>
                </a:solidFill>
                <a:latin typeface="Roboto"/>
                <a:ea typeface="Roboto"/>
                <a:cs typeface="Roboto"/>
                <a:sym typeface="Roboto"/>
              </a:rPr>
              <a:t>slaytla</a:t>
            </a:r>
            <a:r>
              <a:rPr lang="en-US" sz="1800" spc="52" dirty="0">
                <a:solidFill>
                  <a:srgbClr val="000000"/>
                </a:solidFill>
                <a:latin typeface="Roboto"/>
                <a:ea typeface="Roboto"/>
                <a:cs typeface="Roboto"/>
                <a:sym typeface="Roboto"/>
              </a:rPr>
              <a:t> </a:t>
            </a:r>
            <a:r>
              <a:rPr lang="en-US" sz="1800" spc="52" dirty="0" err="1">
                <a:solidFill>
                  <a:srgbClr val="000000"/>
                </a:solidFill>
                <a:latin typeface="Roboto"/>
                <a:ea typeface="Roboto"/>
                <a:cs typeface="Roboto"/>
                <a:sym typeface="Roboto"/>
              </a:rPr>
              <a:t>yaklaşık</a:t>
            </a:r>
            <a:r>
              <a:rPr lang="en-US" sz="1800" spc="52" dirty="0">
                <a:solidFill>
                  <a:srgbClr val="000000"/>
                </a:solidFill>
                <a:latin typeface="Roboto"/>
                <a:ea typeface="Roboto"/>
                <a:cs typeface="Roboto"/>
                <a:sym typeface="Roboto"/>
              </a:rPr>
              <a:t> </a:t>
            </a:r>
            <a:r>
              <a:rPr lang="en-US" sz="1800" b="1" spc="52" dirty="0">
                <a:solidFill>
                  <a:srgbClr val="000000"/>
                </a:solidFill>
                <a:latin typeface="Roboto Bold"/>
                <a:ea typeface="Roboto Bold"/>
                <a:cs typeface="Roboto Bold"/>
                <a:sym typeface="Roboto Bold"/>
              </a:rPr>
              <a:t>200 </a:t>
            </a:r>
            <a:r>
              <a:rPr lang="en-US" sz="1800" b="1" spc="52" dirty="0" err="1">
                <a:solidFill>
                  <a:srgbClr val="000000"/>
                </a:solidFill>
                <a:latin typeface="Roboto Bold"/>
                <a:ea typeface="Roboto Bold"/>
                <a:cs typeface="Roboto Bold"/>
                <a:sym typeface="Roboto Bold"/>
              </a:rPr>
              <a:t>başlıkta</a:t>
            </a:r>
            <a:r>
              <a:rPr lang="en-US" sz="1800" spc="52" dirty="0">
                <a:solidFill>
                  <a:srgbClr val="000000"/>
                </a:solidFill>
                <a:latin typeface="Roboto"/>
                <a:ea typeface="Roboto"/>
                <a:cs typeface="Roboto"/>
                <a:sym typeface="Roboto"/>
              </a:rPr>
              <a:t> </a:t>
            </a:r>
            <a:r>
              <a:rPr lang="en-US" sz="1800" spc="52" dirty="0" err="1">
                <a:solidFill>
                  <a:srgbClr val="000000"/>
                </a:solidFill>
                <a:latin typeface="Roboto"/>
                <a:ea typeface="Roboto"/>
                <a:cs typeface="Roboto"/>
                <a:sym typeface="Roboto"/>
              </a:rPr>
              <a:t>interaktif</a:t>
            </a:r>
            <a:r>
              <a:rPr lang="en-US" sz="1800" spc="52" dirty="0">
                <a:solidFill>
                  <a:srgbClr val="000000"/>
                </a:solidFill>
                <a:latin typeface="Roboto"/>
                <a:ea typeface="Roboto"/>
                <a:cs typeface="Roboto"/>
                <a:sym typeface="Roboto"/>
              </a:rPr>
              <a:t> </a:t>
            </a:r>
            <a:r>
              <a:rPr lang="en-US" sz="1800" spc="52" dirty="0" err="1">
                <a:solidFill>
                  <a:srgbClr val="000000"/>
                </a:solidFill>
                <a:latin typeface="Roboto"/>
                <a:ea typeface="Roboto"/>
                <a:cs typeface="Roboto"/>
                <a:sym typeface="Roboto"/>
              </a:rPr>
              <a:t>bir</a:t>
            </a:r>
            <a:r>
              <a:rPr lang="en-US" sz="1800" spc="52" dirty="0">
                <a:solidFill>
                  <a:srgbClr val="000000"/>
                </a:solidFill>
                <a:latin typeface="Roboto"/>
                <a:ea typeface="Roboto"/>
                <a:cs typeface="Roboto"/>
                <a:sym typeface="Roboto"/>
              </a:rPr>
              <a:t> </a:t>
            </a:r>
            <a:r>
              <a:rPr lang="en-US" sz="1800" spc="52" dirty="0" err="1">
                <a:solidFill>
                  <a:srgbClr val="000000"/>
                </a:solidFill>
                <a:latin typeface="Roboto"/>
                <a:ea typeface="Roboto"/>
                <a:cs typeface="Roboto"/>
                <a:sym typeface="Roboto"/>
              </a:rPr>
              <a:t>öğrenme</a:t>
            </a:r>
            <a:r>
              <a:rPr lang="en-US" sz="1800" spc="52" dirty="0">
                <a:solidFill>
                  <a:srgbClr val="000000"/>
                </a:solidFill>
                <a:latin typeface="Roboto"/>
                <a:ea typeface="Roboto"/>
                <a:cs typeface="Roboto"/>
                <a:sym typeface="Roboto"/>
              </a:rPr>
              <a:t> </a:t>
            </a:r>
            <a:r>
              <a:rPr lang="en-US" sz="1800" spc="52" dirty="0" err="1">
                <a:solidFill>
                  <a:srgbClr val="000000"/>
                </a:solidFill>
                <a:latin typeface="Roboto"/>
                <a:ea typeface="Roboto"/>
                <a:cs typeface="Roboto"/>
                <a:sym typeface="Roboto"/>
              </a:rPr>
              <a:t>deneyimi</a:t>
            </a:r>
            <a:r>
              <a:rPr lang="en-US" sz="1800" spc="52" dirty="0">
                <a:solidFill>
                  <a:srgbClr val="000000"/>
                </a:solidFill>
                <a:latin typeface="Roboto"/>
                <a:ea typeface="Roboto"/>
                <a:cs typeface="Roboto"/>
                <a:sym typeface="Roboto"/>
              </a:rPr>
              <a:t> </a:t>
            </a:r>
          </a:p>
        </p:txBody>
      </p:sp>
      <p:sp>
        <p:nvSpPr>
          <p:cNvPr id="5" name="Freeform 5"/>
          <p:cNvSpPr/>
          <p:nvPr/>
        </p:nvSpPr>
        <p:spPr>
          <a:xfrm>
            <a:off x="501535" y="1698405"/>
            <a:ext cx="6147886" cy="1795346"/>
          </a:xfrm>
          <a:custGeom>
            <a:avLst/>
            <a:gdLst/>
            <a:ahLst/>
            <a:cxnLst/>
            <a:rect l="l" t="t" r="r" b="b"/>
            <a:pathLst>
              <a:path w="6147886" h="1795346">
                <a:moveTo>
                  <a:pt x="0" y="0"/>
                </a:moveTo>
                <a:lnTo>
                  <a:pt x="6147885" y="0"/>
                </a:lnTo>
                <a:lnTo>
                  <a:pt x="6147885" y="1795346"/>
                </a:lnTo>
                <a:lnTo>
                  <a:pt x="0" y="1795346"/>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6" name="Freeform 6"/>
          <p:cNvSpPr/>
          <p:nvPr/>
        </p:nvSpPr>
        <p:spPr>
          <a:xfrm>
            <a:off x="501535" y="7546769"/>
            <a:ext cx="6147886" cy="1268001"/>
          </a:xfrm>
          <a:custGeom>
            <a:avLst/>
            <a:gdLst/>
            <a:ahLst/>
            <a:cxnLst/>
            <a:rect l="l" t="t" r="r" b="b"/>
            <a:pathLst>
              <a:path w="6147886" h="1268001">
                <a:moveTo>
                  <a:pt x="0" y="0"/>
                </a:moveTo>
                <a:lnTo>
                  <a:pt x="6147885" y="0"/>
                </a:lnTo>
                <a:lnTo>
                  <a:pt x="6147885" y="1268002"/>
                </a:lnTo>
                <a:lnTo>
                  <a:pt x="0" y="1268002"/>
                </a:lnTo>
                <a:lnTo>
                  <a:pt x="0" y="0"/>
                </a:lnTo>
                <a:close/>
              </a:path>
            </a:pathLst>
          </a:custGeom>
          <a:blipFill>
            <a:blip r:embed="rId7"/>
            <a:stretch>
              <a:fillRect/>
            </a:stretch>
          </a:blipFill>
        </p:spPr>
      </p:sp>
      <p:sp>
        <p:nvSpPr>
          <p:cNvPr id="7" name="Freeform 7"/>
          <p:cNvSpPr/>
          <p:nvPr/>
        </p:nvSpPr>
        <p:spPr>
          <a:xfrm>
            <a:off x="7434798" y="1727317"/>
            <a:ext cx="10382441" cy="6950217"/>
          </a:xfrm>
          <a:custGeom>
            <a:avLst/>
            <a:gdLst/>
            <a:ahLst/>
            <a:cxnLst/>
            <a:rect l="l" t="t" r="r" b="b"/>
            <a:pathLst>
              <a:path w="10382441" h="6950217">
                <a:moveTo>
                  <a:pt x="0" y="0"/>
                </a:moveTo>
                <a:lnTo>
                  <a:pt x="10382442" y="0"/>
                </a:lnTo>
                <a:lnTo>
                  <a:pt x="10382442" y="6950217"/>
                </a:lnTo>
                <a:lnTo>
                  <a:pt x="0" y="6950217"/>
                </a:lnTo>
                <a:lnTo>
                  <a:pt x="0" y="0"/>
                </a:lnTo>
                <a:close/>
              </a:path>
            </a:pathLst>
          </a:custGeom>
          <a:blipFill>
            <a:blip r:embed="rId8"/>
            <a:stretch>
              <a:fillRect l="-809" r="-809"/>
            </a:stretch>
          </a:blipFill>
        </p:spPr>
      </p:sp>
      <p:sp>
        <p:nvSpPr>
          <p:cNvPr id="8" name="TextBox 8"/>
          <p:cNvSpPr txBox="1"/>
          <p:nvPr/>
        </p:nvSpPr>
        <p:spPr>
          <a:xfrm>
            <a:off x="12146858" y="209788"/>
            <a:ext cx="9404534" cy="615065"/>
          </a:xfrm>
          <a:prstGeom prst="rect">
            <a:avLst/>
          </a:prstGeom>
        </p:spPr>
        <p:txBody>
          <a:bodyPr lIns="0" tIns="0" rIns="0" bIns="0" rtlCol="0" anchor="t">
            <a:spAutoFit/>
          </a:bodyPr>
          <a:lstStyle/>
          <a:p>
            <a:pPr marL="0" lvl="0" indent="0" algn="l">
              <a:lnSpc>
                <a:spcPts val="4948"/>
              </a:lnSpc>
              <a:spcBef>
                <a:spcPct val="0"/>
              </a:spcBef>
            </a:pPr>
            <a:r>
              <a:rPr lang="en-US" sz="3534" b="1">
                <a:solidFill>
                  <a:srgbClr val="FFFFFF"/>
                </a:solidFill>
                <a:latin typeface="Roboto Bold"/>
                <a:ea typeface="Roboto Bold"/>
                <a:cs typeface="Roboto Bold"/>
                <a:sym typeface="Roboto Bold"/>
              </a:rPr>
              <a:t>EĞİTİM </a:t>
            </a:r>
            <a:r>
              <a:rPr lang="en-US" sz="3534" b="1" u="none" strike="noStrike">
                <a:solidFill>
                  <a:srgbClr val="FFFFFF"/>
                </a:solidFill>
                <a:latin typeface="Roboto Bold"/>
                <a:ea typeface="Roboto Bold"/>
                <a:cs typeface="Roboto Bold"/>
                <a:sym typeface="Roboto Bold"/>
              </a:rPr>
              <a:t>MODÜLÜ</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11199640" y="-812126"/>
            <a:ext cx="19126134" cy="2041749"/>
          </a:xfrm>
          <a:custGeom>
            <a:avLst/>
            <a:gdLst/>
            <a:ahLst/>
            <a:cxnLst/>
            <a:rect l="l" t="t" r="r" b="b"/>
            <a:pathLst>
              <a:path w="19126134" h="2041749">
                <a:moveTo>
                  <a:pt x="0" y="0"/>
                </a:moveTo>
                <a:lnTo>
                  <a:pt x="19126134" y="0"/>
                </a:lnTo>
                <a:lnTo>
                  <a:pt x="19126134" y="2041749"/>
                </a:lnTo>
                <a:lnTo>
                  <a:pt x="0" y="204174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TextBox 3"/>
          <p:cNvSpPr txBox="1"/>
          <p:nvPr/>
        </p:nvSpPr>
        <p:spPr>
          <a:xfrm>
            <a:off x="1018914" y="1880644"/>
            <a:ext cx="7130587" cy="1612619"/>
          </a:xfrm>
          <a:prstGeom prst="rect">
            <a:avLst/>
          </a:prstGeom>
        </p:spPr>
        <p:txBody>
          <a:bodyPr lIns="0" tIns="0" rIns="0" bIns="0" rtlCol="0" anchor="t">
            <a:spAutoFit/>
          </a:bodyPr>
          <a:lstStyle/>
          <a:p>
            <a:pPr algn="ctr">
              <a:lnSpc>
                <a:spcPts val="4309"/>
              </a:lnSpc>
              <a:spcBef>
                <a:spcPct val="0"/>
              </a:spcBef>
            </a:pPr>
            <a:r>
              <a:rPr lang="en-US" sz="2462" spc="72">
                <a:solidFill>
                  <a:srgbClr val="000000"/>
                </a:solidFill>
                <a:latin typeface="Roboto"/>
                <a:ea typeface="Roboto"/>
                <a:cs typeface="Roboto"/>
                <a:sym typeface="Roboto"/>
              </a:rPr>
              <a:t>Başlangıçtan lojistik süreçlerine, pazaryerlerinde hesap açmaktan dijital pazarlama yöntemlerine kadar tüm süreçleri içermektedir.</a:t>
            </a:r>
          </a:p>
        </p:txBody>
      </p:sp>
      <p:sp>
        <p:nvSpPr>
          <p:cNvPr id="4" name="Freeform 4"/>
          <p:cNvSpPr/>
          <p:nvPr/>
        </p:nvSpPr>
        <p:spPr>
          <a:xfrm>
            <a:off x="422655" y="1714500"/>
            <a:ext cx="8330363" cy="2432687"/>
          </a:xfrm>
          <a:custGeom>
            <a:avLst/>
            <a:gdLst/>
            <a:ahLst/>
            <a:cxnLst/>
            <a:rect l="l" t="t" r="r" b="b"/>
            <a:pathLst>
              <a:path w="8330363" h="2432687">
                <a:moveTo>
                  <a:pt x="0" y="0"/>
                </a:moveTo>
                <a:lnTo>
                  <a:pt x="8330363" y="0"/>
                </a:lnTo>
                <a:lnTo>
                  <a:pt x="8330363" y="2432687"/>
                </a:lnTo>
                <a:lnTo>
                  <a:pt x="0" y="243268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a:off x="9144000" y="2476500"/>
            <a:ext cx="8791462" cy="5625056"/>
          </a:xfrm>
          <a:custGeom>
            <a:avLst/>
            <a:gdLst/>
            <a:ahLst/>
            <a:cxnLst/>
            <a:rect l="l" t="t" r="r" b="b"/>
            <a:pathLst>
              <a:path w="9119585" h="5927730">
                <a:moveTo>
                  <a:pt x="0" y="0"/>
                </a:moveTo>
                <a:lnTo>
                  <a:pt x="9119585" y="0"/>
                </a:lnTo>
                <a:lnTo>
                  <a:pt x="9119585" y="5927730"/>
                </a:lnTo>
                <a:lnTo>
                  <a:pt x="0" y="5927730"/>
                </a:lnTo>
                <a:lnTo>
                  <a:pt x="0" y="0"/>
                </a:lnTo>
                <a:close/>
              </a:path>
            </a:pathLst>
          </a:custGeom>
          <a:blipFill>
            <a:blip r:embed="rId6"/>
            <a:stretch>
              <a:fillRect/>
            </a:stretch>
          </a:blipFill>
          <a:ln>
            <a:solidFill>
              <a:srgbClr val="00B050"/>
            </a:solidFill>
          </a:ln>
        </p:spPr>
      </p:sp>
      <p:sp>
        <p:nvSpPr>
          <p:cNvPr id="6" name="Freeform 6"/>
          <p:cNvSpPr/>
          <p:nvPr/>
        </p:nvSpPr>
        <p:spPr>
          <a:xfrm>
            <a:off x="514273" y="4610100"/>
            <a:ext cx="8209716" cy="5268686"/>
          </a:xfrm>
          <a:custGeom>
            <a:avLst/>
            <a:gdLst/>
            <a:ahLst/>
            <a:cxnLst/>
            <a:rect l="l" t="t" r="r" b="b"/>
            <a:pathLst>
              <a:path w="9144000" h="5863590">
                <a:moveTo>
                  <a:pt x="0" y="0"/>
                </a:moveTo>
                <a:lnTo>
                  <a:pt x="9144000" y="0"/>
                </a:lnTo>
                <a:lnTo>
                  <a:pt x="9144000" y="5863590"/>
                </a:lnTo>
                <a:lnTo>
                  <a:pt x="0" y="5863590"/>
                </a:lnTo>
                <a:lnTo>
                  <a:pt x="0" y="0"/>
                </a:lnTo>
                <a:close/>
              </a:path>
            </a:pathLst>
          </a:custGeom>
          <a:blipFill>
            <a:blip r:embed="rId7"/>
            <a:stretch>
              <a:fillRect/>
            </a:stretch>
          </a:blipFill>
          <a:ln>
            <a:solidFill>
              <a:srgbClr val="00B050"/>
            </a:solidFill>
          </a:ln>
        </p:spPr>
      </p:sp>
      <p:sp>
        <p:nvSpPr>
          <p:cNvPr id="7" name="TextBox 7"/>
          <p:cNvSpPr txBox="1"/>
          <p:nvPr/>
        </p:nvSpPr>
        <p:spPr>
          <a:xfrm>
            <a:off x="11776256" y="219313"/>
            <a:ext cx="9404534" cy="582045"/>
          </a:xfrm>
          <a:prstGeom prst="rect">
            <a:avLst/>
          </a:prstGeom>
        </p:spPr>
        <p:txBody>
          <a:bodyPr lIns="0" tIns="0" rIns="0" bIns="0" rtlCol="0" anchor="t">
            <a:spAutoFit/>
          </a:bodyPr>
          <a:lstStyle/>
          <a:p>
            <a:pPr marL="0" lvl="0" indent="0" algn="l">
              <a:lnSpc>
                <a:spcPts val="4668"/>
              </a:lnSpc>
              <a:spcBef>
                <a:spcPct val="0"/>
              </a:spcBef>
            </a:pPr>
            <a:r>
              <a:rPr lang="en-US" sz="3334" b="1">
                <a:solidFill>
                  <a:srgbClr val="FFFFFF"/>
                </a:solidFill>
                <a:latin typeface="Roboto Bold"/>
                <a:ea typeface="Roboto Bold"/>
                <a:cs typeface="Roboto Bold"/>
                <a:sym typeface="Roboto Bold"/>
              </a:rPr>
              <a:t>ADIM ADIM E-İHRACAT </a:t>
            </a:r>
            <a:r>
              <a:rPr lang="en-US" sz="3334" b="1" u="none" strike="noStrike">
                <a:solidFill>
                  <a:srgbClr val="FFFFFF"/>
                </a:solidFill>
                <a:latin typeface="Roboto Bold"/>
                <a:ea typeface="Roboto Bold"/>
                <a:cs typeface="Roboto Bold"/>
                <a:sym typeface="Roboto Bold"/>
              </a:rPr>
              <a:t>MODÜLÜ</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11199640" y="-812126"/>
            <a:ext cx="19126134" cy="2041749"/>
          </a:xfrm>
          <a:custGeom>
            <a:avLst/>
            <a:gdLst/>
            <a:ahLst/>
            <a:cxnLst/>
            <a:rect l="l" t="t" r="r" b="b"/>
            <a:pathLst>
              <a:path w="19126134" h="2041749">
                <a:moveTo>
                  <a:pt x="0" y="0"/>
                </a:moveTo>
                <a:lnTo>
                  <a:pt x="19126134" y="0"/>
                </a:lnTo>
                <a:lnTo>
                  <a:pt x="19126134" y="2041749"/>
                </a:lnTo>
                <a:lnTo>
                  <a:pt x="0" y="204174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028700" y="1468149"/>
            <a:ext cx="3805385" cy="8514664"/>
          </a:xfrm>
          <a:custGeom>
            <a:avLst/>
            <a:gdLst/>
            <a:ahLst/>
            <a:cxnLst/>
            <a:rect l="l" t="t" r="r" b="b"/>
            <a:pathLst>
              <a:path w="3805385" h="8514664">
                <a:moveTo>
                  <a:pt x="0" y="0"/>
                </a:moveTo>
                <a:lnTo>
                  <a:pt x="3805385" y="0"/>
                </a:lnTo>
                <a:lnTo>
                  <a:pt x="3805385" y="8514664"/>
                </a:lnTo>
                <a:lnTo>
                  <a:pt x="0" y="8514664"/>
                </a:lnTo>
                <a:lnTo>
                  <a:pt x="0" y="0"/>
                </a:lnTo>
                <a:close/>
              </a:path>
            </a:pathLst>
          </a:custGeom>
          <a:blipFill>
            <a:blip r:embed="rId4"/>
            <a:stretch>
              <a:fillRect l="-2273" r="-2273"/>
            </a:stretch>
          </a:blipFill>
        </p:spPr>
      </p:sp>
      <p:sp>
        <p:nvSpPr>
          <p:cNvPr id="4" name="Freeform 4"/>
          <p:cNvSpPr/>
          <p:nvPr/>
        </p:nvSpPr>
        <p:spPr>
          <a:xfrm>
            <a:off x="5798029" y="1468149"/>
            <a:ext cx="11301259" cy="2949249"/>
          </a:xfrm>
          <a:custGeom>
            <a:avLst/>
            <a:gdLst/>
            <a:ahLst/>
            <a:cxnLst/>
            <a:rect l="l" t="t" r="r" b="b"/>
            <a:pathLst>
              <a:path w="11301259" h="2949249">
                <a:moveTo>
                  <a:pt x="0" y="0"/>
                </a:moveTo>
                <a:lnTo>
                  <a:pt x="11301259" y="0"/>
                </a:lnTo>
                <a:lnTo>
                  <a:pt x="11301259" y="2949249"/>
                </a:lnTo>
                <a:lnTo>
                  <a:pt x="0" y="2949249"/>
                </a:lnTo>
                <a:lnTo>
                  <a:pt x="0" y="0"/>
                </a:lnTo>
                <a:close/>
              </a:path>
            </a:pathLst>
          </a:custGeom>
          <a:blipFill>
            <a:blip r:embed="rId5"/>
            <a:stretch>
              <a:fillRect b="-45612"/>
            </a:stretch>
          </a:blipFill>
        </p:spPr>
      </p:sp>
      <p:sp>
        <p:nvSpPr>
          <p:cNvPr id="5" name="Freeform 5"/>
          <p:cNvSpPr/>
          <p:nvPr/>
        </p:nvSpPr>
        <p:spPr>
          <a:xfrm>
            <a:off x="5798029" y="5143500"/>
            <a:ext cx="11301259" cy="4675896"/>
          </a:xfrm>
          <a:custGeom>
            <a:avLst/>
            <a:gdLst/>
            <a:ahLst/>
            <a:cxnLst/>
            <a:rect l="l" t="t" r="r" b="b"/>
            <a:pathLst>
              <a:path w="11301259" h="4675896">
                <a:moveTo>
                  <a:pt x="0" y="0"/>
                </a:moveTo>
                <a:lnTo>
                  <a:pt x="11301259" y="0"/>
                </a:lnTo>
                <a:lnTo>
                  <a:pt x="11301259" y="4675896"/>
                </a:lnTo>
                <a:lnTo>
                  <a:pt x="0" y="4675896"/>
                </a:lnTo>
                <a:lnTo>
                  <a:pt x="0" y="0"/>
                </a:lnTo>
                <a:close/>
              </a:path>
            </a:pathLst>
          </a:custGeom>
          <a:blipFill>
            <a:blip r:embed="rId6"/>
            <a:stretch>
              <a:fillRect/>
            </a:stretch>
          </a:blipFill>
        </p:spPr>
      </p:sp>
      <p:sp>
        <p:nvSpPr>
          <p:cNvPr id="6" name="TextBox 6"/>
          <p:cNvSpPr txBox="1"/>
          <p:nvPr/>
        </p:nvSpPr>
        <p:spPr>
          <a:xfrm>
            <a:off x="11776256" y="219313"/>
            <a:ext cx="9404534" cy="582045"/>
          </a:xfrm>
          <a:prstGeom prst="rect">
            <a:avLst/>
          </a:prstGeom>
        </p:spPr>
        <p:txBody>
          <a:bodyPr lIns="0" tIns="0" rIns="0" bIns="0" rtlCol="0" anchor="t">
            <a:spAutoFit/>
          </a:bodyPr>
          <a:lstStyle/>
          <a:p>
            <a:pPr marL="0" lvl="0" indent="0" algn="l">
              <a:lnSpc>
                <a:spcPts val="4668"/>
              </a:lnSpc>
              <a:spcBef>
                <a:spcPct val="0"/>
              </a:spcBef>
            </a:pPr>
            <a:r>
              <a:rPr lang="en-US" sz="3334" b="1">
                <a:solidFill>
                  <a:srgbClr val="FFFFFF"/>
                </a:solidFill>
                <a:latin typeface="Roboto Bold"/>
                <a:ea typeface="Roboto Bold"/>
                <a:cs typeface="Roboto Bold"/>
                <a:sym typeface="Roboto Bold"/>
              </a:rPr>
              <a:t>DİJİTAL PAZARLAMA </a:t>
            </a:r>
            <a:r>
              <a:rPr lang="en-US" sz="3334" b="1" u="none" strike="noStrike">
                <a:solidFill>
                  <a:srgbClr val="FFFFFF"/>
                </a:solidFill>
                <a:latin typeface="Roboto Bold"/>
                <a:ea typeface="Roboto Bold"/>
                <a:cs typeface="Roboto Bold"/>
                <a:sym typeface="Roboto Bold"/>
              </a:rPr>
              <a:t>MODÜLÜ</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474782" y="3607431"/>
            <a:ext cx="3457158" cy="2585796"/>
          </a:xfrm>
          <a:custGeom>
            <a:avLst/>
            <a:gdLst/>
            <a:ahLst/>
            <a:cxnLst/>
            <a:rect l="l" t="t" r="r" b="b"/>
            <a:pathLst>
              <a:path w="3457158" h="2585796">
                <a:moveTo>
                  <a:pt x="0" y="0"/>
                </a:moveTo>
                <a:lnTo>
                  <a:pt x="3457158" y="0"/>
                </a:lnTo>
                <a:lnTo>
                  <a:pt x="3457158" y="2585796"/>
                </a:lnTo>
                <a:lnTo>
                  <a:pt x="0" y="2585796"/>
                </a:lnTo>
                <a:lnTo>
                  <a:pt x="0" y="0"/>
                </a:lnTo>
                <a:close/>
              </a:path>
            </a:pathLst>
          </a:custGeom>
          <a:blipFill>
            <a:blip r:embed="rId2"/>
            <a:stretch>
              <a:fillRect/>
            </a:stretch>
          </a:blipFill>
        </p:spPr>
      </p:sp>
      <p:sp>
        <p:nvSpPr>
          <p:cNvPr id="3" name="Freeform 3"/>
          <p:cNvSpPr/>
          <p:nvPr/>
        </p:nvSpPr>
        <p:spPr>
          <a:xfrm>
            <a:off x="474782" y="3603680"/>
            <a:ext cx="3457158" cy="2597112"/>
          </a:xfrm>
          <a:custGeom>
            <a:avLst/>
            <a:gdLst/>
            <a:ahLst/>
            <a:cxnLst/>
            <a:rect l="l" t="t" r="r" b="b"/>
            <a:pathLst>
              <a:path w="3457158" h="2597112">
                <a:moveTo>
                  <a:pt x="0" y="0"/>
                </a:moveTo>
                <a:lnTo>
                  <a:pt x="3457158" y="0"/>
                </a:lnTo>
                <a:lnTo>
                  <a:pt x="3457158" y="2597112"/>
                </a:lnTo>
                <a:lnTo>
                  <a:pt x="0" y="2597112"/>
                </a:lnTo>
                <a:lnTo>
                  <a:pt x="0" y="0"/>
                </a:lnTo>
                <a:close/>
              </a:path>
            </a:pathLst>
          </a:custGeom>
          <a:blipFill>
            <a:blip r:embed="rId3"/>
            <a:stretch>
              <a:fillRect/>
            </a:stretch>
          </a:blipFill>
        </p:spPr>
      </p:sp>
      <p:sp>
        <p:nvSpPr>
          <p:cNvPr id="4" name="Freeform 4"/>
          <p:cNvSpPr/>
          <p:nvPr/>
        </p:nvSpPr>
        <p:spPr>
          <a:xfrm>
            <a:off x="11905909" y="-812126"/>
            <a:ext cx="18419865" cy="1966354"/>
          </a:xfrm>
          <a:custGeom>
            <a:avLst/>
            <a:gdLst/>
            <a:ahLst/>
            <a:cxnLst/>
            <a:rect l="l" t="t" r="r" b="b"/>
            <a:pathLst>
              <a:path w="18419865" h="1966354">
                <a:moveTo>
                  <a:pt x="0" y="0"/>
                </a:moveTo>
                <a:lnTo>
                  <a:pt x="18419865" y="0"/>
                </a:lnTo>
                <a:lnTo>
                  <a:pt x="18419865" y="1966354"/>
                </a:lnTo>
                <a:lnTo>
                  <a:pt x="0" y="196635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rot="5400000">
            <a:off x="4196845" y="4126493"/>
            <a:ext cx="1833366" cy="1551486"/>
          </a:xfrm>
          <a:custGeom>
            <a:avLst/>
            <a:gdLst/>
            <a:ahLst/>
            <a:cxnLst/>
            <a:rect l="l" t="t" r="r" b="b"/>
            <a:pathLst>
              <a:path w="1833366" h="1551486">
                <a:moveTo>
                  <a:pt x="0" y="0"/>
                </a:moveTo>
                <a:lnTo>
                  <a:pt x="1833366" y="0"/>
                </a:lnTo>
                <a:lnTo>
                  <a:pt x="1833366" y="1551486"/>
                </a:lnTo>
                <a:lnTo>
                  <a:pt x="0" y="155148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a:off x="6172236" y="2566994"/>
            <a:ext cx="5362245" cy="4666671"/>
          </a:xfrm>
          <a:custGeom>
            <a:avLst/>
            <a:gdLst/>
            <a:ahLst/>
            <a:cxnLst/>
            <a:rect l="l" t="t" r="r" b="b"/>
            <a:pathLst>
              <a:path w="5362245" h="4666671">
                <a:moveTo>
                  <a:pt x="0" y="0"/>
                </a:moveTo>
                <a:lnTo>
                  <a:pt x="5362245" y="0"/>
                </a:lnTo>
                <a:lnTo>
                  <a:pt x="5362245" y="4666670"/>
                </a:lnTo>
                <a:lnTo>
                  <a:pt x="0" y="4666670"/>
                </a:lnTo>
                <a:lnTo>
                  <a:pt x="0" y="0"/>
                </a:lnTo>
                <a:close/>
              </a:path>
            </a:pathLst>
          </a:custGeom>
          <a:blipFill>
            <a:blip r:embed="rId8"/>
            <a:stretch>
              <a:fillRect/>
            </a:stretch>
          </a:blipFill>
        </p:spPr>
      </p:sp>
      <p:sp>
        <p:nvSpPr>
          <p:cNvPr id="7" name="Freeform 7"/>
          <p:cNvSpPr/>
          <p:nvPr/>
        </p:nvSpPr>
        <p:spPr>
          <a:xfrm>
            <a:off x="11905909" y="2566994"/>
            <a:ext cx="6382091" cy="4537032"/>
          </a:xfrm>
          <a:custGeom>
            <a:avLst/>
            <a:gdLst/>
            <a:ahLst/>
            <a:cxnLst/>
            <a:rect l="l" t="t" r="r" b="b"/>
            <a:pathLst>
              <a:path w="6382091" h="4537032">
                <a:moveTo>
                  <a:pt x="0" y="0"/>
                </a:moveTo>
                <a:lnTo>
                  <a:pt x="6382091" y="0"/>
                </a:lnTo>
                <a:lnTo>
                  <a:pt x="6382091" y="4537031"/>
                </a:lnTo>
                <a:lnTo>
                  <a:pt x="0" y="4537031"/>
                </a:lnTo>
                <a:lnTo>
                  <a:pt x="0" y="0"/>
                </a:lnTo>
                <a:close/>
              </a:path>
            </a:pathLst>
          </a:custGeom>
          <a:blipFill>
            <a:blip r:embed="rId9"/>
            <a:stretch>
              <a:fillRect/>
            </a:stretch>
          </a:blipFill>
        </p:spPr>
      </p:sp>
      <p:sp>
        <p:nvSpPr>
          <p:cNvPr id="8" name="TextBox 8"/>
          <p:cNvSpPr txBox="1"/>
          <p:nvPr/>
        </p:nvSpPr>
        <p:spPr>
          <a:xfrm>
            <a:off x="12146858" y="209788"/>
            <a:ext cx="9404534" cy="615065"/>
          </a:xfrm>
          <a:prstGeom prst="rect">
            <a:avLst/>
          </a:prstGeom>
        </p:spPr>
        <p:txBody>
          <a:bodyPr lIns="0" tIns="0" rIns="0" bIns="0" rtlCol="0" anchor="t">
            <a:spAutoFit/>
          </a:bodyPr>
          <a:lstStyle/>
          <a:p>
            <a:pPr marL="0" lvl="0" indent="0" algn="l">
              <a:lnSpc>
                <a:spcPts val="4948"/>
              </a:lnSpc>
              <a:spcBef>
                <a:spcPct val="0"/>
              </a:spcBef>
            </a:pPr>
            <a:r>
              <a:rPr lang="en-US" sz="3534" b="1">
                <a:solidFill>
                  <a:srgbClr val="FFFFFF"/>
                </a:solidFill>
                <a:latin typeface="Roboto Bold"/>
                <a:ea typeface="Roboto Bold"/>
                <a:cs typeface="Roboto Bold"/>
                <a:sym typeface="Roboto Bold"/>
              </a:rPr>
              <a:t>E-KİP UZMAN ZEKA</a:t>
            </a:r>
          </a:p>
        </p:txBody>
      </p:sp>
      <p:sp>
        <p:nvSpPr>
          <p:cNvPr id="9" name="TextBox 9"/>
          <p:cNvSpPr txBox="1"/>
          <p:nvPr/>
        </p:nvSpPr>
        <p:spPr>
          <a:xfrm>
            <a:off x="218511" y="7771407"/>
            <a:ext cx="17850979" cy="1944935"/>
          </a:xfrm>
          <a:prstGeom prst="rect">
            <a:avLst/>
          </a:prstGeom>
        </p:spPr>
        <p:txBody>
          <a:bodyPr lIns="0" tIns="0" rIns="0" bIns="0" rtlCol="0" anchor="t">
            <a:spAutoFit/>
          </a:bodyPr>
          <a:lstStyle/>
          <a:p>
            <a:pPr algn="just">
              <a:lnSpc>
                <a:spcPts val="3075"/>
              </a:lnSpc>
            </a:pPr>
            <a:r>
              <a:rPr lang="en-US" sz="2199" b="1" spc="98" dirty="0" err="1">
                <a:solidFill>
                  <a:srgbClr val="000000"/>
                </a:solidFill>
                <a:latin typeface="Roboto Bold"/>
                <a:ea typeface="Roboto Bold"/>
                <a:cs typeface="Roboto Bold"/>
                <a:sym typeface="Roboto Bold"/>
              </a:rPr>
              <a:t>Sorularınıza</a:t>
            </a:r>
            <a:r>
              <a:rPr lang="en-US" sz="2199" b="1" spc="98" dirty="0">
                <a:solidFill>
                  <a:srgbClr val="000000"/>
                </a:solidFill>
                <a:latin typeface="Roboto Bold"/>
                <a:ea typeface="Roboto Bold"/>
                <a:cs typeface="Roboto Bold"/>
                <a:sym typeface="Roboto Bold"/>
              </a:rPr>
              <a:t> 7/24 </a:t>
            </a:r>
            <a:r>
              <a:rPr lang="en-US" sz="2199" b="1" spc="98" dirty="0" err="1">
                <a:solidFill>
                  <a:srgbClr val="000000"/>
                </a:solidFill>
                <a:latin typeface="Roboto Bold"/>
                <a:ea typeface="Roboto Bold"/>
                <a:cs typeface="Roboto Bold"/>
                <a:sym typeface="Roboto Bold"/>
              </a:rPr>
              <a:t>yanıt</a:t>
            </a:r>
            <a:r>
              <a:rPr lang="en-US" sz="2199" b="1" spc="98" dirty="0">
                <a:solidFill>
                  <a:srgbClr val="000000"/>
                </a:solidFill>
                <a:latin typeface="Roboto Bold"/>
                <a:ea typeface="Roboto Bold"/>
                <a:cs typeface="Roboto Bold"/>
                <a:sym typeface="Roboto Bold"/>
              </a:rPr>
              <a:t> </a:t>
            </a:r>
            <a:r>
              <a:rPr lang="en-US" sz="2199" b="1" spc="98" dirty="0" err="1">
                <a:solidFill>
                  <a:srgbClr val="000000"/>
                </a:solidFill>
                <a:latin typeface="Roboto Bold"/>
                <a:ea typeface="Roboto Bold"/>
                <a:cs typeface="Roboto Bold"/>
                <a:sym typeface="Roboto Bold"/>
              </a:rPr>
              <a:t>veren</a:t>
            </a:r>
            <a:r>
              <a:rPr lang="en-US" sz="2199" b="1" spc="98" dirty="0">
                <a:solidFill>
                  <a:srgbClr val="000000"/>
                </a:solidFill>
                <a:latin typeface="Roboto Bold"/>
                <a:ea typeface="Roboto Bold"/>
                <a:cs typeface="Roboto Bold"/>
                <a:sym typeface="Roboto Bold"/>
              </a:rPr>
              <a:t> </a:t>
            </a:r>
            <a:r>
              <a:rPr lang="en-US" sz="2199" b="1" spc="98" dirty="0" err="1">
                <a:solidFill>
                  <a:srgbClr val="000000"/>
                </a:solidFill>
                <a:latin typeface="Roboto Bold"/>
                <a:ea typeface="Roboto Bold"/>
                <a:cs typeface="Roboto Bold"/>
                <a:sym typeface="Roboto Bold"/>
              </a:rPr>
              <a:t>yapay</a:t>
            </a:r>
            <a:r>
              <a:rPr lang="en-US" sz="2199" b="1" spc="98" dirty="0">
                <a:solidFill>
                  <a:srgbClr val="000000"/>
                </a:solidFill>
                <a:latin typeface="Roboto Bold"/>
                <a:ea typeface="Roboto Bold"/>
                <a:cs typeface="Roboto Bold"/>
                <a:sym typeface="Roboto Bold"/>
              </a:rPr>
              <a:t> </a:t>
            </a:r>
            <a:r>
              <a:rPr lang="en-US" sz="2199" b="1" spc="98" dirty="0" err="1">
                <a:solidFill>
                  <a:srgbClr val="000000"/>
                </a:solidFill>
                <a:latin typeface="Roboto Bold"/>
                <a:ea typeface="Roboto Bold"/>
                <a:cs typeface="Roboto Bold"/>
                <a:sym typeface="Roboto Bold"/>
              </a:rPr>
              <a:t>zekâ</a:t>
            </a:r>
            <a:r>
              <a:rPr lang="en-US" sz="2199" b="1" spc="98" dirty="0">
                <a:solidFill>
                  <a:srgbClr val="000000"/>
                </a:solidFill>
                <a:latin typeface="Roboto Bold"/>
                <a:ea typeface="Roboto Bold"/>
                <a:cs typeface="Roboto Bold"/>
                <a:sym typeface="Roboto Bold"/>
              </a:rPr>
              <a:t> </a:t>
            </a:r>
            <a:r>
              <a:rPr lang="en-US" sz="2199" b="1" spc="98" dirty="0" err="1">
                <a:solidFill>
                  <a:srgbClr val="000000"/>
                </a:solidFill>
                <a:latin typeface="Roboto Bold"/>
                <a:ea typeface="Roboto Bold"/>
                <a:cs typeface="Roboto Bold"/>
                <a:sym typeface="Roboto Bold"/>
              </a:rPr>
              <a:t>destekli</a:t>
            </a:r>
            <a:r>
              <a:rPr lang="en-US" sz="2199" b="1" spc="98" dirty="0">
                <a:solidFill>
                  <a:srgbClr val="000000"/>
                </a:solidFill>
                <a:latin typeface="Roboto Bold"/>
                <a:ea typeface="Roboto Bold"/>
                <a:cs typeface="Roboto Bold"/>
                <a:sym typeface="Roboto Bold"/>
              </a:rPr>
              <a:t> </a:t>
            </a:r>
            <a:r>
              <a:rPr lang="en-US" sz="2199" b="1" spc="98" dirty="0" err="1">
                <a:solidFill>
                  <a:srgbClr val="000000"/>
                </a:solidFill>
                <a:latin typeface="Roboto Bold"/>
                <a:ea typeface="Roboto Bold"/>
                <a:cs typeface="Roboto Bold"/>
                <a:sym typeface="Roboto Bold"/>
              </a:rPr>
              <a:t>bir</a:t>
            </a:r>
            <a:r>
              <a:rPr lang="en-US" sz="2199" b="1" spc="98" dirty="0">
                <a:solidFill>
                  <a:srgbClr val="000000"/>
                </a:solidFill>
                <a:latin typeface="Roboto Bold"/>
                <a:ea typeface="Roboto Bold"/>
                <a:cs typeface="Roboto Bold"/>
                <a:sym typeface="Roboto Bold"/>
              </a:rPr>
              <a:t> </a:t>
            </a:r>
            <a:r>
              <a:rPr lang="en-US" sz="2199" b="1" spc="98" dirty="0" err="1">
                <a:solidFill>
                  <a:srgbClr val="000000"/>
                </a:solidFill>
                <a:latin typeface="Roboto Bold"/>
                <a:ea typeface="Roboto Bold"/>
                <a:cs typeface="Roboto Bold"/>
                <a:sym typeface="Roboto Bold"/>
              </a:rPr>
              <a:t>Uzman</a:t>
            </a:r>
            <a:r>
              <a:rPr lang="en-US" sz="2199" b="1" spc="98" dirty="0">
                <a:solidFill>
                  <a:srgbClr val="000000"/>
                </a:solidFill>
                <a:latin typeface="Roboto Bold"/>
                <a:ea typeface="Roboto Bold"/>
                <a:cs typeface="Roboto Bold"/>
                <a:sym typeface="Roboto Bold"/>
              </a:rPr>
              <a:t> </a:t>
            </a:r>
            <a:r>
              <a:rPr lang="en-US" sz="2199" b="1" spc="98" dirty="0" err="1">
                <a:solidFill>
                  <a:srgbClr val="000000"/>
                </a:solidFill>
                <a:latin typeface="Roboto Bold"/>
                <a:ea typeface="Roboto Bold"/>
                <a:cs typeface="Roboto Bold"/>
                <a:sym typeface="Roboto Bold"/>
              </a:rPr>
              <a:t>Zekâ</a:t>
            </a:r>
            <a:r>
              <a:rPr lang="en-US" sz="2199" b="1" spc="98" dirty="0">
                <a:solidFill>
                  <a:srgbClr val="000000"/>
                </a:solidFill>
                <a:latin typeface="Roboto Bold"/>
                <a:ea typeface="Roboto Bold"/>
                <a:cs typeface="Roboto Bold"/>
                <a:sym typeface="Roboto Bold"/>
              </a:rPr>
              <a:t> (</a:t>
            </a:r>
            <a:r>
              <a:rPr lang="en-US" sz="2199" b="1" spc="98" dirty="0" err="1">
                <a:solidFill>
                  <a:srgbClr val="000000"/>
                </a:solidFill>
                <a:latin typeface="Roboto Bold"/>
                <a:ea typeface="Roboto Bold"/>
                <a:cs typeface="Roboto Bold"/>
                <a:sym typeface="Roboto Bold"/>
              </a:rPr>
              <a:t>Chatbot</a:t>
            </a:r>
            <a:r>
              <a:rPr lang="en-US" sz="2199" b="1" spc="98" dirty="0">
                <a:solidFill>
                  <a:srgbClr val="000000"/>
                </a:solidFill>
                <a:latin typeface="Roboto Bold"/>
                <a:ea typeface="Roboto Bold"/>
                <a:cs typeface="Roboto Bold"/>
                <a:sym typeface="Roboto Bold"/>
              </a:rPr>
              <a:t>):</a:t>
            </a:r>
          </a:p>
          <a:p>
            <a:pPr algn="just">
              <a:lnSpc>
                <a:spcPts val="3075"/>
              </a:lnSpc>
            </a:pPr>
            <a:r>
              <a:rPr lang="en-US" sz="2199" spc="98" dirty="0">
                <a:solidFill>
                  <a:srgbClr val="000000"/>
                </a:solidFill>
                <a:latin typeface="Roboto"/>
                <a:ea typeface="Roboto"/>
                <a:cs typeface="Roboto"/>
                <a:sym typeface="Roboto"/>
              </a:rPr>
              <a:t>- E-</a:t>
            </a:r>
            <a:r>
              <a:rPr lang="en-US" sz="2199" spc="98" dirty="0" err="1">
                <a:solidFill>
                  <a:srgbClr val="000000"/>
                </a:solidFill>
                <a:latin typeface="Roboto"/>
                <a:ea typeface="Roboto"/>
                <a:cs typeface="Roboto"/>
                <a:sym typeface="Roboto"/>
              </a:rPr>
              <a:t>ihracat</a:t>
            </a:r>
            <a:r>
              <a:rPr lang="en-US" sz="2199" spc="98" dirty="0">
                <a:solidFill>
                  <a:srgbClr val="000000"/>
                </a:solidFill>
                <a:latin typeface="Roboto"/>
                <a:ea typeface="Roboto"/>
                <a:cs typeface="Roboto"/>
                <a:sym typeface="Roboto"/>
              </a:rPr>
              <a:t> </a:t>
            </a:r>
            <a:r>
              <a:rPr lang="en-US" sz="2199" spc="98" dirty="0" err="1">
                <a:solidFill>
                  <a:srgbClr val="000000"/>
                </a:solidFill>
                <a:latin typeface="Roboto"/>
                <a:ea typeface="Roboto"/>
                <a:cs typeface="Roboto"/>
                <a:sym typeface="Roboto"/>
              </a:rPr>
              <a:t>destekleri</a:t>
            </a:r>
            <a:endParaRPr lang="en-US" sz="2199" spc="98" dirty="0">
              <a:solidFill>
                <a:srgbClr val="000000"/>
              </a:solidFill>
              <a:latin typeface="Roboto"/>
              <a:ea typeface="Roboto"/>
              <a:cs typeface="Roboto"/>
              <a:sym typeface="Roboto"/>
            </a:endParaRPr>
          </a:p>
          <a:p>
            <a:pPr algn="just">
              <a:lnSpc>
                <a:spcPts val="3075"/>
              </a:lnSpc>
            </a:pPr>
            <a:r>
              <a:rPr lang="en-US" sz="2199" spc="98" dirty="0">
                <a:solidFill>
                  <a:srgbClr val="000000"/>
                </a:solidFill>
                <a:latin typeface="Roboto"/>
                <a:ea typeface="Roboto"/>
                <a:cs typeface="Roboto"/>
                <a:sym typeface="Roboto"/>
              </a:rPr>
              <a:t>- </a:t>
            </a:r>
            <a:r>
              <a:rPr lang="en-US" sz="2199" spc="98" dirty="0" err="1">
                <a:solidFill>
                  <a:srgbClr val="000000"/>
                </a:solidFill>
                <a:latin typeface="Roboto"/>
                <a:ea typeface="Roboto"/>
                <a:cs typeface="Roboto"/>
                <a:sym typeface="Roboto"/>
              </a:rPr>
              <a:t>İlgili</a:t>
            </a:r>
            <a:r>
              <a:rPr lang="en-US" sz="2199" spc="98" dirty="0">
                <a:solidFill>
                  <a:srgbClr val="000000"/>
                </a:solidFill>
                <a:latin typeface="Roboto"/>
                <a:ea typeface="Roboto"/>
                <a:cs typeface="Roboto"/>
                <a:sym typeface="Roboto"/>
              </a:rPr>
              <a:t> </a:t>
            </a:r>
            <a:r>
              <a:rPr lang="en-US" sz="2199" spc="98" dirty="0" err="1">
                <a:solidFill>
                  <a:srgbClr val="000000"/>
                </a:solidFill>
                <a:latin typeface="Roboto"/>
                <a:ea typeface="Roboto"/>
                <a:cs typeface="Roboto"/>
                <a:sym typeface="Roboto"/>
              </a:rPr>
              <a:t>mevzuatlar</a:t>
            </a:r>
            <a:endParaRPr lang="en-US" sz="2199" spc="98" dirty="0">
              <a:solidFill>
                <a:srgbClr val="000000"/>
              </a:solidFill>
              <a:latin typeface="Roboto"/>
              <a:ea typeface="Roboto"/>
              <a:cs typeface="Roboto"/>
              <a:sym typeface="Roboto"/>
            </a:endParaRPr>
          </a:p>
          <a:p>
            <a:pPr algn="just">
              <a:lnSpc>
                <a:spcPts val="3075"/>
              </a:lnSpc>
            </a:pPr>
            <a:r>
              <a:rPr lang="en-US" sz="2199" spc="98" dirty="0">
                <a:solidFill>
                  <a:srgbClr val="000000"/>
                </a:solidFill>
                <a:latin typeface="Roboto"/>
                <a:ea typeface="Roboto"/>
                <a:cs typeface="Roboto"/>
                <a:sym typeface="Roboto"/>
              </a:rPr>
              <a:t>- </a:t>
            </a:r>
            <a:r>
              <a:rPr lang="en-US" sz="2199" spc="98" dirty="0" err="1">
                <a:solidFill>
                  <a:srgbClr val="000000"/>
                </a:solidFill>
                <a:latin typeface="Roboto"/>
                <a:ea typeface="Roboto"/>
                <a:cs typeface="Roboto"/>
                <a:sym typeface="Roboto"/>
              </a:rPr>
              <a:t>Platformda</a:t>
            </a:r>
            <a:r>
              <a:rPr lang="en-US" sz="2199" spc="98" dirty="0">
                <a:solidFill>
                  <a:srgbClr val="000000"/>
                </a:solidFill>
                <a:latin typeface="Roboto"/>
                <a:ea typeface="Roboto"/>
                <a:cs typeface="Roboto"/>
                <a:sym typeface="Roboto"/>
              </a:rPr>
              <a:t> </a:t>
            </a:r>
            <a:r>
              <a:rPr lang="en-US" sz="2199" spc="98" dirty="0" err="1">
                <a:solidFill>
                  <a:srgbClr val="000000"/>
                </a:solidFill>
                <a:latin typeface="Roboto"/>
                <a:ea typeface="Roboto"/>
                <a:cs typeface="Roboto"/>
                <a:sym typeface="Roboto"/>
              </a:rPr>
              <a:t>kullanılan</a:t>
            </a:r>
            <a:r>
              <a:rPr lang="en-US" sz="2199" spc="98" dirty="0">
                <a:solidFill>
                  <a:srgbClr val="000000"/>
                </a:solidFill>
                <a:latin typeface="Roboto"/>
                <a:ea typeface="Roboto"/>
                <a:cs typeface="Roboto"/>
                <a:sym typeface="Roboto"/>
              </a:rPr>
              <a:t> </a:t>
            </a:r>
            <a:r>
              <a:rPr lang="en-US" sz="2199" spc="98" dirty="0" err="1">
                <a:solidFill>
                  <a:srgbClr val="000000"/>
                </a:solidFill>
                <a:latin typeface="Roboto"/>
                <a:ea typeface="Roboto"/>
                <a:cs typeface="Roboto"/>
                <a:sym typeface="Roboto"/>
              </a:rPr>
              <a:t>eğitim</a:t>
            </a:r>
            <a:r>
              <a:rPr lang="en-US" sz="2199" spc="98" dirty="0">
                <a:solidFill>
                  <a:srgbClr val="000000"/>
                </a:solidFill>
                <a:latin typeface="Roboto"/>
                <a:ea typeface="Roboto"/>
                <a:cs typeface="Roboto"/>
                <a:sym typeface="Roboto"/>
              </a:rPr>
              <a:t> </a:t>
            </a:r>
            <a:r>
              <a:rPr lang="en-US" sz="2199" spc="98" dirty="0" err="1">
                <a:solidFill>
                  <a:srgbClr val="000000"/>
                </a:solidFill>
                <a:latin typeface="Roboto"/>
                <a:ea typeface="Roboto"/>
                <a:cs typeface="Roboto"/>
                <a:sym typeface="Roboto"/>
              </a:rPr>
              <a:t>materyalleri</a:t>
            </a:r>
            <a:endParaRPr lang="en-US" sz="2199" spc="98" dirty="0">
              <a:solidFill>
                <a:srgbClr val="000000"/>
              </a:solidFill>
              <a:latin typeface="Roboto"/>
              <a:ea typeface="Roboto"/>
              <a:cs typeface="Roboto"/>
              <a:sym typeface="Roboto"/>
            </a:endParaRPr>
          </a:p>
          <a:p>
            <a:pPr algn="just">
              <a:lnSpc>
                <a:spcPts val="3075"/>
              </a:lnSpc>
            </a:pPr>
            <a:r>
              <a:rPr lang="en-US" sz="2199" spc="98" dirty="0">
                <a:solidFill>
                  <a:srgbClr val="000000"/>
                </a:solidFill>
                <a:latin typeface="Roboto"/>
                <a:ea typeface="Roboto"/>
                <a:cs typeface="Roboto"/>
                <a:sym typeface="Roboto"/>
              </a:rPr>
              <a:t>- </a:t>
            </a:r>
            <a:r>
              <a:rPr lang="en-US" sz="2199" spc="98" dirty="0" err="1">
                <a:solidFill>
                  <a:srgbClr val="000000"/>
                </a:solidFill>
                <a:latin typeface="Roboto"/>
                <a:ea typeface="Roboto"/>
                <a:cs typeface="Roboto"/>
                <a:sym typeface="Roboto"/>
              </a:rPr>
              <a:t>Bakanlığımızca</a:t>
            </a:r>
            <a:r>
              <a:rPr lang="en-US" sz="2199" spc="98" dirty="0">
                <a:solidFill>
                  <a:srgbClr val="000000"/>
                </a:solidFill>
                <a:latin typeface="Roboto"/>
                <a:ea typeface="Roboto"/>
                <a:cs typeface="Roboto"/>
                <a:sym typeface="Roboto"/>
              </a:rPr>
              <a:t> </a:t>
            </a:r>
            <a:r>
              <a:rPr lang="en-US" sz="2199" spc="98" dirty="0" err="1">
                <a:solidFill>
                  <a:srgbClr val="000000"/>
                </a:solidFill>
                <a:latin typeface="Roboto"/>
                <a:ea typeface="Roboto"/>
                <a:cs typeface="Roboto"/>
                <a:sym typeface="Roboto"/>
              </a:rPr>
              <a:t>hazırlanan</a:t>
            </a:r>
            <a:r>
              <a:rPr lang="en-US" sz="2199" spc="98" dirty="0">
                <a:solidFill>
                  <a:srgbClr val="000000"/>
                </a:solidFill>
                <a:latin typeface="Roboto"/>
                <a:ea typeface="Roboto"/>
                <a:cs typeface="Roboto"/>
                <a:sym typeface="Roboto"/>
              </a:rPr>
              <a:t> </a:t>
            </a:r>
            <a:r>
              <a:rPr lang="en-US" sz="2199" spc="98" dirty="0" err="1">
                <a:solidFill>
                  <a:srgbClr val="000000"/>
                </a:solidFill>
                <a:latin typeface="Roboto"/>
                <a:ea typeface="Roboto"/>
                <a:cs typeface="Roboto"/>
                <a:sym typeface="Roboto"/>
              </a:rPr>
              <a:t>rehber</a:t>
            </a:r>
            <a:r>
              <a:rPr lang="en-US" sz="2199" spc="98" dirty="0">
                <a:solidFill>
                  <a:srgbClr val="000000"/>
                </a:solidFill>
                <a:latin typeface="Roboto"/>
                <a:ea typeface="Roboto"/>
                <a:cs typeface="Roboto"/>
                <a:sym typeface="Roboto"/>
              </a:rPr>
              <a:t> </a:t>
            </a:r>
            <a:r>
              <a:rPr lang="en-US" sz="2199" spc="98" dirty="0" err="1">
                <a:solidFill>
                  <a:srgbClr val="000000"/>
                </a:solidFill>
                <a:latin typeface="Roboto"/>
                <a:ea typeface="Roboto"/>
                <a:cs typeface="Roboto"/>
                <a:sym typeface="Roboto"/>
              </a:rPr>
              <a:t>materyaller</a:t>
            </a:r>
            <a:endParaRPr lang="en-US" sz="2199" spc="98" dirty="0">
              <a:solidFill>
                <a:srgbClr val="000000"/>
              </a:solidFill>
              <a:latin typeface="Roboto"/>
              <a:ea typeface="Roboto"/>
              <a:cs typeface="Roboto"/>
              <a:sym typeface="Roboto"/>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4" name="Freeform 4"/>
          <p:cNvSpPr/>
          <p:nvPr/>
        </p:nvSpPr>
        <p:spPr>
          <a:xfrm>
            <a:off x="10363200" y="-651408"/>
            <a:ext cx="18419865" cy="1966354"/>
          </a:xfrm>
          <a:custGeom>
            <a:avLst/>
            <a:gdLst/>
            <a:ahLst/>
            <a:cxnLst/>
            <a:rect l="l" t="t" r="r" b="b"/>
            <a:pathLst>
              <a:path w="18419865" h="1966354">
                <a:moveTo>
                  <a:pt x="0" y="0"/>
                </a:moveTo>
                <a:lnTo>
                  <a:pt x="18419865" y="0"/>
                </a:lnTo>
                <a:lnTo>
                  <a:pt x="18419865" y="1966354"/>
                </a:lnTo>
                <a:lnTo>
                  <a:pt x="0" y="1966354"/>
                </a:lnTo>
                <a:lnTo>
                  <a:pt x="0" y="0"/>
                </a:lnTo>
                <a:close/>
              </a:path>
            </a:pathLst>
          </a:custGeom>
          <a:blipFill>
            <a:blip r:embed="rId2">
              <a:extLst>
                <a:ext uri="{96DAC541-7B7A-43D3-8B79-37D633B846F1}">
                  <asvg:svgBlip xmlns:asvg="http://schemas.microsoft.com/office/drawing/2016/SVG/main" xmlns="" r:embed="rId5"/>
                </a:ext>
              </a:extLst>
            </a:blip>
            <a:stretch>
              <a:fillRect/>
            </a:stretch>
          </a:blipFill>
        </p:spPr>
      </p:sp>
      <p:sp>
        <p:nvSpPr>
          <p:cNvPr id="8" name="TextBox 8"/>
          <p:cNvSpPr txBox="1"/>
          <p:nvPr/>
        </p:nvSpPr>
        <p:spPr>
          <a:xfrm>
            <a:off x="10668000" y="419100"/>
            <a:ext cx="9404534" cy="584584"/>
          </a:xfrm>
          <a:prstGeom prst="rect">
            <a:avLst/>
          </a:prstGeom>
        </p:spPr>
        <p:txBody>
          <a:bodyPr lIns="0" tIns="0" rIns="0" bIns="0" rtlCol="0" anchor="t">
            <a:spAutoFit/>
          </a:bodyPr>
          <a:lstStyle/>
          <a:p>
            <a:pPr marL="0" lvl="0" indent="0" algn="l">
              <a:lnSpc>
                <a:spcPts val="4948"/>
              </a:lnSpc>
              <a:spcBef>
                <a:spcPct val="0"/>
              </a:spcBef>
            </a:pPr>
            <a:r>
              <a:rPr lang="tr-TR" sz="3534" b="1" dirty="0" smtClean="0">
                <a:solidFill>
                  <a:srgbClr val="FFFFFF"/>
                </a:solidFill>
                <a:latin typeface="Roboto Bold"/>
                <a:ea typeface="Roboto Bold"/>
                <a:cs typeface="Roboto Bold"/>
                <a:sym typeface="Roboto Bold"/>
              </a:rPr>
              <a:t>PROFESYONEL ÇÖZÜM ORTAKLARI</a:t>
            </a:r>
            <a:endParaRPr lang="en-US" sz="3534" b="1" dirty="0">
              <a:solidFill>
                <a:srgbClr val="FFFFFF"/>
              </a:solidFill>
              <a:latin typeface="Roboto Bold"/>
              <a:ea typeface="Roboto Bold"/>
              <a:cs typeface="Roboto Bold"/>
              <a:sym typeface="Roboto Bold"/>
            </a:endParaRPr>
          </a:p>
        </p:txBody>
      </p:sp>
      <p:pic>
        <p:nvPicPr>
          <p:cNvPr id="10" name="Resim 9"/>
          <p:cNvPicPr>
            <a:picLocks noChangeAspect="1"/>
          </p:cNvPicPr>
          <p:nvPr/>
        </p:nvPicPr>
        <p:blipFill>
          <a:blip r:embed="rId6"/>
          <a:stretch>
            <a:fillRect/>
          </a:stretch>
        </p:blipFill>
        <p:spPr>
          <a:xfrm>
            <a:off x="12125025" y="6004424"/>
            <a:ext cx="5195838" cy="37393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4" name="Resim 33"/>
          <p:cNvPicPr>
            <a:picLocks noChangeAspect="1"/>
          </p:cNvPicPr>
          <p:nvPr/>
        </p:nvPicPr>
        <p:blipFill rotWithShape="1">
          <a:blip r:embed="rId7"/>
          <a:srcRect r="60422"/>
          <a:stretch/>
        </p:blipFill>
        <p:spPr>
          <a:xfrm>
            <a:off x="4343400" y="1771415"/>
            <a:ext cx="3962400" cy="6105052"/>
          </a:xfrm>
          <a:prstGeom prst="rect">
            <a:avLst/>
          </a:prstGeom>
        </p:spPr>
      </p:pic>
      <p:pic>
        <p:nvPicPr>
          <p:cNvPr id="35" name="Resim 34"/>
          <p:cNvPicPr>
            <a:picLocks noChangeAspect="1"/>
          </p:cNvPicPr>
          <p:nvPr/>
        </p:nvPicPr>
        <p:blipFill rotWithShape="1">
          <a:blip r:embed="rId8"/>
          <a:srcRect b="1943"/>
          <a:stretch/>
        </p:blipFill>
        <p:spPr>
          <a:xfrm>
            <a:off x="8305800" y="1771415"/>
            <a:ext cx="2694123" cy="6032564"/>
          </a:xfrm>
          <a:prstGeom prst="rect">
            <a:avLst/>
          </a:prstGeom>
        </p:spPr>
      </p:pic>
      <p:pic>
        <p:nvPicPr>
          <p:cNvPr id="48" name="Resim 47"/>
          <p:cNvPicPr>
            <a:picLocks noChangeAspect="1"/>
          </p:cNvPicPr>
          <p:nvPr/>
        </p:nvPicPr>
        <p:blipFill>
          <a:blip r:embed="rId9"/>
          <a:stretch>
            <a:fillRect/>
          </a:stretch>
        </p:blipFill>
        <p:spPr>
          <a:xfrm>
            <a:off x="169072" y="1948009"/>
            <a:ext cx="4038600" cy="5855970"/>
          </a:xfrm>
          <a:prstGeom prst="rect">
            <a:avLst/>
          </a:prstGeom>
        </p:spPr>
      </p:pic>
      <p:pic>
        <p:nvPicPr>
          <p:cNvPr id="49" name="Resim 48"/>
          <p:cNvPicPr>
            <a:picLocks noChangeAspect="1"/>
          </p:cNvPicPr>
          <p:nvPr/>
        </p:nvPicPr>
        <p:blipFill>
          <a:blip r:embed="rId10"/>
          <a:stretch>
            <a:fillRect/>
          </a:stretch>
        </p:blipFill>
        <p:spPr>
          <a:xfrm>
            <a:off x="11223522" y="1827387"/>
            <a:ext cx="6734787" cy="3664596"/>
          </a:xfrm>
          <a:prstGeom prst="rect">
            <a:avLst/>
          </a:prstGeom>
        </p:spPr>
      </p:pic>
      <p:pic>
        <p:nvPicPr>
          <p:cNvPr id="50" name="Resim 49"/>
          <p:cNvPicPr>
            <a:picLocks noChangeAspect="1"/>
          </p:cNvPicPr>
          <p:nvPr/>
        </p:nvPicPr>
        <p:blipFill>
          <a:blip r:embed="rId11"/>
          <a:stretch>
            <a:fillRect/>
          </a:stretch>
        </p:blipFill>
        <p:spPr>
          <a:xfrm>
            <a:off x="533400" y="8496300"/>
            <a:ext cx="10319939" cy="63461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1" name="Resim 50"/>
          <p:cNvPicPr>
            <a:picLocks noChangeAspect="1"/>
          </p:cNvPicPr>
          <p:nvPr/>
        </p:nvPicPr>
        <p:blipFill>
          <a:blip r:embed="rId12"/>
          <a:stretch>
            <a:fillRect/>
          </a:stretch>
        </p:blipFill>
        <p:spPr>
          <a:xfrm>
            <a:off x="2116232" y="9522117"/>
            <a:ext cx="7154273" cy="45726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4362703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0" name="Freeform 20"/>
          <p:cNvSpPr/>
          <p:nvPr/>
        </p:nvSpPr>
        <p:spPr>
          <a:xfrm>
            <a:off x="11649646" y="-812126"/>
            <a:ext cx="18676128" cy="1993710"/>
          </a:xfrm>
          <a:custGeom>
            <a:avLst/>
            <a:gdLst/>
            <a:ahLst/>
            <a:cxnLst/>
            <a:rect l="l" t="t" r="r" b="b"/>
            <a:pathLst>
              <a:path w="18676128" h="1993710">
                <a:moveTo>
                  <a:pt x="0" y="0"/>
                </a:moveTo>
                <a:lnTo>
                  <a:pt x="18676128" y="0"/>
                </a:lnTo>
                <a:lnTo>
                  <a:pt x="18676128" y="1993710"/>
                </a:lnTo>
                <a:lnTo>
                  <a:pt x="0" y="1993710"/>
                </a:lnTo>
                <a:lnTo>
                  <a:pt x="0" y="0"/>
                </a:lnTo>
                <a:close/>
              </a:path>
            </a:pathLst>
          </a:custGeom>
          <a:blipFill>
            <a:blip r:embed="rId2">
              <a:extLst>
                <a:ext uri="{96DAC541-7B7A-43D3-8B79-37D633B846F1}">
                  <asvg:svgBlip xmlns:asvg="http://schemas.microsoft.com/office/drawing/2016/SVG/main" xmlns="" r:embed="rId23"/>
                </a:ext>
              </a:extLst>
            </a:blip>
            <a:stretch>
              <a:fillRect/>
            </a:stretch>
          </a:blipFill>
        </p:spPr>
      </p:sp>
      <p:sp>
        <p:nvSpPr>
          <p:cNvPr id="36" name="TextBox 36"/>
          <p:cNvSpPr txBox="1"/>
          <p:nvPr/>
        </p:nvSpPr>
        <p:spPr>
          <a:xfrm>
            <a:off x="11846159" y="99004"/>
            <a:ext cx="9404534" cy="584584"/>
          </a:xfrm>
          <a:prstGeom prst="rect">
            <a:avLst/>
          </a:prstGeom>
        </p:spPr>
        <p:txBody>
          <a:bodyPr lIns="0" tIns="0" rIns="0" bIns="0" rtlCol="0" anchor="t">
            <a:spAutoFit/>
          </a:bodyPr>
          <a:lstStyle/>
          <a:p>
            <a:pPr marL="0" lvl="0" indent="0" algn="l">
              <a:lnSpc>
                <a:spcPts val="4948"/>
              </a:lnSpc>
              <a:spcBef>
                <a:spcPct val="0"/>
              </a:spcBef>
            </a:pPr>
            <a:r>
              <a:rPr lang="tr-TR" sz="3534" b="1" u="none" strike="noStrike" dirty="0" smtClean="0">
                <a:solidFill>
                  <a:srgbClr val="FFFFFF"/>
                </a:solidFill>
                <a:latin typeface="Roboto Bold"/>
                <a:ea typeface="Roboto Bold"/>
                <a:cs typeface="Roboto Bold"/>
                <a:sym typeface="Roboto Bold"/>
              </a:rPr>
              <a:t>ETKİNLİK TAKVİMİ</a:t>
            </a:r>
            <a:endParaRPr lang="en-US" sz="3534" b="1" u="none" strike="noStrike" dirty="0">
              <a:solidFill>
                <a:srgbClr val="FFFFFF"/>
              </a:solidFill>
              <a:latin typeface="Roboto Bold"/>
              <a:ea typeface="Roboto Bold"/>
              <a:cs typeface="Roboto Bold"/>
              <a:sym typeface="Roboto Bold"/>
            </a:endParaRPr>
          </a:p>
        </p:txBody>
      </p:sp>
      <p:pic>
        <p:nvPicPr>
          <p:cNvPr id="37" name="Resim 36"/>
          <p:cNvPicPr>
            <a:picLocks noChangeAspect="1"/>
          </p:cNvPicPr>
          <p:nvPr/>
        </p:nvPicPr>
        <p:blipFill rotWithShape="1">
          <a:blip r:embed="rId24"/>
          <a:srcRect r="18793"/>
          <a:stretch/>
        </p:blipFill>
        <p:spPr>
          <a:xfrm>
            <a:off x="9220200" y="2116300"/>
            <a:ext cx="8610600" cy="6405326"/>
          </a:xfrm>
          <a:prstGeom prst="rect">
            <a:avLst/>
          </a:prstGeom>
        </p:spPr>
      </p:pic>
      <p:pic>
        <p:nvPicPr>
          <p:cNvPr id="38" name="Resim 37"/>
          <p:cNvPicPr>
            <a:picLocks noChangeAspect="1"/>
          </p:cNvPicPr>
          <p:nvPr/>
        </p:nvPicPr>
        <p:blipFill>
          <a:blip r:embed="rId25"/>
          <a:stretch>
            <a:fillRect/>
          </a:stretch>
        </p:blipFill>
        <p:spPr>
          <a:xfrm>
            <a:off x="304800" y="660002"/>
            <a:ext cx="8459381" cy="4944165"/>
          </a:xfrm>
          <a:prstGeom prst="rect">
            <a:avLst/>
          </a:prstGeom>
        </p:spPr>
      </p:pic>
      <p:pic>
        <p:nvPicPr>
          <p:cNvPr id="39" name="Resim 38"/>
          <p:cNvPicPr>
            <a:picLocks noChangeAspect="1"/>
          </p:cNvPicPr>
          <p:nvPr/>
        </p:nvPicPr>
        <p:blipFill>
          <a:blip r:embed="rId26"/>
          <a:stretch>
            <a:fillRect/>
          </a:stretch>
        </p:blipFill>
        <p:spPr>
          <a:xfrm>
            <a:off x="2590800" y="6134100"/>
            <a:ext cx="4372585" cy="34961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44813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5F7F7"/>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t="-38888" b="-38888"/>
              </a:stretch>
            </a:blipFill>
          </p:spPr>
        </p:sp>
      </p:grpSp>
      <p:sp>
        <p:nvSpPr>
          <p:cNvPr id="4" name="Freeform 4"/>
          <p:cNvSpPr/>
          <p:nvPr/>
        </p:nvSpPr>
        <p:spPr>
          <a:xfrm rot="7659121">
            <a:off x="15091031" y="5585714"/>
            <a:ext cx="7629294" cy="7828566"/>
          </a:xfrm>
          <a:custGeom>
            <a:avLst/>
            <a:gdLst/>
            <a:ahLst/>
            <a:cxnLst/>
            <a:rect l="l" t="t" r="r" b="b"/>
            <a:pathLst>
              <a:path w="7629294" h="7828566">
                <a:moveTo>
                  <a:pt x="0" y="0"/>
                </a:moveTo>
                <a:lnTo>
                  <a:pt x="7629294" y="0"/>
                </a:lnTo>
                <a:lnTo>
                  <a:pt x="7629294" y="7828566"/>
                </a:lnTo>
                <a:lnTo>
                  <a:pt x="0" y="7828566"/>
                </a:lnTo>
                <a:lnTo>
                  <a:pt x="0" y="0"/>
                </a:lnTo>
                <a:close/>
              </a:path>
            </a:pathLst>
          </a:custGeom>
          <a:blipFill>
            <a:blip r:embed="rId3">
              <a:alphaModFix amt="50000"/>
              <a:extLst>
                <a:ext uri="{96DAC541-7B7A-43D3-8B79-37D633B846F1}">
                  <asvg:svgBlip xmlns:asvg="http://schemas.microsoft.com/office/drawing/2016/SVG/main" xmlns="" r:embed="rId4"/>
                </a:ext>
              </a:extLst>
            </a:blip>
            <a:stretch>
              <a:fillRect t="-65" b="-65"/>
            </a:stretch>
          </a:blipFill>
        </p:spPr>
      </p:sp>
      <p:sp>
        <p:nvSpPr>
          <p:cNvPr id="5" name="Freeform 5"/>
          <p:cNvSpPr/>
          <p:nvPr/>
        </p:nvSpPr>
        <p:spPr>
          <a:xfrm>
            <a:off x="-3258071" y="-4629150"/>
            <a:ext cx="9022634" cy="9258300"/>
          </a:xfrm>
          <a:custGeom>
            <a:avLst/>
            <a:gdLst/>
            <a:ahLst/>
            <a:cxnLst/>
            <a:rect l="l" t="t" r="r" b="b"/>
            <a:pathLst>
              <a:path w="9022634" h="9258300">
                <a:moveTo>
                  <a:pt x="0" y="0"/>
                </a:moveTo>
                <a:lnTo>
                  <a:pt x="9022634" y="0"/>
                </a:lnTo>
                <a:lnTo>
                  <a:pt x="9022634" y="9258300"/>
                </a:lnTo>
                <a:lnTo>
                  <a:pt x="0" y="9258300"/>
                </a:lnTo>
                <a:lnTo>
                  <a:pt x="0" y="0"/>
                </a:lnTo>
                <a:close/>
              </a:path>
            </a:pathLst>
          </a:custGeom>
          <a:blipFill>
            <a:blip r:embed="rId3">
              <a:alphaModFix amt="50000"/>
              <a:extLst>
                <a:ext uri="{96DAC541-7B7A-43D3-8B79-37D633B846F1}">
                  <asvg:svgBlip xmlns:asvg="http://schemas.microsoft.com/office/drawing/2016/SVG/main" xmlns="" r:embed="rId4"/>
                </a:ext>
              </a:extLst>
            </a:blip>
            <a:stretch>
              <a:fillRect t="-12" b="-12"/>
            </a:stretch>
          </a:blipFill>
        </p:spPr>
      </p:sp>
      <p:sp>
        <p:nvSpPr>
          <p:cNvPr id="6" name="Freeform 6"/>
          <p:cNvSpPr/>
          <p:nvPr/>
        </p:nvSpPr>
        <p:spPr>
          <a:xfrm>
            <a:off x="4175802" y="3083031"/>
            <a:ext cx="10012598" cy="5003631"/>
          </a:xfrm>
          <a:custGeom>
            <a:avLst/>
            <a:gdLst/>
            <a:ahLst/>
            <a:cxnLst/>
            <a:rect l="l" t="t" r="r" b="b"/>
            <a:pathLst>
              <a:path w="10012598" h="5003631">
                <a:moveTo>
                  <a:pt x="0" y="0"/>
                </a:moveTo>
                <a:lnTo>
                  <a:pt x="10012597" y="0"/>
                </a:lnTo>
                <a:lnTo>
                  <a:pt x="10012597" y="5003631"/>
                </a:lnTo>
                <a:lnTo>
                  <a:pt x="0" y="5003631"/>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7" name="Freeform 7"/>
          <p:cNvSpPr/>
          <p:nvPr/>
        </p:nvSpPr>
        <p:spPr>
          <a:xfrm>
            <a:off x="4318441" y="9258300"/>
            <a:ext cx="9727319" cy="3106962"/>
          </a:xfrm>
          <a:custGeom>
            <a:avLst/>
            <a:gdLst/>
            <a:ahLst/>
            <a:cxnLst/>
            <a:rect l="l" t="t" r="r" b="b"/>
            <a:pathLst>
              <a:path w="9727319" h="3106962">
                <a:moveTo>
                  <a:pt x="0" y="0"/>
                </a:moveTo>
                <a:lnTo>
                  <a:pt x="9727319" y="0"/>
                </a:lnTo>
                <a:lnTo>
                  <a:pt x="9727319" y="3106962"/>
                </a:lnTo>
                <a:lnTo>
                  <a:pt x="0" y="3106962"/>
                </a:lnTo>
                <a:lnTo>
                  <a:pt x="0" y="0"/>
                </a:lnTo>
                <a:close/>
              </a:path>
            </a:pathLst>
          </a:custGeom>
          <a:blipFill>
            <a:blip r:embed="rId7">
              <a:extLst>
                <a:ext uri="{96DAC541-7B7A-43D3-8B79-37D633B846F1}">
                  <asvg:svgBlip xmlns:asvg="http://schemas.microsoft.com/office/drawing/2016/SVG/main" xmlns="" r:embed="rId8"/>
                </a:ext>
              </a:extLst>
            </a:blip>
            <a:stretch>
              <a:fillRect t="-240" b="-240"/>
            </a:stretch>
          </a:blipFill>
        </p:spPr>
      </p:sp>
      <p:sp>
        <p:nvSpPr>
          <p:cNvPr id="8" name="TextBox 8"/>
          <p:cNvSpPr txBox="1"/>
          <p:nvPr/>
        </p:nvSpPr>
        <p:spPr>
          <a:xfrm>
            <a:off x="4523988" y="5155241"/>
            <a:ext cx="9240024" cy="859210"/>
          </a:xfrm>
          <a:prstGeom prst="rect">
            <a:avLst/>
          </a:prstGeom>
        </p:spPr>
        <p:txBody>
          <a:bodyPr lIns="0" tIns="0" rIns="0" bIns="0" rtlCol="0" anchor="t">
            <a:spAutoFit/>
          </a:bodyPr>
          <a:lstStyle/>
          <a:p>
            <a:pPr algn="ctr">
              <a:lnSpc>
                <a:spcPts val="6731"/>
              </a:lnSpc>
            </a:pPr>
            <a:r>
              <a:rPr lang="en-US" sz="6798" b="1" dirty="0">
                <a:solidFill>
                  <a:srgbClr val="367FBB"/>
                </a:solidFill>
                <a:latin typeface="Oswald Bold"/>
                <a:ea typeface="Oswald Bold"/>
                <a:cs typeface="Oswald Bold"/>
                <a:sym typeface="Oswald Bold"/>
              </a:rPr>
              <a:t>E-İHRACATA GENEL </a:t>
            </a:r>
            <a:r>
              <a:rPr lang="en-US" sz="6798" b="1" dirty="0" smtClean="0">
                <a:solidFill>
                  <a:srgbClr val="367FBB"/>
                </a:solidFill>
                <a:latin typeface="Oswald Bold"/>
                <a:ea typeface="Oswald Bold"/>
                <a:cs typeface="Oswald Bold"/>
                <a:sym typeface="Oswald Bold"/>
              </a:rPr>
              <a:t>BAKIŞ</a:t>
            </a:r>
            <a:endParaRPr lang="en-US" sz="6798" b="1" dirty="0">
              <a:solidFill>
                <a:srgbClr val="367FBB"/>
              </a:solidFill>
              <a:latin typeface="Oswald Bold"/>
              <a:ea typeface="Oswald Bold"/>
              <a:cs typeface="Oswald Bold"/>
              <a:sym typeface="Oswald Bo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Freeform 55"/>
          <p:cNvSpPr/>
          <p:nvPr/>
        </p:nvSpPr>
        <p:spPr>
          <a:xfrm>
            <a:off x="15588839" y="1134461"/>
            <a:ext cx="2754848" cy="831463"/>
          </a:xfrm>
          <a:custGeom>
            <a:avLst/>
            <a:gdLst/>
            <a:ahLst/>
            <a:cxnLst/>
            <a:rect l="l" t="t" r="r" b="b"/>
            <a:pathLst>
              <a:path w="2754848" h="831463">
                <a:moveTo>
                  <a:pt x="0" y="0"/>
                </a:moveTo>
                <a:lnTo>
                  <a:pt x="2754847" y="0"/>
                </a:lnTo>
                <a:lnTo>
                  <a:pt x="2754847" y="831464"/>
                </a:lnTo>
                <a:lnTo>
                  <a:pt x="0" y="831464"/>
                </a:lnTo>
                <a:lnTo>
                  <a:pt x="0" y="0"/>
                </a:lnTo>
                <a:close/>
              </a:path>
            </a:pathLst>
          </a:custGeom>
          <a:blipFill>
            <a:blip r:embed="rId3">
              <a:extLst>
                <a:ext uri="{96DAC541-7B7A-43D3-8B79-37D633B846F1}">
                  <asvg:svgBlip xmlns:asvg="http://schemas.microsoft.com/office/drawing/2016/SVG/main" xmlns="" r:embed="rId14"/>
                </a:ext>
              </a:extLst>
            </a:blip>
            <a:stretch>
              <a:fillRect/>
            </a:stretch>
          </a:blipFill>
        </p:spPr>
      </p:sp>
      <p:grpSp>
        <p:nvGrpSpPr>
          <p:cNvPr id="21" name="Grup 20"/>
          <p:cNvGrpSpPr/>
          <p:nvPr/>
        </p:nvGrpSpPr>
        <p:grpSpPr>
          <a:xfrm>
            <a:off x="368695" y="5004876"/>
            <a:ext cx="2912723" cy="2247903"/>
            <a:chOff x="8655520" y="1664224"/>
            <a:chExt cx="3018808" cy="1115939"/>
          </a:xfrm>
          <a:effectLst>
            <a:outerShdw blurRad="50800" dist="38100" algn="l" rotWithShape="0">
              <a:prstClr val="black">
                <a:alpha val="40000"/>
              </a:prstClr>
            </a:outerShdw>
          </a:effectLst>
        </p:grpSpPr>
        <p:sp>
          <p:nvSpPr>
            <p:cNvPr id="16" name="Dikdörtgen 15"/>
            <p:cNvSpPr/>
            <p:nvPr/>
          </p:nvSpPr>
          <p:spPr>
            <a:xfrm>
              <a:off x="8655520" y="2005186"/>
              <a:ext cx="3018808" cy="774977"/>
            </a:xfrm>
            <a:prstGeom prst="rect">
              <a:avLst/>
            </a:prstGeom>
            <a:solidFill>
              <a:schemeClr val="accent6">
                <a:lumMod val="20000"/>
                <a:lumOff val="80000"/>
              </a:schemeClr>
            </a:solidFill>
            <a:ln w="28575">
              <a:solidFill>
                <a:schemeClr val="accent5">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r>
                <a:rPr lang="tr-TR" sz="2100" b="1" dirty="0">
                  <a:solidFill>
                    <a:prstClr val="black"/>
                  </a:solidFill>
                  <a:latin typeface="Calibri" panose="020F0502020204030204" pitchFamily="34" charset="0"/>
                  <a:cs typeface="Calibri" panose="020F0502020204030204" pitchFamily="34" charset="0"/>
                </a:rPr>
                <a:t>MİKRO İŞLETMELER, </a:t>
              </a:r>
            </a:p>
            <a:p>
              <a:pPr algn="ctr" defTabSz="1371600">
                <a:defRPr/>
              </a:pPr>
              <a:r>
                <a:rPr lang="tr-TR" sz="2100" b="1" dirty="0">
                  <a:solidFill>
                    <a:prstClr val="black"/>
                  </a:solidFill>
                  <a:latin typeface="Calibri" panose="020F0502020204030204" pitchFamily="34" charset="0"/>
                  <a:cs typeface="Calibri" panose="020F0502020204030204" pitchFamily="34" charset="0"/>
                </a:rPr>
                <a:t>KOBİ’LER, YEREL KOOPERATİFLER vb. </a:t>
              </a:r>
            </a:p>
          </p:txBody>
        </p:sp>
        <p:sp>
          <p:nvSpPr>
            <p:cNvPr id="9" name="Metin kutusu 8"/>
            <p:cNvSpPr txBox="1"/>
            <p:nvPr/>
          </p:nvSpPr>
          <p:spPr>
            <a:xfrm>
              <a:off x="8655520" y="1664224"/>
              <a:ext cx="3018808" cy="320862"/>
            </a:xfrm>
            <a:prstGeom prst="rect">
              <a:avLst/>
            </a:prstGeom>
            <a:solidFill>
              <a:srgbClr val="53876B"/>
            </a:solidFill>
            <a:ln w="28575">
              <a:solidFill>
                <a:schemeClr val="accent5">
                  <a:lumMod val="50000"/>
                </a:schemeClr>
              </a:solidFill>
            </a:ln>
            <a:effectLst/>
          </p:spPr>
          <p:style>
            <a:lnRef idx="3">
              <a:schemeClr val="lt1"/>
            </a:lnRef>
            <a:fillRef idx="1">
              <a:schemeClr val="accent4"/>
            </a:fillRef>
            <a:effectRef idx="1">
              <a:schemeClr val="accent4"/>
            </a:effectRef>
            <a:fontRef idx="minor">
              <a:schemeClr val="lt1"/>
            </a:fontRef>
          </p:style>
          <p:txBody>
            <a:bodyPr wrap="square" rtlCol="0">
              <a:spAutoFit/>
            </a:bodyPr>
            <a:lstStyle/>
            <a:p>
              <a:pPr algn="ctr" defTabSz="1371600">
                <a:defRPr/>
              </a:pPr>
              <a:r>
                <a:rPr lang="tr-TR" sz="3600" b="1" dirty="0">
                  <a:solidFill>
                    <a:prstClr val="white"/>
                  </a:solidFill>
                  <a:latin typeface="Calibri"/>
                </a:rPr>
                <a:t>SATICILAR</a:t>
              </a:r>
            </a:p>
          </p:txBody>
        </p:sp>
      </p:grpSp>
      <p:grpSp>
        <p:nvGrpSpPr>
          <p:cNvPr id="33" name="Grup 32"/>
          <p:cNvGrpSpPr/>
          <p:nvPr/>
        </p:nvGrpSpPr>
        <p:grpSpPr>
          <a:xfrm>
            <a:off x="3850796" y="8223009"/>
            <a:ext cx="3059364" cy="2063991"/>
            <a:chOff x="951978" y="1778249"/>
            <a:chExt cx="3033452" cy="1287938"/>
          </a:xfrm>
          <a:effectLst>
            <a:outerShdw blurRad="50800" dist="38100" algn="l" rotWithShape="0">
              <a:prstClr val="black">
                <a:alpha val="40000"/>
              </a:prstClr>
            </a:outerShdw>
          </a:effectLst>
        </p:grpSpPr>
        <p:sp>
          <p:nvSpPr>
            <p:cNvPr id="34" name="Dikdörtgen 33"/>
            <p:cNvSpPr/>
            <p:nvPr/>
          </p:nvSpPr>
          <p:spPr>
            <a:xfrm>
              <a:off x="951978" y="2164864"/>
              <a:ext cx="3033452" cy="901323"/>
            </a:xfrm>
            <a:prstGeom prst="rect">
              <a:avLst/>
            </a:prstGeom>
            <a:solidFill>
              <a:schemeClr val="accent1">
                <a:lumMod val="20000"/>
                <a:lumOff val="80000"/>
              </a:schemeClr>
            </a:solidFill>
            <a:ln w="28575">
              <a:solidFill>
                <a:schemeClr val="accent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r>
                <a:rPr lang="tr-TR" sz="2100" b="1" dirty="0">
                  <a:solidFill>
                    <a:prstClr val="black"/>
                  </a:solidFill>
                  <a:latin typeface="Calibri"/>
                </a:rPr>
                <a:t>AGGREGATOR,</a:t>
              </a:r>
              <a:r>
                <a:rPr lang="tr-TR" sz="2100" b="1" dirty="0">
                  <a:solidFill>
                    <a:prstClr val="black"/>
                  </a:solidFill>
                  <a:latin typeface="Calibri" panose="020F0502020204030204" pitchFamily="34" charset="0"/>
                  <a:cs typeface="Calibri" panose="020F0502020204030204" pitchFamily="34" charset="0"/>
                </a:rPr>
                <a:t> MEGA MERCHANT,</a:t>
              </a:r>
            </a:p>
            <a:p>
              <a:pPr algn="ctr" defTabSz="1371600">
                <a:defRPr/>
              </a:pPr>
              <a:r>
                <a:rPr lang="tr-TR" sz="2100" b="1" dirty="0">
                  <a:solidFill>
                    <a:prstClr val="black"/>
                  </a:solidFill>
                  <a:latin typeface="Calibri" panose="020F0502020204030204" pitchFamily="34" charset="0"/>
                  <a:cs typeface="Calibri" panose="020F0502020204030204" pitchFamily="34" charset="0"/>
                </a:rPr>
                <a:t>E-TİCARET KONSORSİYUMLARI</a:t>
              </a:r>
            </a:p>
          </p:txBody>
        </p:sp>
        <p:sp>
          <p:nvSpPr>
            <p:cNvPr id="35" name="Metin kutusu 34"/>
            <p:cNvSpPr txBox="1"/>
            <p:nvPr/>
          </p:nvSpPr>
          <p:spPr>
            <a:xfrm>
              <a:off x="951978" y="1778249"/>
              <a:ext cx="3033452" cy="403313"/>
            </a:xfrm>
            <a:prstGeom prst="rect">
              <a:avLst/>
            </a:prstGeom>
            <a:solidFill>
              <a:schemeClr val="accent1">
                <a:lumMod val="75000"/>
              </a:schemeClr>
            </a:solidFill>
            <a:ln w="28575">
              <a:solidFill>
                <a:schemeClr val="accent1">
                  <a:lumMod val="50000"/>
                </a:schemeClr>
              </a:solidFill>
            </a:ln>
            <a:effectLst/>
          </p:spPr>
          <p:style>
            <a:lnRef idx="3">
              <a:schemeClr val="lt1"/>
            </a:lnRef>
            <a:fillRef idx="1">
              <a:schemeClr val="accent4"/>
            </a:fillRef>
            <a:effectRef idx="1">
              <a:schemeClr val="accent4"/>
            </a:effectRef>
            <a:fontRef idx="minor">
              <a:schemeClr val="lt1"/>
            </a:fontRef>
          </p:style>
          <p:txBody>
            <a:bodyPr wrap="square" rtlCol="0">
              <a:spAutoFit/>
            </a:bodyPr>
            <a:lstStyle/>
            <a:p>
              <a:pPr algn="ctr" defTabSz="1371600">
                <a:defRPr/>
              </a:pPr>
              <a:r>
                <a:rPr lang="tr-TR" sz="3600" b="1" dirty="0">
                  <a:solidFill>
                    <a:prstClr val="white"/>
                  </a:solidFill>
                  <a:latin typeface="Calibri"/>
                </a:rPr>
                <a:t>TOPLAYICILAR</a:t>
              </a:r>
            </a:p>
          </p:txBody>
        </p:sp>
      </p:grpSp>
      <p:cxnSp>
        <p:nvCxnSpPr>
          <p:cNvPr id="50" name="Dirsek Bağlayıcısı 49"/>
          <p:cNvCxnSpPr>
            <a:stCxn id="16" idx="2"/>
            <a:endCxn id="34" idx="1"/>
          </p:cNvCxnSpPr>
          <p:nvPr/>
        </p:nvCxnSpPr>
        <p:spPr>
          <a:xfrm rot="16200000" flipH="1">
            <a:off x="1681921" y="7395914"/>
            <a:ext cx="2312012" cy="2025740"/>
          </a:xfrm>
          <a:prstGeom prst="bentConnector2">
            <a:avLst/>
          </a:prstGeom>
          <a:ln w="76200" cmpd="tri">
            <a:solidFill>
              <a:schemeClr val="accent5">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4" name="Dirsek Bağlayıcısı 53"/>
          <p:cNvCxnSpPr>
            <a:endCxn id="3" idx="4"/>
          </p:cNvCxnSpPr>
          <p:nvPr/>
        </p:nvCxnSpPr>
        <p:spPr>
          <a:xfrm flipV="1">
            <a:off x="6916602" y="8056802"/>
            <a:ext cx="7523358" cy="1531074"/>
          </a:xfrm>
          <a:prstGeom prst="bentConnector2">
            <a:avLst/>
          </a:prstGeom>
          <a:ln w="76200" cmpd="tri">
            <a:solidFill>
              <a:schemeClr val="accent1">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33" name="Düz Ok Bağlayıcısı 1032"/>
          <p:cNvCxnSpPr>
            <a:cxnSpLocks/>
          </p:cNvCxnSpPr>
          <p:nvPr/>
        </p:nvCxnSpPr>
        <p:spPr>
          <a:xfrm>
            <a:off x="10579273" y="5725127"/>
            <a:ext cx="1695608" cy="29988"/>
          </a:xfrm>
          <a:prstGeom prst="straightConnector1">
            <a:avLst/>
          </a:prstGeom>
          <a:ln w="76200" cmpd="tri">
            <a:solidFill>
              <a:schemeClr val="accent1">
                <a:lumMod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113" name="Dirsek Bağlayıcısı 112"/>
          <p:cNvCxnSpPr>
            <a:cxnSpLocks/>
          </p:cNvCxnSpPr>
          <p:nvPr/>
        </p:nvCxnSpPr>
        <p:spPr>
          <a:xfrm rot="16200000" flipH="1">
            <a:off x="5896138" y="2858521"/>
            <a:ext cx="2422420" cy="1870296"/>
          </a:xfrm>
          <a:prstGeom prst="bentConnector3">
            <a:avLst>
              <a:gd name="adj1" fmla="val 50000"/>
            </a:avLst>
          </a:prstGeom>
          <a:ln w="76200" cmpd="tri">
            <a:solidFill>
              <a:schemeClr val="accent2">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85" name="Düz Ok Bağlayıcısı 1084"/>
          <p:cNvCxnSpPr/>
          <p:nvPr/>
        </p:nvCxnSpPr>
        <p:spPr>
          <a:xfrm flipV="1">
            <a:off x="3323563" y="5962829"/>
            <a:ext cx="3926609" cy="38024"/>
          </a:xfrm>
          <a:prstGeom prst="straightConnector1">
            <a:avLst/>
          </a:prstGeom>
          <a:ln w="76200" cmpd="tri">
            <a:solidFill>
              <a:schemeClr val="accent5">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46" name="Dirsek Bağlayıcısı 145"/>
          <p:cNvCxnSpPr>
            <a:cxnSpLocks/>
            <a:stCxn id="35" idx="3"/>
            <a:endCxn id="25" idx="2"/>
          </p:cNvCxnSpPr>
          <p:nvPr/>
        </p:nvCxnSpPr>
        <p:spPr>
          <a:xfrm flipV="1">
            <a:off x="6910160" y="6836987"/>
            <a:ext cx="1987581" cy="1732272"/>
          </a:xfrm>
          <a:prstGeom prst="bentConnector2">
            <a:avLst/>
          </a:prstGeom>
          <a:ln w="76200" cmpd="tri">
            <a:solidFill>
              <a:schemeClr val="accent1">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grpSp>
        <p:nvGrpSpPr>
          <p:cNvPr id="150" name="Grup 149"/>
          <p:cNvGrpSpPr/>
          <p:nvPr/>
        </p:nvGrpSpPr>
        <p:grpSpPr>
          <a:xfrm>
            <a:off x="16895210" y="5517638"/>
            <a:ext cx="1327548" cy="1356023"/>
            <a:chOff x="10902809" y="2614592"/>
            <a:chExt cx="930158" cy="905592"/>
          </a:xfrm>
        </p:grpSpPr>
        <p:pic>
          <p:nvPicPr>
            <p:cNvPr id="147" name="Resim 146"/>
            <p:cNvPicPr>
              <a:picLocks noChangeAspect="1"/>
            </p:cNvPicPr>
            <p:nvPr/>
          </p:nvPicPr>
          <p:blipFill rotWithShape="1">
            <a:blip r:embed="rId15"/>
            <a:srcRect l="27058" t="8815" r="9275" b="15409"/>
            <a:stretch/>
          </p:blipFill>
          <p:spPr>
            <a:xfrm>
              <a:off x="10929443" y="2693506"/>
              <a:ext cx="862817" cy="826678"/>
            </a:xfrm>
            <a:prstGeom prst="ellipse">
              <a:avLst/>
            </a:prstGeom>
            <a:ln w="38100">
              <a:solidFill>
                <a:schemeClr val="accent5">
                  <a:lumMod val="50000"/>
                </a:schemeClr>
              </a:solidFill>
            </a:ln>
          </p:spPr>
        </p:pic>
        <p:sp>
          <p:nvSpPr>
            <p:cNvPr id="149" name="Metin kutusu 148"/>
            <p:cNvSpPr txBox="1"/>
            <p:nvPr/>
          </p:nvSpPr>
          <p:spPr>
            <a:xfrm>
              <a:off x="10902809" y="2614592"/>
              <a:ext cx="930158" cy="559779"/>
            </a:xfrm>
            <a:prstGeom prst="rect">
              <a:avLst/>
            </a:prstGeom>
            <a:noFill/>
          </p:spPr>
          <p:txBody>
            <a:bodyPr wrap="square" rtlCol="0">
              <a:prstTxWarp prst="textArchUp">
                <a:avLst>
                  <a:gd name="adj" fmla="val 11448050"/>
                </a:avLst>
              </a:prstTxWarp>
              <a:spAutoFit/>
            </a:bodyPr>
            <a:lstStyle/>
            <a:p>
              <a:pPr algn="ctr" defTabSz="1371600">
                <a:defRPr/>
              </a:pPr>
              <a:r>
                <a:rPr lang="tr-TR" b="1" i="1" dirty="0">
                  <a:solidFill>
                    <a:prstClr val="black"/>
                  </a:solidFill>
                  <a:latin typeface="Calibri"/>
                </a:rPr>
                <a:t>Ödeme</a:t>
              </a:r>
            </a:p>
            <a:p>
              <a:pPr algn="ctr" defTabSz="1371600">
                <a:defRPr/>
              </a:pPr>
              <a:r>
                <a:rPr lang="tr-TR" b="1" i="1" dirty="0">
                  <a:solidFill>
                    <a:prstClr val="black"/>
                  </a:solidFill>
                  <a:latin typeface="Calibri"/>
                </a:rPr>
                <a:t>Sistemleri</a:t>
              </a:r>
            </a:p>
          </p:txBody>
        </p:sp>
      </p:grpSp>
      <p:grpSp>
        <p:nvGrpSpPr>
          <p:cNvPr id="152" name="Grup 151"/>
          <p:cNvGrpSpPr/>
          <p:nvPr/>
        </p:nvGrpSpPr>
        <p:grpSpPr>
          <a:xfrm>
            <a:off x="16135686" y="7348073"/>
            <a:ext cx="2185647" cy="1494503"/>
            <a:chOff x="9552324" y="5724302"/>
            <a:chExt cx="1282573" cy="876999"/>
          </a:xfrm>
        </p:grpSpPr>
        <p:pic>
          <p:nvPicPr>
            <p:cNvPr id="145" name="Resim 144"/>
            <p:cNvPicPr>
              <a:picLocks noChangeAspect="1"/>
            </p:cNvPicPr>
            <p:nvPr/>
          </p:nvPicPr>
          <p:blipFill rotWithShape="1">
            <a:blip r:embed="rId16"/>
            <a:srcRect l="3082" t="5571" r="9710" b="25110"/>
            <a:stretch/>
          </p:blipFill>
          <p:spPr>
            <a:xfrm>
              <a:off x="9794856" y="5811775"/>
              <a:ext cx="810370" cy="789526"/>
            </a:xfrm>
            <a:prstGeom prst="ellipse">
              <a:avLst/>
            </a:prstGeom>
            <a:ln w="38100">
              <a:solidFill>
                <a:schemeClr val="accent5">
                  <a:lumMod val="50000"/>
                </a:schemeClr>
              </a:solidFill>
            </a:ln>
          </p:spPr>
        </p:pic>
        <p:sp>
          <p:nvSpPr>
            <p:cNvPr id="182" name="Metin kutusu 181"/>
            <p:cNvSpPr txBox="1"/>
            <p:nvPr/>
          </p:nvSpPr>
          <p:spPr>
            <a:xfrm rot="190576">
              <a:off x="9552324" y="5724302"/>
              <a:ext cx="1282573" cy="674042"/>
            </a:xfrm>
            <a:prstGeom prst="rect">
              <a:avLst/>
            </a:prstGeom>
            <a:noFill/>
          </p:spPr>
          <p:txBody>
            <a:bodyPr wrap="square" rtlCol="0">
              <a:prstTxWarp prst="textArchUp">
                <a:avLst>
                  <a:gd name="adj" fmla="val 14692803"/>
                </a:avLst>
              </a:prstTxWarp>
              <a:spAutoFit/>
            </a:bodyPr>
            <a:lstStyle/>
            <a:p>
              <a:pPr defTabSz="1371600">
                <a:defRPr/>
              </a:pPr>
              <a:r>
                <a:rPr lang="tr-TR" sz="2400" b="1" i="1" dirty="0">
                  <a:solidFill>
                    <a:prstClr val="black"/>
                  </a:solidFill>
                  <a:latin typeface="Calibri"/>
                </a:rPr>
                <a:t>Lojistik</a:t>
              </a:r>
            </a:p>
          </p:txBody>
        </p:sp>
      </p:grpSp>
      <p:grpSp>
        <p:nvGrpSpPr>
          <p:cNvPr id="151" name="Grup 150"/>
          <p:cNvGrpSpPr/>
          <p:nvPr/>
        </p:nvGrpSpPr>
        <p:grpSpPr>
          <a:xfrm>
            <a:off x="15074627" y="8556390"/>
            <a:ext cx="1352186" cy="1500744"/>
            <a:chOff x="11068616" y="5095502"/>
            <a:chExt cx="901457" cy="1000496"/>
          </a:xfrm>
        </p:grpSpPr>
        <p:pic>
          <p:nvPicPr>
            <p:cNvPr id="144" name="Resim 143"/>
            <p:cNvPicPr>
              <a:picLocks noChangeAspect="1"/>
            </p:cNvPicPr>
            <p:nvPr/>
          </p:nvPicPr>
          <p:blipFill rotWithShape="1">
            <a:blip r:embed="rId17"/>
            <a:srcRect l="18682" t="15258" r="23206" b="26014"/>
            <a:stretch/>
          </p:blipFill>
          <p:spPr>
            <a:xfrm>
              <a:off x="11068616" y="5194541"/>
              <a:ext cx="901457" cy="901457"/>
            </a:xfrm>
            <a:prstGeom prst="ellipse">
              <a:avLst/>
            </a:prstGeom>
            <a:ln w="38100">
              <a:solidFill>
                <a:schemeClr val="accent5">
                  <a:lumMod val="50000"/>
                </a:schemeClr>
              </a:solidFill>
            </a:ln>
          </p:spPr>
        </p:pic>
        <p:sp>
          <p:nvSpPr>
            <p:cNvPr id="187" name="Metin kutusu 186"/>
            <p:cNvSpPr txBox="1"/>
            <p:nvPr/>
          </p:nvSpPr>
          <p:spPr>
            <a:xfrm>
              <a:off x="11077391" y="5095502"/>
              <a:ext cx="861479" cy="559779"/>
            </a:xfrm>
            <a:prstGeom prst="rect">
              <a:avLst/>
            </a:prstGeom>
            <a:noFill/>
          </p:spPr>
          <p:txBody>
            <a:bodyPr wrap="square" rtlCol="0">
              <a:prstTxWarp prst="textArchUp">
                <a:avLst>
                  <a:gd name="adj" fmla="val 11448050"/>
                </a:avLst>
              </a:prstTxWarp>
              <a:spAutoFit/>
            </a:bodyPr>
            <a:lstStyle/>
            <a:p>
              <a:pPr defTabSz="1371600">
                <a:defRPr/>
              </a:pPr>
              <a:r>
                <a:rPr lang="tr-TR" sz="4200" b="1" i="1" dirty="0">
                  <a:solidFill>
                    <a:prstClr val="black"/>
                  </a:solidFill>
                  <a:latin typeface="Calibri"/>
                </a:rPr>
                <a:t>Satış Sonrası</a:t>
              </a:r>
            </a:p>
          </p:txBody>
        </p:sp>
      </p:grpSp>
      <p:cxnSp>
        <p:nvCxnSpPr>
          <p:cNvPr id="52" name="Dirsek Bağlayıcısı 51"/>
          <p:cNvCxnSpPr>
            <a:stCxn id="38" idx="3"/>
            <a:endCxn id="3" idx="0"/>
          </p:cNvCxnSpPr>
          <p:nvPr/>
        </p:nvCxnSpPr>
        <p:spPr>
          <a:xfrm>
            <a:off x="7295990" y="2388015"/>
            <a:ext cx="7143971" cy="1596000"/>
          </a:xfrm>
          <a:prstGeom prst="bentConnector2">
            <a:avLst/>
          </a:prstGeom>
          <a:ln w="76200" cmpd="tri">
            <a:solidFill>
              <a:schemeClr val="accent2">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38" name="Metin kutusu 37"/>
          <p:cNvSpPr txBox="1"/>
          <p:nvPr/>
        </p:nvSpPr>
        <p:spPr>
          <a:xfrm>
            <a:off x="3399348" y="1751462"/>
            <a:ext cx="4002696" cy="830997"/>
          </a:xfrm>
          <a:prstGeom prst="rect">
            <a:avLst/>
          </a:prstGeom>
          <a:solidFill>
            <a:schemeClr val="accent2"/>
          </a:solidFill>
          <a:ln w="19050">
            <a:solidFill>
              <a:schemeClr val="accent2">
                <a:lumMod val="50000"/>
              </a:schemeClr>
            </a:solidFill>
          </a:ln>
          <a:effectLst>
            <a:outerShdw blurRad="50800" dist="38100" algn="l"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wrap="square" rtlCol="0">
            <a:spAutoFit/>
          </a:bodyPr>
          <a:lstStyle/>
          <a:p>
            <a:pPr algn="ctr" defTabSz="1371600">
              <a:defRPr/>
            </a:pPr>
            <a:r>
              <a:rPr lang="tr-TR" sz="2400" b="1" dirty="0">
                <a:solidFill>
                  <a:prstClr val="white"/>
                </a:solidFill>
                <a:latin typeface="Calibri"/>
              </a:rPr>
              <a:t>ÇOK KANALLI – ÇOKLU KANAL</a:t>
            </a:r>
          </a:p>
          <a:p>
            <a:pPr algn="ctr" defTabSz="1371600">
              <a:defRPr/>
            </a:pPr>
            <a:r>
              <a:rPr lang="tr-TR" sz="2400" b="1" dirty="0">
                <a:solidFill>
                  <a:prstClr val="white"/>
                </a:solidFill>
                <a:latin typeface="Calibri"/>
              </a:rPr>
              <a:t>MAĞAZA ZİNCİRLERİ</a:t>
            </a:r>
          </a:p>
        </p:txBody>
      </p:sp>
      <p:cxnSp>
        <p:nvCxnSpPr>
          <p:cNvPr id="81" name="Dirsek Bağlayıcısı 80"/>
          <p:cNvCxnSpPr>
            <a:cxnSpLocks/>
          </p:cNvCxnSpPr>
          <p:nvPr/>
        </p:nvCxnSpPr>
        <p:spPr>
          <a:xfrm>
            <a:off x="12309506" y="2552679"/>
            <a:ext cx="1502385" cy="1453995"/>
          </a:xfrm>
          <a:prstGeom prst="bentConnector3">
            <a:avLst>
              <a:gd name="adj1" fmla="val 50000"/>
            </a:avLst>
          </a:prstGeom>
          <a:ln w="76200" cmpd="tri">
            <a:solidFill>
              <a:srgbClr val="DE725C"/>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87" name="Dirsek Bağlayıcısı 86"/>
          <p:cNvCxnSpPr>
            <a:cxnSpLocks/>
            <a:stCxn id="73" idx="2"/>
          </p:cNvCxnSpPr>
          <p:nvPr/>
        </p:nvCxnSpPr>
        <p:spPr>
          <a:xfrm rot="5400000">
            <a:off x="9089738" y="3277026"/>
            <a:ext cx="2122095" cy="1264422"/>
          </a:xfrm>
          <a:prstGeom prst="bentConnector3">
            <a:avLst>
              <a:gd name="adj1" fmla="val 36762"/>
            </a:avLst>
          </a:prstGeom>
          <a:ln w="76200" cmpd="tri">
            <a:solidFill>
              <a:srgbClr val="DE725C"/>
            </a:solidFill>
            <a:tailEnd type="triangle" w="sm" len="sm"/>
          </a:ln>
        </p:spPr>
        <p:style>
          <a:lnRef idx="1">
            <a:schemeClr val="accent1"/>
          </a:lnRef>
          <a:fillRef idx="0">
            <a:schemeClr val="accent1"/>
          </a:fillRef>
          <a:effectRef idx="0">
            <a:schemeClr val="accent1"/>
          </a:effectRef>
          <a:fontRef idx="minor">
            <a:schemeClr val="tx1"/>
          </a:fontRef>
        </p:style>
      </p:cxnSp>
      <p:sp>
        <p:nvSpPr>
          <p:cNvPr id="65" name="Metin kutusu 64"/>
          <p:cNvSpPr txBox="1"/>
          <p:nvPr/>
        </p:nvSpPr>
        <p:spPr>
          <a:xfrm>
            <a:off x="16276507" y="1364527"/>
            <a:ext cx="1379513" cy="369332"/>
          </a:xfrm>
          <a:prstGeom prst="rect">
            <a:avLst/>
          </a:prstGeom>
          <a:noFill/>
        </p:spPr>
        <p:txBody>
          <a:bodyPr wrap="square" rtlCol="0">
            <a:spAutoFit/>
          </a:bodyPr>
          <a:lstStyle/>
          <a:p>
            <a:pPr algn="ctr" defTabSz="1371600">
              <a:defRPr/>
            </a:pPr>
            <a:r>
              <a:rPr lang="tr-TR" b="1" dirty="0">
                <a:solidFill>
                  <a:prstClr val="black"/>
                </a:solidFill>
                <a:latin typeface="Calibri"/>
              </a:rPr>
              <a:t>B2C Model</a:t>
            </a:r>
          </a:p>
        </p:txBody>
      </p:sp>
      <p:cxnSp>
        <p:nvCxnSpPr>
          <p:cNvPr id="94" name="Dirsek Bağlayıcısı 93"/>
          <p:cNvCxnSpPr/>
          <p:nvPr/>
        </p:nvCxnSpPr>
        <p:spPr>
          <a:xfrm>
            <a:off x="3306173" y="6741050"/>
            <a:ext cx="9842274" cy="1054076"/>
          </a:xfrm>
          <a:prstGeom prst="bentConnector3">
            <a:avLst>
              <a:gd name="adj1" fmla="val 25881"/>
            </a:avLst>
          </a:prstGeom>
          <a:ln w="76200" cmpd="tri">
            <a:solidFill>
              <a:schemeClr val="accent5">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68" name="Metin kutusu 67"/>
          <p:cNvSpPr txBox="1"/>
          <p:nvPr/>
        </p:nvSpPr>
        <p:spPr>
          <a:xfrm>
            <a:off x="1675816" y="3740992"/>
            <a:ext cx="6043832" cy="461665"/>
          </a:xfrm>
          <a:prstGeom prst="rect">
            <a:avLst/>
          </a:prstGeom>
          <a:noFill/>
        </p:spPr>
        <p:txBody>
          <a:bodyPr wrap="square" rtlCol="0">
            <a:spAutoFit/>
          </a:bodyPr>
          <a:lstStyle/>
          <a:p>
            <a:pPr defTabSz="1371600">
              <a:defRPr/>
            </a:pPr>
            <a:r>
              <a:rPr lang="tr-TR" sz="2400" b="1" i="1" dirty="0">
                <a:solidFill>
                  <a:prstClr val="black"/>
                </a:solidFill>
                <a:latin typeface="Calibri"/>
              </a:rPr>
              <a:t>Kendi Online Satış Modeli – Kendi Web Sitesi</a:t>
            </a:r>
          </a:p>
        </p:txBody>
      </p:sp>
      <p:sp>
        <p:nvSpPr>
          <p:cNvPr id="98" name="Metin kutusu 97"/>
          <p:cNvSpPr txBox="1"/>
          <p:nvPr/>
        </p:nvSpPr>
        <p:spPr>
          <a:xfrm>
            <a:off x="172122" y="8408783"/>
            <a:ext cx="3456951" cy="830997"/>
          </a:xfrm>
          <a:prstGeom prst="rect">
            <a:avLst/>
          </a:prstGeom>
          <a:noFill/>
        </p:spPr>
        <p:txBody>
          <a:bodyPr wrap="square" rtlCol="0">
            <a:spAutoFit/>
          </a:bodyPr>
          <a:lstStyle/>
          <a:p>
            <a:pPr defTabSz="1371600">
              <a:defRPr/>
            </a:pPr>
            <a:r>
              <a:rPr lang="tr-TR" sz="2400" b="1" i="1" dirty="0">
                <a:solidFill>
                  <a:prstClr val="black"/>
                </a:solidFill>
                <a:latin typeface="Calibri"/>
              </a:rPr>
              <a:t>Aracı Firma  İş Modeli (Stoklu, Stoksuz)</a:t>
            </a:r>
          </a:p>
        </p:txBody>
      </p:sp>
      <p:sp>
        <p:nvSpPr>
          <p:cNvPr id="99" name="Metin kutusu 98"/>
          <p:cNvSpPr txBox="1"/>
          <p:nvPr/>
        </p:nvSpPr>
        <p:spPr>
          <a:xfrm>
            <a:off x="3985748" y="5512579"/>
            <a:ext cx="2741829" cy="461665"/>
          </a:xfrm>
          <a:prstGeom prst="rect">
            <a:avLst/>
          </a:prstGeom>
          <a:noFill/>
        </p:spPr>
        <p:txBody>
          <a:bodyPr wrap="square" rtlCol="0">
            <a:spAutoFit/>
          </a:bodyPr>
          <a:lstStyle/>
          <a:p>
            <a:pPr defTabSz="1371600">
              <a:defRPr/>
            </a:pPr>
            <a:r>
              <a:rPr lang="tr-TR" sz="2400" b="1" i="1" dirty="0">
                <a:solidFill>
                  <a:prstClr val="black"/>
                </a:solidFill>
                <a:latin typeface="Calibri"/>
              </a:rPr>
              <a:t>Pazar Yeri Modeli</a:t>
            </a:r>
          </a:p>
        </p:txBody>
      </p:sp>
      <p:sp>
        <p:nvSpPr>
          <p:cNvPr id="100" name="Metin kutusu 99"/>
          <p:cNvSpPr txBox="1"/>
          <p:nvPr/>
        </p:nvSpPr>
        <p:spPr>
          <a:xfrm>
            <a:off x="3713705" y="6786751"/>
            <a:ext cx="2603577" cy="830997"/>
          </a:xfrm>
          <a:prstGeom prst="rect">
            <a:avLst/>
          </a:prstGeom>
          <a:noFill/>
        </p:spPr>
        <p:txBody>
          <a:bodyPr wrap="square" rtlCol="0">
            <a:spAutoFit/>
          </a:bodyPr>
          <a:lstStyle/>
          <a:p>
            <a:pPr defTabSz="1371600">
              <a:defRPr/>
            </a:pPr>
            <a:r>
              <a:rPr lang="tr-TR" sz="2400" b="1" i="1" dirty="0">
                <a:solidFill>
                  <a:prstClr val="black"/>
                </a:solidFill>
                <a:latin typeface="Calibri"/>
              </a:rPr>
              <a:t>Sosyal Medya Satış Modeli</a:t>
            </a:r>
          </a:p>
        </p:txBody>
      </p:sp>
      <p:grpSp>
        <p:nvGrpSpPr>
          <p:cNvPr id="42" name="Grup 41"/>
          <p:cNvGrpSpPr/>
          <p:nvPr/>
        </p:nvGrpSpPr>
        <p:grpSpPr>
          <a:xfrm>
            <a:off x="16248710" y="2856983"/>
            <a:ext cx="1878386" cy="1919681"/>
            <a:chOff x="11012600" y="1814723"/>
            <a:chExt cx="1252257" cy="1279787"/>
          </a:xfrm>
        </p:grpSpPr>
        <p:pic>
          <p:nvPicPr>
            <p:cNvPr id="85" name="Resim 84"/>
            <p:cNvPicPr>
              <a:picLocks noChangeAspect="1"/>
            </p:cNvPicPr>
            <p:nvPr/>
          </p:nvPicPr>
          <p:blipFill>
            <a:blip r:embed="rId18"/>
            <a:stretch>
              <a:fillRect/>
            </a:stretch>
          </p:blipFill>
          <p:spPr>
            <a:xfrm>
              <a:off x="11274463" y="2288105"/>
              <a:ext cx="845125" cy="806405"/>
            </a:xfrm>
            <a:prstGeom prst="ellipse">
              <a:avLst/>
            </a:prstGeom>
            <a:ln w="38100">
              <a:solidFill>
                <a:schemeClr val="accent5">
                  <a:lumMod val="50000"/>
                </a:schemeClr>
              </a:solidFill>
            </a:ln>
          </p:spPr>
        </p:pic>
        <p:sp>
          <p:nvSpPr>
            <p:cNvPr id="101" name="Metin kutusu 100"/>
            <p:cNvSpPr txBox="1"/>
            <p:nvPr/>
          </p:nvSpPr>
          <p:spPr>
            <a:xfrm rot="21411748">
              <a:off x="11012600" y="1814723"/>
              <a:ext cx="1252257" cy="430887"/>
            </a:xfrm>
            <a:prstGeom prst="rect">
              <a:avLst/>
            </a:prstGeom>
            <a:noFill/>
          </p:spPr>
          <p:txBody>
            <a:bodyPr wrap="square" rtlCol="0">
              <a:spAutoFit/>
            </a:bodyPr>
            <a:lstStyle/>
            <a:p>
              <a:pPr algn="ctr" defTabSz="1371600">
                <a:defRPr/>
              </a:pPr>
              <a:r>
                <a:rPr lang="tr-TR" b="1" i="1" dirty="0">
                  <a:solidFill>
                    <a:prstClr val="black"/>
                  </a:solidFill>
                  <a:latin typeface="Calibri"/>
                </a:rPr>
                <a:t>Yazılım ve </a:t>
              </a:r>
              <a:r>
                <a:rPr lang="tr-TR" b="1" i="1" dirty="0" err="1">
                  <a:solidFill>
                    <a:prstClr val="black"/>
                  </a:solidFill>
                  <a:latin typeface="Calibri"/>
                </a:rPr>
                <a:t>Entegratörler</a:t>
              </a:r>
              <a:endParaRPr lang="tr-TR" b="1" i="1" dirty="0">
                <a:solidFill>
                  <a:prstClr val="black"/>
                </a:solidFill>
                <a:latin typeface="Calibri"/>
              </a:endParaRPr>
            </a:p>
          </p:txBody>
        </p:sp>
      </p:grpSp>
      <p:grpSp>
        <p:nvGrpSpPr>
          <p:cNvPr id="41" name="Grup 40"/>
          <p:cNvGrpSpPr/>
          <p:nvPr/>
        </p:nvGrpSpPr>
        <p:grpSpPr>
          <a:xfrm>
            <a:off x="14859305" y="2249161"/>
            <a:ext cx="1713719" cy="1310681"/>
            <a:chOff x="9660101" y="1463244"/>
            <a:chExt cx="1252257" cy="1033961"/>
          </a:xfrm>
        </p:grpSpPr>
        <p:pic>
          <p:nvPicPr>
            <p:cNvPr id="82" name="Resim 81"/>
            <p:cNvPicPr>
              <a:picLocks noChangeAspect="1"/>
            </p:cNvPicPr>
            <p:nvPr/>
          </p:nvPicPr>
          <p:blipFill rotWithShape="1">
            <a:blip r:embed="rId19"/>
            <a:srcRect l="17606" t="6498" r="21737" b="6200"/>
            <a:stretch/>
          </p:blipFill>
          <p:spPr>
            <a:xfrm>
              <a:off x="9834127" y="1591987"/>
              <a:ext cx="904207" cy="905218"/>
            </a:xfrm>
            <a:prstGeom prst="ellipse">
              <a:avLst/>
            </a:prstGeom>
            <a:ln w="38100">
              <a:solidFill>
                <a:schemeClr val="accent5">
                  <a:lumMod val="50000"/>
                </a:schemeClr>
              </a:solidFill>
            </a:ln>
          </p:spPr>
        </p:pic>
        <p:sp>
          <p:nvSpPr>
            <p:cNvPr id="128" name="Metin kutusu 127"/>
            <p:cNvSpPr txBox="1"/>
            <p:nvPr/>
          </p:nvSpPr>
          <p:spPr>
            <a:xfrm>
              <a:off x="9660101" y="1463244"/>
              <a:ext cx="1252257" cy="338554"/>
            </a:xfrm>
            <a:prstGeom prst="rect">
              <a:avLst/>
            </a:prstGeom>
            <a:noFill/>
          </p:spPr>
          <p:txBody>
            <a:bodyPr wrap="square" rtlCol="0">
              <a:prstTxWarp prst="textArchUp">
                <a:avLst/>
              </a:prstTxWarp>
              <a:spAutoFit/>
            </a:bodyPr>
            <a:lstStyle/>
            <a:p>
              <a:pPr algn="ctr" defTabSz="1371600">
                <a:defRPr/>
              </a:pPr>
              <a:r>
                <a:rPr lang="tr-TR" sz="2400" b="1" i="1" dirty="0">
                  <a:solidFill>
                    <a:prstClr val="black"/>
                  </a:solidFill>
                  <a:latin typeface="Calibri"/>
                </a:rPr>
                <a:t>Kamu</a:t>
              </a:r>
            </a:p>
          </p:txBody>
        </p:sp>
      </p:grpSp>
      <p:pic>
        <p:nvPicPr>
          <p:cNvPr id="14" name="Resim 13"/>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716018" y="7548018"/>
            <a:ext cx="2687508" cy="608493"/>
          </a:xfrm>
          <a:prstGeom prst="rect">
            <a:avLst/>
          </a:prstGeom>
          <a:ln w="38100">
            <a:solidFill>
              <a:schemeClr val="accent5">
                <a:lumMod val="50000"/>
              </a:schemeClr>
            </a:solidFill>
          </a:ln>
        </p:spPr>
      </p:pic>
      <p:cxnSp>
        <p:nvCxnSpPr>
          <p:cNvPr id="48" name="Dirsek Bağlayıcısı 47"/>
          <p:cNvCxnSpPr>
            <a:stCxn id="9" idx="0"/>
          </p:cNvCxnSpPr>
          <p:nvPr/>
        </p:nvCxnSpPr>
        <p:spPr>
          <a:xfrm rot="5400000" flipH="1" flipV="1">
            <a:off x="7120878" y="-1022691"/>
            <a:ext cx="731745" cy="11323391"/>
          </a:xfrm>
          <a:prstGeom prst="bentConnector2">
            <a:avLst/>
          </a:prstGeom>
          <a:ln w="76200" cmpd="tri">
            <a:solidFill>
              <a:schemeClr val="accent5">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grpSp>
        <p:nvGrpSpPr>
          <p:cNvPr id="130" name="Grup 129"/>
          <p:cNvGrpSpPr/>
          <p:nvPr/>
        </p:nvGrpSpPr>
        <p:grpSpPr>
          <a:xfrm>
            <a:off x="12339100" y="3984016"/>
            <a:ext cx="4201721" cy="4072787"/>
            <a:chOff x="8672400" y="2658045"/>
            <a:chExt cx="3087799" cy="2993047"/>
          </a:xfrm>
        </p:grpSpPr>
        <p:pic>
          <p:nvPicPr>
            <p:cNvPr id="3" name="Resim 2"/>
            <p:cNvPicPr>
              <a:picLocks noChangeAspect="1"/>
            </p:cNvPicPr>
            <p:nvPr/>
          </p:nvPicPr>
          <p:blipFill rotWithShape="1">
            <a:blip r:embed="rId21">
              <a:clrChange>
                <a:clrFrom>
                  <a:srgbClr val="FFFFFF"/>
                </a:clrFrom>
                <a:clrTo>
                  <a:srgbClr val="FFFFFF">
                    <a:alpha val="0"/>
                  </a:srgbClr>
                </a:clrTo>
              </a:clrChange>
            </a:blip>
            <a:srcRect l="34744" t="17912" r="21352" b="19724"/>
            <a:stretch/>
          </p:blipFill>
          <p:spPr>
            <a:xfrm>
              <a:off x="8672400" y="2658045"/>
              <a:ext cx="3087799" cy="2993047"/>
            </a:xfrm>
            <a:prstGeom prst="ellipse">
              <a:avLst/>
            </a:prstGeom>
            <a:ln w="57150">
              <a:solidFill>
                <a:schemeClr val="accent5">
                  <a:lumMod val="50000"/>
                </a:schemeClr>
              </a:solidFill>
            </a:ln>
          </p:spPr>
        </p:pic>
        <p:sp>
          <p:nvSpPr>
            <p:cNvPr id="127" name="Metin kutusu 126"/>
            <p:cNvSpPr txBox="1"/>
            <p:nvPr/>
          </p:nvSpPr>
          <p:spPr>
            <a:xfrm>
              <a:off x="9331950" y="2997315"/>
              <a:ext cx="1768697" cy="584775"/>
            </a:xfrm>
            <a:prstGeom prst="rect">
              <a:avLst/>
            </a:prstGeom>
            <a:noFill/>
          </p:spPr>
          <p:txBody>
            <a:bodyPr wrap="square" rtlCol="0">
              <a:prstTxWarp prst="textArchUp">
                <a:avLst/>
              </a:prstTxWarp>
              <a:spAutoFit/>
            </a:bodyPr>
            <a:lstStyle/>
            <a:p>
              <a:pPr algn="ctr" defTabSz="1371600">
                <a:defRPr/>
              </a:pPr>
              <a:r>
                <a:rPr lang="tr-TR" sz="4200" b="1" dirty="0">
                  <a:solidFill>
                    <a:srgbClr val="5B9BD5">
                      <a:lumMod val="50000"/>
                    </a:srgbClr>
                  </a:solidFill>
                  <a:effectLst>
                    <a:outerShdw blurRad="38100" dist="38100" dir="2700000" algn="tl">
                      <a:srgbClr val="000000">
                        <a:alpha val="43137"/>
                      </a:srgbClr>
                    </a:outerShdw>
                  </a:effectLst>
                  <a:latin typeface="Calibri"/>
                </a:rPr>
                <a:t>E-TİCARET</a:t>
              </a:r>
            </a:p>
          </p:txBody>
        </p:sp>
      </p:grpSp>
      <p:sp>
        <p:nvSpPr>
          <p:cNvPr id="25" name="Metin kutusu 24"/>
          <p:cNvSpPr txBox="1"/>
          <p:nvPr/>
        </p:nvSpPr>
        <p:spPr>
          <a:xfrm>
            <a:off x="7156663" y="5059578"/>
            <a:ext cx="3482156" cy="1754326"/>
          </a:xfrm>
          <a:prstGeom prst="rect">
            <a:avLst/>
          </a:prstGeom>
          <a:solidFill>
            <a:schemeClr val="accent1">
              <a:lumMod val="50000"/>
            </a:schemeClr>
          </a:solidFill>
          <a:ln w="28575">
            <a:solidFill>
              <a:schemeClr val="accent1">
                <a:lumMod val="50000"/>
              </a:schemeClr>
            </a:solidFill>
          </a:ln>
          <a:effectLst/>
        </p:spPr>
        <p:style>
          <a:lnRef idx="3">
            <a:schemeClr val="lt1"/>
          </a:lnRef>
          <a:fillRef idx="1">
            <a:schemeClr val="accent4"/>
          </a:fillRef>
          <a:effectRef idx="1">
            <a:schemeClr val="accent4"/>
          </a:effectRef>
          <a:fontRef idx="minor">
            <a:schemeClr val="lt1"/>
          </a:fontRef>
        </p:style>
        <p:txBody>
          <a:bodyPr wrap="square" rtlCol="0" anchor="ctr">
            <a:spAutoFit/>
          </a:bodyPr>
          <a:lstStyle/>
          <a:p>
            <a:pPr algn="ctr" defTabSz="1371600">
              <a:defRPr/>
            </a:pPr>
            <a:endParaRPr lang="tr-TR" sz="3600" b="1" dirty="0">
              <a:solidFill>
                <a:prstClr val="white"/>
              </a:solidFill>
              <a:latin typeface="Calibri"/>
            </a:endParaRPr>
          </a:p>
          <a:p>
            <a:pPr algn="ctr" defTabSz="1371600">
              <a:defRPr/>
            </a:pPr>
            <a:r>
              <a:rPr lang="tr-TR" sz="3600" b="1" dirty="0">
                <a:solidFill>
                  <a:prstClr val="white"/>
                </a:solidFill>
                <a:latin typeface="Calibri"/>
              </a:rPr>
              <a:t>PAZARYERLERİ</a:t>
            </a:r>
          </a:p>
          <a:p>
            <a:pPr algn="ctr" defTabSz="1371600">
              <a:defRPr/>
            </a:pPr>
            <a:endParaRPr lang="tr-TR" sz="3600" b="1" dirty="0">
              <a:solidFill>
                <a:prstClr val="white"/>
              </a:solidFill>
              <a:latin typeface="Calibri"/>
            </a:endParaRPr>
          </a:p>
        </p:txBody>
      </p:sp>
      <p:sp>
        <p:nvSpPr>
          <p:cNvPr id="73" name="Metin kutusu 72"/>
          <p:cNvSpPr txBox="1"/>
          <p:nvPr/>
        </p:nvSpPr>
        <p:spPr>
          <a:xfrm>
            <a:off x="9244464" y="1986768"/>
            <a:ext cx="3077064" cy="690638"/>
          </a:xfrm>
          <a:prstGeom prst="rect">
            <a:avLst/>
          </a:prstGeom>
          <a:solidFill>
            <a:srgbClr val="DE725C"/>
          </a:solidFill>
          <a:ln w="19050">
            <a:solidFill>
              <a:schemeClr val="accent2">
                <a:lumMod val="50000"/>
              </a:schemeClr>
            </a:solidFill>
          </a:ln>
          <a:effectLst>
            <a:outerShdw blurRad="50800" dist="38100" algn="l"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wrap="square" rtlCol="0" anchor="ctr">
            <a:spAutoFit/>
          </a:bodyPr>
          <a:lstStyle/>
          <a:p>
            <a:pPr algn="ctr" defTabSz="1371600">
              <a:lnSpc>
                <a:spcPct val="80000"/>
              </a:lnSpc>
              <a:defRPr/>
            </a:pPr>
            <a:r>
              <a:rPr lang="tr-TR" sz="2400" b="1" dirty="0" smtClean="0">
                <a:solidFill>
                  <a:prstClr val="white"/>
                </a:solidFill>
                <a:latin typeface="Calibri"/>
              </a:rPr>
              <a:t>ONLINE </a:t>
            </a:r>
            <a:r>
              <a:rPr lang="tr-TR" sz="2400" b="1" dirty="0">
                <a:solidFill>
                  <a:prstClr val="white"/>
                </a:solidFill>
                <a:latin typeface="Calibri"/>
              </a:rPr>
              <a:t>PERAKENDE SİTELER</a:t>
            </a:r>
          </a:p>
        </p:txBody>
      </p:sp>
      <p:pic>
        <p:nvPicPr>
          <p:cNvPr id="4" name="Resim 3"/>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220552" y="2865208"/>
            <a:ext cx="1163831" cy="1163831"/>
          </a:xfrm>
          <a:prstGeom prst="rect">
            <a:avLst/>
          </a:prstGeom>
        </p:spPr>
      </p:pic>
      <p:cxnSp>
        <p:nvCxnSpPr>
          <p:cNvPr id="70" name="Dirsek Bağlayıcısı 69"/>
          <p:cNvCxnSpPr>
            <a:cxnSpLocks/>
          </p:cNvCxnSpPr>
          <p:nvPr/>
        </p:nvCxnSpPr>
        <p:spPr>
          <a:xfrm rot="10800000" flipV="1">
            <a:off x="1359360" y="2463741"/>
            <a:ext cx="2068951" cy="1143421"/>
          </a:xfrm>
          <a:prstGeom prst="bentConnector3">
            <a:avLst>
              <a:gd name="adj1" fmla="val 50000"/>
            </a:avLst>
          </a:prstGeom>
          <a:ln w="76200" cmpd="tri">
            <a:solidFill>
              <a:schemeClr val="accent2">
                <a:lumMod val="75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53" name="TextBox 37">
            <a:extLst>
              <a:ext uri="{FF2B5EF4-FFF2-40B4-BE49-F238E27FC236}">
                <a16:creationId xmlns:a16="http://schemas.microsoft.com/office/drawing/2014/main" id="{2D04AB01-4429-4B47-A6FC-ABCEB336AD26}"/>
              </a:ext>
            </a:extLst>
          </p:cNvPr>
          <p:cNvSpPr txBox="1"/>
          <p:nvPr/>
        </p:nvSpPr>
        <p:spPr>
          <a:xfrm>
            <a:off x="3512027" y="395321"/>
            <a:ext cx="10771424" cy="923330"/>
          </a:xfrm>
          <a:prstGeom prst="rect">
            <a:avLst/>
          </a:prstGeom>
          <a:noFill/>
        </p:spPr>
        <p:txBody>
          <a:bodyPr wrap="square" rtlCol="0">
            <a:spAutoFit/>
          </a:bodyPr>
          <a:lstStyle/>
          <a:p>
            <a:pPr algn="ctr" defTabSz="1371600" eaLnBrk="0" fontAlgn="base" hangingPunct="0">
              <a:spcBef>
                <a:spcPct val="0"/>
              </a:spcBef>
              <a:spcAft>
                <a:spcPct val="0"/>
              </a:spcAft>
              <a:defRPr/>
            </a:pPr>
            <a:r>
              <a:rPr lang="en-US" altLang="tr-TR" sz="5400" b="1" dirty="0">
                <a:solidFill>
                  <a:srgbClr val="4472C4">
                    <a:lumMod val="50000"/>
                  </a:srgbClr>
                </a:solidFill>
                <a:latin typeface="Calibri" panose="020F0502020204030204" pitchFamily="34" charset="0"/>
                <a:cs typeface="Arial" panose="020B0604020202020204" pitchFamily="34" charset="0"/>
              </a:rPr>
              <a:t>E-</a:t>
            </a:r>
            <a:r>
              <a:rPr lang="tr-TR" altLang="tr-TR" sz="5400" b="1" dirty="0">
                <a:solidFill>
                  <a:srgbClr val="4472C4">
                    <a:lumMod val="50000"/>
                  </a:srgbClr>
                </a:solidFill>
                <a:latin typeface="Calibri" panose="020F0502020204030204" pitchFamily="34" charset="0"/>
                <a:cs typeface="Arial" panose="020B0604020202020204" pitchFamily="34" charset="0"/>
              </a:rPr>
              <a:t>TİCARET EKOSİSTEMİ</a:t>
            </a:r>
          </a:p>
        </p:txBody>
      </p:sp>
      <p:pic>
        <p:nvPicPr>
          <p:cNvPr id="2" name="Resim 1"/>
          <p:cNvPicPr>
            <a:picLocks noChangeAspect="1"/>
          </p:cNvPicPr>
          <p:nvPr/>
        </p:nvPicPr>
        <p:blipFill>
          <a:blip r:embed="rId23"/>
          <a:stretch>
            <a:fillRect/>
          </a:stretch>
        </p:blipFill>
        <p:spPr>
          <a:xfrm>
            <a:off x="-497141" y="115238"/>
            <a:ext cx="3863795" cy="2133923"/>
          </a:xfrm>
          <a:prstGeom prst="rect">
            <a:avLst/>
          </a:prstGeom>
        </p:spPr>
      </p:pic>
    </p:spTree>
    <p:extLst>
      <p:ext uri="{BB962C8B-B14F-4D97-AF65-F5344CB8AC3E}">
        <p14:creationId xmlns:p14="http://schemas.microsoft.com/office/powerpoint/2010/main" val="40785497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85"/>
                                        </p:tgtEl>
                                        <p:attrNameLst>
                                          <p:attrName>style.visibility</p:attrName>
                                        </p:attrNameLst>
                                      </p:cBhvr>
                                      <p:to>
                                        <p:strVal val="visible"/>
                                      </p:to>
                                    </p:set>
                                    <p:animEffect transition="in" filter="wipe(left)">
                                      <p:cBhvr>
                                        <p:cTn id="11" dur="500"/>
                                        <p:tgtEl>
                                          <p:spTgt spid="1085"/>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033"/>
                                        </p:tgtEl>
                                        <p:attrNameLst>
                                          <p:attrName>style.visibility</p:attrName>
                                        </p:attrNameLst>
                                      </p:cBhvr>
                                      <p:to>
                                        <p:strVal val="visible"/>
                                      </p:to>
                                    </p:set>
                                    <p:animEffect transition="in" filter="wipe(left)">
                                      <p:cBhvr>
                                        <p:cTn id="18" dur="500"/>
                                        <p:tgtEl>
                                          <p:spTgt spid="1033"/>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30"/>
                                        </p:tgtEl>
                                        <p:attrNameLst>
                                          <p:attrName>style.visibility</p:attrName>
                                        </p:attrNameLst>
                                      </p:cBhvr>
                                      <p:to>
                                        <p:strVal val="visible"/>
                                      </p:to>
                                    </p:set>
                                    <p:animEffect transition="in" filter="fade">
                                      <p:cBhvr>
                                        <p:cTn id="22" dur="500"/>
                                        <p:tgtEl>
                                          <p:spTgt spid="130"/>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99"/>
                                        </p:tgtEl>
                                        <p:attrNameLst>
                                          <p:attrName>style.visibility</p:attrName>
                                        </p:attrNameLst>
                                      </p:cBhvr>
                                      <p:to>
                                        <p:strVal val="visible"/>
                                      </p:to>
                                    </p:set>
                                    <p:animEffect transition="in" filter="fade">
                                      <p:cBhvr>
                                        <p:cTn id="26" dur="500"/>
                                        <p:tgtEl>
                                          <p:spTgt spid="9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wipe(left)">
                                      <p:cBhvr>
                                        <p:cTn id="31" dur="500"/>
                                        <p:tgtEl>
                                          <p:spTgt spid="48"/>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500"/>
                                        <p:tgtEl>
                                          <p:spTgt spid="6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94"/>
                                        </p:tgtEl>
                                        <p:attrNameLst>
                                          <p:attrName>style.visibility</p:attrName>
                                        </p:attrNameLst>
                                      </p:cBhvr>
                                      <p:to>
                                        <p:strVal val="visible"/>
                                      </p:to>
                                    </p:set>
                                    <p:animEffect transition="in" filter="wipe(left)">
                                      <p:cBhvr>
                                        <p:cTn id="40" dur="500"/>
                                        <p:tgtEl>
                                          <p:spTgt spid="94"/>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100"/>
                                        </p:tgtEl>
                                        <p:attrNameLst>
                                          <p:attrName>style.visibility</p:attrName>
                                        </p:attrNameLst>
                                      </p:cBhvr>
                                      <p:to>
                                        <p:strVal val="visible"/>
                                      </p:to>
                                    </p:set>
                                    <p:animEffect transition="in" filter="fade">
                                      <p:cBhvr>
                                        <p:cTn id="44" dur="500"/>
                                        <p:tgtEl>
                                          <p:spTgt spid="100"/>
                                        </p:tgtEl>
                                      </p:cBhvr>
                                    </p:animEffect>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left)">
                                      <p:cBhvr>
                                        <p:cTn id="53" dur="500"/>
                                        <p:tgtEl>
                                          <p:spTgt spid="50"/>
                                        </p:tgtEl>
                                      </p:cBhvr>
                                    </p:animEffect>
                                  </p:childTnLst>
                                </p:cTn>
                              </p:par>
                            </p:childTnLst>
                          </p:cTn>
                        </p:par>
                        <p:par>
                          <p:cTn id="54" fill="hold">
                            <p:stCondLst>
                              <p:cond delay="500"/>
                            </p:stCondLst>
                            <p:childTnLst>
                              <p:par>
                                <p:cTn id="55" presetID="10" presetClass="entr" presetSubtype="0" fill="hold" grpId="0" nodeType="afterEffect">
                                  <p:stCondLst>
                                    <p:cond delay="0"/>
                                  </p:stCondLst>
                                  <p:childTnLst>
                                    <p:set>
                                      <p:cBhvr>
                                        <p:cTn id="56" dur="1" fill="hold">
                                          <p:stCondLst>
                                            <p:cond delay="0"/>
                                          </p:stCondLst>
                                        </p:cTn>
                                        <p:tgtEl>
                                          <p:spTgt spid="98"/>
                                        </p:tgtEl>
                                        <p:attrNameLst>
                                          <p:attrName>style.visibility</p:attrName>
                                        </p:attrNameLst>
                                      </p:cBhvr>
                                      <p:to>
                                        <p:strVal val="visible"/>
                                      </p:to>
                                    </p:set>
                                    <p:animEffect transition="in" filter="fade">
                                      <p:cBhvr>
                                        <p:cTn id="57" dur="500"/>
                                        <p:tgtEl>
                                          <p:spTgt spid="98"/>
                                        </p:tgtEl>
                                      </p:cBhvr>
                                    </p:animEffect>
                                  </p:childTnLst>
                                </p:cTn>
                              </p:par>
                              <p:par>
                                <p:cTn id="58" presetID="10" presetClass="entr" presetSubtype="0" fill="hold"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500"/>
                                        <p:tgtEl>
                                          <p:spTgt spid="33"/>
                                        </p:tgtEl>
                                      </p:cBhvr>
                                    </p:animEffect>
                                  </p:childTnLst>
                                </p:cTn>
                              </p:par>
                            </p:childTnLst>
                          </p:cTn>
                        </p:par>
                        <p:par>
                          <p:cTn id="61" fill="hold">
                            <p:stCondLst>
                              <p:cond delay="1000"/>
                            </p:stCondLst>
                            <p:childTnLst>
                              <p:par>
                                <p:cTn id="62" presetID="22" presetClass="entr" presetSubtype="8" fill="hold"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wipe(left)">
                                      <p:cBhvr>
                                        <p:cTn id="64" dur="500"/>
                                        <p:tgtEl>
                                          <p:spTgt spid="54"/>
                                        </p:tgtEl>
                                      </p:cBhvr>
                                    </p:animEffect>
                                  </p:childTnLst>
                                </p:cTn>
                              </p:par>
                              <p:par>
                                <p:cTn id="65" presetID="22" presetClass="entr" presetSubtype="8" fill="hold" nodeType="withEffect">
                                  <p:stCondLst>
                                    <p:cond delay="0"/>
                                  </p:stCondLst>
                                  <p:childTnLst>
                                    <p:set>
                                      <p:cBhvr>
                                        <p:cTn id="66" dur="1" fill="hold">
                                          <p:stCondLst>
                                            <p:cond delay="0"/>
                                          </p:stCondLst>
                                        </p:cTn>
                                        <p:tgtEl>
                                          <p:spTgt spid="146"/>
                                        </p:tgtEl>
                                        <p:attrNameLst>
                                          <p:attrName>style.visibility</p:attrName>
                                        </p:attrNameLst>
                                      </p:cBhvr>
                                      <p:to>
                                        <p:strVal val="visible"/>
                                      </p:to>
                                    </p:set>
                                    <p:animEffect transition="in" filter="wipe(left)">
                                      <p:cBhvr>
                                        <p:cTn id="67" dur="500"/>
                                        <p:tgtEl>
                                          <p:spTgt spid="146"/>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fade">
                                      <p:cBhvr>
                                        <p:cTn id="72" dur="500"/>
                                        <p:tgtEl>
                                          <p:spTgt spid="4"/>
                                        </p:tgtEl>
                                      </p:cBhvr>
                                    </p:animEffec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par>
                                <p:cTn id="75" presetID="22" presetClass="entr" presetSubtype="2" fill="hold" nodeType="withEffect">
                                  <p:stCondLst>
                                    <p:cond delay="0"/>
                                  </p:stCondLst>
                                  <p:childTnLst>
                                    <p:set>
                                      <p:cBhvr>
                                        <p:cTn id="76" dur="1" fill="hold">
                                          <p:stCondLst>
                                            <p:cond delay="0"/>
                                          </p:stCondLst>
                                        </p:cTn>
                                        <p:tgtEl>
                                          <p:spTgt spid="70"/>
                                        </p:tgtEl>
                                        <p:attrNameLst>
                                          <p:attrName>style.visibility</p:attrName>
                                        </p:attrNameLst>
                                      </p:cBhvr>
                                      <p:to>
                                        <p:strVal val="visible"/>
                                      </p:to>
                                    </p:set>
                                    <p:animEffect transition="in" filter="wipe(right)">
                                      <p:cBhvr>
                                        <p:cTn id="77" dur="500"/>
                                        <p:tgtEl>
                                          <p:spTgt spid="70"/>
                                        </p:tgtEl>
                                      </p:cBhvr>
                                    </p:animEffect>
                                  </p:childTnLst>
                                </p:cTn>
                              </p:par>
                              <p:par>
                                <p:cTn id="78" presetID="22" presetClass="entr" presetSubtype="8" fill="hold" nodeType="withEffect">
                                  <p:stCondLst>
                                    <p:cond delay="0"/>
                                  </p:stCondLst>
                                  <p:childTnLst>
                                    <p:set>
                                      <p:cBhvr>
                                        <p:cTn id="79" dur="1" fill="hold">
                                          <p:stCondLst>
                                            <p:cond delay="0"/>
                                          </p:stCondLst>
                                        </p:cTn>
                                        <p:tgtEl>
                                          <p:spTgt spid="113"/>
                                        </p:tgtEl>
                                        <p:attrNameLst>
                                          <p:attrName>style.visibility</p:attrName>
                                        </p:attrNameLst>
                                      </p:cBhvr>
                                      <p:to>
                                        <p:strVal val="visible"/>
                                      </p:to>
                                    </p:set>
                                    <p:animEffect transition="in" filter="wipe(left)">
                                      <p:cBhvr>
                                        <p:cTn id="80" dur="500"/>
                                        <p:tgtEl>
                                          <p:spTgt spid="113"/>
                                        </p:tgtEl>
                                      </p:cBhvr>
                                    </p:animEffect>
                                  </p:childTnLst>
                                </p:cTn>
                              </p:par>
                              <p:par>
                                <p:cTn id="81" presetID="22" presetClass="entr" presetSubtype="8" fill="hold" nodeType="with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wipe(left)">
                                      <p:cBhvr>
                                        <p:cTn id="83" dur="500"/>
                                        <p:tgtEl>
                                          <p:spTgt spid="52"/>
                                        </p:tgtEl>
                                      </p:cBhvr>
                                    </p:animEffec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73"/>
                                        </p:tgtEl>
                                        <p:attrNameLst>
                                          <p:attrName>style.visibility</p:attrName>
                                        </p:attrNameLst>
                                      </p:cBhvr>
                                      <p:to>
                                        <p:strVal val="visible"/>
                                      </p:to>
                                    </p:set>
                                  </p:childTnLst>
                                </p:cTn>
                              </p:par>
                              <p:par>
                                <p:cTn id="88" presetID="22" presetClass="entr" presetSubtype="8" fill="hold" nodeType="withEffect">
                                  <p:stCondLst>
                                    <p:cond delay="0"/>
                                  </p:stCondLst>
                                  <p:childTnLst>
                                    <p:set>
                                      <p:cBhvr>
                                        <p:cTn id="89" dur="1" fill="hold">
                                          <p:stCondLst>
                                            <p:cond delay="0"/>
                                          </p:stCondLst>
                                        </p:cTn>
                                        <p:tgtEl>
                                          <p:spTgt spid="81"/>
                                        </p:tgtEl>
                                        <p:attrNameLst>
                                          <p:attrName>style.visibility</p:attrName>
                                        </p:attrNameLst>
                                      </p:cBhvr>
                                      <p:to>
                                        <p:strVal val="visible"/>
                                      </p:to>
                                    </p:set>
                                    <p:animEffect transition="in" filter="wipe(left)">
                                      <p:cBhvr>
                                        <p:cTn id="90" dur="500"/>
                                        <p:tgtEl>
                                          <p:spTgt spid="81"/>
                                        </p:tgtEl>
                                      </p:cBhvr>
                                    </p:animEffect>
                                  </p:childTnLst>
                                </p:cTn>
                              </p:par>
                              <p:par>
                                <p:cTn id="91" presetID="22" presetClass="entr" presetSubtype="2" fill="hold" nodeType="withEffect">
                                  <p:stCondLst>
                                    <p:cond delay="0"/>
                                  </p:stCondLst>
                                  <p:childTnLst>
                                    <p:set>
                                      <p:cBhvr>
                                        <p:cTn id="92" dur="1" fill="hold">
                                          <p:stCondLst>
                                            <p:cond delay="0"/>
                                          </p:stCondLst>
                                        </p:cTn>
                                        <p:tgtEl>
                                          <p:spTgt spid="87"/>
                                        </p:tgtEl>
                                        <p:attrNameLst>
                                          <p:attrName>style.visibility</p:attrName>
                                        </p:attrNameLst>
                                      </p:cBhvr>
                                      <p:to>
                                        <p:strVal val="visible"/>
                                      </p:to>
                                    </p:set>
                                    <p:animEffect transition="in" filter="wipe(right)">
                                      <p:cBhvr>
                                        <p:cTn id="93" dur="500"/>
                                        <p:tgtEl>
                                          <p:spTgt spid="87"/>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41"/>
                                        </p:tgtEl>
                                        <p:attrNameLst>
                                          <p:attrName>style.visibility</p:attrName>
                                        </p:attrNameLst>
                                      </p:cBhvr>
                                      <p:to>
                                        <p:strVal val="visible"/>
                                      </p:to>
                                    </p:set>
                                    <p:animEffect transition="in" filter="fade">
                                      <p:cBhvr>
                                        <p:cTn id="98" dur="500"/>
                                        <p:tgtEl>
                                          <p:spTgt spid="41"/>
                                        </p:tgtEl>
                                      </p:cBhvr>
                                    </p:animEffect>
                                  </p:childTnLst>
                                </p:cTn>
                              </p:par>
                              <p:par>
                                <p:cTn id="99" presetID="10" presetClass="entr" presetSubtype="0" fill="hold" nodeType="withEffect">
                                  <p:stCondLst>
                                    <p:cond delay="0"/>
                                  </p:stCondLst>
                                  <p:childTnLst>
                                    <p:set>
                                      <p:cBhvr>
                                        <p:cTn id="100" dur="1" fill="hold">
                                          <p:stCondLst>
                                            <p:cond delay="0"/>
                                          </p:stCondLst>
                                        </p:cTn>
                                        <p:tgtEl>
                                          <p:spTgt spid="150"/>
                                        </p:tgtEl>
                                        <p:attrNameLst>
                                          <p:attrName>style.visibility</p:attrName>
                                        </p:attrNameLst>
                                      </p:cBhvr>
                                      <p:to>
                                        <p:strVal val="visible"/>
                                      </p:to>
                                    </p:set>
                                    <p:animEffect transition="in" filter="fade">
                                      <p:cBhvr>
                                        <p:cTn id="101" dur="500"/>
                                        <p:tgtEl>
                                          <p:spTgt spid="150"/>
                                        </p:tgtEl>
                                      </p:cBhvr>
                                    </p:animEffect>
                                  </p:childTnLst>
                                </p:cTn>
                              </p:par>
                              <p:par>
                                <p:cTn id="102" presetID="10" presetClass="entr" presetSubtype="0" fill="hold" nodeType="withEffect">
                                  <p:stCondLst>
                                    <p:cond delay="0"/>
                                  </p:stCondLst>
                                  <p:childTnLst>
                                    <p:set>
                                      <p:cBhvr>
                                        <p:cTn id="103" dur="1" fill="hold">
                                          <p:stCondLst>
                                            <p:cond delay="0"/>
                                          </p:stCondLst>
                                        </p:cTn>
                                        <p:tgtEl>
                                          <p:spTgt spid="42"/>
                                        </p:tgtEl>
                                        <p:attrNameLst>
                                          <p:attrName>style.visibility</p:attrName>
                                        </p:attrNameLst>
                                      </p:cBhvr>
                                      <p:to>
                                        <p:strVal val="visible"/>
                                      </p:to>
                                    </p:set>
                                    <p:animEffect transition="in" filter="fade">
                                      <p:cBhvr>
                                        <p:cTn id="104" dur="500"/>
                                        <p:tgtEl>
                                          <p:spTgt spid="42"/>
                                        </p:tgtEl>
                                      </p:cBhvr>
                                    </p:animEffect>
                                  </p:childTnLst>
                                </p:cTn>
                              </p:par>
                              <p:par>
                                <p:cTn id="105" presetID="10" presetClass="entr" presetSubtype="0" fill="hold" nodeType="withEffect">
                                  <p:stCondLst>
                                    <p:cond delay="0"/>
                                  </p:stCondLst>
                                  <p:childTnLst>
                                    <p:set>
                                      <p:cBhvr>
                                        <p:cTn id="106" dur="1" fill="hold">
                                          <p:stCondLst>
                                            <p:cond delay="0"/>
                                          </p:stCondLst>
                                        </p:cTn>
                                        <p:tgtEl>
                                          <p:spTgt spid="152"/>
                                        </p:tgtEl>
                                        <p:attrNameLst>
                                          <p:attrName>style.visibility</p:attrName>
                                        </p:attrNameLst>
                                      </p:cBhvr>
                                      <p:to>
                                        <p:strVal val="visible"/>
                                      </p:to>
                                    </p:set>
                                    <p:animEffect transition="in" filter="fade">
                                      <p:cBhvr>
                                        <p:cTn id="107" dur="500"/>
                                        <p:tgtEl>
                                          <p:spTgt spid="152"/>
                                        </p:tgtEl>
                                      </p:cBhvr>
                                    </p:animEffect>
                                  </p:childTnLst>
                                </p:cTn>
                              </p:par>
                              <p:par>
                                <p:cTn id="108" presetID="10" presetClass="entr" presetSubtype="0" fill="hold" nodeType="withEffect">
                                  <p:stCondLst>
                                    <p:cond delay="0"/>
                                  </p:stCondLst>
                                  <p:childTnLst>
                                    <p:set>
                                      <p:cBhvr>
                                        <p:cTn id="109" dur="1" fill="hold">
                                          <p:stCondLst>
                                            <p:cond delay="0"/>
                                          </p:stCondLst>
                                        </p:cTn>
                                        <p:tgtEl>
                                          <p:spTgt spid="151"/>
                                        </p:tgtEl>
                                        <p:attrNameLst>
                                          <p:attrName>style.visibility</p:attrName>
                                        </p:attrNameLst>
                                      </p:cBhvr>
                                      <p:to>
                                        <p:strVal val="visible"/>
                                      </p:to>
                                    </p:set>
                                    <p:animEffect transition="in" filter="fade">
                                      <p:cBhvr>
                                        <p:cTn id="110"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68" grpId="0"/>
      <p:bldP spid="98" grpId="0"/>
      <p:bldP spid="99" grpId="0"/>
      <p:bldP spid="100" grpId="0"/>
      <p:bldP spid="25" grpId="0" animBg="1"/>
      <p:bldP spid="7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96F5DC5-2DBD-439B-98C2-71FC20C603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4" name="Freeform 10"/>
          <p:cNvSpPr/>
          <p:nvPr/>
        </p:nvSpPr>
        <p:spPr>
          <a:xfrm>
            <a:off x="0" y="-190500"/>
            <a:ext cx="4114800" cy="2514600"/>
          </a:xfrm>
          <a:custGeom>
            <a:avLst/>
            <a:gdLst/>
            <a:ahLst/>
            <a:cxnLst/>
            <a:rect l="l" t="t" r="r" b="b"/>
            <a:pathLst>
              <a:path w="3086101" h="3158431">
                <a:moveTo>
                  <a:pt x="0" y="0"/>
                </a:moveTo>
                <a:lnTo>
                  <a:pt x="3086101" y="0"/>
                </a:lnTo>
                <a:lnTo>
                  <a:pt x="3086101" y="3158430"/>
                </a:lnTo>
                <a:lnTo>
                  <a:pt x="0" y="3158430"/>
                </a:lnTo>
                <a:lnTo>
                  <a:pt x="0" y="0"/>
                </a:lnTo>
                <a:close/>
              </a:path>
            </a:pathLst>
          </a:custGeom>
          <a:blipFill>
            <a:blip r:embed="rId3">
              <a:extLst>
                <a:ext uri="{96DAC541-7B7A-43D3-8B79-37D633B846F1}">
                  <asvg:svgBlip xmlns:asvg="http://schemas.microsoft.com/office/drawing/2016/SVG/main" xmlns="" r:embed="rId12"/>
                </a:ext>
              </a:extLst>
            </a:blip>
            <a:stretch>
              <a:fillRect/>
            </a:stretch>
          </a:blipFill>
        </p:spPr>
      </p:sp>
    </p:spTree>
    <p:extLst>
      <p:ext uri="{BB962C8B-B14F-4D97-AF65-F5344CB8AC3E}">
        <p14:creationId xmlns:p14="http://schemas.microsoft.com/office/powerpoint/2010/main" val="9061496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10799999">
            <a:off x="-3405031" y="-7981820"/>
            <a:ext cx="7835077" cy="10939025"/>
          </a:xfrm>
          <a:custGeom>
            <a:avLst/>
            <a:gdLst/>
            <a:ahLst/>
            <a:cxnLst/>
            <a:rect l="l" t="t" r="r" b="b"/>
            <a:pathLst>
              <a:path w="7835077" h="10939025">
                <a:moveTo>
                  <a:pt x="0" y="0"/>
                </a:moveTo>
                <a:lnTo>
                  <a:pt x="7835077" y="0"/>
                </a:lnTo>
                <a:lnTo>
                  <a:pt x="7835077" y="10939025"/>
                </a:lnTo>
                <a:lnTo>
                  <a:pt x="0" y="10939025"/>
                </a:lnTo>
                <a:lnTo>
                  <a:pt x="0" y="0"/>
                </a:lnTo>
                <a:close/>
              </a:path>
            </a:pathLst>
          </a:custGeom>
          <a:blipFill>
            <a:blip r:embed="rId2">
              <a:extLst>
                <a:ext uri="{96DAC541-7B7A-43D3-8B79-37D633B846F1}">
                  <asvg:svgBlip xmlns:asvg="http://schemas.microsoft.com/office/drawing/2016/SVG/main" xmlns="" r:embed="rId3"/>
                </a:ext>
              </a:extLst>
            </a:blip>
            <a:stretch>
              <a:fillRect l="-1" r="-1"/>
            </a:stretch>
          </a:blipFill>
        </p:spPr>
      </p:sp>
      <p:sp>
        <p:nvSpPr>
          <p:cNvPr id="3" name="Freeform 3"/>
          <p:cNvSpPr/>
          <p:nvPr/>
        </p:nvSpPr>
        <p:spPr>
          <a:xfrm rot="2035253">
            <a:off x="17615385" y="4212516"/>
            <a:ext cx="7835077" cy="10939025"/>
          </a:xfrm>
          <a:custGeom>
            <a:avLst/>
            <a:gdLst/>
            <a:ahLst/>
            <a:cxnLst/>
            <a:rect l="l" t="t" r="r" b="b"/>
            <a:pathLst>
              <a:path w="7835077" h="10939025">
                <a:moveTo>
                  <a:pt x="0" y="0"/>
                </a:moveTo>
                <a:lnTo>
                  <a:pt x="7835077" y="0"/>
                </a:lnTo>
                <a:lnTo>
                  <a:pt x="7835077" y="10939025"/>
                </a:lnTo>
                <a:lnTo>
                  <a:pt x="0" y="10939025"/>
                </a:lnTo>
                <a:lnTo>
                  <a:pt x="0" y="0"/>
                </a:lnTo>
                <a:close/>
              </a:path>
            </a:pathLst>
          </a:custGeom>
          <a:blipFill>
            <a:blip r:embed="rId4">
              <a:extLst>
                <a:ext uri="{96DAC541-7B7A-43D3-8B79-37D633B846F1}">
                  <asvg:svgBlip xmlns:asvg="http://schemas.microsoft.com/office/drawing/2016/SVG/main" xmlns="" r:embed="rId5"/>
                </a:ext>
              </a:extLst>
            </a:blip>
            <a:stretch>
              <a:fillRect l="-1" r="-1"/>
            </a:stretch>
          </a:blipFill>
        </p:spPr>
      </p:sp>
      <p:grpSp>
        <p:nvGrpSpPr>
          <p:cNvPr id="4" name="Group 4"/>
          <p:cNvGrpSpPr/>
          <p:nvPr/>
        </p:nvGrpSpPr>
        <p:grpSpPr>
          <a:xfrm>
            <a:off x="8425431" y="2235098"/>
            <a:ext cx="8833869" cy="7581033"/>
            <a:chOff x="0" y="0"/>
            <a:chExt cx="11778492" cy="10108044"/>
          </a:xfrm>
        </p:grpSpPr>
        <p:sp>
          <p:nvSpPr>
            <p:cNvPr id="5" name="Freeform 5"/>
            <p:cNvSpPr/>
            <p:nvPr/>
          </p:nvSpPr>
          <p:spPr>
            <a:xfrm>
              <a:off x="0" y="0"/>
              <a:ext cx="11778488" cy="10108057"/>
            </a:xfrm>
            <a:custGeom>
              <a:avLst/>
              <a:gdLst/>
              <a:ahLst/>
              <a:cxnLst/>
              <a:rect l="l" t="t" r="r" b="b"/>
              <a:pathLst>
                <a:path w="11778488" h="10108057">
                  <a:moveTo>
                    <a:pt x="0" y="0"/>
                  </a:moveTo>
                  <a:lnTo>
                    <a:pt x="11778488" y="0"/>
                  </a:lnTo>
                  <a:lnTo>
                    <a:pt x="11778488" y="10108057"/>
                  </a:lnTo>
                  <a:lnTo>
                    <a:pt x="0" y="10108057"/>
                  </a:lnTo>
                  <a:lnTo>
                    <a:pt x="0" y="0"/>
                  </a:lnTo>
                  <a:close/>
                </a:path>
              </a:pathLst>
            </a:custGeom>
            <a:blipFill>
              <a:blip r:embed="rId6"/>
              <a:stretch>
                <a:fillRect/>
              </a:stretch>
            </a:blipFill>
          </p:spPr>
        </p:sp>
      </p:grpSp>
      <p:sp>
        <p:nvSpPr>
          <p:cNvPr id="6" name="Freeform 6"/>
          <p:cNvSpPr/>
          <p:nvPr/>
        </p:nvSpPr>
        <p:spPr>
          <a:xfrm>
            <a:off x="7522731" y="581355"/>
            <a:ext cx="5479268" cy="1653743"/>
          </a:xfrm>
          <a:custGeom>
            <a:avLst/>
            <a:gdLst/>
            <a:ahLst/>
            <a:cxnLst/>
            <a:rect l="l" t="t" r="r" b="b"/>
            <a:pathLst>
              <a:path w="5479268" h="1653743">
                <a:moveTo>
                  <a:pt x="0" y="0"/>
                </a:moveTo>
                <a:lnTo>
                  <a:pt x="5479268" y="0"/>
                </a:lnTo>
                <a:lnTo>
                  <a:pt x="5479268" y="1653743"/>
                </a:lnTo>
                <a:lnTo>
                  <a:pt x="0" y="1653743"/>
                </a:lnTo>
                <a:lnTo>
                  <a:pt x="0" y="0"/>
                </a:lnTo>
                <a:close/>
              </a:path>
            </a:pathLst>
          </a:custGeom>
          <a:blipFill>
            <a:blip r:embed="rId7">
              <a:alphaModFix amt="83000"/>
              <a:extLst>
                <a:ext uri="{96DAC541-7B7A-43D3-8B79-37D633B846F1}">
                  <asvg:svgBlip xmlns:asvg="http://schemas.microsoft.com/office/drawing/2016/SVG/main" xmlns="" r:embed="rId8"/>
                </a:ext>
              </a:extLst>
            </a:blip>
            <a:stretch>
              <a:fillRect t="-43" b="-43"/>
            </a:stretch>
          </a:blipFill>
        </p:spPr>
      </p:sp>
      <p:sp>
        <p:nvSpPr>
          <p:cNvPr id="7" name="Freeform 7"/>
          <p:cNvSpPr/>
          <p:nvPr/>
        </p:nvSpPr>
        <p:spPr>
          <a:xfrm>
            <a:off x="1179511" y="3368302"/>
            <a:ext cx="6501070" cy="5314625"/>
          </a:xfrm>
          <a:custGeom>
            <a:avLst/>
            <a:gdLst/>
            <a:ahLst/>
            <a:cxnLst/>
            <a:rect l="l" t="t" r="r" b="b"/>
            <a:pathLst>
              <a:path w="6501070" h="5314625">
                <a:moveTo>
                  <a:pt x="0" y="0"/>
                </a:moveTo>
                <a:lnTo>
                  <a:pt x="6501070" y="0"/>
                </a:lnTo>
                <a:lnTo>
                  <a:pt x="6501070" y="5314625"/>
                </a:lnTo>
                <a:lnTo>
                  <a:pt x="0" y="5314625"/>
                </a:lnTo>
                <a:lnTo>
                  <a:pt x="0" y="0"/>
                </a:lnTo>
                <a:close/>
              </a:path>
            </a:pathLst>
          </a:custGeom>
          <a:blipFill>
            <a:blip r:embed="rId9">
              <a:extLst>
                <a:ext uri="{96DAC541-7B7A-43D3-8B79-37D633B846F1}">
                  <asvg:svgBlip xmlns:asvg="http://schemas.microsoft.com/office/drawing/2016/SVG/main" xmlns="" r:embed="rId10"/>
                </a:ext>
              </a:extLst>
            </a:blip>
            <a:stretch>
              <a:fillRect l="-31" r="-31"/>
            </a:stretch>
          </a:blipFill>
        </p:spPr>
      </p:sp>
      <p:sp>
        <p:nvSpPr>
          <p:cNvPr id="8" name="TextBox 8"/>
          <p:cNvSpPr txBox="1"/>
          <p:nvPr/>
        </p:nvSpPr>
        <p:spPr>
          <a:xfrm>
            <a:off x="4730264" y="703968"/>
            <a:ext cx="16224204" cy="899922"/>
          </a:xfrm>
          <a:prstGeom prst="rect">
            <a:avLst/>
          </a:prstGeom>
        </p:spPr>
        <p:txBody>
          <a:bodyPr lIns="0" tIns="0" rIns="0" bIns="0" rtlCol="0" anchor="t">
            <a:spAutoFit/>
          </a:bodyPr>
          <a:lstStyle/>
          <a:p>
            <a:pPr algn="l">
              <a:lnSpc>
                <a:spcPts val="6622"/>
              </a:lnSpc>
            </a:pPr>
            <a:r>
              <a:rPr lang="en-US" sz="4800" b="1" spc="470">
                <a:solidFill>
                  <a:srgbClr val="003399"/>
                </a:solidFill>
                <a:latin typeface="Oswald Bold"/>
                <a:ea typeface="Oswald Bold"/>
                <a:cs typeface="Oswald Bold"/>
                <a:sym typeface="Oswald Bold"/>
              </a:rPr>
              <a:t>E-İHRACAT AVANTAJLARI</a:t>
            </a:r>
          </a:p>
        </p:txBody>
      </p:sp>
      <p:sp>
        <p:nvSpPr>
          <p:cNvPr id="9" name="Freeform 9"/>
          <p:cNvSpPr/>
          <p:nvPr/>
        </p:nvSpPr>
        <p:spPr>
          <a:xfrm>
            <a:off x="7900797" y="-2996537"/>
            <a:ext cx="2479871" cy="2407026"/>
          </a:xfrm>
          <a:custGeom>
            <a:avLst/>
            <a:gdLst/>
            <a:ahLst/>
            <a:cxnLst/>
            <a:rect l="l" t="t" r="r" b="b"/>
            <a:pathLst>
              <a:path w="2479871" h="2407026">
                <a:moveTo>
                  <a:pt x="0" y="0"/>
                </a:moveTo>
                <a:lnTo>
                  <a:pt x="2479871" y="0"/>
                </a:lnTo>
                <a:lnTo>
                  <a:pt x="2479871" y="2407026"/>
                </a:lnTo>
                <a:lnTo>
                  <a:pt x="0" y="2407026"/>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TextBox 2"/>
          <p:cNvSpPr txBox="1"/>
          <p:nvPr/>
        </p:nvSpPr>
        <p:spPr>
          <a:xfrm>
            <a:off x="1052498" y="1941084"/>
            <a:ext cx="4894276" cy="3379469"/>
          </a:xfrm>
          <a:prstGeom prst="rect">
            <a:avLst/>
          </a:prstGeom>
        </p:spPr>
        <p:txBody>
          <a:bodyPr lIns="0" tIns="0" rIns="0" bIns="0" rtlCol="0" anchor="t">
            <a:spAutoFit/>
          </a:bodyPr>
          <a:lstStyle/>
          <a:p>
            <a:pPr marL="538401" lvl="2" indent="-179467" algn="l">
              <a:lnSpc>
                <a:spcPts val="5100"/>
              </a:lnSpc>
              <a:buFont typeface="Arial"/>
              <a:buChar char="⚬"/>
            </a:pPr>
            <a:r>
              <a:rPr lang="en-US" sz="2550" b="1" spc="-101">
                <a:solidFill>
                  <a:srgbClr val="003399"/>
                </a:solidFill>
                <a:latin typeface="Open Sans 1 Bold"/>
                <a:ea typeface="Open Sans 1 Bold"/>
                <a:cs typeface="Open Sans 1 Bold"/>
                <a:sym typeface="Open Sans 1 Bold"/>
              </a:rPr>
              <a:t>TESLİMAT SÜRESİ</a:t>
            </a:r>
          </a:p>
          <a:p>
            <a:pPr marL="538401" lvl="2" indent="-179467" algn="l">
              <a:lnSpc>
                <a:spcPts val="5100"/>
              </a:lnSpc>
              <a:buFont typeface="Arial"/>
              <a:buChar char="⚬"/>
            </a:pPr>
            <a:r>
              <a:rPr lang="en-US" sz="2550" b="1" spc="-101">
                <a:solidFill>
                  <a:srgbClr val="003399"/>
                </a:solidFill>
                <a:latin typeface="Open Sans 1 Bold"/>
                <a:ea typeface="Open Sans 1 Bold"/>
                <a:cs typeface="Open Sans 1 Bold"/>
                <a:sym typeface="Open Sans 1 Bold"/>
              </a:rPr>
              <a:t>LOJİSTİK MALİYETLERİ</a:t>
            </a:r>
          </a:p>
          <a:p>
            <a:pPr marL="538401" lvl="2" indent="-179467" algn="l">
              <a:lnSpc>
                <a:spcPts val="5100"/>
              </a:lnSpc>
              <a:buFont typeface="Arial"/>
              <a:buChar char="⚬"/>
            </a:pPr>
            <a:r>
              <a:rPr lang="en-US" sz="2550" b="1" spc="-101">
                <a:solidFill>
                  <a:srgbClr val="003399"/>
                </a:solidFill>
                <a:latin typeface="Open Sans 1 Bold"/>
                <a:ea typeface="Open Sans 1 Bold"/>
                <a:cs typeface="Open Sans 1 Bold"/>
                <a:sym typeface="Open Sans 1 Bold"/>
              </a:rPr>
              <a:t>ÜRÜNÜN İADE SÜRECİ</a:t>
            </a:r>
          </a:p>
          <a:p>
            <a:pPr marL="538401" lvl="2" indent="-179467" algn="l">
              <a:lnSpc>
                <a:spcPts val="5100"/>
              </a:lnSpc>
              <a:buFont typeface="Arial"/>
              <a:buChar char="⚬"/>
            </a:pPr>
            <a:r>
              <a:rPr lang="en-US" sz="2550" b="1" spc="-101">
                <a:solidFill>
                  <a:srgbClr val="003399"/>
                </a:solidFill>
                <a:latin typeface="Open Sans 1 Bold"/>
                <a:ea typeface="Open Sans 1 Bold"/>
                <a:cs typeface="Open Sans 1 Bold"/>
                <a:sym typeface="Open Sans 1 Bold"/>
              </a:rPr>
              <a:t>PAZARLAMA MALİYETLERİ</a:t>
            </a:r>
          </a:p>
          <a:p>
            <a:pPr marL="538401" lvl="2" indent="-179467" algn="l">
              <a:lnSpc>
                <a:spcPts val="5100"/>
              </a:lnSpc>
            </a:pPr>
            <a:endParaRPr lang="en-US" sz="2550" b="1" spc="-101">
              <a:solidFill>
                <a:srgbClr val="003399"/>
              </a:solidFill>
              <a:latin typeface="Open Sans 1 Bold"/>
              <a:ea typeface="Open Sans 1 Bold"/>
              <a:cs typeface="Open Sans 1 Bold"/>
              <a:sym typeface="Open Sans 1 Bold"/>
            </a:endParaRPr>
          </a:p>
        </p:txBody>
      </p:sp>
      <p:grpSp>
        <p:nvGrpSpPr>
          <p:cNvPr id="3" name="Group 3"/>
          <p:cNvGrpSpPr/>
          <p:nvPr/>
        </p:nvGrpSpPr>
        <p:grpSpPr>
          <a:xfrm>
            <a:off x="1028700" y="5560879"/>
            <a:ext cx="3605994" cy="3839691"/>
            <a:chOff x="0" y="0"/>
            <a:chExt cx="4807992" cy="5119588"/>
          </a:xfrm>
        </p:grpSpPr>
        <p:sp>
          <p:nvSpPr>
            <p:cNvPr id="4" name="Freeform 4"/>
            <p:cNvSpPr/>
            <p:nvPr/>
          </p:nvSpPr>
          <p:spPr>
            <a:xfrm>
              <a:off x="0" y="0"/>
              <a:ext cx="4807966" cy="5119624"/>
            </a:xfrm>
            <a:custGeom>
              <a:avLst/>
              <a:gdLst/>
              <a:ahLst/>
              <a:cxnLst/>
              <a:rect l="l" t="t" r="r" b="b"/>
              <a:pathLst>
                <a:path w="4807966" h="5119624">
                  <a:moveTo>
                    <a:pt x="0" y="0"/>
                  </a:moveTo>
                  <a:lnTo>
                    <a:pt x="4807966" y="0"/>
                  </a:lnTo>
                  <a:lnTo>
                    <a:pt x="4807966" y="5119624"/>
                  </a:lnTo>
                  <a:lnTo>
                    <a:pt x="0" y="5119624"/>
                  </a:lnTo>
                  <a:lnTo>
                    <a:pt x="0" y="0"/>
                  </a:lnTo>
                  <a:close/>
                </a:path>
              </a:pathLst>
            </a:custGeom>
            <a:blipFill>
              <a:blip r:embed="rId2"/>
              <a:stretch>
                <a:fillRect l="-29821" r="-29822"/>
              </a:stretch>
            </a:blipFill>
          </p:spPr>
        </p:sp>
      </p:grpSp>
      <p:sp>
        <p:nvSpPr>
          <p:cNvPr id="5" name="Freeform 5"/>
          <p:cNvSpPr/>
          <p:nvPr/>
        </p:nvSpPr>
        <p:spPr>
          <a:xfrm>
            <a:off x="5989320" y="5560879"/>
            <a:ext cx="6309360" cy="3549015"/>
          </a:xfrm>
          <a:custGeom>
            <a:avLst/>
            <a:gdLst/>
            <a:ahLst/>
            <a:cxnLst/>
            <a:rect l="l" t="t" r="r" b="b"/>
            <a:pathLst>
              <a:path w="6309360" h="3549015">
                <a:moveTo>
                  <a:pt x="0" y="0"/>
                </a:moveTo>
                <a:lnTo>
                  <a:pt x="6309360" y="0"/>
                </a:lnTo>
                <a:lnTo>
                  <a:pt x="6309360" y="3549015"/>
                </a:lnTo>
                <a:lnTo>
                  <a:pt x="0" y="3549015"/>
                </a:lnTo>
                <a:lnTo>
                  <a:pt x="0" y="0"/>
                </a:lnTo>
                <a:close/>
              </a:path>
            </a:pathLst>
          </a:custGeom>
          <a:blipFill>
            <a:blip r:embed="rId3">
              <a:extLst>
                <a:ext uri="{96DAC541-7B7A-43D3-8B79-37D633B846F1}">
                  <asvg:svgBlip xmlns:asvg="http://schemas.microsoft.com/office/drawing/2016/SVG/main" xmlns="" r:embed="rId4"/>
                </a:ext>
              </a:extLst>
            </a:blip>
            <a:stretch>
              <a:fillRect t="-1483" b="-1483"/>
            </a:stretch>
          </a:blipFill>
        </p:spPr>
      </p:sp>
      <p:sp>
        <p:nvSpPr>
          <p:cNvPr id="6" name="TextBox 6"/>
          <p:cNvSpPr txBox="1"/>
          <p:nvPr/>
        </p:nvSpPr>
        <p:spPr>
          <a:xfrm>
            <a:off x="5968796" y="1952809"/>
            <a:ext cx="6126480" cy="2731769"/>
          </a:xfrm>
          <a:prstGeom prst="rect">
            <a:avLst/>
          </a:prstGeom>
        </p:spPr>
        <p:txBody>
          <a:bodyPr lIns="0" tIns="0" rIns="0" bIns="0" rtlCol="0" anchor="t">
            <a:spAutoFit/>
          </a:bodyPr>
          <a:lstStyle/>
          <a:p>
            <a:pPr marL="538401" lvl="2" indent="-179467" algn="l">
              <a:lnSpc>
                <a:spcPts val="5100"/>
              </a:lnSpc>
              <a:buFont typeface="Arial"/>
              <a:buChar char="⚬"/>
            </a:pPr>
            <a:r>
              <a:rPr lang="en-US" sz="2550" b="1" spc="-101">
                <a:solidFill>
                  <a:srgbClr val="003399"/>
                </a:solidFill>
                <a:latin typeface="Open Sans 1 Bold"/>
                <a:ea typeface="Open Sans 1 Bold"/>
                <a:cs typeface="Open Sans 1 Bold"/>
                <a:sym typeface="Open Sans 1 Bold"/>
              </a:rPr>
              <a:t>TAHSİLAT VE ÖDEME YÖNTEMLERİ</a:t>
            </a:r>
          </a:p>
          <a:p>
            <a:pPr marL="538401" lvl="2" indent="-179467" algn="l">
              <a:lnSpc>
                <a:spcPts val="5100"/>
              </a:lnSpc>
              <a:buFont typeface="Arial"/>
              <a:buChar char="⚬"/>
            </a:pPr>
            <a:r>
              <a:rPr lang="en-US" sz="2550" b="1" spc="-101">
                <a:solidFill>
                  <a:srgbClr val="003399"/>
                </a:solidFill>
                <a:latin typeface="Open Sans 1 Bold"/>
                <a:ea typeface="Open Sans 1 Bold"/>
                <a:cs typeface="Open Sans 1 Bold"/>
                <a:sym typeface="Open Sans 1 Bold"/>
              </a:rPr>
              <a:t>PAKETLEME</a:t>
            </a:r>
          </a:p>
          <a:p>
            <a:pPr marL="538401" lvl="2" indent="-179467" algn="l">
              <a:lnSpc>
                <a:spcPts val="5100"/>
              </a:lnSpc>
              <a:buFont typeface="Arial"/>
              <a:buChar char="⚬"/>
            </a:pPr>
            <a:r>
              <a:rPr lang="en-US" sz="2550" b="1" spc="-101">
                <a:solidFill>
                  <a:srgbClr val="003399"/>
                </a:solidFill>
                <a:latin typeface="Open Sans 1 Bold"/>
                <a:ea typeface="Open Sans 1 Bold"/>
                <a:cs typeface="Open Sans 1 Bold"/>
                <a:sym typeface="Open Sans 1 Bold"/>
              </a:rPr>
              <a:t>ŞİRKET KURMA ve YERELLEŞME</a:t>
            </a:r>
          </a:p>
          <a:p>
            <a:pPr marL="538401" lvl="2" indent="-179467" algn="l">
              <a:lnSpc>
                <a:spcPts val="5100"/>
              </a:lnSpc>
              <a:buFont typeface="Arial"/>
              <a:buChar char="⚬"/>
            </a:pPr>
            <a:r>
              <a:rPr lang="en-US" sz="2550" b="1" spc="-101">
                <a:solidFill>
                  <a:srgbClr val="003399"/>
                </a:solidFill>
                <a:latin typeface="Open Sans 1 Bold"/>
                <a:ea typeface="Open Sans 1 Bold"/>
                <a:cs typeface="Open Sans 1 Bold"/>
                <a:sym typeface="Open Sans 1 Bold"/>
              </a:rPr>
              <a:t>MEVZUAT  ve GÜMRÜKLEME</a:t>
            </a:r>
          </a:p>
        </p:txBody>
      </p:sp>
      <p:sp>
        <p:nvSpPr>
          <p:cNvPr id="7" name="TextBox 7"/>
          <p:cNvSpPr txBox="1"/>
          <p:nvPr/>
        </p:nvSpPr>
        <p:spPr>
          <a:xfrm>
            <a:off x="12634488" y="1941084"/>
            <a:ext cx="5446395" cy="2084069"/>
          </a:xfrm>
          <a:prstGeom prst="rect">
            <a:avLst/>
          </a:prstGeom>
        </p:spPr>
        <p:txBody>
          <a:bodyPr lIns="0" tIns="0" rIns="0" bIns="0" rtlCol="0" anchor="t">
            <a:spAutoFit/>
          </a:bodyPr>
          <a:lstStyle/>
          <a:p>
            <a:pPr marL="538401" lvl="2" indent="-179467" algn="l">
              <a:lnSpc>
                <a:spcPts val="5100"/>
              </a:lnSpc>
              <a:buFont typeface="Arial"/>
              <a:buChar char="⚬"/>
            </a:pPr>
            <a:r>
              <a:rPr lang="en-US" sz="2550" b="1" spc="-101">
                <a:solidFill>
                  <a:srgbClr val="003399"/>
                </a:solidFill>
                <a:latin typeface="Open Sans 1 Bold"/>
                <a:ea typeface="Open Sans 1 Bold"/>
                <a:cs typeface="Open Sans 1 Bold"/>
                <a:sym typeface="Open Sans 1 Bold"/>
              </a:rPr>
              <a:t>BİLGİ EKSİKLİĞİ</a:t>
            </a:r>
          </a:p>
          <a:p>
            <a:pPr marL="538401" lvl="2" indent="-179467" algn="l">
              <a:lnSpc>
                <a:spcPts val="5100"/>
              </a:lnSpc>
              <a:buFont typeface="Arial"/>
              <a:buChar char="⚬"/>
            </a:pPr>
            <a:r>
              <a:rPr lang="en-US" sz="2550" b="1" spc="-101">
                <a:solidFill>
                  <a:srgbClr val="003399"/>
                </a:solidFill>
                <a:latin typeface="Open Sans 1 Bold"/>
                <a:ea typeface="Open Sans 1 Bold"/>
                <a:cs typeface="Open Sans 1 Bold"/>
                <a:sym typeface="Open Sans 1 Bold"/>
              </a:rPr>
              <a:t>YABANCI DİL BİLGİSİ</a:t>
            </a:r>
          </a:p>
          <a:p>
            <a:pPr marL="538401" lvl="2" indent="-179467" algn="l">
              <a:lnSpc>
                <a:spcPts val="5100"/>
              </a:lnSpc>
              <a:buFont typeface="Arial"/>
              <a:buChar char="⚬"/>
            </a:pPr>
            <a:r>
              <a:rPr lang="en-US" sz="2550" b="1" spc="-101">
                <a:solidFill>
                  <a:srgbClr val="003399"/>
                </a:solidFill>
                <a:latin typeface="Open Sans 1 Bold"/>
                <a:ea typeface="Open Sans 1 Bold"/>
                <a:cs typeface="Open Sans 1 Bold"/>
                <a:sym typeface="Open Sans 1 Bold"/>
              </a:rPr>
              <a:t>YETİŞMİŞ İNSAN KAYNAĞI</a:t>
            </a:r>
          </a:p>
        </p:txBody>
      </p:sp>
      <p:grpSp>
        <p:nvGrpSpPr>
          <p:cNvPr id="8" name="Group 8"/>
          <p:cNvGrpSpPr/>
          <p:nvPr/>
        </p:nvGrpSpPr>
        <p:grpSpPr>
          <a:xfrm>
            <a:off x="13244105" y="5560879"/>
            <a:ext cx="4227161" cy="3515912"/>
            <a:chOff x="0" y="0"/>
            <a:chExt cx="5636215" cy="4687883"/>
          </a:xfrm>
        </p:grpSpPr>
        <p:sp>
          <p:nvSpPr>
            <p:cNvPr id="9" name="Freeform 9"/>
            <p:cNvSpPr/>
            <p:nvPr/>
          </p:nvSpPr>
          <p:spPr>
            <a:xfrm>
              <a:off x="0" y="0"/>
              <a:ext cx="5636260" cy="4687824"/>
            </a:xfrm>
            <a:custGeom>
              <a:avLst/>
              <a:gdLst/>
              <a:ahLst/>
              <a:cxnLst/>
              <a:rect l="l" t="t" r="r" b="b"/>
              <a:pathLst>
                <a:path w="5636260" h="4687824">
                  <a:moveTo>
                    <a:pt x="0" y="0"/>
                  </a:moveTo>
                  <a:lnTo>
                    <a:pt x="5636260" y="0"/>
                  </a:lnTo>
                  <a:lnTo>
                    <a:pt x="5636260" y="4687824"/>
                  </a:lnTo>
                  <a:lnTo>
                    <a:pt x="0" y="4687824"/>
                  </a:lnTo>
                  <a:lnTo>
                    <a:pt x="0" y="0"/>
                  </a:lnTo>
                  <a:close/>
                </a:path>
              </a:pathLst>
            </a:custGeom>
            <a:blipFill>
              <a:blip r:embed="rId5"/>
              <a:stretch>
                <a:fillRect t="-10114" b="-10116"/>
              </a:stretch>
            </a:blipFill>
          </p:spPr>
        </p:sp>
      </p:grpSp>
      <p:sp>
        <p:nvSpPr>
          <p:cNvPr id="10" name="TextBox 10"/>
          <p:cNvSpPr txBox="1"/>
          <p:nvPr/>
        </p:nvSpPr>
        <p:spPr>
          <a:xfrm>
            <a:off x="1821590" y="576262"/>
            <a:ext cx="15437710" cy="723900"/>
          </a:xfrm>
          <a:prstGeom prst="rect">
            <a:avLst/>
          </a:prstGeom>
        </p:spPr>
        <p:txBody>
          <a:bodyPr lIns="0" tIns="0" rIns="0" bIns="0" rtlCol="0" anchor="t">
            <a:spAutoFit/>
          </a:bodyPr>
          <a:lstStyle/>
          <a:p>
            <a:pPr algn="ctr">
              <a:lnSpc>
                <a:spcPts val="5759"/>
              </a:lnSpc>
            </a:pPr>
            <a:r>
              <a:rPr lang="en-US" sz="4800" b="1" spc="-191">
                <a:solidFill>
                  <a:srgbClr val="003399"/>
                </a:solidFill>
                <a:latin typeface="Oswald Bold"/>
                <a:ea typeface="Oswald Bold"/>
                <a:cs typeface="Oswald Bold"/>
                <a:sym typeface="Oswald Bold"/>
              </a:rPr>
              <a:t>KOBİLER NEDEN E-İHRACATTA BAŞARILI DEĞİL ?</a:t>
            </a:r>
          </a:p>
        </p:txBody>
      </p:sp>
      <p:sp>
        <p:nvSpPr>
          <p:cNvPr id="11" name="TextBox 11"/>
          <p:cNvSpPr txBox="1"/>
          <p:nvPr/>
        </p:nvSpPr>
        <p:spPr>
          <a:xfrm>
            <a:off x="5989320" y="5950747"/>
            <a:ext cx="6313110" cy="2983754"/>
          </a:xfrm>
          <a:prstGeom prst="rect">
            <a:avLst/>
          </a:prstGeom>
        </p:spPr>
        <p:txBody>
          <a:bodyPr lIns="0" tIns="0" rIns="0" bIns="0" rtlCol="0" anchor="t">
            <a:spAutoFit/>
          </a:bodyPr>
          <a:lstStyle/>
          <a:p>
            <a:pPr algn="ctr">
              <a:lnSpc>
                <a:spcPts val="3188"/>
              </a:lnSpc>
            </a:pPr>
            <a:r>
              <a:rPr lang="en-US" sz="2310" b="1" spc="226">
                <a:solidFill>
                  <a:srgbClr val="003399"/>
                </a:solidFill>
                <a:latin typeface="Montserrat Bold"/>
                <a:ea typeface="Montserrat Bold"/>
                <a:cs typeface="Montserrat Bold"/>
                <a:sym typeface="Montserrat Bold"/>
              </a:rPr>
              <a:t>E-ticaret’in yaygınlaşması, dijitalleşme ve yenilikçi uygulamaların artması firmaların</a:t>
            </a:r>
          </a:p>
          <a:p>
            <a:pPr algn="ctr">
              <a:lnSpc>
                <a:spcPts val="3188"/>
              </a:lnSpc>
            </a:pPr>
            <a:r>
              <a:rPr lang="en-US" sz="2310" b="1" spc="226">
                <a:solidFill>
                  <a:srgbClr val="C00000"/>
                </a:solidFill>
                <a:latin typeface="Montserrat Bold"/>
                <a:ea typeface="Montserrat Bold"/>
                <a:cs typeface="Montserrat Bold"/>
                <a:sym typeface="Montserrat Bold"/>
              </a:rPr>
              <a:t>“</a:t>
            </a:r>
            <a:r>
              <a:rPr lang="en-US" sz="2310" b="1" u="sng" spc="226">
                <a:solidFill>
                  <a:srgbClr val="C00000"/>
                </a:solidFill>
                <a:latin typeface="Montserrat Bold"/>
                <a:ea typeface="Montserrat Bold"/>
                <a:cs typeface="Montserrat Bold"/>
                <a:sym typeface="Montserrat Bold"/>
              </a:rPr>
              <a:t>MÜŞTERİ ODAKLI ve GELECEĞİN ALIŞVERİŞ TRENDLERİNİ“</a:t>
            </a:r>
          </a:p>
          <a:p>
            <a:pPr algn="ctr">
              <a:lnSpc>
                <a:spcPts val="3188"/>
              </a:lnSpc>
            </a:pPr>
            <a:r>
              <a:rPr lang="en-US" sz="2310" b="1" spc="226">
                <a:solidFill>
                  <a:srgbClr val="003399"/>
                </a:solidFill>
                <a:latin typeface="Montserrat Bold"/>
                <a:ea typeface="Montserrat Bold"/>
                <a:cs typeface="Montserrat Bold"/>
                <a:sym typeface="Montserrat Bold"/>
              </a:rPr>
              <a:t>iyi okumalarını zorunlu kılmaktadır. </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15091031" y="5585714"/>
            <a:ext cx="7629294" cy="7828566"/>
          </a:xfrm>
          <a:custGeom>
            <a:avLst/>
            <a:gdLst/>
            <a:ahLst/>
            <a:cxnLst/>
            <a:rect l="l" t="t" r="r" b="b"/>
            <a:pathLst>
              <a:path w="7629294" h="7828566">
                <a:moveTo>
                  <a:pt x="0" y="0"/>
                </a:moveTo>
                <a:lnTo>
                  <a:pt x="7629294" y="0"/>
                </a:lnTo>
                <a:lnTo>
                  <a:pt x="7629294" y="7828566"/>
                </a:lnTo>
                <a:lnTo>
                  <a:pt x="0" y="7828566"/>
                </a:lnTo>
                <a:lnTo>
                  <a:pt x="0" y="0"/>
                </a:lnTo>
                <a:close/>
              </a:path>
            </a:pathLst>
          </a:custGeom>
          <a:blipFill>
            <a:blip r:embed="rId2">
              <a:extLst>
                <a:ext uri="{96DAC541-7B7A-43D3-8B79-37D633B846F1}">
                  <asvg:svgBlip xmlns:asvg="http://schemas.microsoft.com/office/drawing/2016/SVG/main" xmlns="" r:embed="rId3"/>
                </a:ext>
              </a:extLst>
            </a:blip>
            <a:stretch>
              <a:fillRect t="-65" b="-65"/>
            </a:stretch>
          </a:blipFill>
        </p:spPr>
      </p:sp>
      <p:sp>
        <p:nvSpPr>
          <p:cNvPr id="3" name="Freeform 3"/>
          <p:cNvSpPr/>
          <p:nvPr/>
        </p:nvSpPr>
        <p:spPr>
          <a:xfrm>
            <a:off x="-3258071" y="-4629150"/>
            <a:ext cx="9022634" cy="9258300"/>
          </a:xfrm>
          <a:custGeom>
            <a:avLst/>
            <a:gdLst/>
            <a:ahLst/>
            <a:cxnLst/>
            <a:rect l="l" t="t" r="r" b="b"/>
            <a:pathLst>
              <a:path w="9022634" h="9258300">
                <a:moveTo>
                  <a:pt x="0" y="0"/>
                </a:moveTo>
                <a:lnTo>
                  <a:pt x="9022634" y="0"/>
                </a:lnTo>
                <a:lnTo>
                  <a:pt x="9022634" y="9258300"/>
                </a:lnTo>
                <a:lnTo>
                  <a:pt x="0" y="9258300"/>
                </a:lnTo>
                <a:lnTo>
                  <a:pt x="0" y="0"/>
                </a:lnTo>
                <a:close/>
              </a:path>
            </a:pathLst>
          </a:custGeom>
          <a:blipFill>
            <a:blip r:embed="rId4">
              <a:extLst>
                <a:ext uri="{96DAC541-7B7A-43D3-8B79-37D633B846F1}">
                  <asvg:svgBlip xmlns:asvg="http://schemas.microsoft.com/office/drawing/2016/SVG/main" xmlns="" r:embed="rId5"/>
                </a:ext>
              </a:extLst>
            </a:blip>
            <a:stretch>
              <a:fillRect t="-12" b="-12"/>
            </a:stretch>
          </a:blipFill>
        </p:spPr>
      </p:sp>
      <p:sp>
        <p:nvSpPr>
          <p:cNvPr id="4" name="Freeform 4"/>
          <p:cNvSpPr/>
          <p:nvPr/>
        </p:nvSpPr>
        <p:spPr>
          <a:xfrm>
            <a:off x="4137702" y="3103606"/>
            <a:ext cx="10012598" cy="4406154"/>
          </a:xfrm>
          <a:custGeom>
            <a:avLst/>
            <a:gdLst/>
            <a:ahLst/>
            <a:cxnLst/>
            <a:rect l="l" t="t" r="r" b="b"/>
            <a:pathLst>
              <a:path w="10012598" h="4406154">
                <a:moveTo>
                  <a:pt x="0" y="0"/>
                </a:moveTo>
                <a:lnTo>
                  <a:pt x="10012597" y="0"/>
                </a:lnTo>
                <a:lnTo>
                  <a:pt x="10012597" y="4406154"/>
                </a:lnTo>
                <a:lnTo>
                  <a:pt x="0" y="440615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TextBox 5"/>
          <p:cNvSpPr txBox="1"/>
          <p:nvPr/>
        </p:nvSpPr>
        <p:spPr>
          <a:xfrm>
            <a:off x="4236347" y="3651237"/>
            <a:ext cx="9815307" cy="2740909"/>
          </a:xfrm>
          <a:prstGeom prst="rect">
            <a:avLst/>
          </a:prstGeom>
        </p:spPr>
        <p:txBody>
          <a:bodyPr lIns="0" tIns="0" rIns="0" bIns="0" rtlCol="0" anchor="t">
            <a:spAutoFit/>
          </a:bodyPr>
          <a:lstStyle/>
          <a:p>
            <a:pPr algn="ctr">
              <a:lnSpc>
                <a:spcPts val="10488"/>
              </a:lnSpc>
            </a:pPr>
            <a:r>
              <a:rPr lang="en-US" sz="7600" b="1" spc="744">
                <a:solidFill>
                  <a:srgbClr val="297FB8"/>
                </a:solidFill>
                <a:latin typeface="Oswald Bold"/>
                <a:ea typeface="Oswald Bold"/>
                <a:cs typeface="Oswald Bold"/>
                <a:sym typeface="Oswald Bold"/>
              </a:rPr>
              <a:t>E-İHRACAT DESTEKLERİ</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t="-38888" b="-38888"/>
              </a:stretch>
            </a:blipFill>
          </p:spPr>
        </p:sp>
      </p:grpSp>
      <p:sp>
        <p:nvSpPr>
          <p:cNvPr id="4" name="Freeform 4"/>
          <p:cNvSpPr/>
          <p:nvPr/>
        </p:nvSpPr>
        <p:spPr>
          <a:xfrm rot="7659121">
            <a:off x="-5579381" y="4983885"/>
            <a:ext cx="7629294" cy="7828566"/>
          </a:xfrm>
          <a:custGeom>
            <a:avLst/>
            <a:gdLst/>
            <a:ahLst/>
            <a:cxnLst/>
            <a:rect l="l" t="t" r="r" b="b"/>
            <a:pathLst>
              <a:path w="7629294" h="7828566">
                <a:moveTo>
                  <a:pt x="0" y="0"/>
                </a:moveTo>
                <a:lnTo>
                  <a:pt x="7629294" y="0"/>
                </a:lnTo>
                <a:lnTo>
                  <a:pt x="7629294" y="7828566"/>
                </a:lnTo>
                <a:lnTo>
                  <a:pt x="0" y="7828566"/>
                </a:lnTo>
                <a:lnTo>
                  <a:pt x="0" y="0"/>
                </a:lnTo>
                <a:close/>
              </a:path>
            </a:pathLst>
          </a:custGeom>
          <a:blipFill>
            <a:blip r:embed="rId3">
              <a:extLst>
                <a:ext uri="{96DAC541-7B7A-43D3-8B79-37D633B846F1}">
                  <asvg:svgBlip xmlns:asvg="http://schemas.microsoft.com/office/drawing/2016/SVG/main" xmlns="" r:embed="rId4"/>
                </a:ext>
              </a:extLst>
            </a:blip>
            <a:stretch>
              <a:fillRect t="-65" b="-65"/>
            </a:stretch>
          </a:blipFill>
        </p:spPr>
      </p:sp>
      <p:sp>
        <p:nvSpPr>
          <p:cNvPr id="5" name="Freeform 5"/>
          <p:cNvSpPr/>
          <p:nvPr/>
        </p:nvSpPr>
        <p:spPr>
          <a:xfrm>
            <a:off x="2666999" y="2457819"/>
            <a:ext cx="3077219" cy="5196730"/>
          </a:xfrm>
          <a:custGeom>
            <a:avLst/>
            <a:gdLst/>
            <a:ahLst/>
            <a:cxnLst/>
            <a:rect l="l" t="t" r="r" b="b"/>
            <a:pathLst>
              <a:path w="3086100" h="5108928">
                <a:moveTo>
                  <a:pt x="0" y="0"/>
                </a:moveTo>
                <a:lnTo>
                  <a:pt x="3086100" y="0"/>
                </a:lnTo>
                <a:lnTo>
                  <a:pt x="3086100" y="5108928"/>
                </a:lnTo>
                <a:lnTo>
                  <a:pt x="0" y="5108928"/>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6" name="TextBox 6"/>
          <p:cNvSpPr txBox="1"/>
          <p:nvPr/>
        </p:nvSpPr>
        <p:spPr>
          <a:xfrm>
            <a:off x="3149529" y="570983"/>
            <a:ext cx="11988941" cy="899922"/>
          </a:xfrm>
          <a:prstGeom prst="rect">
            <a:avLst/>
          </a:prstGeom>
        </p:spPr>
        <p:txBody>
          <a:bodyPr lIns="0" tIns="0" rIns="0" bIns="0" rtlCol="0" anchor="t">
            <a:spAutoFit/>
          </a:bodyPr>
          <a:lstStyle/>
          <a:p>
            <a:pPr algn="ctr">
              <a:lnSpc>
                <a:spcPts val="6622"/>
              </a:lnSpc>
            </a:pPr>
            <a:r>
              <a:rPr lang="en-US" sz="4800" b="1" spc="470">
                <a:solidFill>
                  <a:srgbClr val="003399"/>
                </a:solidFill>
                <a:latin typeface="Oswald Bold"/>
                <a:ea typeface="Oswald Bold"/>
                <a:cs typeface="Oswald Bold"/>
                <a:sym typeface="Oswald Bold"/>
              </a:rPr>
              <a:t>E-İHRACAT DESTEK MODELİ</a:t>
            </a:r>
          </a:p>
        </p:txBody>
      </p:sp>
      <p:sp>
        <p:nvSpPr>
          <p:cNvPr id="7" name="Freeform 7"/>
          <p:cNvSpPr/>
          <p:nvPr/>
        </p:nvSpPr>
        <p:spPr>
          <a:xfrm rot="2458826">
            <a:off x="13537571" y="1110349"/>
            <a:ext cx="10749463" cy="2687366"/>
          </a:xfrm>
          <a:custGeom>
            <a:avLst/>
            <a:gdLst/>
            <a:ahLst/>
            <a:cxnLst/>
            <a:rect l="l" t="t" r="r" b="b"/>
            <a:pathLst>
              <a:path w="10749463" h="2687366">
                <a:moveTo>
                  <a:pt x="0" y="0"/>
                </a:moveTo>
                <a:lnTo>
                  <a:pt x="10749463" y="0"/>
                </a:lnTo>
                <a:lnTo>
                  <a:pt x="10749463" y="2687366"/>
                </a:lnTo>
                <a:lnTo>
                  <a:pt x="0" y="2687366"/>
                </a:lnTo>
                <a:lnTo>
                  <a:pt x="0" y="0"/>
                </a:lnTo>
                <a:close/>
              </a:path>
            </a:pathLst>
          </a:custGeom>
          <a:blipFill>
            <a:blip r:embed="rId7">
              <a:extLst>
                <a:ext uri="{96DAC541-7B7A-43D3-8B79-37D633B846F1}">
                  <asvg:svgBlip xmlns:asvg="http://schemas.microsoft.com/office/drawing/2016/SVG/main" xmlns="" r:embed="rId8"/>
                </a:ext>
              </a:extLst>
            </a:blip>
            <a:stretch>
              <a:fillRect t="-44" b="-44"/>
            </a:stretch>
          </a:blipFill>
        </p:spPr>
      </p:sp>
      <p:sp>
        <p:nvSpPr>
          <p:cNvPr id="8" name="TextBox 8"/>
          <p:cNvSpPr txBox="1"/>
          <p:nvPr/>
        </p:nvSpPr>
        <p:spPr>
          <a:xfrm>
            <a:off x="2870151" y="2705344"/>
            <a:ext cx="937219" cy="542925"/>
          </a:xfrm>
          <a:prstGeom prst="rect">
            <a:avLst/>
          </a:prstGeom>
        </p:spPr>
        <p:txBody>
          <a:bodyPr lIns="0" tIns="0" rIns="0" bIns="0" rtlCol="0" anchor="t">
            <a:spAutoFit/>
          </a:bodyPr>
          <a:lstStyle/>
          <a:p>
            <a:pPr algn="ctr">
              <a:lnSpc>
                <a:spcPts val="4285"/>
              </a:lnSpc>
            </a:pPr>
            <a:r>
              <a:rPr lang="en-US" sz="3570" b="1" i="1">
                <a:solidFill>
                  <a:srgbClr val="FEFEFE"/>
                </a:solidFill>
                <a:latin typeface="Oswald Bold"/>
                <a:ea typeface="Oswald Bold"/>
                <a:cs typeface="Oswald Bold"/>
                <a:sym typeface="Oswald Bold"/>
              </a:rPr>
              <a:t>01</a:t>
            </a:r>
          </a:p>
        </p:txBody>
      </p:sp>
      <p:sp>
        <p:nvSpPr>
          <p:cNvPr id="9" name="TextBox 9"/>
          <p:cNvSpPr txBox="1"/>
          <p:nvPr/>
        </p:nvSpPr>
        <p:spPr>
          <a:xfrm>
            <a:off x="2870151" y="3502464"/>
            <a:ext cx="937219" cy="542925"/>
          </a:xfrm>
          <a:prstGeom prst="rect">
            <a:avLst/>
          </a:prstGeom>
        </p:spPr>
        <p:txBody>
          <a:bodyPr lIns="0" tIns="0" rIns="0" bIns="0" rtlCol="0" anchor="t">
            <a:spAutoFit/>
          </a:bodyPr>
          <a:lstStyle/>
          <a:p>
            <a:pPr algn="ctr">
              <a:lnSpc>
                <a:spcPts val="4285"/>
              </a:lnSpc>
            </a:pPr>
            <a:r>
              <a:rPr lang="en-US" sz="3570" b="1" i="1">
                <a:solidFill>
                  <a:srgbClr val="FEFEFE"/>
                </a:solidFill>
                <a:latin typeface="Oswald Bold"/>
                <a:ea typeface="Oswald Bold"/>
                <a:cs typeface="Oswald Bold"/>
                <a:sym typeface="Oswald Bold"/>
              </a:rPr>
              <a:t>02</a:t>
            </a:r>
          </a:p>
        </p:txBody>
      </p:sp>
      <p:sp>
        <p:nvSpPr>
          <p:cNvPr id="10" name="TextBox 10"/>
          <p:cNvSpPr txBox="1"/>
          <p:nvPr/>
        </p:nvSpPr>
        <p:spPr>
          <a:xfrm>
            <a:off x="2870151" y="4383621"/>
            <a:ext cx="937219" cy="542925"/>
          </a:xfrm>
          <a:prstGeom prst="rect">
            <a:avLst/>
          </a:prstGeom>
        </p:spPr>
        <p:txBody>
          <a:bodyPr lIns="0" tIns="0" rIns="0" bIns="0" rtlCol="0" anchor="t">
            <a:spAutoFit/>
          </a:bodyPr>
          <a:lstStyle/>
          <a:p>
            <a:pPr algn="ctr">
              <a:lnSpc>
                <a:spcPts val="4285"/>
              </a:lnSpc>
            </a:pPr>
            <a:r>
              <a:rPr lang="en-US" sz="3570" b="1" i="1">
                <a:solidFill>
                  <a:srgbClr val="FEFEFE"/>
                </a:solidFill>
                <a:latin typeface="Oswald Bold"/>
                <a:ea typeface="Oswald Bold"/>
                <a:cs typeface="Oswald Bold"/>
                <a:sym typeface="Oswald Bold"/>
              </a:rPr>
              <a:t>03</a:t>
            </a:r>
          </a:p>
        </p:txBody>
      </p:sp>
      <p:sp>
        <p:nvSpPr>
          <p:cNvPr id="11" name="TextBox 11"/>
          <p:cNvSpPr txBox="1"/>
          <p:nvPr/>
        </p:nvSpPr>
        <p:spPr>
          <a:xfrm>
            <a:off x="2870151" y="5180740"/>
            <a:ext cx="937219" cy="542925"/>
          </a:xfrm>
          <a:prstGeom prst="rect">
            <a:avLst/>
          </a:prstGeom>
        </p:spPr>
        <p:txBody>
          <a:bodyPr lIns="0" tIns="0" rIns="0" bIns="0" rtlCol="0" anchor="t">
            <a:spAutoFit/>
          </a:bodyPr>
          <a:lstStyle/>
          <a:p>
            <a:pPr algn="ctr">
              <a:lnSpc>
                <a:spcPts val="4285"/>
              </a:lnSpc>
            </a:pPr>
            <a:r>
              <a:rPr lang="en-US" sz="3570" b="1" i="1">
                <a:solidFill>
                  <a:srgbClr val="FEFEFE"/>
                </a:solidFill>
                <a:latin typeface="Oswald Bold"/>
                <a:ea typeface="Oswald Bold"/>
                <a:cs typeface="Oswald Bold"/>
                <a:sym typeface="Oswald Bold"/>
              </a:rPr>
              <a:t>04</a:t>
            </a:r>
          </a:p>
        </p:txBody>
      </p:sp>
      <p:sp>
        <p:nvSpPr>
          <p:cNvPr id="12" name="TextBox 12"/>
          <p:cNvSpPr txBox="1"/>
          <p:nvPr/>
        </p:nvSpPr>
        <p:spPr>
          <a:xfrm>
            <a:off x="2889752" y="5973117"/>
            <a:ext cx="937219" cy="542925"/>
          </a:xfrm>
          <a:prstGeom prst="rect">
            <a:avLst/>
          </a:prstGeom>
        </p:spPr>
        <p:txBody>
          <a:bodyPr lIns="0" tIns="0" rIns="0" bIns="0" rtlCol="0" anchor="t">
            <a:spAutoFit/>
          </a:bodyPr>
          <a:lstStyle/>
          <a:p>
            <a:pPr algn="ctr">
              <a:lnSpc>
                <a:spcPts val="4285"/>
              </a:lnSpc>
            </a:pPr>
            <a:r>
              <a:rPr lang="en-US" sz="3570" b="1" i="1">
                <a:solidFill>
                  <a:srgbClr val="FEFEFE"/>
                </a:solidFill>
                <a:latin typeface="Oswald Bold"/>
                <a:ea typeface="Oswald Bold"/>
                <a:cs typeface="Oswald Bold"/>
                <a:sym typeface="Oswald Bold"/>
              </a:rPr>
              <a:t>05</a:t>
            </a:r>
          </a:p>
        </p:txBody>
      </p:sp>
      <p:sp>
        <p:nvSpPr>
          <p:cNvPr id="13" name="TextBox 13"/>
          <p:cNvSpPr txBox="1"/>
          <p:nvPr/>
        </p:nvSpPr>
        <p:spPr>
          <a:xfrm>
            <a:off x="2889752" y="6804081"/>
            <a:ext cx="937219" cy="542925"/>
          </a:xfrm>
          <a:prstGeom prst="rect">
            <a:avLst/>
          </a:prstGeom>
        </p:spPr>
        <p:txBody>
          <a:bodyPr lIns="0" tIns="0" rIns="0" bIns="0" rtlCol="0" anchor="t">
            <a:spAutoFit/>
          </a:bodyPr>
          <a:lstStyle/>
          <a:p>
            <a:pPr algn="ctr">
              <a:lnSpc>
                <a:spcPts val="4285"/>
              </a:lnSpc>
            </a:pPr>
            <a:r>
              <a:rPr lang="en-US" sz="3570" b="1" i="1">
                <a:solidFill>
                  <a:srgbClr val="FEFEFE"/>
                </a:solidFill>
                <a:latin typeface="Oswald Bold"/>
                <a:ea typeface="Oswald Bold"/>
                <a:cs typeface="Oswald Bold"/>
                <a:sym typeface="Oswald Bold"/>
              </a:rPr>
              <a:t>06</a:t>
            </a:r>
          </a:p>
        </p:txBody>
      </p:sp>
      <p:sp>
        <p:nvSpPr>
          <p:cNvPr id="14" name="TextBox 14"/>
          <p:cNvSpPr txBox="1"/>
          <p:nvPr/>
        </p:nvSpPr>
        <p:spPr>
          <a:xfrm>
            <a:off x="5040652" y="2484179"/>
            <a:ext cx="5790503" cy="473412"/>
          </a:xfrm>
          <a:prstGeom prst="rect">
            <a:avLst/>
          </a:prstGeom>
        </p:spPr>
        <p:txBody>
          <a:bodyPr lIns="0" tIns="0" rIns="0" bIns="0" rtlCol="0" anchor="t">
            <a:spAutoFit/>
          </a:bodyPr>
          <a:lstStyle/>
          <a:p>
            <a:pPr algn="l">
              <a:lnSpc>
                <a:spcPts val="3621"/>
              </a:lnSpc>
            </a:pPr>
            <a:r>
              <a:rPr lang="en-US" sz="2624" b="1" spc="257" dirty="0">
                <a:solidFill>
                  <a:srgbClr val="003399"/>
                </a:solidFill>
                <a:latin typeface="DM Sans Bold"/>
                <a:ea typeface="DM Sans Bold"/>
                <a:cs typeface="DM Sans Bold"/>
                <a:sym typeface="DM Sans Bold"/>
              </a:rPr>
              <a:t>TERZİ MODELİ </a:t>
            </a:r>
          </a:p>
        </p:txBody>
      </p:sp>
      <p:sp>
        <p:nvSpPr>
          <p:cNvPr id="15" name="TextBox 15"/>
          <p:cNvSpPr txBox="1"/>
          <p:nvPr/>
        </p:nvSpPr>
        <p:spPr>
          <a:xfrm>
            <a:off x="5022058" y="3408893"/>
            <a:ext cx="6076629" cy="473412"/>
          </a:xfrm>
          <a:prstGeom prst="rect">
            <a:avLst/>
          </a:prstGeom>
        </p:spPr>
        <p:txBody>
          <a:bodyPr lIns="0" tIns="0" rIns="0" bIns="0" rtlCol="0" anchor="t">
            <a:spAutoFit/>
          </a:bodyPr>
          <a:lstStyle/>
          <a:p>
            <a:pPr algn="l">
              <a:lnSpc>
                <a:spcPts val="3621"/>
              </a:lnSpc>
            </a:pPr>
            <a:r>
              <a:rPr lang="en-US" sz="2624" b="1" spc="257" dirty="0">
                <a:solidFill>
                  <a:srgbClr val="003399"/>
                </a:solidFill>
                <a:latin typeface="DM Sans Bold"/>
                <a:ea typeface="DM Sans Bold"/>
                <a:cs typeface="DM Sans Bold"/>
                <a:sym typeface="DM Sans Bold"/>
              </a:rPr>
              <a:t>HEDEF ÜLKELER</a:t>
            </a:r>
          </a:p>
        </p:txBody>
      </p:sp>
      <p:sp>
        <p:nvSpPr>
          <p:cNvPr id="16" name="TextBox 16"/>
          <p:cNvSpPr txBox="1"/>
          <p:nvPr/>
        </p:nvSpPr>
        <p:spPr>
          <a:xfrm>
            <a:off x="5069916" y="4293341"/>
            <a:ext cx="5790503" cy="473412"/>
          </a:xfrm>
          <a:prstGeom prst="rect">
            <a:avLst/>
          </a:prstGeom>
        </p:spPr>
        <p:txBody>
          <a:bodyPr lIns="0" tIns="0" rIns="0" bIns="0" rtlCol="0" anchor="t">
            <a:spAutoFit/>
          </a:bodyPr>
          <a:lstStyle/>
          <a:p>
            <a:pPr algn="l">
              <a:lnSpc>
                <a:spcPts val="3621"/>
              </a:lnSpc>
            </a:pPr>
            <a:r>
              <a:rPr lang="en-US" sz="2624" b="1" spc="257" dirty="0">
                <a:solidFill>
                  <a:srgbClr val="003399"/>
                </a:solidFill>
                <a:latin typeface="DM Sans Bold"/>
                <a:ea typeface="DM Sans Bold"/>
                <a:cs typeface="DM Sans Bold"/>
                <a:sym typeface="DM Sans Bold"/>
              </a:rPr>
              <a:t>E-İHRACAT KONSORSİYUMU</a:t>
            </a:r>
          </a:p>
        </p:txBody>
      </p:sp>
      <p:sp>
        <p:nvSpPr>
          <p:cNvPr id="17" name="TextBox 17"/>
          <p:cNvSpPr txBox="1"/>
          <p:nvPr/>
        </p:nvSpPr>
        <p:spPr>
          <a:xfrm>
            <a:off x="5007195" y="5162828"/>
            <a:ext cx="6076629" cy="473412"/>
          </a:xfrm>
          <a:prstGeom prst="rect">
            <a:avLst/>
          </a:prstGeom>
        </p:spPr>
        <p:txBody>
          <a:bodyPr lIns="0" tIns="0" rIns="0" bIns="0" rtlCol="0" anchor="t">
            <a:spAutoFit/>
          </a:bodyPr>
          <a:lstStyle/>
          <a:p>
            <a:pPr algn="l">
              <a:lnSpc>
                <a:spcPts val="3621"/>
              </a:lnSpc>
            </a:pPr>
            <a:r>
              <a:rPr lang="en-US" sz="2624" b="1" spc="257" dirty="0">
                <a:solidFill>
                  <a:srgbClr val="003399"/>
                </a:solidFill>
                <a:latin typeface="DM Sans Bold"/>
                <a:ea typeface="DM Sans Bold"/>
                <a:cs typeface="DM Sans Bold"/>
                <a:sym typeface="DM Sans Bold"/>
              </a:rPr>
              <a:t>TÜRK ÜRÜNLERİNİN İZLENMESİ</a:t>
            </a:r>
          </a:p>
        </p:txBody>
      </p:sp>
      <p:sp>
        <p:nvSpPr>
          <p:cNvPr id="18" name="TextBox 18"/>
          <p:cNvSpPr txBox="1"/>
          <p:nvPr/>
        </p:nvSpPr>
        <p:spPr>
          <a:xfrm>
            <a:off x="5037854" y="6084023"/>
            <a:ext cx="6076629" cy="473412"/>
          </a:xfrm>
          <a:prstGeom prst="rect">
            <a:avLst/>
          </a:prstGeom>
        </p:spPr>
        <p:txBody>
          <a:bodyPr lIns="0" tIns="0" rIns="0" bIns="0" rtlCol="0" anchor="t">
            <a:spAutoFit/>
          </a:bodyPr>
          <a:lstStyle/>
          <a:p>
            <a:pPr algn="l">
              <a:lnSpc>
                <a:spcPts val="3621"/>
              </a:lnSpc>
            </a:pPr>
            <a:r>
              <a:rPr lang="en-US" sz="2624" b="1" spc="257" dirty="0">
                <a:solidFill>
                  <a:srgbClr val="003399"/>
                </a:solidFill>
                <a:latin typeface="DM Sans Bold"/>
                <a:ea typeface="DM Sans Bold"/>
                <a:cs typeface="DM Sans Bold"/>
                <a:sym typeface="DM Sans Bold"/>
              </a:rPr>
              <a:t>TÜRK ÜRÜNLERİNİN BİLİNİRLİĞİ</a:t>
            </a:r>
          </a:p>
        </p:txBody>
      </p:sp>
      <p:sp>
        <p:nvSpPr>
          <p:cNvPr id="19" name="TextBox 19"/>
          <p:cNvSpPr txBox="1"/>
          <p:nvPr/>
        </p:nvSpPr>
        <p:spPr>
          <a:xfrm>
            <a:off x="5007195" y="6998080"/>
            <a:ext cx="11448014" cy="473412"/>
          </a:xfrm>
          <a:prstGeom prst="rect">
            <a:avLst/>
          </a:prstGeom>
        </p:spPr>
        <p:txBody>
          <a:bodyPr lIns="0" tIns="0" rIns="0" bIns="0" rtlCol="0" anchor="t">
            <a:spAutoFit/>
          </a:bodyPr>
          <a:lstStyle/>
          <a:p>
            <a:pPr algn="l">
              <a:lnSpc>
                <a:spcPts val="3621"/>
              </a:lnSpc>
            </a:pPr>
            <a:r>
              <a:rPr lang="en-US" sz="2624" b="1" spc="257" dirty="0">
                <a:solidFill>
                  <a:srgbClr val="003399"/>
                </a:solidFill>
                <a:latin typeface="DM Sans Bold"/>
                <a:ea typeface="DM Sans Bold"/>
                <a:cs typeface="DM Sans Bold"/>
                <a:sym typeface="DM Sans Bold"/>
              </a:rPr>
              <a:t>TÜRKİYE E-İHRACAT PLATFORMU  (B2B MİLLİ PLATFORM)</a:t>
            </a:r>
          </a:p>
        </p:txBody>
      </p:sp>
      <p:sp>
        <p:nvSpPr>
          <p:cNvPr id="20" name="TextBox 20"/>
          <p:cNvSpPr txBox="1"/>
          <p:nvPr/>
        </p:nvSpPr>
        <p:spPr>
          <a:xfrm>
            <a:off x="5064479" y="2924505"/>
            <a:ext cx="5369332" cy="377090"/>
          </a:xfrm>
          <a:prstGeom prst="rect">
            <a:avLst/>
          </a:prstGeom>
        </p:spPr>
        <p:txBody>
          <a:bodyPr lIns="0" tIns="0" rIns="0" bIns="0" rtlCol="0" anchor="t">
            <a:spAutoFit/>
          </a:bodyPr>
          <a:lstStyle/>
          <a:p>
            <a:pPr algn="l">
              <a:lnSpc>
                <a:spcPts val="2840"/>
              </a:lnSpc>
            </a:pPr>
            <a:r>
              <a:rPr lang="en-US" sz="2028" dirty="0" err="1">
                <a:solidFill>
                  <a:srgbClr val="003399"/>
                </a:solidFill>
                <a:latin typeface="Montserrat Light"/>
                <a:ea typeface="Montserrat Light"/>
                <a:cs typeface="Montserrat Light"/>
                <a:sym typeface="Montserrat Light"/>
              </a:rPr>
              <a:t>Farklı</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iş</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modellerine</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farklı</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destekler</a:t>
            </a:r>
            <a:endParaRPr lang="en-US" sz="2028" dirty="0">
              <a:solidFill>
                <a:srgbClr val="003399"/>
              </a:solidFill>
              <a:latin typeface="Montserrat Light"/>
              <a:ea typeface="Montserrat Light"/>
              <a:cs typeface="Montserrat Light"/>
              <a:sym typeface="Montserrat Light"/>
            </a:endParaRPr>
          </a:p>
        </p:txBody>
      </p:sp>
      <p:sp>
        <p:nvSpPr>
          <p:cNvPr id="21" name="TextBox 21"/>
          <p:cNvSpPr txBox="1"/>
          <p:nvPr/>
        </p:nvSpPr>
        <p:spPr>
          <a:xfrm>
            <a:off x="5007195" y="3845867"/>
            <a:ext cx="5369332" cy="377090"/>
          </a:xfrm>
          <a:prstGeom prst="rect">
            <a:avLst/>
          </a:prstGeom>
        </p:spPr>
        <p:txBody>
          <a:bodyPr lIns="0" tIns="0" rIns="0" bIns="0" rtlCol="0" anchor="t">
            <a:spAutoFit/>
          </a:bodyPr>
          <a:lstStyle/>
          <a:p>
            <a:pPr algn="l">
              <a:lnSpc>
                <a:spcPts val="2840"/>
              </a:lnSpc>
            </a:pPr>
            <a:r>
              <a:rPr lang="en-US" sz="2028" dirty="0" err="1">
                <a:solidFill>
                  <a:srgbClr val="003399"/>
                </a:solidFill>
                <a:latin typeface="Montserrat Light"/>
                <a:ea typeface="Montserrat Light"/>
                <a:cs typeface="Montserrat Light"/>
                <a:sym typeface="Montserrat Light"/>
              </a:rPr>
              <a:t>Hedef</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ülkelere</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özel</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destekler</a:t>
            </a:r>
            <a:endParaRPr lang="en-US" sz="2028" dirty="0">
              <a:solidFill>
                <a:srgbClr val="003399"/>
              </a:solidFill>
              <a:latin typeface="Montserrat Light"/>
              <a:ea typeface="Montserrat Light"/>
              <a:cs typeface="Montserrat Light"/>
              <a:sym typeface="Montserrat Light"/>
            </a:endParaRPr>
          </a:p>
        </p:txBody>
      </p:sp>
      <p:sp>
        <p:nvSpPr>
          <p:cNvPr id="22" name="TextBox 22"/>
          <p:cNvSpPr txBox="1"/>
          <p:nvPr/>
        </p:nvSpPr>
        <p:spPr>
          <a:xfrm>
            <a:off x="5038787" y="4735265"/>
            <a:ext cx="5369332" cy="729515"/>
          </a:xfrm>
          <a:prstGeom prst="rect">
            <a:avLst/>
          </a:prstGeom>
        </p:spPr>
        <p:txBody>
          <a:bodyPr lIns="0" tIns="0" rIns="0" bIns="0" rtlCol="0" anchor="t">
            <a:spAutoFit/>
          </a:bodyPr>
          <a:lstStyle/>
          <a:p>
            <a:pPr algn="l">
              <a:lnSpc>
                <a:spcPts val="2840"/>
              </a:lnSpc>
            </a:pPr>
            <a:r>
              <a:rPr lang="en-US" sz="2028" dirty="0" err="1">
                <a:solidFill>
                  <a:srgbClr val="003399"/>
                </a:solidFill>
                <a:latin typeface="Montserrat Light"/>
                <a:ea typeface="Montserrat Light"/>
                <a:cs typeface="Montserrat Light"/>
                <a:sym typeface="Montserrat Light"/>
              </a:rPr>
              <a:t>Aracı</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ihracatçı</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modeli</a:t>
            </a:r>
            <a:endParaRPr lang="en-US" sz="2028" dirty="0">
              <a:solidFill>
                <a:srgbClr val="003399"/>
              </a:solidFill>
              <a:latin typeface="Montserrat Light"/>
              <a:ea typeface="Montserrat Light"/>
              <a:cs typeface="Montserrat Light"/>
              <a:sym typeface="Montserrat Light"/>
            </a:endParaRPr>
          </a:p>
          <a:p>
            <a:pPr algn="l">
              <a:lnSpc>
                <a:spcPts val="2840"/>
              </a:lnSpc>
            </a:pPr>
            <a:endParaRPr lang="en-US" sz="2028" dirty="0">
              <a:solidFill>
                <a:srgbClr val="003399"/>
              </a:solidFill>
              <a:latin typeface="Montserrat Light"/>
              <a:ea typeface="Montserrat Light"/>
              <a:cs typeface="Montserrat Light"/>
              <a:sym typeface="Montserrat Light"/>
            </a:endParaRPr>
          </a:p>
        </p:txBody>
      </p:sp>
      <p:sp>
        <p:nvSpPr>
          <p:cNvPr id="23" name="TextBox 23"/>
          <p:cNvSpPr txBox="1"/>
          <p:nvPr/>
        </p:nvSpPr>
        <p:spPr>
          <a:xfrm>
            <a:off x="5040652" y="5591312"/>
            <a:ext cx="6927969" cy="377090"/>
          </a:xfrm>
          <a:prstGeom prst="rect">
            <a:avLst/>
          </a:prstGeom>
        </p:spPr>
        <p:txBody>
          <a:bodyPr lIns="0" tIns="0" rIns="0" bIns="0" rtlCol="0" anchor="t">
            <a:spAutoFit/>
          </a:bodyPr>
          <a:lstStyle/>
          <a:p>
            <a:pPr algn="l">
              <a:lnSpc>
                <a:spcPts val="2840"/>
              </a:lnSpc>
            </a:pPr>
            <a:r>
              <a:rPr lang="en-US" sz="2028" dirty="0" err="1">
                <a:solidFill>
                  <a:srgbClr val="003399"/>
                </a:solidFill>
                <a:latin typeface="Montserrat Light"/>
                <a:ea typeface="Montserrat Light"/>
                <a:cs typeface="Montserrat Light"/>
                <a:sym typeface="Montserrat Light"/>
              </a:rPr>
              <a:t>Türk</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ürünlerinin</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pazaryerlerinde</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satışının</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takibi</a:t>
            </a:r>
            <a:r>
              <a:rPr lang="en-US" sz="2028" dirty="0">
                <a:solidFill>
                  <a:srgbClr val="003399"/>
                </a:solidFill>
                <a:latin typeface="Montserrat Light"/>
                <a:ea typeface="Montserrat Light"/>
                <a:cs typeface="Montserrat Light"/>
                <a:sym typeface="Montserrat Light"/>
              </a:rPr>
              <a:t> - GTİN</a:t>
            </a:r>
          </a:p>
        </p:txBody>
      </p:sp>
      <p:sp>
        <p:nvSpPr>
          <p:cNvPr id="24" name="TextBox 24"/>
          <p:cNvSpPr txBox="1"/>
          <p:nvPr/>
        </p:nvSpPr>
        <p:spPr>
          <a:xfrm>
            <a:off x="5038787" y="6492731"/>
            <a:ext cx="10651870" cy="377090"/>
          </a:xfrm>
          <a:prstGeom prst="rect">
            <a:avLst/>
          </a:prstGeom>
        </p:spPr>
        <p:txBody>
          <a:bodyPr lIns="0" tIns="0" rIns="0" bIns="0" rtlCol="0" anchor="t">
            <a:spAutoFit/>
          </a:bodyPr>
          <a:lstStyle/>
          <a:p>
            <a:pPr algn="l">
              <a:lnSpc>
                <a:spcPts val="2840"/>
              </a:lnSpc>
            </a:pPr>
            <a:r>
              <a:rPr lang="en-US" sz="2028" dirty="0" err="1">
                <a:solidFill>
                  <a:srgbClr val="003399"/>
                </a:solidFill>
                <a:latin typeface="Montserrat Light"/>
                <a:ea typeface="Montserrat Light"/>
                <a:cs typeface="Montserrat Light"/>
                <a:sym typeface="Montserrat Light"/>
              </a:rPr>
              <a:t>Dijital</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reklam</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ve</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özel</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tanıtım</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projeleri</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ile</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türk</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ürünlerinin</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bilinirliğinin</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sağlanması</a:t>
            </a:r>
            <a:endParaRPr lang="en-US" sz="2028" dirty="0">
              <a:solidFill>
                <a:srgbClr val="003399"/>
              </a:solidFill>
              <a:latin typeface="Montserrat Light"/>
              <a:ea typeface="Montserrat Light"/>
              <a:cs typeface="Montserrat Light"/>
              <a:sym typeface="Montserrat Light"/>
            </a:endParaRPr>
          </a:p>
        </p:txBody>
      </p:sp>
      <p:sp>
        <p:nvSpPr>
          <p:cNvPr id="25" name="TextBox 25"/>
          <p:cNvSpPr txBox="1"/>
          <p:nvPr/>
        </p:nvSpPr>
        <p:spPr>
          <a:xfrm>
            <a:off x="5022058" y="7420743"/>
            <a:ext cx="10651870" cy="377090"/>
          </a:xfrm>
          <a:prstGeom prst="rect">
            <a:avLst/>
          </a:prstGeom>
        </p:spPr>
        <p:txBody>
          <a:bodyPr lIns="0" tIns="0" rIns="0" bIns="0" rtlCol="0" anchor="t">
            <a:spAutoFit/>
          </a:bodyPr>
          <a:lstStyle/>
          <a:p>
            <a:pPr algn="l">
              <a:lnSpc>
                <a:spcPts val="2840"/>
              </a:lnSpc>
            </a:pPr>
            <a:r>
              <a:rPr lang="en-US" sz="2028" dirty="0">
                <a:solidFill>
                  <a:srgbClr val="003399"/>
                </a:solidFill>
                <a:latin typeface="Montserrat Light"/>
                <a:ea typeface="Montserrat Light"/>
                <a:cs typeface="Montserrat Light"/>
                <a:sym typeface="Montserrat Light"/>
              </a:rPr>
              <a:t>E-</a:t>
            </a:r>
            <a:r>
              <a:rPr lang="en-US" sz="2028" dirty="0" err="1">
                <a:solidFill>
                  <a:srgbClr val="003399"/>
                </a:solidFill>
                <a:latin typeface="Montserrat Light"/>
                <a:ea typeface="Montserrat Light"/>
                <a:cs typeface="Montserrat Light"/>
                <a:sym typeface="Montserrat Light"/>
              </a:rPr>
              <a:t>ihracat</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envanteri</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dijitalleşme</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ve</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ortak</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satış</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platformunun</a:t>
            </a:r>
            <a:r>
              <a:rPr lang="en-US" sz="2028" dirty="0">
                <a:solidFill>
                  <a:srgbClr val="003399"/>
                </a:solidFill>
                <a:latin typeface="Montserrat Light"/>
                <a:ea typeface="Montserrat Light"/>
                <a:cs typeface="Montserrat Light"/>
                <a:sym typeface="Montserrat Light"/>
              </a:rPr>
              <a:t> </a:t>
            </a:r>
            <a:r>
              <a:rPr lang="en-US" sz="2028" dirty="0" err="1">
                <a:solidFill>
                  <a:srgbClr val="003399"/>
                </a:solidFill>
                <a:latin typeface="Montserrat Light"/>
                <a:ea typeface="Montserrat Light"/>
                <a:cs typeface="Montserrat Light"/>
                <a:sym typeface="Montserrat Light"/>
              </a:rPr>
              <a:t>kurulması</a:t>
            </a:r>
            <a:endParaRPr lang="en-US" sz="2028" dirty="0">
              <a:solidFill>
                <a:srgbClr val="003399"/>
              </a:solidFill>
              <a:latin typeface="Montserrat Light"/>
              <a:ea typeface="Montserrat Light"/>
              <a:cs typeface="Montserrat Light"/>
              <a:sym typeface="Montserrat Ligh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554" y="4323288"/>
            <a:ext cx="3899404" cy="1531402"/>
          </a:xfrm>
          <a:custGeom>
            <a:avLst/>
            <a:gdLst/>
            <a:ahLst/>
            <a:cxnLst/>
            <a:rect l="l" t="t" r="r" b="b"/>
            <a:pathLst>
              <a:path w="3899404" h="1531402">
                <a:moveTo>
                  <a:pt x="0" y="0"/>
                </a:moveTo>
                <a:lnTo>
                  <a:pt x="3899404" y="0"/>
                </a:lnTo>
                <a:lnTo>
                  <a:pt x="3899404" y="1531402"/>
                </a:lnTo>
                <a:lnTo>
                  <a:pt x="0" y="1531402"/>
                </a:lnTo>
                <a:lnTo>
                  <a:pt x="0" y="0"/>
                </a:lnTo>
                <a:close/>
              </a:path>
            </a:pathLst>
          </a:custGeom>
          <a:blipFill>
            <a:blip r:embed="rId2">
              <a:extLst>
                <a:ext uri="{96DAC541-7B7A-43D3-8B79-37D633B846F1}">
                  <asvg:svgBlip xmlns:asvg="http://schemas.microsoft.com/office/drawing/2016/SVG/main" xmlns="" r:embed="rId3"/>
                </a:ext>
              </a:extLst>
            </a:blip>
            <a:stretch>
              <a:fillRect t="-304" b="-304"/>
            </a:stretch>
          </a:blipFill>
        </p:spPr>
      </p:sp>
      <p:sp>
        <p:nvSpPr>
          <p:cNvPr id="3" name="Freeform 3"/>
          <p:cNvSpPr/>
          <p:nvPr/>
        </p:nvSpPr>
        <p:spPr>
          <a:xfrm flipH="1" flipV="1">
            <a:off x="3613754" y="4323288"/>
            <a:ext cx="3899404" cy="1531402"/>
          </a:xfrm>
          <a:custGeom>
            <a:avLst/>
            <a:gdLst/>
            <a:ahLst/>
            <a:cxnLst/>
            <a:rect l="l" t="t" r="r" b="b"/>
            <a:pathLst>
              <a:path w="3899404" h="1531402">
                <a:moveTo>
                  <a:pt x="3899404" y="1531402"/>
                </a:moveTo>
                <a:lnTo>
                  <a:pt x="0" y="1531402"/>
                </a:lnTo>
                <a:lnTo>
                  <a:pt x="0" y="0"/>
                </a:lnTo>
                <a:lnTo>
                  <a:pt x="3899404" y="0"/>
                </a:lnTo>
                <a:lnTo>
                  <a:pt x="3899404" y="1531402"/>
                </a:lnTo>
                <a:close/>
              </a:path>
            </a:pathLst>
          </a:custGeom>
          <a:blipFill>
            <a:blip r:embed="rId2">
              <a:extLst>
                <a:ext uri="{96DAC541-7B7A-43D3-8B79-37D633B846F1}">
                  <asvg:svgBlip xmlns:asvg="http://schemas.microsoft.com/office/drawing/2016/SVG/main" xmlns="" r:embed="rId3"/>
                </a:ext>
              </a:extLst>
            </a:blip>
            <a:stretch>
              <a:fillRect t="-304" b="-304"/>
            </a:stretch>
          </a:blipFill>
        </p:spPr>
      </p:sp>
      <p:sp>
        <p:nvSpPr>
          <p:cNvPr id="4" name="Freeform 4"/>
          <p:cNvSpPr/>
          <p:nvPr/>
        </p:nvSpPr>
        <p:spPr>
          <a:xfrm>
            <a:off x="7200280" y="4323288"/>
            <a:ext cx="3964958" cy="1557147"/>
          </a:xfrm>
          <a:custGeom>
            <a:avLst/>
            <a:gdLst/>
            <a:ahLst/>
            <a:cxnLst/>
            <a:rect l="l" t="t" r="r" b="b"/>
            <a:pathLst>
              <a:path w="3964958" h="1557147">
                <a:moveTo>
                  <a:pt x="0" y="0"/>
                </a:moveTo>
                <a:lnTo>
                  <a:pt x="3964958" y="0"/>
                </a:lnTo>
                <a:lnTo>
                  <a:pt x="3964958" y="1557147"/>
                </a:lnTo>
                <a:lnTo>
                  <a:pt x="0" y="1557147"/>
                </a:lnTo>
                <a:lnTo>
                  <a:pt x="0" y="0"/>
                </a:lnTo>
                <a:close/>
              </a:path>
            </a:pathLst>
          </a:custGeom>
          <a:blipFill>
            <a:blip r:embed="rId2">
              <a:extLst>
                <a:ext uri="{96DAC541-7B7A-43D3-8B79-37D633B846F1}">
                  <asvg:svgBlip xmlns:asvg="http://schemas.microsoft.com/office/drawing/2016/SVG/main" xmlns="" r:embed="rId3"/>
                </a:ext>
              </a:extLst>
            </a:blip>
            <a:stretch>
              <a:fillRect t="-71" b="-71"/>
            </a:stretch>
          </a:blipFill>
        </p:spPr>
      </p:sp>
      <p:sp>
        <p:nvSpPr>
          <p:cNvPr id="5" name="Freeform 5"/>
          <p:cNvSpPr/>
          <p:nvPr/>
        </p:nvSpPr>
        <p:spPr>
          <a:xfrm flipH="1" flipV="1">
            <a:off x="10814033" y="4323288"/>
            <a:ext cx="3899404" cy="1531402"/>
          </a:xfrm>
          <a:custGeom>
            <a:avLst/>
            <a:gdLst/>
            <a:ahLst/>
            <a:cxnLst/>
            <a:rect l="l" t="t" r="r" b="b"/>
            <a:pathLst>
              <a:path w="3899404" h="1531402">
                <a:moveTo>
                  <a:pt x="3899404" y="1531402"/>
                </a:moveTo>
                <a:lnTo>
                  <a:pt x="0" y="1531402"/>
                </a:lnTo>
                <a:lnTo>
                  <a:pt x="0" y="0"/>
                </a:lnTo>
                <a:lnTo>
                  <a:pt x="3899404" y="0"/>
                </a:lnTo>
                <a:lnTo>
                  <a:pt x="3899404" y="1531402"/>
                </a:lnTo>
                <a:close/>
              </a:path>
            </a:pathLst>
          </a:custGeom>
          <a:blipFill>
            <a:blip r:embed="rId2">
              <a:extLst>
                <a:ext uri="{96DAC541-7B7A-43D3-8B79-37D633B846F1}">
                  <asvg:svgBlip xmlns:asvg="http://schemas.microsoft.com/office/drawing/2016/SVG/main" xmlns="" r:embed="rId3"/>
                </a:ext>
              </a:extLst>
            </a:blip>
            <a:stretch>
              <a:fillRect t="-304" b="-304"/>
            </a:stretch>
          </a:blipFill>
        </p:spPr>
      </p:sp>
      <p:sp>
        <p:nvSpPr>
          <p:cNvPr id="6" name="Freeform 6"/>
          <p:cNvSpPr/>
          <p:nvPr/>
        </p:nvSpPr>
        <p:spPr>
          <a:xfrm>
            <a:off x="14352989" y="4376475"/>
            <a:ext cx="3763975" cy="1478216"/>
          </a:xfrm>
          <a:custGeom>
            <a:avLst/>
            <a:gdLst/>
            <a:ahLst/>
            <a:cxnLst/>
            <a:rect l="l" t="t" r="r" b="b"/>
            <a:pathLst>
              <a:path w="3763975" h="1478216">
                <a:moveTo>
                  <a:pt x="0" y="0"/>
                </a:moveTo>
                <a:lnTo>
                  <a:pt x="3763975" y="0"/>
                </a:lnTo>
                <a:lnTo>
                  <a:pt x="3763975" y="1478216"/>
                </a:lnTo>
                <a:lnTo>
                  <a:pt x="0" y="1478216"/>
                </a:lnTo>
                <a:lnTo>
                  <a:pt x="0" y="0"/>
                </a:lnTo>
                <a:close/>
              </a:path>
            </a:pathLst>
          </a:custGeom>
          <a:blipFill>
            <a:blip r:embed="rId2">
              <a:extLst>
                <a:ext uri="{96DAC541-7B7A-43D3-8B79-37D633B846F1}">
                  <asvg:svgBlip xmlns:asvg="http://schemas.microsoft.com/office/drawing/2016/SVG/main" xmlns="" r:embed="rId3"/>
                </a:ext>
              </a:extLst>
            </a:blip>
            <a:stretch>
              <a:fillRect t="-154" b="-154"/>
            </a:stretch>
          </a:blipFill>
        </p:spPr>
      </p:sp>
      <p:sp>
        <p:nvSpPr>
          <p:cNvPr id="7" name="Freeform 7"/>
          <p:cNvSpPr/>
          <p:nvPr/>
        </p:nvSpPr>
        <p:spPr>
          <a:xfrm>
            <a:off x="15763486" y="4452771"/>
            <a:ext cx="1253930" cy="1272438"/>
          </a:xfrm>
          <a:custGeom>
            <a:avLst/>
            <a:gdLst/>
            <a:ahLst/>
            <a:cxnLst/>
            <a:rect l="l" t="t" r="r" b="b"/>
            <a:pathLst>
              <a:path w="1253930" h="1272438">
                <a:moveTo>
                  <a:pt x="0" y="0"/>
                </a:moveTo>
                <a:lnTo>
                  <a:pt x="1253930" y="0"/>
                </a:lnTo>
                <a:lnTo>
                  <a:pt x="1253930" y="1272438"/>
                </a:lnTo>
                <a:lnTo>
                  <a:pt x="0" y="1272438"/>
                </a:lnTo>
                <a:lnTo>
                  <a:pt x="0" y="0"/>
                </a:lnTo>
                <a:close/>
              </a:path>
            </a:pathLst>
          </a:custGeom>
          <a:blipFill>
            <a:blip r:embed="rId4">
              <a:extLst>
                <a:ext uri="{96DAC541-7B7A-43D3-8B79-37D633B846F1}">
                  <asvg:svgBlip xmlns:asvg="http://schemas.microsoft.com/office/drawing/2016/SVG/main" xmlns="" r:embed="rId5"/>
                </a:ext>
              </a:extLst>
            </a:blip>
            <a:stretch>
              <a:fillRect t="-19" b="-19"/>
            </a:stretch>
          </a:blipFill>
        </p:spPr>
      </p:sp>
      <p:sp>
        <p:nvSpPr>
          <p:cNvPr id="8" name="Freeform 8"/>
          <p:cNvSpPr/>
          <p:nvPr/>
        </p:nvSpPr>
        <p:spPr>
          <a:xfrm>
            <a:off x="1382911" y="4511155"/>
            <a:ext cx="1264690" cy="1264690"/>
          </a:xfrm>
          <a:custGeom>
            <a:avLst/>
            <a:gdLst/>
            <a:ahLst/>
            <a:cxnLst/>
            <a:rect l="l" t="t" r="r" b="b"/>
            <a:pathLst>
              <a:path w="1264690" h="1264690">
                <a:moveTo>
                  <a:pt x="0" y="0"/>
                </a:moveTo>
                <a:lnTo>
                  <a:pt x="1264690" y="0"/>
                </a:lnTo>
                <a:lnTo>
                  <a:pt x="1264690" y="1264690"/>
                </a:lnTo>
                <a:lnTo>
                  <a:pt x="0" y="126469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a:off x="8517597" y="4494623"/>
            <a:ext cx="1291998" cy="1214478"/>
          </a:xfrm>
          <a:custGeom>
            <a:avLst/>
            <a:gdLst/>
            <a:ahLst/>
            <a:cxnLst/>
            <a:rect l="l" t="t" r="r" b="b"/>
            <a:pathLst>
              <a:path w="1291998" h="1214478">
                <a:moveTo>
                  <a:pt x="0" y="0"/>
                </a:moveTo>
                <a:lnTo>
                  <a:pt x="1291998" y="0"/>
                </a:lnTo>
                <a:lnTo>
                  <a:pt x="1291998" y="1214478"/>
                </a:lnTo>
                <a:lnTo>
                  <a:pt x="0" y="1214478"/>
                </a:lnTo>
                <a:lnTo>
                  <a:pt x="0" y="0"/>
                </a:lnTo>
                <a:close/>
              </a:path>
            </a:pathLst>
          </a:custGeom>
          <a:blipFill>
            <a:blip r:embed="rId8">
              <a:extLst>
                <a:ext uri="{96DAC541-7B7A-43D3-8B79-37D633B846F1}">
                  <asvg:svgBlip xmlns:asvg="http://schemas.microsoft.com/office/drawing/2016/SVG/main" xmlns="" r:embed="rId9"/>
                </a:ext>
              </a:extLst>
            </a:blip>
            <a:stretch>
              <a:fillRect t="-62" b="-62"/>
            </a:stretch>
          </a:blipFill>
        </p:spPr>
      </p:sp>
      <p:sp>
        <p:nvSpPr>
          <p:cNvPr id="10" name="Freeform 10"/>
          <p:cNvSpPr/>
          <p:nvPr/>
        </p:nvSpPr>
        <p:spPr>
          <a:xfrm>
            <a:off x="12082051" y="4511155"/>
            <a:ext cx="1354124" cy="1098533"/>
          </a:xfrm>
          <a:custGeom>
            <a:avLst/>
            <a:gdLst/>
            <a:ahLst/>
            <a:cxnLst/>
            <a:rect l="l" t="t" r="r" b="b"/>
            <a:pathLst>
              <a:path w="1354124" h="1098533">
                <a:moveTo>
                  <a:pt x="0" y="0"/>
                </a:moveTo>
                <a:lnTo>
                  <a:pt x="1354124" y="0"/>
                </a:lnTo>
                <a:lnTo>
                  <a:pt x="1354124" y="1098533"/>
                </a:lnTo>
                <a:lnTo>
                  <a:pt x="0" y="1098533"/>
                </a:lnTo>
                <a:lnTo>
                  <a:pt x="0" y="0"/>
                </a:lnTo>
                <a:close/>
              </a:path>
            </a:pathLst>
          </a:custGeom>
          <a:blipFill>
            <a:blip r:embed="rId10">
              <a:extLst>
                <a:ext uri="{96DAC541-7B7A-43D3-8B79-37D633B846F1}">
                  <asvg:svgBlip xmlns:asvg="http://schemas.microsoft.com/office/drawing/2016/SVG/main" xmlns="" r:embed="rId11"/>
                </a:ext>
              </a:extLst>
            </a:blip>
            <a:stretch>
              <a:fillRect t="-427" b="-427"/>
            </a:stretch>
          </a:blipFill>
        </p:spPr>
      </p:sp>
      <p:sp>
        <p:nvSpPr>
          <p:cNvPr id="11" name="TextBox 11"/>
          <p:cNvSpPr txBox="1"/>
          <p:nvPr/>
        </p:nvSpPr>
        <p:spPr>
          <a:xfrm>
            <a:off x="3770193" y="2665469"/>
            <a:ext cx="3586526" cy="839549"/>
          </a:xfrm>
          <a:prstGeom prst="rect">
            <a:avLst/>
          </a:prstGeom>
        </p:spPr>
        <p:txBody>
          <a:bodyPr lIns="0" tIns="0" rIns="0" bIns="0" rtlCol="0" anchor="t">
            <a:spAutoFit/>
          </a:bodyPr>
          <a:lstStyle/>
          <a:p>
            <a:pPr algn="ctr">
              <a:lnSpc>
                <a:spcPts val="3075"/>
              </a:lnSpc>
            </a:pPr>
            <a:r>
              <a:rPr lang="en-US" sz="2196">
                <a:solidFill>
                  <a:srgbClr val="003399"/>
                </a:solidFill>
                <a:latin typeface="Arimo"/>
                <a:ea typeface="Arimo"/>
                <a:cs typeface="Arimo"/>
                <a:sym typeface="Arimo"/>
              </a:rPr>
              <a:t>E-İHRACAT KONSORSİYUMLARI</a:t>
            </a:r>
          </a:p>
        </p:txBody>
      </p:sp>
      <p:sp>
        <p:nvSpPr>
          <p:cNvPr id="12" name="TextBox 12"/>
          <p:cNvSpPr txBox="1"/>
          <p:nvPr/>
        </p:nvSpPr>
        <p:spPr>
          <a:xfrm>
            <a:off x="3265899" y="401955"/>
            <a:ext cx="11988941" cy="899922"/>
          </a:xfrm>
          <a:prstGeom prst="rect">
            <a:avLst/>
          </a:prstGeom>
        </p:spPr>
        <p:txBody>
          <a:bodyPr lIns="0" tIns="0" rIns="0" bIns="0" rtlCol="0" anchor="t">
            <a:spAutoFit/>
          </a:bodyPr>
          <a:lstStyle/>
          <a:p>
            <a:pPr algn="ctr">
              <a:lnSpc>
                <a:spcPts val="6622"/>
              </a:lnSpc>
            </a:pPr>
            <a:r>
              <a:rPr lang="en-US" sz="4800" b="1" spc="470">
                <a:solidFill>
                  <a:srgbClr val="003399"/>
                </a:solidFill>
                <a:latin typeface="Oswald Bold"/>
                <a:ea typeface="Oswald Bold"/>
                <a:cs typeface="Oswald Bold"/>
                <a:sym typeface="Oswald Bold"/>
              </a:rPr>
              <a:t>YARARLANICILAR</a:t>
            </a:r>
          </a:p>
        </p:txBody>
      </p:sp>
      <p:sp>
        <p:nvSpPr>
          <p:cNvPr id="13" name="TextBox 13"/>
          <p:cNvSpPr txBox="1"/>
          <p:nvPr/>
        </p:nvSpPr>
        <p:spPr>
          <a:xfrm>
            <a:off x="14330360" y="6599159"/>
            <a:ext cx="4120181" cy="448841"/>
          </a:xfrm>
          <a:prstGeom prst="rect">
            <a:avLst/>
          </a:prstGeom>
        </p:spPr>
        <p:txBody>
          <a:bodyPr lIns="0" tIns="0" rIns="0" bIns="0" rtlCol="0" anchor="t">
            <a:spAutoFit/>
          </a:bodyPr>
          <a:lstStyle/>
          <a:p>
            <a:pPr algn="ctr">
              <a:lnSpc>
                <a:spcPts val="3523"/>
              </a:lnSpc>
            </a:pPr>
            <a:r>
              <a:rPr lang="tr-TR" sz="2517" b="1" i="1" dirty="0" smtClean="0">
                <a:solidFill>
                  <a:srgbClr val="003399"/>
                </a:solidFill>
                <a:latin typeface="Arimo Bold Italics"/>
                <a:ea typeface="Arimo Bold Italics"/>
                <a:cs typeface="Arimo Bold Italics"/>
                <a:sym typeface="Arimo Bold Italics"/>
              </a:rPr>
              <a:t>15</a:t>
            </a:r>
            <a:r>
              <a:rPr lang="en-US" sz="2517" b="1" i="1" dirty="0" smtClean="0">
                <a:solidFill>
                  <a:srgbClr val="003399"/>
                </a:solidFill>
                <a:latin typeface="Arimo Bold Italics"/>
                <a:ea typeface="Arimo Bold Italics"/>
                <a:cs typeface="Arimo Bold Italics"/>
                <a:sym typeface="Arimo Bold Italics"/>
              </a:rPr>
              <a:t> </a:t>
            </a:r>
            <a:r>
              <a:rPr lang="en-US" sz="2517" b="1" i="1" dirty="0" err="1">
                <a:solidFill>
                  <a:srgbClr val="003399"/>
                </a:solidFill>
                <a:latin typeface="Arimo Bold Italics"/>
                <a:ea typeface="Arimo Bold Italics"/>
                <a:cs typeface="Arimo Bold Italics"/>
                <a:sym typeface="Arimo Bold Italics"/>
              </a:rPr>
              <a:t>Milyon</a:t>
            </a:r>
            <a:r>
              <a:rPr lang="en-US" sz="2517" b="1" i="1" dirty="0">
                <a:solidFill>
                  <a:srgbClr val="003399"/>
                </a:solidFill>
                <a:latin typeface="Arimo Bold Italics"/>
                <a:ea typeface="Arimo Bold Italics"/>
                <a:cs typeface="Arimo Bold Italics"/>
                <a:sym typeface="Arimo Bold Italics"/>
              </a:rPr>
              <a:t> </a:t>
            </a:r>
            <a:r>
              <a:rPr lang="tr-TR" sz="2517" b="1" i="1" dirty="0" smtClean="0">
                <a:solidFill>
                  <a:srgbClr val="003399"/>
                </a:solidFill>
                <a:latin typeface="Arimo Bold Italics"/>
                <a:ea typeface="Arimo Bold Italics"/>
                <a:cs typeface="Arimo Bold Italics"/>
                <a:sym typeface="Arimo Bold Italics"/>
              </a:rPr>
              <a:t>260</a:t>
            </a:r>
            <a:r>
              <a:rPr lang="en-US" sz="2517" b="1" i="1" dirty="0" smtClean="0">
                <a:solidFill>
                  <a:srgbClr val="003399"/>
                </a:solidFill>
                <a:latin typeface="Arimo Bold Italics"/>
                <a:ea typeface="Arimo Bold Italics"/>
                <a:cs typeface="Arimo Bold Italics"/>
                <a:sym typeface="Arimo Bold Italics"/>
              </a:rPr>
              <a:t> </a:t>
            </a:r>
            <a:r>
              <a:rPr lang="en-US" sz="2517" b="1" i="1" dirty="0">
                <a:solidFill>
                  <a:srgbClr val="003399"/>
                </a:solidFill>
                <a:latin typeface="Arimo Bold Italics"/>
                <a:ea typeface="Arimo Bold Italics"/>
                <a:cs typeface="Arimo Bold Italics"/>
                <a:sym typeface="Arimo Bold Italics"/>
              </a:rPr>
              <a:t>TL</a:t>
            </a:r>
          </a:p>
        </p:txBody>
      </p:sp>
      <p:sp>
        <p:nvSpPr>
          <p:cNvPr id="14" name="TextBox 14"/>
          <p:cNvSpPr txBox="1"/>
          <p:nvPr/>
        </p:nvSpPr>
        <p:spPr>
          <a:xfrm>
            <a:off x="15191850" y="5902316"/>
            <a:ext cx="2351079" cy="839549"/>
          </a:xfrm>
          <a:prstGeom prst="rect">
            <a:avLst/>
          </a:prstGeom>
        </p:spPr>
        <p:txBody>
          <a:bodyPr lIns="0" tIns="0" rIns="0" bIns="0" rtlCol="0" anchor="t">
            <a:spAutoFit/>
          </a:bodyPr>
          <a:lstStyle/>
          <a:p>
            <a:pPr algn="ctr">
              <a:lnSpc>
                <a:spcPts val="3075"/>
              </a:lnSpc>
            </a:pPr>
            <a:r>
              <a:rPr lang="en-US" sz="2196">
                <a:solidFill>
                  <a:srgbClr val="003399"/>
                </a:solidFill>
                <a:latin typeface="Arimo"/>
                <a:ea typeface="Arimo"/>
                <a:cs typeface="Arimo"/>
                <a:sym typeface="Arimo"/>
              </a:rPr>
              <a:t>B2B PLATFORMLARI</a:t>
            </a:r>
          </a:p>
        </p:txBody>
      </p:sp>
      <p:sp>
        <p:nvSpPr>
          <p:cNvPr id="15" name="Freeform 15"/>
          <p:cNvSpPr/>
          <p:nvPr/>
        </p:nvSpPr>
        <p:spPr>
          <a:xfrm>
            <a:off x="-3569344" y="-5850532"/>
            <a:ext cx="9022634" cy="9258300"/>
          </a:xfrm>
          <a:custGeom>
            <a:avLst/>
            <a:gdLst/>
            <a:ahLst/>
            <a:cxnLst/>
            <a:rect l="l" t="t" r="r" b="b"/>
            <a:pathLst>
              <a:path w="9022634" h="9258300">
                <a:moveTo>
                  <a:pt x="0" y="0"/>
                </a:moveTo>
                <a:lnTo>
                  <a:pt x="9022634" y="0"/>
                </a:lnTo>
                <a:lnTo>
                  <a:pt x="9022634" y="9258300"/>
                </a:lnTo>
                <a:lnTo>
                  <a:pt x="0" y="9258300"/>
                </a:lnTo>
                <a:lnTo>
                  <a:pt x="0" y="0"/>
                </a:lnTo>
                <a:close/>
              </a:path>
            </a:pathLst>
          </a:custGeom>
          <a:blipFill>
            <a:blip r:embed="rId12">
              <a:extLst>
                <a:ext uri="{96DAC541-7B7A-43D3-8B79-37D633B846F1}">
                  <asvg:svgBlip xmlns:asvg="http://schemas.microsoft.com/office/drawing/2016/SVG/main" xmlns="" r:embed="rId13"/>
                </a:ext>
              </a:extLst>
            </a:blip>
            <a:stretch>
              <a:fillRect t="-12" b="-12"/>
            </a:stretch>
          </a:blipFill>
        </p:spPr>
      </p:sp>
      <p:sp>
        <p:nvSpPr>
          <p:cNvPr id="16" name="Freeform 16"/>
          <p:cNvSpPr/>
          <p:nvPr/>
        </p:nvSpPr>
        <p:spPr>
          <a:xfrm rot="-1891016">
            <a:off x="14239922" y="6019199"/>
            <a:ext cx="10749463" cy="2687366"/>
          </a:xfrm>
          <a:custGeom>
            <a:avLst/>
            <a:gdLst/>
            <a:ahLst/>
            <a:cxnLst/>
            <a:rect l="l" t="t" r="r" b="b"/>
            <a:pathLst>
              <a:path w="10749463" h="2687366">
                <a:moveTo>
                  <a:pt x="0" y="0"/>
                </a:moveTo>
                <a:lnTo>
                  <a:pt x="10749463" y="0"/>
                </a:lnTo>
                <a:lnTo>
                  <a:pt x="10749463" y="2687366"/>
                </a:lnTo>
                <a:lnTo>
                  <a:pt x="0" y="2687366"/>
                </a:lnTo>
                <a:lnTo>
                  <a:pt x="0" y="0"/>
                </a:lnTo>
                <a:close/>
              </a:path>
            </a:pathLst>
          </a:custGeom>
          <a:blipFill>
            <a:blip r:embed="rId14">
              <a:extLst>
                <a:ext uri="{96DAC541-7B7A-43D3-8B79-37D633B846F1}">
                  <asvg:svgBlip xmlns:asvg="http://schemas.microsoft.com/office/drawing/2016/SVG/main" xmlns="" r:embed="rId15"/>
                </a:ext>
              </a:extLst>
            </a:blip>
            <a:stretch>
              <a:fillRect t="-44" b="-44"/>
            </a:stretch>
          </a:blipFill>
        </p:spPr>
      </p:sp>
      <p:sp>
        <p:nvSpPr>
          <p:cNvPr id="17" name="Freeform 17"/>
          <p:cNvSpPr/>
          <p:nvPr/>
        </p:nvSpPr>
        <p:spPr>
          <a:xfrm>
            <a:off x="4950274" y="4494623"/>
            <a:ext cx="1264690" cy="1274247"/>
          </a:xfrm>
          <a:custGeom>
            <a:avLst/>
            <a:gdLst/>
            <a:ahLst/>
            <a:cxnLst/>
            <a:rect l="l" t="t" r="r" b="b"/>
            <a:pathLst>
              <a:path w="1264690" h="1274247">
                <a:moveTo>
                  <a:pt x="0" y="0"/>
                </a:moveTo>
                <a:lnTo>
                  <a:pt x="1264690" y="0"/>
                </a:lnTo>
                <a:lnTo>
                  <a:pt x="1264690" y="1274247"/>
                </a:lnTo>
                <a:lnTo>
                  <a:pt x="0" y="1274247"/>
                </a:lnTo>
                <a:lnTo>
                  <a:pt x="0" y="0"/>
                </a:lnTo>
                <a:close/>
              </a:path>
            </a:pathLst>
          </a:custGeom>
          <a:blipFill>
            <a:blip r:embed="rId16">
              <a:extLst>
                <a:ext uri="{96DAC541-7B7A-43D3-8B79-37D633B846F1}">
                  <asvg:svgBlip xmlns:asvg="http://schemas.microsoft.com/office/drawing/2016/SVG/main" xmlns="" r:embed="rId17"/>
                </a:ext>
              </a:extLst>
            </a:blip>
            <a:stretch>
              <a:fillRect l="-377" r="-377"/>
            </a:stretch>
          </a:blipFill>
        </p:spPr>
      </p:sp>
      <p:sp>
        <p:nvSpPr>
          <p:cNvPr id="18" name="TextBox 18"/>
          <p:cNvSpPr txBox="1"/>
          <p:nvPr/>
        </p:nvSpPr>
        <p:spPr>
          <a:xfrm>
            <a:off x="65554" y="6318145"/>
            <a:ext cx="4120181" cy="448841"/>
          </a:xfrm>
          <a:prstGeom prst="rect">
            <a:avLst/>
          </a:prstGeom>
        </p:spPr>
        <p:txBody>
          <a:bodyPr lIns="0" tIns="0" rIns="0" bIns="0" rtlCol="0" anchor="t">
            <a:spAutoFit/>
          </a:bodyPr>
          <a:lstStyle/>
          <a:p>
            <a:pPr algn="ctr">
              <a:lnSpc>
                <a:spcPts val="3523"/>
              </a:lnSpc>
            </a:pPr>
            <a:r>
              <a:rPr lang="tr-TR" sz="2517" b="1" i="1" dirty="0" smtClean="0">
                <a:solidFill>
                  <a:srgbClr val="003399"/>
                </a:solidFill>
                <a:latin typeface="Arimo Bold Italics"/>
                <a:ea typeface="Arimo Bold Italics"/>
                <a:cs typeface="Arimo Bold Italics"/>
                <a:sym typeface="Arimo Bold Italics"/>
              </a:rPr>
              <a:t>57</a:t>
            </a:r>
            <a:r>
              <a:rPr lang="en-US" sz="2517" b="1" i="1" dirty="0" smtClean="0">
                <a:solidFill>
                  <a:srgbClr val="003399"/>
                </a:solidFill>
                <a:latin typeface="Arimo Bold Italics"/>
                <a:ea typeface="Arimo Bold Italics"/>
                <a:cs typeface="Arimo Bold Italics"/>
                <a:sym typeface="Arimo Bold Italics"/>
              </a:rPr>
              <a:t> </a:t>
            </a:r>
            <a:r>
              <a:rPr lang="en-US" sz="2517" b="1" i="1" dirty="0" err="1">
                <a:solidFill>
                  <a:srgbClr val="003399"/>
                </a:solidFill>
                <a:latin typeface="Arimo Bold Italics"/>
                <a:ea typeface="Arimo Bold Italics"/>
                <a:cs typeface="Arimo Bold Italics"/>
                <a:sym typeface="Arimo Bold Italics"/>
              </a:rPr>
              <a:t>Milyon</a:t>
            </a:r>
            <a:r>
              <a:rPr lang="en-US" sz="2517" b="1" i="1" dirty="0">
                <a:solidFill>
                  <a:srgbClr val="003399"/>
                </a:solidFill>
                <a:latin typeface="Arimo Bold Italics"/>
                <a:ea typeface="Arimo Bold Italics"/>
                <a:cs typeface="Arimo Bold Italics"/>
                <a:sym typeface="Arimo Bold Italics"/>
              </a:rPr>
              <a:t> </a:t>
            </a:r>
            <a:r>
              <a:rPr lang="tr-TR" sz="2517" b="1" i="1" dirty="0" smtClean="0">
                <a:solidFill>
                  <a:srgbClr val="003399"/>
                </a:solidFill>
                <a:latin typeface="Arimo Bold Italics"/>
                <a:ea typeface="Arimo Bold Italics"/>
                <a:cs typeface="Arimo Bold Italics"/>
                <a:sym typeface="Arimo Bold Italics"/>
              </a:rPr>
              <a:t>232</a:t>
            </a:r>
            <a:r>
              <a:rPr lang="en-US" sz="2517" b="1" i="1" dirty="0" smtClean="0">
                <a:solidFill>
                  <a:srgbClr val="003399"/>
                </a:solidFill>
                <a:latin typeface="Arimo Bold Italics"/>
                <a:ea typeface="Arimo Bold Italics"/>
                <a:cs typeface="Arimo Bold Italics"/>
                <a:sym typeface="Arimo Bold Italics"/>
              </a:rPr>
              <a:t> </a:t>
            </a:r>
            <a:r>
              <a:rPr lang="en-US" sz="2517" b="1" i="1" dirty="0">
                <a:solidFill>
                  <a:srgbClr val="003399"/>
                </a:solidFill>
                <a:latin typeface="Arimo Bold Italics"/>
                <a:ea typeface="Arimo Bold Italics"/>
                <a:cs typeface="Arimo Bold Italics"/>
                <a:sym typeface="Arimo Bold Italics"/>
              </a:rPr>
              <a:t>TL</a:t>
            </a:r>
          </a:p>
        </p:txBody>
      </p:sp>
      <p:sp>
        <p:nvSpPr>
          <p:cNvPr id="19" name="TextBox 19"/>
          <p:cNvSpPr txBox="1"/>
          <p:nvPr/>
        </p:nvSpPr>
        <p:spPr>
          <a:xfrm>
            <a:off x="941973" y="5902316"/>
            <a:ext cx="2351079" cy="449024"/>
          </a:xfrm>
          <a:prstGeom prst="rect">
            <a:avLst/>
          </a:prstGeom>
        </p:spPr>
        <p:txBody>
          <a:bodyPr lIns="0" tIns="0" rIns="0" bIns="0" rtlCol="0" anchor="t">
            <a:spAutoFit/>
          </a:bodyPr>
          <a:lstStyle/>
          <a:p>
            <a:pPr algn="ctr">
              <a:lnSpc>
                <a:spcPts val="3075"/>
              </a:lnSpc>
            </a:pPr>
            <a:r>
              <a:rPr lang="en-US" sz="2196">
                <a:solidFill>
                  <a:srgbClr val="003399"/>
                </a:solidFill>
                <a:latin typeface="Arimo"/>
                <a:ea typeface="Arimo"/>
                <a:cs typeface="Arimo"/>
                <a:sym typeface="Arimo"/>
              </a:rPr>
              <a:t>ŞİRKETLER</a:t>
            </a:r>
          </a:p>
        </p:txBody>
      </p:sp>
      <p:sp>
        <p:nvSpPr>
          <p:cNvPr id="20" name="TextBox 20"/>
          <p:cNvSpPr txBox="1"/>
          <p:nvPr/>
        </p:nvSpPr>
        <p:spPr>
          <a:xfrm>
            <a:off x="7200280" y="6653479"/>
            <a:ext cx="4120181" cy="448841"/>
          </a:xfrm>
          <a:prstGeom prst="rect">
            <a:avLst/>
          </a:prstGeom>
        </p:spPr>
        <p:txBody>
          <a:bodyPr lIns="0" tIns="0" rIns="0" bIns="0" rtlCol="0" anchor="t">
            <a:spAutoFit/>
          </a:bodyPr>
          <a:lstStyle/>
          <a:p>
            <a:pPr algn="ctr">
              <a:lnSpc>
                <a:spcPts val="3523"/>
              </a:lnSpc>
            </a:pPr>
            <a:r>
              <a:rPr lang="en-US" sz="2517" b="1" i="1" dirty="0" smtClean="0">
                <a:solidFill>
                  <a:srgbClr val="003399"/>
                </a:solidFill>
                <a:latin typeface="Arimo Bold Italics"/>
                <a:ea typeface="Arimo Bold Italics"/>
                <a:cs typeface="Arimo Bold Italics"/>
                <a:sym typeface="Arimo Bold Italics"/>
              </a:rPr>
              <a:t>1</a:t>
            </a:r>
            <a:r>
              <a:rPr lang="tr-TR" sz="2517" b="1" i="1" dirty="0" smtClean="0">
                <a:solidFill>
                  <a:srgbClr val="003399"/>
                </a:solidFill>
                <a:latin typeface="Arimo Bold Italics"/>
                <a:ea typeface="Arimo Bold Italics"/>
                <a:cs typeface="Arimo Bold Italics"/>
                <a:sym typeface="Arimo Bold Italics"/>
              </a:rPr>
              <a:t>71</a:t>
            </a:r>
            <a:r>
              <a:rPr lang="en-US" sz="2517" b="1" i="1" dirty="0" smtClean="0">
                <a:solidFill>
                  <a:srgbClr val="003399"/>
                </a:solidFill>
                <a:latin typeface="Arimo Bold Italics"/>
                <a:ea typeface="Arimo Bold Italics"/>
                <a:cs typeface="Arimo Bold Italics"/>
                <a:sym typeface="Arimo Bold Italics"/>
              </a:rPr>
              <a:t> </a:t>
            </a:r>
            <a:r>
              <a:rPr lang="en-US" sz="2517" b="1" i="1" dirty="0" err="1">
                <a:solidFill>
                  <a:srgbClr val="003399"/>
                </a:solidFill>
                <a:latin typeface="Arimo Bold Italics"/>
                <a:ea typeface="Arimo Bold Italics"/>
                <a:cs typeface="Arimo Bold Italics"/>
                <a:sym typeface="Arimo Bold Italics"/>
              </a:rPr>
              <a:t>Milyon</a:t>
            </a:r>
            <a:r>
              <a:rPr lang="en-US" sz="2517" b="1" i="1" dirty="0">
                <a:solidFill>
                  <a:srgbClr val="003399"/>
                </a:solidFill>
                <a:latin typeface="Arimo Bold Italics"/>
                <a:ea typeface="Arimo Bold Italics"/>
                <a:cs typeface="Arimo Bold Italics"/>
                <a:sym typeface="Arimo Bold Italics"/>
              </a:rPr>
              <a:t> </a:t>
            </a:r>
            <a:r>
              <a:rPr lang="tr-TR" sz="2517" b="1" i="1" dirty="0" smtClean="0">
                <a:solidFill>
                  <a:srgbClr val="003399"/>
                </a:solidFill>
                <a:latin typeface="Arimo Bold Italics"/>
                <a:ea typeface="Arimo Bold Italics"/>
                <a:cs typeface="Arimo Bold Italics"/>
                <a:sym typeface="Arimo Bold Italics"/>
              </a:rPr>
              <a:t>697</a:t>
            </a:r>
            <a:r>
              <a:rPr lang="en-US" sz="2517" b="1" i="1" dirty="0" smtClean="0">
                <a:solidFill>
                  <a:srgbClr val="003399"/>
                </a:solidFill>
                <a:latin typeface="Arimo Bold Italics"/>
                <a:ea typeface="Arimo Bold Italics"/>
                <a:cs typeface="Arimo Bold Italics"/>
                <a:sym typeface="Arimo Bold Italics"/>
              </a:rPr>
              <a:t> </a:t>
            </a:r>
            <a:r>
              <a:rPr lang="en-US" sz="2517" b="1" i="1" dirty="0">
                <a:solidFill>
                  <a:srgbClr val="003399"/>
                </a:solidFill>
                <a:latin typeface="Arimo Bold Italics"/>
                <a:ea typeface="Arimo Bold Italics"/>
                <a:cs typeface="Arimo Bold Italics"/>
                <a:sym typeface="Arimo Bold Italics"/>
              </a:rPr>
              <a:t>TL</a:t>
            </a:r>
          </a:p>
        </p:txBody>
      </p:sp>
      <p:sp>
        <p:nvSpPr>
          <p:cNvPr id="21" name="TextBox 21"/>
          <p:cNvSpPr txBox="1"/>
          <p:nvPr/>
        </p:nvSpPr>
        <p:spPr>
          <a:xfrm>
            <a:off x="7241097" y="5956636"/>
            <a:ext cx="3805806" cy="839549"/>
          </a:xfrm>
          <a:prstGeom prst="rect">
            <a:avLst/>
          </a:prstGeom>
        </p:spPr>
        <p:txBody>
          <a:bodyPr lIns="0" tIns="0" rIns="0" bIns="0" rtlCol="0" anchor="t">
            <a:spAutoFit/>
          </a:bodyPr>
          <a:lstStyle/>
          <a:p>
            <a:pPr algn="ctr">
              <a:lnSpc>
                <a:spcPts val="3075"/>
              </a:lnSpc>
            </a:pPr>
            <a:r>
              <a:rPr lang="en-US" sz="2196">
                <a:solidFill>
                  <a:srgbClr val="003399"/>
                </a:solidFill>
                <a:latin typeface="Arimo"/>
                <a:ea typeface="Arimo"/>
                <a:cs typeface="Arimo"/>
                <a:sym typeface="Arimo"/>
              </a:rPr>
              <a:t>PERAKENDE E-TİCARET SİTELERİ</a:t>
            </a:r>
          </a:p>
        </p:txBody>
      </p:sp>
      <p:sp>
        <p:nvSpPr>
          <p:cNvPr id="22" name="TextBox 22"/>
          <p:cNvSpPr txBox="1"/>
          <p:nvPr/>
        </p:nvSpPr>
        <p:spPr>
          <a:xfrm>
            <a:off x="3613754" y="3667112"/>
            <a:ext cx="4120181" cy="448841"/>
          </a:xfrm>
          <a:prstGeom prst="rect">
            <a:avLst/>
          </a:prstGeom>
        </p:spPr>
        <p:txBody>
          <a:bodyPr lIns="0" tIns="0" rIns="0" bIns="0" rtlCol="0" anchor="t">
            <a:spAutoFit/>
          </a:bodyPr>
          <a:lstStyle/>
          <a:p>
            <a:pPr algn="ctr">
              <a:lnSpc>
                <a:spcPts val="3523"/>
              </a:lnSpc>
            </a:pPr>
            <a:r>
              <a:rPr lang="tr-TR" sz="2517" b="1" i="1" dirty="0" smtClean="0">
                <a:solidFill>
                  <a:srgbClr val="003399"/>
                </a:solidFill>
                <a:latin typeface="Arimo Bold Italics"/>
                <a:ea typeface="Arimo Bold Italics"/>
                <a:cs typeface="Arimo Bold Italics"/>
                <a:sym typeface="Arimo Bold Italics"/>
              </a:rPr>
              <a:t>171</a:t>
            </a:r>
            <a:r>
              <a:rPr lang="en-US" sz="2517" b="1" i="1" dirty="0" smtClean="0">
                <a:solidFill>
                  <a:srgbClr val="003399"/>
                </a:solidFill>
                <a:latin typeface="Arimo Bold Italics"/>
                <a:ea typeface="Arimo Bold Italics"/>
                <a:cs typeface="Arimo Bold Italics"/>
                <a:sym typeface="Arimo Bold Italics"/>
              </a:rPr>
              <a:t> </a:t>
            </a:r>
            <a:r>
              <a:rPr lang="en-US" sz="2517" b="1" i="1" dirty="0" err="1">
                <a:solidFill>
                  <a:srgbClr val="003399"/>
                </a:solidFill>
                <a:latin typeface="Arimo Bold Italics"/>
                <a:ea typeface="Arimo Bold Italics"/>
                <a:cs typeface="Arimo Bold Italics"/>
                <a:sym typeface="Arimo Bold Italics"/>
              </a:rPr>
              <a:t>Milyon</a:t>
            </a:r>
            <a:r>
              <a:rPr lang="en-US" sz="2517" b="1" i="1" dirty="0">
                <a:solidFill>
                  <a:srgbClr val="003399"/>
                </a:solidFill>
                <a:latin typeface="Arimo Bold Italics"/>
                <a:ea typeface="Arimo Bold Italics"/>
                <a:cs typeface="Arimo Bold Italics"/>
                <a:sym typeface="Arimo Bold Italics"/>
              </a:rPr>
              <a:t> </a:t>
            </a:r>
            <a:r>
              <a:rPr lang="tr-TR" sz="2517" b="1" i="1" dirty="0" smtClean="0">
                <a:solidFill>
                  <a:srgbClr val="003399"/>
                </a:solidFill>
                <a:latin typeface="Arimo Bold Italics"/>
                <a:ea typeface="Arimo Bold Italics"/>
                <a:cs typeface="Arimo Bold Italics"/>
                <a:sym typeface="Arimo Bold Italics"/>
              </a:rPr>
              <a:t>697</a:t>
            </a:r>
            <a:r>
              <a:rPr lang="en-US" sz="2517" b="1" i="1" dirty="0" smtClean="0">
                <a:solidFill>
                  <a:srgbClr val="003399"/>
                </a:solidFill>
                <a:latin typeface="Arimo Bold Italics"/>
                <a:ea typeface="Arimo Bold Italics"/>
                <a:cs typeface="Arimo Bold Italics"/>
                <a:sym typeface="Arimo Bold Italics"/>
              </a:rPr>
              <a:t> </a:t>
            </a:r>
            <a:r>
              <a:rPr lang="en-US" sz="2517" b="1" i="1" dirty="0">
                <a:solidFill>
                  <a:srgbClr val="003399"/>
                </a:solidFill>
                <a:latin typeface="Arimo Bold Italics"/>
                <a:ea typeface="Arimo Bold Italics"/>
                <a:cs typeface="Arimo Bold Italics"/>
                <a:sym typeface="Arimo Bold Italics"/>
              </a:rPr>
              <a:t>TL</a:t>
            </a:r>
          </a:p>
        </p:txBody>
      </p:sp>
      <p:sp>
        <p:nvSpPr>
          <p:cNvPr id="23" name="TextBox 23"/>
          <p:cNvSpPr txBox="1"/>
          <p:nvPr/>
        </p:nvSpPr>
        <p:spPr>
          <a:xfrm>
            <a:off x="10814033" y="3563003"/>
            <a:ext cx="4120181" cy="448841"/>
          </a:xfrm>
          <a:prstGeom prst="rect">
            <a:avLst/>
          </a:prstGeom>
        </p:spPr>
        <p:txBody>
          <a:bodyPr lIns="0" tIns="0" rIns="0" bIns="0" rtlCol="0" anchor="t">
            <a:spAutoFit/>
          </a:bodyPr>
          <a:lstStyle/>
          <a:p>
            <a:pPr algn="ctr">
              <a:lnSpc>
                <a:spcPts val="3523"/>
              </a:lnSpc>
            </a:pPr>
            <a:r>
              <a:rPr lang="en-US" sz="2517" b="1" i="1" dirty="0" smtClean="0">
                <a:solidFill>
                  <a:srgbClr val="003399"/>
                </a:solidFill>
                <a:latin typeface="Arimo Bold Italics"/>
                <a:ea typeface="Arimo Bold Italics"/>
                <a:cs typeface="Arimo Bold Italics"/>
                <a:sym typeface="Arimo Bold Italics"/>
              </a:rPr>
              <a:t>1</a:t>
            </a:r>
            <a:r>
              <a:rPr lang="tr-TR" sz="2517" b="1" i="1" dirty="0" smtClean="0">
                <a:solidFill>
                  <a:srgbClr val="003399"/>
                </a:solidFill>
                <a:latin typeface="Arimo Bold Italics"/>
                <a:ea typeface="Arimo Bold Italics"/>
                <a:cs typeface="Arimo Bold Italics"/>
                <a:sym typeface="Arimo Bold Italics"/>
              </a:rPr>
              <a:t>71</a:t>
            </a:r>
            <a:r>
              <a:rPr lang="en-US" sz="2517" b="1" i="1" dirty="0" smtClean="0">
                <a:solidFill>
                  <a:srgbClr val="003399"/>
                </a:solidFill>
                <a:latin typeface="Arimo Bold Italics"/>
                <a:ea typeface="Arimo Bold Italics"/>
                <a:cs typeface="Arimo Bold Italics"/>
                <a:sym typeface="Arimo Bold Italics"/>
              </a:rPr>
              <a:t> </a:t>
            </a:r>
            <a:r>
              <a:rPr lang="en-US" sz="2517" b="1" i="1" dirty="0" err="1">
                <a:solidFill>
                  <a:srgbClr val="003399"/>
                </a:solidFill>
                <a:latin typeface="Arimo Bold Italics"/>
                <a:ea typeface="Arimo Bold Italics"/>
                <a:cs typeface="Arimo Bold Italics"/>
                <a:sym typeface="Arimo Bold Italics"/>
              </a:rPr>
              <a:t>Milyon</a:t>
            </a:r>
            <a:r>
              <a:rPr lang="en-US" sz="2517" b="1" i="1" dirty="0">
                <a:solidFill>
                  <a:srgbClr val="003399"/>
                </a:solidFill>
                <a:latin typeface="Arimo Bold Italics"/>
                <a:ea typeface="Arimo Bold Italics"/>
                <a:cs typeface="Arimo Bold Italics"/>
                <a:sym typeface="Arimo Bold Italics"/>
              </a:rPr>
              <a:t> </a:t>
            </a:r>
            <a:r>
              <a:rPr lang="tr-TR" sz="2517" b="1" i="1" dirty="0" smtClean="0">
                <a:solidFill>
                  <a:srgbClr val="003399"/>
                </a:solidFill>
                <a:latin typeface="Arimo Bold Italics"/>
                <a:ea typeface="Arimo Bold Italics"/>
                <a:cs typeface="Arimo Bold Italics"/>
                <a:sym typeface="Arimo Bold Italics"/>
              </a:rPr>
              <a:t>697</a:t>
            </a:r>
            <a:r>
              <a:rPr lang="en-US" sz="2517" b="1" i="1" dirty="0" smtClean="0">
                <a:solidFill>
                  <a:srgbClr val="003399"/>
                </a:solidFill>
                <a:latin typeface="Arimo Bold Italics"/>
                <a:ea typeface="Arimo Bold Italics"/>
                <a:cs typeface="Arimo Bold Italics"/>
                <a:sym typeface="Arimo Bold Italics"/>
              </a:rPr>
              <a:t> </a:t>
            </a:r>
            <a:r>
              <a:rPr lang="en-US" sz="2517" b="1" i="1" dirty="0">
                <a:solidFill>
                  <a:srgbClr val="003399"/>
                </a:solidFill>
                <a:latin typeface="Arimo Bold Italics"/>
                <a:ea typeface="Arimo Bold Italics"/>
                <a:cs typeface="Arimo Bold Italics"/>
                <a:sym typeface="Arimo Bold Italics"/>
              </a:rPr>
              <a:t>TL</a:t>
            </a:r>
          </a:p>
        </p:txBody>
      </p:sp>
      <p:sp>
        <p:nvSpPr>
          <p:cNvPr id="24" name="TextBox 24"/>
          <p:cNvSpPr txBox="1"/>
          <p:nvPr/>
        </p:nvSpPr>
        <p:spPr>
          <a:xfrm>
            <a:off x="11690452" y="3128444"/>
            <a:ext cx="2351079" cy="449024"/>
          </a:xfrm>
          <a:prstGeom prst="rect">
            <a:avLst/>
          </a:prstGeom>
        </p:spPr>
        <p:txBody>
          <a:bodyPr lIns="0" tIns="0" rIns="0" bIns="0" rtlCol="0" anchor="t">
            <a:spAutoFit/>
          </a:bodyPr>
          <a:lstStyle/>
          <a:p>
            <a:pPr algn="ctr">
              <a:lnSpc>
                <a:spcPts val="3075"/>
              </a:lnSpc>
            </a:pPr>
            <a:r>
              <a:rPr lang="en-US" sz="2196">
                <a:solidFill>
                  <a:srgbClr val="003399"/>
                </a:solidFill>
                <a:latin typeface="Arimo"/>
                <a:ea typeface="Arimo"/>
                <a:cs typeface="Arimo"/>
                <a:sym typeface="Arimo"/>
              </a:rPr>
              <a:t>PAZARYERLERİ</a:t>
            </a:r>
          </a:p>
        </p:txBody>
      </p:sp>
      <p:sp>
        <p:nvSpPr>
          <p:cNvPr id="25" name="TextBox 25"/>
          <p:cNvSpPr txBox="1"/>
          <p:nvPr/>
        </p:nvSpPr>
        <p:spPr>
          <a:xfrm>
            <a:off x="5448762" y="9485134"/>
            <a:ext cx="7623215" cy="489117"/>
          </a:xfrm>
          <a:prstGeom prst="rect">
            <a:avLst/>
          </a:prstGeom>
        </p:spPr>
        <p:txBody>
          <a:bodyPr lIns="0" tIns="0" rIns="0" bIns="0" rtlCol="0" anchor="t">
            <a:spAutoFit/>
          </a:bodyPr>
          <a:lstStyle/>
          <a:p>
            <a:pPr algn="ctr">
              <a:lnSpc>
                <a:spcPts val="2965"/>
              </a:lnSpc>
            </a:pPr>
            <a:r>
              <a:rPr lang="en-US" sz="2118" i="1">
                <a:solidFill>
                  <a:srgbClr val="003399"/>
                </a:solidFill>
                <a:latin typeface="Calibri (MS) Italics"/>
                <a:ea typeface="Calibri (MS) Italics"/>
                <a:cs typeface="Calibri (MS) Italics"/>
                <a:sym typeface="Calibri (MS) Italics"/>
              </a:rPr>
              <a:t>STATÜNÜ BELİRLE! HER DESTEK İÇİN ÖN BAŞVURU DOSYANI HAZIRLA!</a:t>
            </a:r>
          </a:p>
        </p:txBody>
      </p:sp>
      <p:sp>
        <p:nvSpPr>
          <p:cNvPr id="26" name="Freeform 26"/>
          <p:cNvSpPr/>
          <p:nvPr/>
        </p:nvSpPr>
        <p:spPr>
          <a:xfrm>
            <a:off x="685800" y="7757237"/>
            <a:ext cx="2215652" cy="1781384"/>
          </a:xfrm>
          <a:custGeom>
            <a:avLst/>
            <a:gdLst/>
            <a:ahLst/>
            <a:cxnLst/>
            <a:rect l="l" t="t" r="r" b="b"/>
            <a:pathLst>
              <a:path w="2215652" h="1781384">
                <a:moveTo>
                  <a:pt x="0" y="0"/>
                </a:moveTo>
                <a:lnTo>
                  <a:pt x="2215652" y="0"/>
                </a:lnTo>
                <a:lnTo>
                  <a:pt x="2215652" y="1781384"/>
                </a:lnTo>
                <a:lnTo>
                  <a:pt x="0" y="1781384"/>
                </a:lnTo>
                <a:lnTo>
                  <a:pt x="0" y="0"/>
                </a:lnTo>
                <a:close/>
              </a:path>
            </a:pathLst>
          </a:custGeom>
          <a:blipFill>
            <a:blip r:embed="rId18"/>
            <a:stretch>
              <a:fillRect/>
            </a:stretch>
          </a:blipFill>
        </p:spPr>
      </p:sp>
      <p:sp>
        <p:nvSpPr>
          <p:cNvPr id="27" name="Freeform 27" descr="Türk malı - Vikipedi"/>
          <p:cNvSpPr/>
          <p:nvPr/>
        </p:nvSpPr>
        <p:spPr>
          <a:xfrm>
            <a:off x="14820230" y="1389946"/>
            <a:ext cx="2829492" cy="1221397"/>
          </a:xfrm>
          <a:custGeom>
            <a:avLst/>
            <a:gdLst/>
            <a:ahLst/>
            <a:cxnLst/>
            <a:rect l="l" t="t" r="r" b="b"/>
            <a:pathLst>
              <a:path w="2829492" h="1221397">
                <a:moveTo>
                  <a:pt x="0" y="0"/>
                </a:moveTo>
                <a:lnTo>
                  <a:pt x="2829492" y="0"/>
                </a:lnTo>
                <a:lnTo>
                  <a:pt x="2829492" y="1221397"/>
                </a:lnTo>
                <a:lnTo>
                  <a:pt x="0" y="1221397"/>
                </a:lnTo>
                <a:lnTo>
                  <a:pt x="0" y="0"/>
                </a:lnTo>
                <a:close/>
              </a:path>
            </a:pathLst>
          </a:custGeom>
          <a:blipFill>
            <a:blip r:embed="rId19"/>
            <a:stretch>
              <a:fillRect b="-159"/>
            </a:stretch>
          </a:blipFill>
        </p:spPr>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9457"/>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t="-38888" b="-38888"/>
              </a:stretch>
            </a:blipFill>
          </p:spPr>
        </p:sp>
      </p:grpSp>
      <p:grpSp>
        <p:nvGrpSpPr>
          <p:cNvPr id="4" name="Group 4"/>
          <p:cNvGrpSpPr/>
          <p:nvPr/>
        </p:nvGrpSpPr>
        <p:grpSpPr>
          <a:xfrm>
            <a:off x="290292" y="2483281"/>
            <a:ext cx="7266039" cy="6676599"/>
            <a:chOff x="0" y="0"/>
            <a:chExt cx="9688052" cy="8902132"/>
          </a:xfrm>
        </p:grpSpPr>
        <p:sp>
          <p:nvSpPr>
            <p:cNvPr id="5" name="Freeform 5"/>
            <p:cNvSpPr/>
            <p:nvPr/>
          </p:nvSpPr>
          <p:spPr>
            <a:xfrm>
              <a:off x="0" y="0"/>
              <a:ext cx="9688068" cy="8902192"/>
            </a:xfrm>
            <a:custGeom>
              <a:avLst/>
              <a:gdLst/>
              <a:ahLst/>
              <a:cxnLst/>
              <a:rect l="l" t="t" r="r" b="b"/>
              <a:pathLst>
                <a:path w="9688068" h="8902192">
                  <a:moveTo>
                    <a:pt x="0" y="0"/>
                  </a:moveTo>
                  <a:lnTo>
                    <a:pt x="9688068" y="0"/>
                  </a:lnTo>
                  <a:lnTo>
                    <a:pt x="9688068" y="8902192"/>
                  </a:lnTo>
                  <a:lnTo>
                    <a:pt x="0" y="8902192"/>
                  </a:lnTo>
                  <a:lnTo>
                    <a:pt x="0" y="0"/>
                  </a:lnTo>
                  <a:close/>
                </a:path>
              </a:pathLst>
            </a:custGeom>
            <a:blipFill>
              <a:blip r:embed="rId3"/>
              <a:stretch>
                <a:fillRect t="-27" b="-27"/>
              </a:stretch>
            </a:blipFill>
          </p:spPr>
        </p:sp>
      </p:grpSp>
      <p:grpSp>
        <p:nvGrpSpPr>
          <p:cNvPr id="6" name="Group 6"/>
          <p:cNvGrpSpPr/>
          <p:nvPr/>
        </p:nvGrpSpPr>
        <p:grpSpPr>
          <a:xfrm>
            <a:off x="7933959" y="3648760"/>
            <a:ext cx="539972" cy="539972"/>
            <a:chOff x="0" y="0"/>
            <a:chExt cx="719963" cy="719963"/>
          </a:xfrm>
        </p:grpSpPr>
        <p:sp>
          <p:nvSpPr>
            <p:cNvPr id="7" name="Freeform 7"/>
            <p:cNvSpPr/>
            <p:nvPr/>
          </p:nvSpPr>
          <p:spPr>
            <a:xfrm>
              <a:off x="0" y="0"/>
              <a:ext cx="719963" cy="719963"/>
            </a:xfrm>
            <a:custGeom>
              <a:avLst/>
              <a:gdLst/>
              <a:ahLst/>
              <a:cxnLst/>
              <a:rect l="l" t="t" r="r" b="b"/>
              <a:pathLst>
                <a:path w="719963" h="719963">
                  <a:moveTo>
                    <a:pt x="0" y="360045"/>
                  </a:moveTo>
                  <a:cubicBezTo>
                    <a:pt x="0" y="161163"/>
                    <a:pt x="161163" y="0"/>
                    <a:pt x="360045" y="0"/>
                  </a:cubicBezTo>
                  <a:cubicBezTo>
                    <a:pt x="558927" y="0"/>
                    <a:pt x="719963" y="161163"/>
                    <a:pt x="719963" y="360045"/>
                  </a:cubicBezTo>
                  <a:cubicBezTo>
                    <a:pt x="719963" y="558927"/>
                    <a:pt x="558800" y="719963"/>
                    <a:pt x="360045" y="719963"/>
                  </a:cubicBezTo>
                  <a:cubicBezTo>
                    <a:pt x="161290" y="719963"/>
                    <a:pt x="0" y="558800"/>
                    <a:pt x="0" y="360045"/>
                  </a:cubicBezTo>
                  <a:close/>
                </a:path>
              </a:pathLst>
            </a:custGeom>
            <a:solidFill>
              <a:srgbClr val="1BB1EC"/>
            </a:solidFill>
          </p:spPr>
        </p:sp>
      </p:grpSp>
      <p:grpSp>
        <p:nvGrpSpPr>
          <p:cNvPr id="8" name="Group 8"/>
          <p:cNvGrpSpPr/>
          <p:nvPr/>
        </p:nvGrpSpPr>
        <p:grpSpPr>
          <a:xfrm>
            <a:off x="7925955" y="8619880"/>
            <a:ext cx="539972" cy="539972"/>
            <a:chOff x="0" y="0"/>
            <a:chExt cx="719963" cy="719963"/>
          </a:xfrm>
        </p:grpSpPr>
        <p:sp>
          <p:nvSpPr>
            <p:cNvPr id="9" name="Freeform 9"/>
            <p:cNvSpPr/>
            <p:nvPr/>
          </p:nvSpPr>
          <p:spPr>
            <a:xfrm>
              <a:off x="0" y="0"/>
              <a:ext cx="719963" cy="719963"/>
            </a:xfrm>
            <a:custGeom>
              <a:avLst/>
              <a:gdLst/>
              <a:ahLst/>
              <a:cxnLst/>
              <a:rect l="l" t="t" r="r" b="b"/>
              <a:pathLst>
                <a:path w="719963" h="719963">
                  <a:moveTo>
                    <a:pt x="0" y="360045"/>
                  </a:moveTo>
                  <a:cubicBezTo>
                    <a:pt x="0" y="161163"/>
                    <a:pt x="161163" y="0"/>
                    <a:pt x="360045" y="0"/>
                  </a:cubicBezTo>
                  <a:cubicBezTo>
                    <a:pt x="558927" y="0"/>
                    <a:pt x="719963" y="161163"/>
                    <a:pt x="719963" y="360045"/>
                  </a:cubicBezTo>
                  <a:cubicBezTo>
                    <a:pt x="719963" y="558927"/>
                    <a:pt x="558800" y="719963"/>
                    <a:pt x="360045" y="719963"/>
                  </a:cubicBezTo>
                  <a:cubicBezTo>
                    <a:pt x="161290" y="719963"/>
                    <a:pt x="0" y="558800"/>
                    <a:pt x="0" y="360045"/>
                  </a:cubicBezTo>
                  <a:close/>
                </a:path>
              </a:pathLst>
            </a:custGeom>
            <a:solidFill>
              <a:srgbClr val="2E2E2E"/>
            </a:solidFill>
          </p:spPr>
        </p:sp>
      </p:grpSp>
      <p:grpSp>
        <p:nvGrpSpPr>
          <p:cNvPr id="10" name="Group 10"/>
          <p:cNvGrpSpPr/>
          <p:nvPr/>
        </p:nvGrpSpPr>
        <p:grpSpPr>
          <a:xfrm>
            <a:off x="7965285" y="5637208"/>
            <a:ext cx="539972" cy="539972"/>
            <a:chOff x="0" y="0"/>
            <a:chExt cx="719963" cy="719963"/>
          </a:xfrm>
        </p:grpSpPr>
        <p:sp>
          <p:nvSpPr>
            <p:cNvPr id="11" name="Freeform 11"/>
            <p:cNvSpPr/>
            <p:nvPr/>
          </p:nvSpPr>
          <p:spPr>
            <a:xfrm>
              <a:off x="0" y="0"/>
              <a:ext cx="719963" cy="719963"/>
            </a:xfrm>
            <a:custGeom>
              <a:avLst/>
              <a:gdLst/>
              <a:ahLst/>
              <a:cxnLst/>
              <a:rect l="l" t="t" r="r" b="b"/>
              <a:pathLst>
                <a:path w="719963" h="719963">
                  <a:moveTo>
                    <a:pt x="0" y="360045"/>
                  </a:moveTo>
                  <a:cubicBezTo>
                    <a:pt x="0" y="161163"/>
                    <a:pt x="161163" y="0"/>
                    <a:pt x="360045" y="0"/>
                  </a:cubicBezTo>
                  <a:cubicBezTo>
                    <a:pt x="558927" y="0"/>
                    <a:pt x="719963" y="161163"/>
                    <a:pt x="719963" y="360045"/>
                  </a:cubicBezTo>
                  <a:cubicBezTo>
                    <a:pt x="719963" y="558927"/>
                    <a:pt x="558800" y="719963"/>
                    <a:pt x="360045" y="719963"/>
                  </a:cubicBezTo>
                  <a:cubicBezTo>
                    <a:pt x="161290" y="719963"/>
                    <a:pt x="0" y="558800"/>
                    <a:pt x="0" y="360045"/>
                  </a:cubicBezTo>
                  <a:close/>
                </a:path>
              </a:pathLst>
            </a:custGeom>
            <a:solidFill>
              <a:srgbClr val="0A67D4"/>
            </a:solidFill>
          </p:spPr>
        </p:sp>
      </p:grpSp>
      <p:grpSp>
        <p:nvGrpSpPr>
          <p:cNvPr id="12" name="Group 12"/>
          <p:cNvGrpSpPr/>
          <p:nvPr/>
        </p:nvGrpSpPr>
        <p:grpSpPr>
          <a:xfrm>
            <a:off x="7941965" y="1696743"/>
            <a:ext cx="539972" cy="539972"/>
            <a:chOff x="0" y="0"/>
            <a:chExt cx="719963" cy="719963"/>
          </a:xfrm>
        </p:grpSpPr>
        <p:sp>
          <p:nvSpPr>
            <p:cNvPr id="13" name="Freeform 13"/>
            <p:cNvSpPr/>
            <p:nvPr/>
          </p:nvSpPr>
          <p:spPr>
            <a:xfrm>
              <a:off x="0" y="0"/>
              <a:ext cx="719963" cy="719963"/>
            </a:xfrm>
            <a:custGeom>
              <a:avLst/>
              <a:gdLst/>
              <a:ahLst/>
              <a:cxnLst/>
              <a:rect l="l" t="t" r="r" b="b"/>
              <a:pathLst>
                <a:path w="719963" h="719963">
                  <a:moveTo>
                    <a:pt x="0" y="360045"/>
                  </a:moveTo>
                  <a:cubicBezTo>
                    <a:pt x="0" y="161163"/>
                    <a:pt x="161163" y="0"/>
                    <a:pt x="360045" y="0"/>
                  </a:cubicBezTo>
                  <a:cubicBezTo>
                    <a:pt x="558927" y="0"/>
                    <a:pt x="719963" y="161163"/>
                    <a:pt x="719963" y="360045"/>
                  </a:cubicBezTo>
                  <a:cubicBezTo>
                    <a:pt x="719963" y="558927"/>
                    <a:pt x="558800" y="719963"/>
                    <a:pt x="360045" y="719963"/>
                  </a:cubicBezTo>
                  <a:cubicBezTo>
                    <a:pt x="161290" y="719963"/>
                    <a:pt x="0" y="558800"/>
                    <a:pt x="0" y="360045"/>
                  </a:cubicBezTo>
                  <a:close/>
                </a:path>
              </a:pathLst>
            </a:custGeom>
            <a:solidFill>
              <a:srgbClr val="27AC95"/>
            </a:solidFill>
          </p:spPr>
        </p:sp>
      </p:grpSp>
      <p:grpSp>
        <p:nvGrpSpPr>
          <p:cNvPr id="14" name="Group 14"/>
          <p:cNvGrpSpPr/>
          <p:nvPr/>
        </p:nvGrpSpPr>
        <p:grpSpPr>
          <a:xfrm>
            <a:off x="7941274" y="2654536"/>
            <a:ext cx="539972" cy="539972"/>
            <a:chOff x="0" y="0"/>
            <a:chExt cx="719963" cy="719963"/>
          </a:xfrm>
        </p:grpSpPr>
        <p:sp>
          <p:nvSpPr>
            <p:cNvPr id="15" name="Freeform 15"/>
            <p:cNvSpPr/>
            <p:nvPr/>
          </p:nvSpPr>
          <p:spPr>
            <a:xfrm>
              <a:off x="0" y="0"/>
              <a:ext cx="719963" cy="719963"/>
            </a:xfrm>
            <a:custGeom>
              <a:avLst/>
              <a:gdLst/>
              <a:ahLst/>
              <a:cxnLst/>
              <a:rect l="l" t="t" r="r" b="b"/>
              <a:pathLst>
                <a:path w="719963" h="719963">
                  <a:moveTo>
                    <a:pt x="0" y="360045"/>
                  </a:moveTo>
                  <a:cubicBezTo>
                    <a:pt x="0" y="161163"/>
                    <a:pt x="161163" y="0"/>
                    <a:pt x="360045" y="0"/>
                  </a:cubicBezTo>
                  <a:cubicBezTo>
                    <a:pt x="558927" y="0"/>
                    <a:pt x="719963" y="161163"/>
                    <a:pt x="719963" y="360045"/>
                  </a:cubicBezTo>
                  <a:cubicBezTo>
                    <a:pt x="719963" y="558927"/>
                    <a:pt x="558800" y="719963"/>
                    <a:pt x="360045" y="719963"/>
                  </a:cubicBezTo>
                  <a:cubicBezTo>
                    <a:pt x="161290" y="719963"/>
                    <a:pt x="0" y="558800"/>
                    <a:pt x="0" y="360045"/>
                  </a:cubicBezTo>
                  <a:close/>
                </a:path>
              </a:pathLst>
            </a:custGeom>
            <a:solidFill>
              <a:srgbClr val="27AC95"/>
            </a:solidFill>
          </p:spPr>
        </p:sp>
      </p:grpSp>
      <p:grpSp>
        <p:nvGrpSpPr>
          <p:cNvPr id="16" name="Group 16"/>
          <p:cNvGrpSpPr/>
          <p:nvPr/>
        </p:nvGrpSpPr>
        <p:grpSpPr>
          <a:xfrm>
            <a:off x="7933270" y="4642985"/>
            <a:ext cx="539972" cy="539972"/>
            <a:chOff x="0" y="0"/>
            <a:chExt cx="719963" cy="719963"/>
          </a:xfrm>
        </p:grpSpPr>
        <p:sp>
          <p:nvSpPr>
            <p:cNvPr id="17" name="Freeform 17"/>
            <p:cNvSpPr/>
            <p:nvPr/>
          </p:nvSpPr>
          <p:spPr>
            <a:xfrm>
              <a:off x="0" y="0"/>
              <a:ext cx="719963" cy="719963"/>
            </a:xfrm>
            <a:custGeom>
              <a:avLst/>
              <a:gdLst/>
              <a:ahLst/>
              <a:cxnLst/>
              <a:rect l="l" t="t" r="r" b="b"/>
              <a:pathLst>
                <a:path w="719963" h="719963">
                  <a:moveTo>
                    <a:pt x="0" y="360045"/>
                  </a:moveTo>
                  <a:cubicBezTo>
                    <a:pt x="0" y="161163"/>
                    <a:pt x="161163" y="0"/>
                    <a:pt x="360045" y="0"/>
                  </a:cubicBezTo>
                  <a:cubicBezTo>
                    <a:pt x="558927" y="0"/>
                    <a:pt x="719963" y="161163"/>
                    <a:pt x="719963" y="360045"/>
                  </a:cubicBezTo>
                  <a:cubicBezTo>
                    <a:pt x="719963" y="558927"/>
                    <a:pt x="558800" y="719963"/>
                    <a:pt x="360045" y="719963"/>
                  </a:cubicBezTo>
                  <a:cubicBezTo>
                    <a:pt x="161290" y="719963"/>
                    <a:pt x="0" y="558800"/>
                    <a:pt x="0" y="360045"/>
                  </a:cubicBezTo>
                  <a:close/>
                </a:path>
              </a:pathLst>
            </a:custGeom>
            <a:solidFill>
              <a:srgbClr val="1BB1EC"/>
            </a:solidFill>
          </p:spPr>
        </p:sp>
      </p:grpSp>
      <p:grpSp>
        <p:nvGrpSpPr>
          <p:cNvPr id="18" name="Group 18"/>
          <p:cNvGrpSpPr/>
          <p:nvPr/>
        </p:nvGrpSpPr>
        <p:grpSpPr>
          <a:xfrm>
            <a:off x="7957282" y="6631432"/>
            <a:ext cx="539972" cy="539972"/>
            <a:chOff x="0" y="0"/>
            <a:chExt cx="719963" cy="719963"/>
          </a:xfrm>
        </p:grpSpPr>
        <p:sp>
          <p:nvSpPr>
            <p:cNvPr id="19" name="Freeform 19"/>
            <p:cNvSpPr/>
            <p:nvPr/>
          </p:nvSpPr>
          <p:spPr>
            <a:xfrm>
              <a:off x="0" y="0"/>
              <a:ext cx="719963" cy="719963"/>
            </a:xfrm>
            <a:custGeom>
              <a:avLst/>
              <a:gdLst/>
              <a:ahLst/>
              <a:cxnLst/>
              <a:rect l="l" t="t" r="r" b="b"/>
              <a:pathLst>
                <a:path w="719963" h="719963">
                  <a:moveTo>
                    <a:pt x="0" y="360045"/>
                  </a:moveTo>
                  <a:cubicBezTo>
                    <a:pt x="0" y="161163"/>
                    <a:pt x="161163" y="0"/>
                    <a:pt x="360045" y="0"/>
                  </a:cubicBezTo>
                  <a:cubicBezTo>
                    <a:pt x="558927" y="0"/>
                    <a:pt x="719963" y="161163"/>
                    <a:pt x="719963" y="360045"/>
                  </a:cubicBezTo>
                  <a:cubicBezTo>
                    <a:pt x="719963" y="558927"/>
                    <a:pt x="558800" y="719963"/>
                    <a:pt x="360045" y="719963"/>
                  </a:cubicBezTo>
                  <a:cubicBezTo>
                    <a:pt x="161290" y="719963"/>
                    <a:pt x="0" y="558800"/>
                    <a:pt x="0" y="360045"/>
                  </a:cubicBezTo>
                  <a:close/>
                </a:path>
              </a:pathLst>
            </a:custGeom>
            <a:solidFill>
              <a:srgbClr val="0A67D4"/>
            </a:solidFill>
          </p:spPr>
        </p:sp>
      </p:grpSp>
      <p:grpSp>
        <p:nvGrpSpPr>
          <p:cNvPr id="20" name="Group 20"/>
          <p:cNvGrpSpPr/>
          <p:nvPr/>
        </p:nvGrpSpPr>
        <p:grpSpPr>
          <a:xfrm>
            <a:off x="7949279" y="7625657"/>
            <a:ext cx="539972" cy="539972"/>
            <a:chOff x="0" y="0"/>
            <a:chExt cx="719963" cy="719963"/>
          </a:xfrm>
        </p:grpSpPr>
        <p:sp>
          <p:nvSpPr>
            <p:cNvPr id="21" name="Freeform 21"/>
            <p:cNvSpPr/>
            <p:nvPr/>
          </p:nvSpPr>
          <p:spPr>
            <a:xfrm>
              <a:off x="0" y="0"/>
              <a:ext cx="719963" cy="719963"/>
            </a:xfrm>
            <a:custGeom>
              <a:avLst/>
              <a:gdLst/>
              <a:ahLst/>
              <a:cxnLst/>
              <a:rect l="l" t="t" r="r" b="b"/>
              <a:pathLst>
                <a:path w="719963" h="719963">
                  <a:moveTo>
                    <a:pt x="0" y="360045"/>
                  </a:moveTo>
                  <a:cubicBezTo>
                    <a:pt x="0" y="161163"/>
                    <a:pt x="161163" y="0"/>
                    <a:pt x="360045" y="0"/>
                  </a:cubicBezTo>
                  <a:cubicBezTo>
                    <a:pt x="558927" y="0"/>
                    <a:pt x="719963" y="161163"/>
                    <a:pt x="719963" y="360045"/>
                  </a:cubicBezTo>
                  <a:cubicBezTo>
                    <a:pt x="719963" y="558927"/>
                    <a:pt x="558800" y="719963"/>
                    <a:pt x="360045" y="719963"/>
                  </a:cubicBezTo>
                  <a:cubicBezTo>
                    <a:pt x="161290" y="719963"/>
                    <a:pt x="0" y="558800"/>
                    <a:pt x="0" y="360045"/>
                  </a:cubicBezTo>
                  <a:close/>
                </a:path>
              </a:pathLst>
            </a:custGeom>
            <a:solidFill>
              <a:srgbClr val="2E2E2E"/>
            </a:solidFill>
          </p:spPr>
        </p:sp>
      </p:grpSp>
      <p:sp>
        <p:nvSpPr>
          <p:cNvPr id="22" name="TextBox 22"/>
          <p:cNvSpPr txBox="1"/>
          <p:nvPr/>
        </p:nvSpPr>
        <p:spPr>
          <a:xfrm>
            <a:off x="8588721" y="1819397"/>
            <a:ext cx="9267796" cy="371897"/>
          </a:xfrm>
          <a:prstGeom prst="rect">
            <a:avLst/>
          </a:prstGeom>
        </p:spPr>
        <p:txBody>
          <a:bodyPr wrap="square" lIns="0" tIns="0" rIns="0" bIns="0" rtlCol="0" anchor="t">
            <a:spAutoFit/>
          </a:bodyPr>
          <a:lstStyle/>
          <a:p>
            <a:pPr algn="just">
              <a:lnSpc>
                <a:spcPts val="2879"/>
              </a:lnSpc>
            </a:pPr>
            <a:r>
              <a:rPr lang="en-US" sz="2400" spc="-172" dirty="0" err="1">
                <a:solidFill>
                  <a:srgbClr val="003399"/>
                </a:solidFill>
                <a:latin typeface="Montserrat Light"/>
                <a:ea typeface="Montserrat Light"/>
                <a:cs typeface="Montserrat Light"/>
                <a:sym typeface="Montserrat Light"/>
              </a:rPr>
              <a:t>İhracatçı</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birliğine</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üye</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olmak</a:t>
            </a:r>
            <a:r>
              <a:rPr lang="en-US" sz="2400" spc="-172" dirty="0">
                <a:solidFill>
                  <a:srgbClr val="003399"/>
                </a:solidFill>
                <a:latin typeface="Montserrat Light"/>
                <a:ea typeface="Montserrat Light"/>
                <a:cs typeface="Montserrat Light"/>
                <a:sym typeface="Montserrat Light"/>
              </a:rPr>
              <a:t> </a:t>
            </a:r>
            <a:r>
              <a:rPr lang="en-US" sz="2400" spc="-172" dirty="0" err="1" smtClean="0">
                <a:solidFill>
                  <a:srgbClr val="003399"/>
                </a:solidFill>
                <a:latin typeface="Montserrat Light"/>
                <a:ea typeface="Montserrat Light"/>
                <a:cs typeface="Montserrat Light"/>
                <a:sym typeface="Montserrat Light"/>
              </a:rPr>
              <a:t>gerekmektedir</a:t>
            </a:r>
            <a:r>
              <a:rPr lang="tr-TR" sz="2400" spc="-172" dirty="0">
                <a:solidFill>
                  <a:srgbClr val="003399"/>
                </a:solidFill>
                <a:latin typeface="Montserrat Light"/>
                <a:ea typeface="Montserrat Light"/>
                <a:cs typeface="Montserrat Light"/>
                <a:sym typeface="Montserrat Light"/>
              </a:rPr>
              <a:t>.</a:t>
            </a:r>
            <a:endParaRPr lang="en-US" sz="2400" spc="-172" dirty="0">
              <a:solidFill>
                <a:srgbClr val="003399"/>
              </a:solidFill>
              <a:latin typeface="Montserrat Light"/>
              <a:ea typeface="Montserrat Light"/>
              <a:cs typeface="Montserrat Light"/>
              <a:sym typeface="Montserrat Light"/>
            </a:endParaRPr>
          </a:p>
        </p:txBody>
      </p:sp>
      <p:sp>
        <p:nvSpPr>
          <p:cNvPr id="23" name="TextBox 23"/>
          <p:cNvSpPr txBox="1"/>
          <p:nvPr/>
        </p:nvSpPr>
        <p:spPr>
          <a:xfrm>
            <a:off x="8588721" y="2716703"/>
            <a:ext cx="9267796" cy="371897"/>
          </a:xfrm>
          <a:prstGeom prst="rect">
            <a:avLst/>
          </a:prstGeom>
        </p:spPr>
        <p:txBody>
          <a:bodyPr wrap="square" lIns="0" tIns="0" rIns="0" bIns="0" rtlCol="0" anchor="t">
            <a:spAutoFit/>
          </a:bodyPr>
          <a:lstStyle/>
          <a:p>
            <a:pPr algn="just">
              <a:lnSpc>
                <a:spcPts val="2879"/>
              </a:lnSpc>
            </a:pPr>
            <a:r>
              <a:rPr lang="en-US" sz="2400" spc="-172" dirty="0" err="1">
                <a:solidFill>
                  <a:srgbClr val="003399"/>
                </a:solidFill>
                <a:latin typeface="Montserrat Light"/>
                <a:ea typeface="Montserrat Light"/>
                <a:cs typeface="Montserrat Light"/>
                <a:sym typeface="Montserrat Light"/>
              </a:rPr>
              <a:t>Sadece</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bir</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yararlanıcı</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statüsü</a:t>
            </a:r>
            <a:r>
              <a:rPr lang="en-US" sz="2400" spc="-172" dirty="0">
                <a:solidFill>
                  <a:srgbClr val="003399"/>
                </a:solidFill>
                <a:latin typeface="Montserrat Light"/>
                <a:ea typeface="Montserrat Light"/>
                <a:cs typeface="Montserrat Light"/>
                <a:sym typeface="Montserrat Light"/>
              </a:rPr>
              <a:t> </a:t>
            </a:r>
            <a:r>
              <a:rPr lang="en-US" sz="2400" spc="-172" dirty="0" err="1" smtClean="0">
                <a:solidFill>
                  <a:srgbClr val="003399"/>
                </a:solidFill>
                <a:latin typeface="Montserrat Light"/>
                <a:ea typeface="Montserrat Light"/>
                <a:cs typeface="Montserrat Light"/>
                <a:sym typeface="Montserrat Light"/>
              </a:rPr>
              <a:t>olacaktır</a:t>
            </a:r>
            <a:r>
              <a:rPr lang="tr-TR" sz="2400" spc="-172" dirty="0">
                <a:solidFill>
                  <a:srgbClr val="003399"/>
                </a:solidFill>
                <a:latin typeface="Montserrat Light"/>
                <a:ea typeface="Montserrat Light"/>
                <a:cs typeface="Montserrat Light"/>
                <a:sym typeface="Montserrat Light"/>
              </a:rPr>
              <a:t>.</a:t>
            </a:r>
            <a:endParaRPr lang="en-US" sz="2400" spc="-172" dirty="0">
              <a:solidFill>
                <a:srgbClr val="003399"/>
              </a:solidFill>
              <a:latin typeface="Montserrat Light"/>
              <a:ea typeface="Montserrat Light"/>
              <a:cs typeface="Montserrat Light"/>
              <a:sym typeface="Montserrat Light"/>
            </a:endParaRPr>
          </a:p>
        </p:txBody>
      </p:sp>
      <p:sp>
        <p:nvSpPr>
          <p:cNvPr id="24" name="TextBox 24"/>
          <p:cNvSpPr txBox="1"/>
          <p:nvPr/>
        </p:nvSpPr>
        <p:spPr>
          <a:xfrm>
            <a:off x="8588722" y="3698888"/>
            <a:ext cx="9267795" cy="371897"/>
          </a:xfrm>
          <a:prstGeom prst="rect">
            <a:avLst/>
          </a:prstGeom>
        </p:spPr>
        <p:txBody>
          <a:bodyPr wrap="square" lIns="0" tIns="0" rIns="0" bIns="0" rtlCol="0" anchor="t">
            <a:spAutoFit/>
          </a:bodyPr>
          <a:lstStyle/>
          <a:p>
            <a:pPr algn="just">
              <a:lnSpc>
                <a:spcPts val="2879"/>
              </a:lnSpc>
            </a:pPr>
            <a:r>
              <a:rPr lang="en-US" sz="2400" spc="-172" dirty="0" err="1">
                <a:solidFill>
                  <a:srgbClr val="003399"/>
                </a:solidFill>
                <a:latin typeface="Montserrat Light"/>
                <a:ea typeface="Montserrat Light"/>
                <a:cs typeface="Montserrat Light"/>
                <a:sym typeface="Montserrat Light"/>
              </a:rPr>
              <a:t>Uzaktan</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erişim</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entegrasyon</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bilgisi</a:t>
            </a:r>
            <a:r>
              <a:rPr lang="en-US" sz="2400" spc="-172" dirty="0">
                <a:solidFill>
                  <a:srgbClr val="003399"/>
                </a:solidFill>
                <a:latin typeface="Montserrat Light"/>
                <a:ea typeface="Montserrat Light"/>
                <a:cs typeface="Montserrat Light"/>
                <a:sym typeface="Montserrat Light"/>
              </a:rPr>
              <a:t> </a:t>
            </a:r>
            <a:r>
              <a:rPr lang="en-US" sz="2400" spc="-172" dirty="0" err="1" smtClean="0">
                <a:solidFill>
                  <a:srgbClr val="003399"/>
                </a:solidFill>
                <a:latin typeface="Montserrat Light"/>
                <a:ea typeface="Montserrat Light"/>
                <a:cs typeface="Montserrat Light"/>
                <a:sym typeface="Montserrat Light"/>
              </a:rPr>
              <a:t>sunulacaktır</a:t>
            </a:r>
            <a:r>
              <a:rPr lang="tr-TR" sz="2400" spc="-172" dirty="0">
                <a:solidFill>
                  <a:srgbClr val="003399"/>
                </a:solidFill>
                <a:latin typeface="Montserrat Light"/>
                <a:ea typeface="Montserrat Light"/>
                <a:cs typeface="Montserrat Light"/>
                <a:sym typeface="Montserrat Light"/>
              </a:rPr>
              <a:t>.</a:t>
            </a:r>
            <a:endParaRPr lang="en-US" sz="2400" spc="-172" dirty="0">
              <a:solidFill>
                <a:srgbClr val="003399"/>
              </a:solidFill>
              <a:latin typeface="Montserrat Light"/>
              <a:ea typeface="Montserrat Light"/>
              <a:cs typeface="Montserrat Light"/>
              <a:sym typeface="Montserrat Light"/>
            </a:endParaRPr>
          </a:p>
        </p:txBody>
      </p:sp>
      <p:sp>
        <p:nvSpPr>
          <p:cNvPr id="25" name="TextBox 25"/>
          <p:cNvSpPr txBox="1"/>
          <p:nvPr/>
        </p:nvSpPr>
        <p:spPr>
          <a:xfrm>
            <a:off x="8588722" y="4628455"/>
            <a:ext cx="9267795" cy="743793"/>
          </a:xfrm>
          <a:prstGeom prst="rect">
            <a:avLst/>
          </a:prstGeom>
        </p:spPr>
        <p:txBody>
          <a:bodyPr wrap="square" lIns="0" tIns="0" rIns="0" bIns="0" rtlCol="0" anchor="t">
            <a:spAutoFit/>
          </a:bodyPr>
          <a:lstStyle/>
          <a:p>
            <a:pPr algn="just">
              <a:lnSpc>
                <a:spcPts val="2879"/>
              </a:lnSpc>
            </a:pPr>
            <a:r>
              <a:rPr lang="en-US" sz="2400" spc="-172" dirty="0" err="1">
                <a:solidFill>
                  <a:srgbClr val="003399"/>
                </a:solidFill>
                <a:latin typeface="Montserrat Light"/>
                <a:ea typeface="Montserrat Light"/>
                <a:cs typeface="Montserrat Light"/>
                <a:sym typeface="Montserrat Light"/>
              </a:rPr>
              <a:t>Listelenecek</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ürünler</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için</a:t>
            </a:r>
            <a:r>
              <a:rPr lang="en-US" sz="2400" spc="-172" dirty="0">
                <a:solidFill>
                  <a:srgbClr val="003399"/>
                </a:solidFill>
                <a:latin typeface="Montserrat Light"/>
                <a:ea typeface="Montserrat Light"/>
                <a:cs typeface="Montserrat Light"/>
                <a:sym typeface="Montserrat Light"/>
              </a:rPr>
              <a:t> KTÜN </a:t>
            </a:r>
            <a:r>
              <a:rPr lang="en-US" sz="2400" spc="-172" dirty="0" err="1">
                <a:solidFill>
                  <a:srgbClr val="003399"/>
                </a:solidFill>
                <a:latin typeface="Montserrat Light"/>
                <a:ea typeface="Montserrat Light"/>
                <a:cs typeface="Montserrat Light"/>
                <a:sym typeface="Montserrat Light"/>
              </a:rPr>
              <a:t>bilgisinin</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üretim</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yerinin</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ülke</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ve</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tescilli</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marka</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bilgisinin</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pazaryeri</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ürün</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listeleme</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sırasında</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girmeyi</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unutmayın</a:t>
            </a:r>
            <a:r>
              <a:rPr lang="en-US" sz="2400" spc="-172" dirty="0">
                <a:solidFill>
                  <a:srgbClr val="003399"/>
                </a:solidFill>
                <a:latin typeface="Montserrat Light"/>
                <a:ea typeface="Montserrat Light"/>
                <a:cs typeface="Montserrat Light"/>
                <a:sym typeface="Montserrat Light"/>
              </a:rPr>
              <a:t>!</a:t>
            </a:r>
          </a:p>
        </p:txBody>
      </p:sp>
      <p:sp>
        <p:nvSpPr>
          <p:cNvPr id="26" name="TextBox 26"/>
          <p:cNvSpPr txBox="1"/>
          <p:nvPr/>
        </p:nvSpPr>
        <p:spPr>
          <a:xfrm>
            <a:off x="8629364" y="5747051"/>
            <a:ext cx="9336373" cy="743793"/>
          </a:xfrm>
          <a:prstGeom prst="rect">
            <a:avLst/>
          </a:prstGeom>
        </p:spPr>
        <p:txBody>
          <a:bodyPr wrap="square" lIns="0" tIns="0" rIns="0" bIns="0" rtlCol="0" anchor="t">
            <a:spAutoFit/>
          </a:bodyPr>
          <a:lstStyle/>
          <a:p>
            <a:pPr algn="just">
              <a:lnSpc>
                <a:spcPts val="2879"/>
              </a:lnSpc>
            </a:pPr>
            <a:r>
              <a:rPr lang="en-US" sz="2400" spc="-172" dirty="0" err="1">
                <a:solidFill>
                  <a:srgbClr val="003399"/>
                </a:solidFill>
                <a:latin typeface="Montserrat Light"/>
                <a:ea typeface="Montserrat Light"/>
                <a:cs typeface="Montserrat Light"/>
                <a:sym typeface="Montserrat Light"/>
              </a:rPr>
              <a:t>Markanızın</a:t>
            </a:r>
            <a:r>
              <a:rPr lang="en-US" sz="2400" spc="-172" dirty="0">
                <a:solidFill>
                  <a:srgbClr val="003399"/>
                </a:solidFill>
                <a:latin typeface="Montserrat Light"/>
                <a:ea typeface="Montserrat Light"/>
                <a:cs typeface="Montserrat Light"/>
                <a:sym typeface="Montserrat Light"/>
              </a:rPr>
              <a:t> yurt </a:t>
            </a:r>
            <a:r>
              <a:rPr lang="en-US" sz="2400" spc="-172" dirty="0" err="1">
                <a:solidFill>
                  <a:srgbClr val="003399"/>
                </a:solidFill>
                <a:latin typeface="Montserrat Light"/>
                <a:ea typeface="Montserrat Light"/>
                <a:cs typeface="Montserrat Light"/>
                <a:sym typeface="Montserrat Light"/>
              </a:rPr>
              <a:t>içi</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tescil</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belgesinin</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başvuru</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sahibi</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yararlanıcı</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adına</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olması</a:t>
            </a:r>
            <a:r>
              <a:rPr lang="en-US" sz="2400" spc="-172" dirty="0">
                <a:solidFill>
                  <a:srgbClr val="003399"/>
                </a:solidFill>
                <a:latin typeface="Montserrat Light"/>
                <a:ea typeface="Montserrat Light"/>
                <a:cs typeface="Montserrat Light"/>
                <a:sym typeface="Montserrat Light"/>
              </a:rPr>
              <a:t> </a:t>
            </a:r>
            <a:r>
              <a:rPr lang="en-US" sz="2400" spc="-172" dirty="0" err="1" smtClean="0">
                <a:solidFill>
                  <a:srgbClr val="003399"/>
                </a:solidFill>
                <a:latin typeface="Montserrat Light"/>
                <a:ea typeface="Montserrat Light"/>
                <a:cs typeface="Montserrat Light"/>
                <a:sym typeface="Montserrat Light"/>
              </a:rPr>
              <a:t>gerekmektedir</a:t>
            </a:r>
            <a:r>
              <a:rPr lang="tr-TR" sz="2400" spc="-172" dirty="0">
                <a:solidFill>
                  <a:srgbClr val="003399"/>
                </a:solidFill>
                <a:latin typeface="Montserrat Light"/>
                <a:ea typeface="Montserrat Light"/>
                <a:cs typeface="Montserrat Light"/>
                <a:sym typeface="Montserrat Light"/>
              </a:rPr>
              <a:t>.</a:t>
            </a:r>
            <a:endParaRPr lang="en-US" sz="2400" spc="-172" dirty="0">
              <a:solidFill>
                <a:srgbClr val="003399"/>
              </a:solidFill>
              <a:latin typeface="Montserrat Light"/>
              <a:ea typeface="Montserrat Light"/>
              <a:cs typeface="Montserrat Light"/>
              <a:sym typeface="Montserrat Light"/>
            </a:endParaRPr>
          </a:p>
        </p:txBody>
      </p:sp>
      <p:sp>
        <p:nvSpPr>
          <p:cNvPr id="27" name="TextBox 27"/>
          <p:cNvSpPr txBox="1"/>
          <p:nvPr/>
        </p:nvSpPr>
        <p:spPr>
          <a:xfrm>
            <a:off x="8629364" y="7652692"/>
            <a:ext cx="9267794" cy="743793"/>
          </a:xfrm>
          <a:prstGeom prst="rect">
            <a:avLst/>
          </a:prstGeom>
        </p:spPr>
        <p:txBody>
          <a:bodyPr wrap="square" lIns="0" tIns="0" rIns="0" bIns="0" rtlCol="0" anchor="t">
            <a:spAutoFit/>
          </a:bodyPr>
          <a:lstStyle/>
          <a:p>
            <a:pPr algn="just">
              <a:lnSpc>
                <a:spcPts val="2879"/>
              </a:lnSpc>
            </a:pPr>
            <a:r>
              <a:rPr lang="en-US" sz="2400" spc="-172" dirty="0">
                <a:solidFill>
                  <a:srgbClr val="003399"/>
                </a:solidFill>
                <a:latin typeface="Montserrat Light"/>
                <a:ea typeface="Montserrat Light"/>
                <a:cs typeface="Montserrat Light"/>
                <a:sym typeface="Montserrat Light"/>
              </a:rPr>
              <a:t>Bu </a:t>
            </a:r>
            <a:r>
              <a:rPr lang="en-US" sz="2400" spc="-172" dirty="0" err="1">
                <a:solidFill>
                  <a:srgbClr val="003399"/>
                </a:solidFill>
                <a:latin typeface="Montserrat Light"/>
                <a:ea typeface="Montserrat Light"/>
                <a:cs typeface="Montserrat Light"/>
                <a:sym typeface="Montserrat Light"/>
              </a:rPr>
              <a:t>tarihten</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sonra</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gerçekleştirilen</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faaliyetlere</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ilişkin</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harcamalar</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destek</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kapsamında</a:t>
            </a:r>
            <a:r>
              <a:rPr lang="en-US" sz="2400" spc="-172" dirty="0">
                <a:solidFill>
                  <a:srgbClr val="003399"/>
                </a:solidFill>
                <a:latin typeface="Montserrat Light"/>
                <a:ea typeface="Montserrat Light"/>
                <a:cs typeface="Montserrat Light"/>
                <a:sym typeface="Montserrat Light"/>
              </a:rPr>
              <a:t> </a:t>
            </a:r>
            <a:r>
              <a:rPr lang="en-US" sz="2400" spc="-172" dirty="0" err="1" smtClean="0">
                <a:solidFill>
                  <a:srgbClr val="003399"/>
                </a:solidFill>
                <a:latin typeface="Montserrat Light"/>
                <a:ea typeface="Montserrat Light"/>
                <a:cs typeface="Montserrat Light"/>
                <a:sym typeface="Montserrat Light"/>
              </a:rPr>
              <a:t>değerlendirilmektedir</a:t>
            </a:r>
            <a:r>
              <a:rPr lang="tr-TR" sz="2400" spc="-172" dirty="0">
                <a:solidFill>
                  <a:srgbClr val="003399"/>
                </a:solidFill>
                <a:latin typeface="Montserrat Light"/>
                <a:ea typeface="Montserrat Light"/>
                <a:cs typeface="Montserrat Light"/>
                <a:sym typeface="Montserrat Light"/>
              </a:rPr>
              <a:t>.</a:t>
            </a:r>
            <a:endParaRPr lang="en-US" sz="2400" spc="-172" dirty="0">
              <a:solidFill>
                <a:srgbClr val="003399"/>
              </a:solidFill>
              <a:latin typeface="Montserrat Light"/>
              <a:ea typeface="Montserrat Light"/>
              <a:cs typeface="Montserrat Light"/>
              <a:sym typeface="Montserrat Light"/>
            </a:endParaRPr>
          </a:p>
        </p:txBody>
      </p:sp>
      <p:sp>
        <p:nvSpPr>
          <p:cNvPr id="28" name="TextBox 28"/>
          <p:cNvSpPr txBox="1"/>
          <p:nvPr/>
        </p:nvSpPr>
        <p:spPr>
          <a:xfrm>
            <a:off x="8617750" y="8665008"/>
            <a:ext cx="9094608" cy="743793"/>
          </a:xfrm>
          <a:prstGeom prst="rect">
            <a:avLst/>
          </a:prstGeom>
        </p:spPr>
        <p:txBody>
          <a:bodyPr wrap="square" lIns="0" tIns="0" rIns="0" bIns="0" rtlCol="0" anchor="t">
            <a:spAutoFit/>
          </a:bodyPr>
          <a:lstStyle/>
          <a:p>
            <a:pPr algn="just">
              <a:lnSpc>
                <a:spcPts val="2879"/>
              </a:lnSpc>
            </a:pPr>
            <a:r>
              <a:rPr lang="en-US" sz="2400" spc="-172" dirty="0" err="1">
                <a:solidFill>
                  <a:srgbClr val="003399"/>
                </a:solidFill>
                <a:latin typeface="Montserrat Light"/>
                <a:ea typeface="Montserrat Light"/>
                <a:cs typeface="Montserrat Light"/>
                <a:sym typeface="Montserrat Light"/>
              </a:rPr>
              <a:t>Destek</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kapsamındaki</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harcama</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belgelerini</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çeyrek</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dönemler</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itibarıyla</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sunar</a:t>
            </a:r>
            <a:r>
              <a:rPr lang="en-US" sz="2400" spc="-172" dirty="0">
                <a:solidFill>
                  <a:srgbClr val="003399"/>
                </a:solidFill>
                <a:latin typeface="Montserrat Light"/>
                <a:ea typeface="Montserrat Light"/>
                <a:cs typeface="Montserrat Light"/>
                <a:sym typeface="Montserrat Light"/>
              </a:rPr>
              <a:t>.</a:t>
            </a:r>
          </a:p>
        </p:txBody>
      </p:sp>
      <p:sp>
        <p:nvSpPr>
          <p:cNvPr id="29" name="TextBox 29"/>
          <p:cNvSpPr txBox="1"/>
          <p:nvPr/>
        </p:nvSpPr>
        <p:spPr>
          <a:xfrm>
            <a:off x="8617750" y="6716450"/>
            <a:ext cx="9094608" cy="743793"/>
          </a:xfrm>
          <a:prstGeom prst="rect">
            <a:avLst/>
          </a:prstGeom>
        </p:spPr>
        <p:txBody>
          <a:bodyPr wrap="square" lIns="0" tIns="0" rIns="0" bIns="0" rtlCol="0" anchor="t">
            <a:spAutoFit/>
          </a:bodyPr>
          <a:lstStyle/>
          <a:p>
            <a:pPr algn="just">
              <a:lnSpc>
                <a:spcPts val="2879"/>
              </a:lnSpc>
            </a:pPr>
            <a:r>
              <a:rPr lang="en-US" sz="2400" spc="-172" dirty="0" err="1">
                <a:solidFill>
                  <a:srgbClr val="003399"/>
                </a:solidFill>
                <a:latin typeface="Montserrat Light"/>
                <a:ea typeface="Montserrat Light"/>
                <a:cs typeface="Montserrat Light"/>
                <a:sym typeface="Montserrat Light"/>
              </a:rPr>
              <a:t>Destek</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için</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uygulanacak</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süre</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ön</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onay</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tarihini</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takip</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eden</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ayın</a:t>
            </a:r>
            <a:r>
              <a:rPr lang="en-US" sz="2400" spc="-172" dirty="0">
                <a:solidFill>
                  <a:srgbClr val="003399"/>
                </a:solidFill>
                <a:latin typeface="Montserrat Light"/>
                <a:ea typeface="Montserrat Light"/>
                <a:cs typeface="Montserrat Light"/>
                <a:sym typeface="Montserrat Light"/>
              </a:rPr>
              <a:t> ilk </a:t>
            </a:r>
            <a:r>
              <a:rPr lang="en-US" sz="2400" spc="-172" dirty="0" err="1">
                <a:solidFill>
                  <a:srgbClr val="003399"/>
                </a:solidFill>
                <a:latin typeface="Montserrat Light"/>
                <a:ea typeface="Montserrat Light"/>
                <a:cs typeface="Montserrat Light"/>
                <a:sym typeface="Montserrat Light"/>
              </a:rPr>
              <a:t>günü</a:t>
            </a:r>
            <a:r>
              <a:rPr lang="en-US" sz="2400" spc="-172" dirty="0">
                <a:solidFill>
                  <a:srgbClr val="003399"/>
                </a:solidFill>
                <a:latin typeface="Montserrat Light"/>
                <a:ea typeface="Montserrat Light"/>
                <a:cs typeface="Montserrat Light"/>
                <a:sym typeface="Montserrat Light"/>
              </a:rPr>
              <a:t> </a:t>
            </a:r>
            <a:r>
              <a:rPr lang="en-US" sz="2400" spc="-172" dirty="0" err="1">
                <a:solidFill>
                  <a:srgbClr val="003399"/>
                </a:solidFill>
                <a:latin typeface="Montserrat Light"/>
                <a:ea typeface="Montserrat Light"/>
                <a:cs typeface="Montserrat Light"/>
                <a:sym typeface="Montserrat Light"/>
              </a:rPr>
              <a:t>ile</a:t>
            </a:r>
            <a:r>
              <a:rPr lang="en-US" sz="2400" spc="-172" dirty="0">
                <a:solidFill>
                  <a:srgbClr val="003399"/>
                </a:solidFill>
                <a:latin typeface="Montserrat Light"/>
                <a:ea typeface="Montserrat Light"/>
                <a:cs typeface="Montserrat Light"/>
                <a:sym typeface="Montserrat Light"/>
              </a:rPr>
              <a:t> </a:t>
            </a:r>
            <a:r>
              <a:rPr lang="en-US" sz="2400" spc="-172" dirty="0" err="1" smtClean="0">
                <a:solidFill>
                  <a:srgbClr val="003399"/>
                </a:solidFill>
                <a:latin typeface="Montserrat Light"/>
                <a:ea typeface="Montserrat Light"/>
                <a:cs typeface="Montserrat Light"/>
                <a:sym typeface="Montserrat Light"/>
              </a:rPr>
              <a:t>başlamaktadır</a:t>
            </a:r>
            <a:r>
              <a:rPr lang="tr-TR" sz="2400" spc="-172" dirty="0">
                <a:solidFill>
                  <a:srgbClr val="003399"/>
                </a:solidFill>
                <a:latin typeface="Montserrat Light"/>
                <a:ea typeface="Montserrat Light"/>
                <a:cs typeface="Montserrat Light"/>
                <a:sym typeface="Montserrat Light"/>
              </a:rPr>
              <a:t>.</a:t>
            </a:r>
            <a:endParaRPr lang="en-US" sz="2400" spc="-172" dirty="0">
              <a:solidFill>
                <a:srgbClr val="003399"/>
              </a:solidFill>
              <a:latin typeface="Montserrat Light"/>
              <a:ea typeface="Montserrat Light"/>
              <a:cs typeface="Montserrat Light"/>
              <a:sym typeface="Montserrat Light"/>
            </a:endParaRPr>
          </a:p>
        </p:txBody>
      </p:sp>
      <p:grpSp>
        <p:nvGrpSpPr>
          <p:cNvPr id="30" name="Group 30"/>
          <p:cNvGrpSpPr/>
          <p:nvPr/>
        </p:nvGrpSpPr>
        <p:grpSpPr>
          <a:xfrm>
            <a:off x="375670" y="9608382"/>
            <a:ext cx="17640872" cy="539972"/>
            <a:chOff x="0" y="0"/>
            <a:chExt cx="23521163" cy="719963"/>
          </a:xfrm>
        </p:grpSpPr>
        <p:sp>
          <p:nvSpPr>
            <p:cNvPr id="31" name="Freeform 31"/>
            <p:cNvSpPr/>
            <p:nvPr/>
          </p:nvSpPr>
          <p:spPr>
            <a:xfrm>
              <a:off x="0" y="0"/>
              <a:ext cx="23521163" cy="719963"/>
            </a:xfrm>
            <a:custGeom>
              <a:avLst/>
              <a:gdLst/>
              <a:ahLst/>
              <a:cxnLst/>
              <a:rect l="l" t="t" r="r" b="b"/>
              <a:pathLst>
                <a:path w="23521163" h="719963">
                  <a:moveTo>
                    <a:pt x="0" y="0"/>
                  </a:moveTo>
                  <a:lnTo>
                    <a:pt x="23521163" y="0"/>
                  </a:lnTo>
                  <a:lnTo>
                    <a:pt x="23521163" y="719963"/>
                  </a:lnTo>
                  <a:lnTo>
                    <a:pt x="0" y="719963"/>
                  </a:lnTo>
                  <a:close/>
                </a:path>
              </a:pathLst>
            </a:custGeom>
            <a:solidFill>
              <a:srgbClr val="297FB8"/>
            </a:solidFill>
          </p:spPr>
        </p:sp>
      </p:grpSp>
      <p:sp>
        <p:nvSpPr>
          <p:cNvPr id="32" name="TextBox 32"/>
          <p:cNvSpPr txBox="1"/>
          <p:nvPr/>
        </p:nvSpPr>
        <p:spPr>
          <a:xfrm>
            <a:off x="426470" y="9642513"/>
            <a:ext cx="17539267" cy="455069"/>
          </a:xfrm>
          <a:prstGeom prst="rect">
            <a:avLst/>
          </a:prstGeom>
        </p:spPr>
        <p:txBody>
          <a:bodyPr lIns="0" tIns="0" rIns="0" bIns="0" rtlCol="0" anchor="t">
            <a:spAutoFit/>
          </a:bodyPr>
          <a:lstStyle/>
          <a:p>
            <a:pPr algn="ctr">
              <a:lnSpc>
                <a:spcPts val="3240"/>
              </a:lnSpc>
            </a:pPr>
            <a:r>
              <a:rPr lang="en-US" sz="2700" b="1" i="1" spc="-106">
                <a:solidFill>
                  <a:srgbClr val="FFFFFF"/>
                </a:solidFill>
                <a:latin typeface="Open Sans 1 Bold Italics"/>
                <a:ea typeface="Open Sans 1 Bold Italics"/>
                <a:cs typeface="Open Sans 1 Bold Italics"/>
                <a:sym typeface="Open Sans 1 Bold Italics"/>
              </a:rPr>
              <a:t>* GENELGE EKLERİ İLE BİR BÜTÜNDÜR !</a:t>
            </a:r>
          </a:p>
        </p:txBody>
      </p:sp>
      <p:sp>
        <p:nvSpPr>
          <p:cNvPr id="33" name="TextBox 33"/>
          <p:cNvSpPr txBox="1"/>
          <p:nvPr/>
        </p:nvSpPr>
        <p:spPr>
          <a:xfrm>
            <a:off x="2368556" y="263421"/>
            <a:ext cx="13550887" cy="846386"/>
          </a:xfrm>
          <a:prstGeom prst="rect">
            <a:avLst/>
          </a:prstGeom>
        </p:spPr>
        <p:txBody>
          <a:bodyPr lIns="0" tIns="0" rIns="0" bIns="0" rtlCol="0" anchor="t">
            <a:spAutoFit/>
          </a:bodyPr>
          <a:lstStyle/>
          <a:p>
            <a:pPr algn="ctr">
              <a:lnSpc>
                <a:spcPts val="6622"/>
              </a:lnSpc>
            </a:pPr>
            <a:r>
              <a:rPr lang="en-US" sz="4800" b="1" spc="470" dirty="0" smtClean="0">
                <a:solidFill>
                  <a:srgbClr val="003399"/>
                </a:solidFill>
                <a:latin typeface="Oswald Bold"/>
                <a:ea typeface="Oswald Bold"/>
                <a:cs typeface="Oswald Bold"/>
                <a:sym typeface="Oswald Bold"/>
              </a:rPr>
              <a:t>D</a:t>
            </a:r>
            <a:r>
              <a:rPr lang="tr-TR" sz="4800" b="1" spc="470" dirty="0" smtClean="0">
                <a:solidFill>
                  <a:srgbClr val="003399"/>
                </a:solidFill>
                <a:latin typeface="Oswald Bold"/>
                <a:ea typeface="Oswald Bold"/>
                <a:cs typeface="Oswald Bold"/>
                <a:sym typeface="Oswald Bold"/>
              </a:rPr>
              <a:t>i</a:t>
            </a:r>
            <a:r>
              <a:rPr lang="en-US" sz="4800" b="1" spc="470" dirty="0" smtClean="0">
                <a:solidFill>
                  <a:srgbClr val="003399"/>
                </a:solidFill>
                <a:latin typeface="Oswald Bold"/>
                <a:ea typeface="Oswald Bold"/>
                <a:cs typeface="Oswald Bold"/>
                <a:sym typeface="Oswald Bold"/>
              </a:rPr>
              <a:t>KKAT ED</a:t>
            </a:r>
            <a:r>
              <a:rPr lang="tr-TR" sz="4800" b="1" spc="470" dirty="0" smtClean="0">
                <a:solidFill>
                  <a:srgbClr val="003399"/>
                </a:solidFill>
                <a:latin typeface="Oswald Bold"/>
                <a:ea typeface="Oswald Bold"/>
                <a:cs typeface="Oswald Bold"/>
                <a:sym typeface="Oswald Bold"/>
              </a:rPr>
              <a:t>i</a:t>
            </a:r>
            <a:r>
              <a:rPr lang="en-US" sz="4800" b="1" spc="470" dirty="0" smtClean="0">
                <a:solidFill>
                  <a:srgbClr val="003399"/>
                </a:solidFill>
                <a:latin typeface="Oswald Bold"/>
                <a:ea typeface="Oswald Bold"/>
                <a:cs typeface="Oswald Bold"/>
                <a:sym typeface="Oswald Bold"/>
              </a:rPr>
              <a:t>LECEK </a:t>
            </a:r>
            <a:r>
              <a:rPr lang="en-US" sz="4800" b="1" spc="470" dirty="0">
                <a:solidFill>
                  <a:srgbClr val="003399"/>
                </a:solidFill>
                <a:latin typeface="Oswald Bold"/>
                <a:ea typeface="Oswald Bold"/>
                <a:cs typeface="Oswald Bold"/>
                <a:sym typeface="Oswald Bold"/>
              </a:rPr>
              <a:t>HUSUSLAR</a:t>
            </a:r>
          </a:p>
        </p:txBody>
      </p:sp>
      <p:sp>
        <p:nvSpPr>
          <p:cNvPr id="34" name="Freeform 34"/>
          <p:cNvSpPr/>
          <p:nvPr/>
        </p:nvSpPr>
        <p:spPr>
          <a:xfrm rot="10436461">
            <a:off x="15004909" y="-3969842"/>
            <a:ext cx="6566182" cy="6566182"/>
          </a:xfrm>
          <a:custGeom>
            <a:avLst/>
            <a:gdLst/>
            <a:ahLst/>
            <a:cxnLst/>
            <a:rect l="l" t="t" r="r" b="b"/>
            <a:pathLst>
              <a:path w="6566182" h="6566182">
                <a:moveTo>
                  <a:pt x="0" y="0"/>
                </a:moveTo>
                <a:lnTo>
                  <a:pt x="6566182" y="0"/>
                </a:lnTo>
                <a:lnTo>
                  <a:pt x="6566182" y="6566182"/>
                </a:lnTo>
                <a:lnTo>
                  <a:pt x="0" y="656618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35" name="Freeform 35"/>
          <p:cNvSpPr/>
          <p:nvPr/>
        </p:nvSpPr>
        <p:spPr>
          <a:xfrm rot="7555324">
            <a:off x="-4071504" y="-4347660"/>
            <a:ext cx="7086596" cy="7086596"/>
          </a:xfrm>
          <a:custGeom>
            <a:avLst/>
            <a:gdLst/>
            <a:ahLst/>
            <a:cxnLst/>
            <a:rect l="l" t="t" r="r" b="b"/>
            <a:pathLst>
              <a:path w="7086596" h="7086596">
                <a:moveTo>
                  <a:pt x="0" y="0"/>
                </a:moveTo>
                <a:lnTo>
                  <a:pt x="7086596" y="0"/>
                </a:lnTo>
                <a:lnTo>
                  <a:pt x="7086596" y="7086596"/>
                </a:lnTo>
                <a:lnTo>
                  <a:pt x="0" y="708659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636"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t="-38888" b="-38888"/>
              </a:stretch>
            </a:blipFill>
          </p:spPr>
        </p:sp>
      </p:grpSp>
      <p:grpSp>
        <p:nvGrpSpPr>
          <p:cNvPr id="4" name="Group 4"/>
          <p:cNvGrpSpPr/>
          <p:nvPr/>
        </p:nvGrpSpPr>
        <p:grpSpPr>
          <a:xfrm>
            <a:off x="4007946" y="2045209"/>
            <a:ext cx="3028950" cy="3016662"/>
            <a:chOff x="0" y="0"/>
            <a:chExt cx="4038600" cy="4022216"/>
          </a:xfrm>
        </p:grpSpPr>
        <p:sp>
          <p:nvSpPr>
            <p:cNvPr id="5" name="Freeform 5"/>
            <p:cNvSpPr/>
            <p:nvPr/>
          </p:nvSpPr>
          <p:spPr>
            <a:xfrm>
              <a:off x="0" y="0"/>
              <a:ext cx="4038600" cy="4022217"/>
            </a:xfrm>
            <a:custGeom>
              <a:avLst/>
              <a:gdLst/>
              <a:ahLst/>
              <a:cxnLst/>
              <a:rect l="l" t="t" r="r" b="b"/>
              <a:pathLst>
                <a:path w="4038600" h="4022217">
                  <a:moveTo>
                    <a:pt x="3826002" y="2252599"/>
                  </a:moveTo>
                  <a:cubicBezTo>
                    <a:pt x="3440684" y="1641094"/>
                    <a:pt x="2923032" y="1123569"/>
                    <a:pt x="2311273" y="738251"/>
                  </a:cubicBezTo>
                  <a:cubicBezTo>
                    <a:pt x="1615821" y="300355"/>
                    <a:pt x="820420" y="46355"/>
                    <a:pt x="0" y="0"/>
                  </a:cubicBezTo>
                  <a:lnTo>
                    <a:pt x="1099439" y="1151382"/>
                  </a:lnTo>
                  <a:lnTo>
                    <a:pt x="13970" y="2306574"/>
                  </a:lnTo>
                  <a:cubicBezTo>
                    <a:pt x="418973" y="2338578"/>
                    <a:pt x="808990" y="2473071"/>
                    <a:pt x="1147445" y="2697480"/>
                  </a:cubicBezTo>
                  <a:cubicBezTo>
                    <a:pt x="1425829" y="2881884"/>
                    <a:pt x="1662557" y="3122549"/>
                    <a:pt x="1841881" y="3404362"/>
                  </a:cubicBezTo>
                  <a:lnTo>
                    <a:pt x="1604772" y="3540633"/>
                  </a:lnTo>
                  <a:lnTo>
                    <a:pt x="3528949" y="4022217"/>
                  </a:lnTo>
                  <a:lnTo>
                    <a:pt x="4038600" y="2134362"/>
                  </a:lnTo>
                  <a:lnTo>
                    <a:pt x="3825875" y="2252599"/>
                  </a:lnTo>
                  <a:close/>
                </a:path>
              </a:pathLst>
            </a:custGeom>
            <a:solidFill>
              <a:srgbClr val="2BB4D4"/>
            </a:solidFill>
          </p:spPr>
        </p:sp>
      </p:grpSp>
      <p:grpSp>
        <p:nvGrpSpPr>
          <p:cNvPr id="6" name="Group 6"/>
          <p:cNvGrpSpPr/>
          <p:nvPr/>
        </p:nvGrpSpPr>
        <p:grpSpPr>
          <a:xfrm>
            <a:off x="5265705" y="3899909"/>
            <a:ext cx="2104930" cy="3765327"/>
            <a:chOff x="0" y="0"/>
            <a:chExt cx="2806574" cy="5020436"/>
          </a:xfrm>
        </p:grpSpPr>
        <p:sp>
          <p:nvSpPr>
            <p:cNvPr id="7" name="Freeform 7"/>
            <p:cNvSpPr/>
            <p:nvPr/>
          </p:nvSpPr>
          <p:spPr>
            <a:xfrm>
              <a:off x="0" y="0"/>
              <a:ext cx="2806573" cy="5020437"/>
            </a:xfrm>
            <a:custGeom>
              <a:avLst/>
              <a:gdLst/>
              <a:ahLst/>
              <a:cxnLst/>
              <a:rect l="l" t="t" r="r" b="b"/>
              <a:pathLst>
                <a:path w="2806573" h="5020437">
                  <a:moveTo>
                    <a:pt x="267462" y="1146302"/>
                  </a:moveTo>
                  <a:cubicBezTo>
                    <a:pt x="440690" y="1496568"/>
                    <a:pt x="521970" y="1884934"/>
                    <a:pt x="503809" y="2275205"/>
                  </a:cubicBezTo>
                  <a:cubicBezTo>
                    <a:pt x="487680" y="2621026"/>
                    <a:pt x="393573" y="2958719"/>
                    <a:pt x="228600" y="3263265"/>
                  </a:cubicBezTo>
                  <a:lnTo>
                    <a:pt x="0" y="3118231"/>
                  </a:lnTo>
                  <a:lnTo>
                    <a:pt x="554736" y="5020437"/>
                  </a:lnTo>
                  <a:lnTo>
                    <a:pt x="2475484" y="4532122"/>
                  </a:lnTo>
                  <a:lnTo>
                    <a:pt x="2210435" y="4408678"/>
                  </a:lnTo>
                  <a:cubicBezTo>
                    <a:pt x="2591816" y="3729482"/>
                    <a:pt x="2794889" y="2964815"/>
                    <a:pt x="2800858" y="2185924"/>
                  </a:cubicBezTo>
                  <a:cubicBezTo>
                    <a:pt x="2806573" y="1424559"/>
                    <a:pt x="2623820" y="673608"/>
                    <a:pt x="2268474" y="0"/>
                  </a:cubicBezTo>
                  <a:lnTo>
                    <a:pt x="1819529" y="1506855"/>
                  </a:lnTo>
                  <a:lnTo>
                    <a:pt x="267462" y="1146302"/>
                  </a:lnTo>
                  <a:close/>
                </a:path>
              </a:pathLst>
            </a:custGeom>
            <a:solidFill>
              <a:srgbClr val="2F5597"/>
            </a:solidFill>
          </p:spPr>
        </p:sp>
      </p:grpSp>
      <p:grpSp>
        <p:nvGrpSpPr>
          <p:cNvPr id="8" name="Group 8"/>
          <p:cNvGrpSpPr/>
          <p:nvPr/>
        </p:nvGrpSpPr>
        <p:grpSpPr>
          <a:xfrm>
            <a:off x="2966013" y="6499720"/>
            <a:ext cx="3867340" cy="2717483"/>
            <a:chOff x="0" y="0"/>
            <a:chExt cx="5156453" cy="3623311"/>
          </a:xfrm>
        </p:grpSpPr>
        <p:sp>
          <p:nvSpPr>
            <p:cNvPr id="9" name="Freeform 9"/>
            <p:cNvSpPr/>
            <p:nvPr/>
          </p:nvSpPr>
          <p:spPr>
            <a:xfrm>
              <a:off x="0" y="0"/>
              <a:ext cx="5156454" cy="3623310"/>
            </a:xfrm>
            <a:custGeom>
              <a:avLst/>
              <a:gdLst/>
              <a:ahLst/>
              <a:cxnLst/>
              <a:rect l="l" t="t" r="r" b="b"/>
              <a:pathLst>
                <a:path w="5156454" h="3623310">
                  <a:moveTo>
                    <a:pt x="3171444" y="0"/>
                  </a:moveTo>
                  <a:cubicBezTo>
                    <a:pt x="2954655" y="303657"/>
                    <a:pt x="2670175" y="552704"/>
                    <a:pt x="2340737" y="727837"/>
                  </a:cubicBezTo>
                  <a:cubicBezTo>
                    <a:pt x="2022729" y="896620"/>
                    <a:pt x="1671066" y="992251"/>
                    <a:pt x="1311402" y="1007364"/>
                  </a:cubicBezTo>
                  <a:lnTo>
                    <a:pt x="1311402" y="787908"/>
                  </a:lnTo>
                  <a:lnTo>
                    <a:pt x="0" y="2203069"/>
                  </a:lnTo>
                  <a:lnTo>
                    <a:pt x="1323213" y="3623310"/>
                  </a:lnTo>
                  <a:lnTo>
                    <a:pt x="1323213" y="3295396"/>
                  </a:lnTo>
                  <a:cubicBezTo>
                    <a:pt x="2138680" y="3285109"/>
                    <a:pt x="2937002" y="3058668"/>
                    <a:pt x="3636264" y="2639187"/>
                  </a:cubicBezTo>
                  <a:cubicBezTo>
                    <a:pt x="4252214" y="2269617"/>
                    <a:pt x="4772787" y="1760982"/>
                    <a:pt x="5156454" y="1153922"/>
                  </a:cubicBezTo>
                  <a:lnTo>
                    <a:pt x="3643884" y="1512697"/>
                  </a:lnTo>
                  <a:lnTo>
                    <a:pt x="3171444" y="0"/>
                  </a:lnTo>
                  <a:close/>
                </a:path>
              </a:pathLst>
            </a:custGeom>
            <a:solidFill>
              <a:srgbClr val="297FB8"/>
            </a:solidFill>
          </p:spPr>
        </p:sp>
      </p:grpSp>
      <p:grpSp>
        <p:nvGrpSpPr>
          <p:cNvPr id="10" name="Group 10"/>
          <p:cNvGrpSpPr/>
          <p:nvPr/>
        </p:nvGrpSpPr>
        <p:grpSpPr>
          <a:xfrm>
            <a:off x="762739" y="6017641"/>
            <a:ext cx="3047237" cy="2962656"/>
            <a:chOff x="0" y="0"/>
            <a:chExt cx="4062983" cy="3950208"/>
          </a:xfrm>
        </p:grpSpPr>
        <p:sp>
          <p:nvSpPr>
            <p:cNvPr id="11" name="Freeform 11"/>
            <p:cNvSpPr/>
            <p:nvPr/>
          </p:nvSpPr>
          <p:spPr>
            <a:xfrm>
              <a:off x="0" y="0"/>
              <a:ext cx="4062984" cy="3950208"/>
            </a:xfrm>
            <a:custGeom>
              <a:avLst/>
              <a:gdLst/>
              <a:ahLst/>
              <a:cxnLst/>
              <a:rect l="l" t="t" r="r" b="b"/>
              <a:pathLst>
                <a:path w="4062984" h="3950208">
                  <a:moveTo>
                    <a:pt x="4062984" y="1635760"/>
                  </a:moveTo>
                  <a:cubicBezTo>
                    <a:pt x="3665093" y="1616202"/>
                    <a:pt x="3278759" y="1495806"/>
                    <a:pt x="2940177" y="1286129"/>
                  </a:cubicBezTo>
                  <a:cubicBezTo>
                    <a:pt x="2651633" y="1107313"/>
                    <a:pt x="2405380" y="867664"/>
                    <a:pt x="2218690" y="584200"/>
                  </a:cubicBezTo>
                  <a:lnTo>
                    <a:pt x="2418461" y="478917"/>
                  </a:lnTo>
                  <a:lnTo>
                    <a:pt x="538480" y="0"/>
                  </a:lnTo>
                  <a:lnTo>
                    <a:pt x="0" y="1837436"/>
                  </a:lnTo>
                  <a:lnTo>
                    <a:pt x="240919" y="1700403"/>
                  </a:lnTo>
                  <a:cubicBezTo>
                    <a:pt x="604520" y="2302256"/>
                    <a:pt x="1099439" y="2814320"/>
                    <a:pt x="1688592" y="3198368"/>
                  </a:cubicBezTo>
                  <a:cubicBezTo>
                    <a:pt x="2373884" y="3644773"/>
                    <a:pt x="3164205" y="3903980"/>
                    <a:pt x="3980815" y="3950208"/>
                  </a:cubicBezTo>
                  <a:lnTo>
                    <a:pt x="2958084" y="2843784"/>
                  </a:lnTo>
                  <a:lnTo>
                    <a:pt x="4062984" y="1635633"/>
                  </a:lnTo>
                  <a:close/>
                </a:path>
              </a:pathLst>
            </a:custGeom>
            <a:solidFill>
              <a:srgbClr val="2BB4D4"/>
            </a:solidFill>
          </p:spPr>
        </p:sp>
      </p:grpSp>
      <p:grpSp>
        <p:nvGrpSpPr>
          <p:cNvPr id="12" name="Group 12"/>
          <p:cNvGrpSpPr/>
          <p:nvPr/>
        </p:nvGrpSpPr>
        <p:grpSpPr>
          <a:xfrm>
            <a:off x="419541" y="3427516"/>
            <a:ext cx="2083403" cy="3693509"/>
            <a:chOff x="0" y="0"/>
            <a:chExt cx="2777870" cy="4924678"/>
          </a:xfrm>
        </p:grpSpPr>
        <p:sp>
          <p:nvSpPr>
            <p:cNvPr id="13" name="Freeform 13"/>
            <p:cNvSpPr/>
            <p:nvPr/>
          </p:nvSpPr>
          <p:spPr>
            <a:xfrm>
              <a:off x="0" y="0"/>
              <a:ext cx="2777871" cy="4924679"/>
            </a:xfrm>
            <a:custGeom>
              <a:avLst/>
              <a:gdLst/>
              <a:ahLst/>
              <a:cxnLst/>
              <a:rect l="l" t="t" r="r" b="b"/>
              <a:pathLst>
                <a:path w="2777871" h="4924679">
                  <a:moveTo>
                    <a:pt x="2573528" y="1742313"/>
                  </a:moveTo>
                  <a:lnTo>
                    <a:pt x="2777871" y="1840357"/>
                  </a:lnTo>
                  <a:lnTo>
                    <a:pt x="2270252" y="0"/>
                  </a:lnTo>
                  <a:lnTo>
                    <a:pt x="349377" y="424053"/>
                  </a:lnTo>
                  <a:lnTo>
                    <a:pt x="613029" y="572897"/>
                  </a:lnTo>
                  <a:cubicBezTo>
                    <a:pt x="271780" y="1182116"/>
                    <a:pt x="76073" y="1862074"/>
                    <a:pt x="41148" y="2559431"/>
                  </a:cubicBezTo>
                  <a:cubicBezTo>
                    <a:pt x="0" y="3381248"/>
                    <a:pt x="182753" y="4198620"/>
                    <a:pt x="569849" y="4924679"/>
                  </a:cubicBezTo>
                  <a:lnTo>
                    <a:pt x="1008253" y="3470783"/>
                  </a:lnTo>
                  <a:lnTo>
                    <a:pt x="2612263" y="3869055"/>
                  </a:lnTo>
                  <a:cubicBezTo>
                    <a:pt x="2424303" y="3529330"/>
                    <a:pt x="2326513" y="3147187"/>
                    <a:pt x="2328164" y="2758948"/>
                  </a:cubicBezTo>
                  <a:cubicBezTo>
                    <a:pt x="2329688" y="2405761"/>
                    <a:pt x="2413635" y="2057654"/>
                    <a:pt x="2573528" y="1742313"/>
                  </a:cubicBezTo>
                  <a:close/>
                </a:path>
              </a:pathLst>
            </a:custGeom>
            <a:solidFill>
              <a:srgbClr val="305A88"/>
            </a:solidFill>
          </p:spPr>
        </p:sp>
      </p:grpSp>
      <p:grpSp>
        <p:nvGrpSpPr>
          <p:cNvPr id="14" name="Group 14"/>
          <p:cNvGrpSpPr/>
          <p:nvPr/>
        </p:nvGrpSpPr>
        <p:grpSpPr>
          <a:xfrm>
            <a:off x="964987" y="1856179"/>
            <a:ext cx="3885533" cy="2723959"/>
            <a:chOff x="0" y="0"/>
            <a:chExt cx="5180710" cy="3631945"/>
          </a:xfrm>
        </p:grpSpPr>
        <p:sp>
          <p:nvSpPr>
            <p:cNvPr id="15" name="Freeform 15"/>
            <p:cNvSpPr/>
            <p:nvPr/>
          </p:nvSpPr>
          <p:spPr>
            <a:xfrm>
              <a:off x="0" y="0"/>
              <a:ext cx="5180711" cy="3631946"/>
            </a:xfrm>
            <a:custGeom>
              <a:avLst/>
              <a:gdLst/>
              <a:ahLst/>
              <a:cxnLst/>
              <a:rect l="l" t="t" r="r" b="b"/>
              <a:pathLst>
                <a:path w="5180711" h="3631946">
                  <a:moveTo>
                    <a:pt x="3824859" y="0"/>
                  </a:moveTo>
                  <a:lnTo>
                    <a:pt x="3824859" y="267335"/>
                  </a:lnTo>
                  <a:cubicBezTo>
                    <a:pt x="3120390" y="282448"/>
                    <a:pt x="2428494" y="458216"/>
                    <a:pt x="1802257" y="781050"/>
                  </a:cubicBezTo>
                  <a:cubicBezTo>
                    <a:pt x="1064514" y="1161415"/>
                    <a:pt x="442341" y="1732534"/>
                    <a:pt x="0" y="2434844"/>
                  </a:cubicBezTo>
                  <a:lnTo>
                    <a:pt x="1520825" y="2113915"/>
                  </a:lnTo>
                  <a:lnTo>
                    <a:pt x="1961896" y="3631946"/>
                  </a:lnTo>
                  <a:cubicBezTo>
                    <a:pt x="2180209" y="3290824"/>
                    <a:pt x="2483104" y="3012186"/>
                    <a:pt x="2841371" y="2823337"/>
                  </a:cubicBezTo>
                  <a:cubicBezTo>
                    <a:pt x="3145917" y="2662936"/>
                    <a:pt x="3482213" y="2572131"/>
                    <a:pt x="3826256" y="2557272"/>
                  </a:cubicBezTo>
                  <a:lnTo>
                    <a:pt x="3826256" y="2825115"/>
                  </a:lnTo>
                  <a:lnTo>
                    <a:pt x="5180711" y="1408303"/>
                  </a:lnTo>
                  <a:lnTo>
                    <a:pt x="3824859" y="0"/>
                  </a:lnTo>
                  <a:close/>
                </a:path>
              </a:pathLst>
            </a:custGeom>
            <a:solidFill>
              <a:srgbClr val="367FBB"/>
            </a:solidFill>
          </p:spPr>
        </p:sp>
      </p:grpSp>
      <p:sp>
        <p:nvSpPr>
          <p:cNvPr id="16" name="Freeform 16"/>
          <p:cNvSpPr/>
          <p:nvPr/>
        </p:nvSpPr>
        <p:spPr>
          <a:xfrm>
            <a:off x="6158404" y="5453303"/>
            <a:ext cx="661893" cy="658569"/>
          </a:xfrm>
          <a:custGeom>
            <a:avLst/>
            <a:gdLst/>
            <a:ahLst/>
            <a:cxnLst/>
            <a:rect l="l" t="t" r="r" b="b"/>
            <a:pathLst>
              <a:path w="661893" h="658569">
                <a:moveTo>
                  <a:pt x="0" y="0"/>
                </a:moveTo>
                <a:lnTo>
                  <a:pt x="661893" y="0"/>
                </a:lnTo>
                <a:lnTo>
                  <a:pt x="661893" y="658569"/>
                </a:lnTo>
                <a:lnTo>
                  <a:pt x="0" y="658569"/>
                </a:lnTo>
                <a:lnTo>
                  <a:pt x="0" y="0"/>
                </a:lnTo>
                <a:close/>
              </a:path>
            </a:pathLst>
          </a:custGeom>
          <a:blipFill>
            <a:blip r:embed="rId3">
              <a:extLst>
                <a:ext uri="{96DAC541-7B7A-43D3-8B79-37D633B846F1}">
                  <asvg:svgBlip xmlns:asvg="http://schemas.microsoft.com/office/drawing/2016/SVG/main" xmlns="" r:embed="rId4"/>
                </a:ext>
              </a:extLst>
            </a:blip>
            <a:stretch>
              <a:fillRect t="-252" b="-252"/>
            </a:stretch>
          </a:blipFill>
        </p:spPr>
      </p:sp>
      <p:sp>
        <p:nvSpPr>
          <p:cNvPr id="17" name="Freeform 17"/>
          <p:cNvSpPr/>
          <p:nvPr/>
        </p:nvSpPr>
        <p:spPr>
          <a:xfrm>
            <a:off x="4666612" y="7527515"/>
            <a:ext cx="661896" cy="661896"/>
          </a:xfrm>
          <a:custGeom>
            <a:avLst/>
            <a:gdLst/>
            <a:ahLst/>
            <a:cxnLst/>
            <a:rect l="l" t="t" r="r" b="b"/>
            <a:pathLst>
              <a:path w="661896" h="661896">
                <a:moveTo>
                  <a:pt x="0" y="0"/>
                </a:moveTo>
                <a:lnTo>
                  <a:pt x="661896" y="0"/>
                </a:lnTo>
                <a:lnTo>
                  <a:pt x="661896" y="661896"/>
                </a:lnTo>
                <a:lnTo>
                  <a:pt x="0" y="661896"/>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8" name="Freeform 18"/>
          <p:cNvSpPr/>
          <p:nvPr/>
        </p:nvSpPr>
        <p:spPr>
          <a:xfrm>
            <a:off x="5113161" y="3134168"/>
            <a:ext cx="865555" cy="716850"/>
          </a:xfrm>
          <a:custGeom>
            <a:avLst/>
            <a:gdLst/>
            <a:ahLst/>
            <a:cxnLst/>
            <a:rect l="l" t="t" r="r" b="b"/>
            <a:pathLst>
              <a:path w="865555" h="716850">
                <a:moveTo>
                  <a:pt x="0" y="0"/>
                </a:moveTo>
                <a:lnTo>
                  <a:pt x="865555" y="0"/>
                </a:lnTo>
                <a:lnTo>
                  <a:pt x="865555" y="716850"/>
                </a:lnTo>
                <a:lnTo>
                  <a:pt x="0" y="716850"/>
                </a:lnTo>
                <a:lnTo>
                  <a:pt x="0" y="0"/>
                </a:lnTo>
                <a:close/>
              </a:path>
            </a:pathLst>
          </a:custGeom>
          <a:blipFill>
            <a:blip r:embed="rId7">
              <a:extLst>
                <a:ext uri="{96DAC541-7B7A-43D3-8B79-37D633B846F1}">
                  <asvg:svgBlip xmlns:asvg="http://schemas.microsoft.com/office/drawing/2016/SVG/main" xmlns="" r:embed="rId8"/>
                </a:ext>
              </a:extLst>
            </a:blip>
            <a:stretch>
              <a:fillRect t="-420" b="-420"/>
            </a:stretch>
          </a:blipFill>
        </p:spPr>
      </p:sp>
      <p:sp>
        <p:nvSpPr>
          <p:cNvPr id="19" name="TextBox 19"/>
          <p:cNvSpPr txBox="1"/>
          <p:nvPr/>
        </p:nvSpPr>
        <p:spPr>
          <a:xfrm>
            <a:off x="8541010" y="6678972"/>
            <a:ext cx="4278526" cy="1496868"/>
          </a:xfrm>
          <a:prstGeom prst="rect">
            <a:avLst/>
          </a:prstGeom>
        </p:spPr>
        <p:txBody>
          <a:bodyPr lIns="0" tIns="0" rIns="0" bIns="0" rtlCol="0" anchor="t">
            <a:spAutoFit/>
          </a:bodyPr>
          <a:lstStyle/>
          <a:p>
            <a:pPr algn="l">
              <a:lnSpc>
                <a:spcPts val="2916"/>
              </a:lnSpc>
            </a:pPr>
            <a:r>
              <a:rPr lang="en-US" sz="2000" spc="-164">
                <a:solidFill>
                  <a:srgbClr val="003399"/>
                </a:solidFill>
                <a:latin typeface="Montserrat Light"/>
                <a:ea typeface="Montserrat Light"/>
                <a:cs typeface="Montserrat Light"/>
                <a:sym typeface="Montserrat Light"/>
              </a:rPr>
              <a:t>Yararlanıcılar tarafından ilgili desteklere ait destek ödeme başvurusu incelemeci kuruluşa yapılır.</a:t>
            </a:r>
          </a:p>
          <a:p>
            <a:pPr algn="l">
              <a:lnSpc>
                <a:spcPts val="2916"/>
              </a:lnSpc>
            </a:pPr>
            <a:endParaRPr lang="en-US" sz="2000" spc="-164">
              <a:solidFill>
                <a:srgbClr val="003399"/>
              </a:solidFill>
              <a:latin typeface="Montserrat Light"/>
              <a:ea typeface="Montserrat Light"/>
              <a:cs typeface="Montserrat Light"/>
              <a:sym typeface="Montserrat Light"/>
            </a:endParaRPr>
          </a:p>
        </p:txBody>
      </p:sp>
      <p:sp>
        <p:nvSpPr>
          <p:cNvPr id="20" name="Freeform 20"/>
          <p:cNvSpPr/>
          <p:nvPr/>
        </p:nvSpPr>
        <p:spPr>
          <a:xfrm>
            <a:off x="2648767" y="2791058"/>
            <a:ext cx="506484" cy="677193"/>
          </a:xfrm>
          <a:custGeom>
            <a:avLst/>
            <a:gdLst/>
            <a:ahLst/>
            <a:cxnLst/>
            <a:rect l="l" t="t" r="r" b="b"/>
            <a:pathLst>
              <a:path w="506484" h="677193">
                <a:moveTo>
                  <a:pt x="0" y="0"/>
                </a:moveTo>
                <a:lnTo>
                  <a:pt x="506484" y="0"/>
                </a:lnTo>
                <a:lnTo>
                  <a:pt x="506484" y="677193"/>
                </a:lnTo>
                <a:lnTo>
                  <a:pt x="0" y="677193"/>
                </a:lnTo>
                <a:lnTo>
                  <a:pt x="0" y="0"/>
                </a:lnTo>
                <a:close/>
              </a:path>
            </a:pathLst>
          </a:custGeom>
          <a:blipFill>
            <a:blip r:embed="rId9">
              <a:extLst>
                <a:ext uri="{96DAC541-7B7A-43D3-8B79-37D633B846F1}">
                  <asvg:svgBlip xmlns:asvg="http://schemas.microsoft.com/office/drawing/2016/SVG/main" xmlns="" r:embed="rId10"/>
                </a:ext>
              </a:extLst>
            </a:blip>
            <a:stretch>
              <a:fillRect l="-139" r="-139"/>
            </a:stretch>
          </a:blipFill>
        </p:spPr>
      </p:sp>
      <p:sp>
        <p:nvSpPr>
          <p:cNvPr id="21" name="Freeform 21"/>
          <p:cNvSpPr/>
          <p:nvPr/>
        </p:nvSpPr>
        <p:spPr>
          <a:xfrm>
            <a:off x="1984891" y="7121063"/>
            <a:ext cx="506484" cy="677193"/>
          </a:xfrm>
          <a:custGeom>
            <a:avLst/>
            <a:gdLst/>
            <a:ahLst/>
            <a:cxnLst/>
            <a:rect l="l" t="t" r="r" b="b"/>
            <a:pathLst>
              <a:path w="506484" h="677193">
                <a:moveTo>
                  <a:pt x="0" y="0"/>
                </a:moveTo>
                <a:lnTo>
                  <a:pt x="506484" y="0"/>
                </a:lnTo>
                <a:lnTo>
                  <a:pt x="506484" y="677193"/>
                </a:lnTo>
                <a:lnTo>
                  <a:pt x="0" y="677193"/>
                </a:lnTo>
                <a:lnTo>
                  <a:pt x="0" y="0"/>
                </a:lnTo>
                <a:close/>
              </a:path>
            </a:pathLst>
          </a:custGeom>
          <a:blipFill>
            <a:blip r:embed="rId9">
              <a:extLst>
                <a:ext uri="{96DAC541-7B7A-43D3-8B79-37D633B846F1}">
                  <asvg:svgBlip xmlns:asvg="http://schemas.microsoft.com/office/drawing/2016/SVG/main" xmlns="" r:embed="rId10"/>
                </a:ext>
              </a:extLst>
            </a:blip>
            <a:stretch>
              <a:fillRect l="-139" r="-139"/>
            </a:stretch>
          </a:blipFill>
        </p:spPr>
      </p:sp>
      <p:sp>
        <p:nvSpPr>
          <p:cNvPr id="22" name="Freeform 22"/>
          <p:cNvSpPr/>
          <p:nvPr/>
        </p:nvSpPr>
        <p:spPr>
          <a:xfrm>
            <a:off x="893479" y="4881610"/>
            <a:ext cx="865556" cy="716850"/>
          </a:xfrm>
          <a:custGeom>
            <a:avLst/>
            <a:gdLst/>
            <a:ahLst/>
            <a:cxnLst/>
            <a:rect l="l" t="t" r="r" b="b"/>
            <a:pathLst>
              <a:path w="865556" h="716850">
                <a:moveTo>
                  <a:pt x="0" y="0"/>
                </a:moveTo>
                <a:lnTo>
                  <a:pt x="865556" y="0"/>
                </a:lnTo>
                <a:lnTo>
                  <a:pt x="865556" y="716850"/>
                </a:lnTo>
                <a:lnTo>
                  <a:pt x="0" y="716850"/>
                </a:lnTo>
                <a:lnTo>
                  <a:pt x="0" y="0"/>
                </a:lnTo>
                <a:close/>
              </a:path>
            </a:pathLst>
          </a:custGeom>
          <a:blipFill>
            <a:blip r:embed="rId7">
              <a:extLst>
                <a:ext uri="{96DAC541-7B7A-43D3-8B79-37D633B846F1}">
                  <asvg:svgBlip xmlns:asvg="http://schemas.microsoft.com/office/drawing/2016/SVG/main" xmlns="" r:embed="rId8"/>
                </a:ext>
              </a:extLst>
            </a:blip>
            <a:stretch>
              <a:fillRect t="-420" b="-420"/>
            </a:stretch>
          </a:blipFill>
        </p:spPr>
      </p:sp>
      <p:sp>
        <p:nvSpPr>
          <p:cNvPr id="23" name="Freeform 23"/>
          <p:cNvSpPr/>
          <p:nvPr/>
        </p:nvSpPr>
        <p:spPr>
          <a:xfrm>
            <a:off x="7366360" y="8153678"/>
            <a:ext cx="10906316" cy="2127028"/>
          </a:xfrm>
          <a:custGeom>
            <a:avLst/>
            <a:gdLst/>
            <a:ahLst/>
            <a:cxnLst/>
            <a:rect l="l" t="t" r="r" b="b"/>
            <a:pathLst>
              <a:path w="10906316" h="2127028">
                <a:moveTo>
                  <a:pt x="0" y="0"/>
                </a:moveTo>
                <a:lnTo>
                  <a:pt x="10906316" y="0"/>
                </a:lnTo>
                <a:lnTo>
                  <a:pt x="10906316" y="2127028"/>
                </a:lnTo>
                <a:lnTo>
                  <a:pt x="0" y="2127028"/>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24" name="TextBox 24"/>
          <p:cNvSpPr txBox="1"/>
          <p:nvPr/>
        </p:nvSpPr>
        <p:spPr>
          <a:xfrm>
            <a:off x="7506972" y="8234595"/>
            <a:ext cx="7835615" cy="1762125"/>
          </a:xfrm>
          <a:prstGeom prst="rect">
            <a:avLst/>
          </a:prstGeom>
        </p:spPr>
        <p:txBody>
          <a:bodyPr lIns="0" tIns="0" rIns="0" bIns="0" rtlCol="0" anchor="t">
            <a:spAutoFit/>
          </a:bodyPr>
          <a:lstStyle/>
          <a:p>
            <a:pPr algn="l">
              <a:lnSpc>
                <a:spcPts val="3598"/>
              </a:lnSpc>
            </a:pPr>
            <a:r>
              <a:rPr lang="en-US" sz="2999" spc="-119">
                <a:solidFill>
                  <a:srgbClr val="305A88"/>
                </a:solidFill>
                <a:latin typeface="Open Sans 1"/>
                <a:ea typeface="Open Sans 1"/>
                <a:cs typeface="Open Sans 1"/>
                <a:sym typeface="Open Sans 1"/>
              </a:rPr>
              <a:t>             </a:t>
            </a:r>
            <a:r>
              <a:rPr lang="en-US" sz="2999" spc="-119">
                <a:solidFill>
                  <a:srgbClr val="EF2020"/>
                </a:solidFill>
                <a:latin typeface="Open Sans 1"/>
                <a:ea typeface="Open Sans 1"/>
                <a:cs typeface="Open Sans 1"/>
                <a:sym typeface="Open Sans 1"/>
              </a:rPr>
              <a:t>KARNENİ HAZIRLA</a:t>
            </a:r>
          </a:p>
          <a:p>
            <a:pPr algn="just">
              <a:lnSpc>
                <a:spcPts val="2639"/>
              </a:lnSpc>
            </a:pPr>
            <a:r>
              <a:rPr lang="en-US" sz="2199" spc="-87">
                <a:solidFill>
                  <a:srgbClr val="305A88"/>
                </a:solidFill>
                <a:latin typeface="Lato Light"/>
                <a:ea typeface="Lato Light"/>
                <a:cs typeface="Lato Light"/>
                <a:sym typeface="Lato Light"/>
              </a:rPr>
              <a:t>Yararlanıcı, her takvim yılında Genelge kapsamında faydalandığı desteklere ilişkin olarak ‘E-İhracat Değerlendirme Beyanını’ bir sonraki yılın nisan ayının ilk iş gününe kadar E-İhracat Sekretaryasına veya E-İhracat Sekretaryasına iletilmek üzere incelemeci kuruluşa sunar.  </a:t>
            </a:r>
          </a:p>
        </p:txBody>
      </p:sp>
      <p:sp>
        <p:nvSpPr>
          <p:cNvPr id="25" name="Freeform 25"/>
          <p:cNvSpPr/>
          <p:nvPr/>
        </p:nvSpPr>
        <p:spPr>
          <a:xfrm>
            <a:off x="11657786" y="8242330"/>
            <a:ext cx="96633" cy="382462"/>
          </a:xfrm>
          <a:custGeom>
            <a:avLst/>
            <a:gdLst/>
            <a:ahLst/>
            <a:cxnLst/>
            <a:rect l="l" t="t" r="r" b="b"/>
            <a:pathLst>
              <a:path w="96633" h="382462">
                <a:moveTo>
                  <a:pt x="0" y="0"/>
                </a:moveTo>
                <a:lnTo>
                  <a:pt x="96633" y="0"/>
                </a:lnTo>
                <a:lnTo>
                  <a:pt x="96633" y="382462"/>
                </a:lnTo>
                <a:lnTo>
                  <a:pt x="0" y="382462"/>
                </a:lnTo>
                <a:lnTo>
                  <a:pt x="0" y="0"/>
                </a:lnTo>
                <a:close/>
              </a:path>
            </a:pathLst>
          </a:custGeom>
          <a:blipFill>
            <a:blip r:embed="rId13">
              <a:extLst>
                <a:ext uri="{96DAC541-7B7A-43D3-8B79-37D633B846F1}">
                  <asvg:svgBlip xmlns:asvg="http://schemas.microsoft.com/office/drawing/2016/SVG/main" xmlns="" r:embed="rId14"/>
                </a:ext>
              </a:extLst>
            </a:blip>
            <a:stretch>
              <a:fillRect l="-3093" r="-3093"/>
            </a:stretch>
          </a:blipFill>
        </p:spPr>
      </p:sp>
      <p:sp>
        <p:nvSpPr>
          <p:cNvPr id="26" name="Freeform 26"/>
          <p:cNvSpPr/>
          <p:nvPr/>
        </p:nvSpPr>
        <p:spPr>
          <a:xfrm>
            <a:off x="15342587" y="8581440"/>
            <a:ext cx="1281145" cy="1271537"/>
          </a:xfrm>
          <a:custGeom>
            <a:avLst/>
            <a:gdLst/>
            <a:ahLst/>
            <a:cxnLst/>
            <a:rect l="l" t="t" r="r" b="b"/>
            <a:pathLst>
              <a:path w="1281145" h="1271537">
                <a:moveTo>
                  <a:pt x="0" y="0"/>
                </a:moveTo>
                <a:lnTo>
                  <a:pt x="1281145" y="0"/>
                </a:lnTo>
                <a:lnTo>
                  <a:pt x="1281145" y="1271537"/>
                </a:lnTo>
                <a:lnTo>
                  <a:pt x="0" y="1271537"/>
                </a:lnTo>
                <a:lnTo>
                  <a:pt x="0" y="0"/>
                </a:lnTo>
                <a:close/>
              </a:path>
            </a:pathLst>
          </a:custGeom>
          <a:blipFill>
            <a:blip r:embed="rId15">
              <a:extLst>
                <a:ext uri="{96DAC541-7B7A-43D3-8B79-37D633B846F1}">
                  <asvg:svgBlip xmlns:asvg="http://schemas.microsoft.com/office/drawing/2016/SVG/main" xmlns="" r:embed="rId16"/>
                </a:ext>
              </a:extLst>
            </a:blip>
            <a:stretch>
              <a:fillRect t="-4" b="-4"/>
            </a:stretch>
          </a:blipFill>
        </p:spPr>
      </p:sp>
      <p:sp>
        <p:nvSpPr>
          <p:cNvPr id="27" name="Freeform 27"/>
          <p:cNvSpPr/>
          <p:nvPr/>
        </p:nvSpPr>
        <p:spPr>
          <a:xfrm>
            <a:off x="16989384" y="8554007"/>
            <a:ext cx="1001387" cy="1298969"/>
          </a:xfrm>
          <a:custGeom>
            <a:avLst/>
            <a:gdLst/>
            <a:ahLst/>
            <a:cxnLst/>
            <a:rect l="l" t="t" r="r" b="b"/>
            <a:pathLst>
              <a:path w="1001387" h="1298969">
                <a:moveTo>
                  <a:pt x="0" y="0"/>
                </a:moveTo>
                <a:lnTo>
                  <a:pt x="1001387" y="0"/>
                </a:lnTo>
                <a:lnTo>
                  <a:pt x="1001387" y="1298969"/>
                </a:lnTo>
                <a:lnTo>
                  <a:pt x="0" y="1298969"/>
                </a:lnTo>
                <a:lnTo>
                  <a:pt x="0" y="0"/>
                </a:lnTo>
                <a:close/>
              </a:path>
            </a:pathLst>
          </a:custGeom>
          <a:blipFill>
            <a:blip r:embed="rId17">
              <a:extLst>
                <a:ext uri="{96DAC541-7B7A-43D3-8B79-37D633B846F1}">
                  <asvg:svgBlip xmlns:asvg="http://schemas.microsoft.com/office/drawing/2016/SVG/main" xmlns="" r:embed="rId18"/>
                </a:ext>
              </a:extLst>
            </a:blip>
            <a:stretch>
              <a:fillRect l="-182" r="-182"/>
            </a:stretch>
          </a:blipFill>
        </p:spPr>
      </p:sp>
      <p:sp>
        <p:nvSpPr>
          <p:cNvPr id="28" name="TextBox 28"/>
          <p:cNvSpPr txBox="1"/>
          <p:nvPr/>
        </p:nvSpPr>
        <p:spPr>
          <a:xfrm>
            <a:off x="13255754" y="5192732"/>
            <a:ext cx="4173665" cy="401108"/>
          </a:xfrm>
          <a:prstGeom prst="rect">
            <a:avLst/>
          </a:prstGeom>
        </p:spPr>
        <p:txBody>
          <a:bodyPr lIns="0" tIns="0" rIns="0" bIns="0" rtlCol="0" anchor="t">
            <a:spAutoFit/>
          </a:bodyPr>
          <a:lstStyle/>
          <a:p>
            <a:pPr algn="l">
              <a:lnSpc>
                <a:spcPts val="2916"/>
              </a:lnSpc>
            </a:pPr>
            <a:r>
              <a:rPr lang="en-US" sz="2000" spc="-164" dirty="0" err="1">
                <a:solidFill>
                  <a:srgbClr val="003399"/>
                </a:solidFill>
                <a:latin typeface="Montserrat Light"/>
                <a:ea typeface="Montserrat Light"/>
                <a:cs typeface="Montserrat Light"/>
                <a:sym typeface="Montserrat Light"/>
              </a:rPr>
              <a:t>Ön</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onay</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sonrası</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faaliyete</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başlanılır</a:t>
            </a:r>
            <a:r>
              <a:rPr lang="en-US" sz="2000" spc="-164" dirty="0">
                <a:solidFill>
                  <a:srgbClr val="003399"/>
                </a:solidFill>
                <a:latin typeface="Montserrat Light"/>
                <a:ea typeface="Montserrat Light"/>
                <a:cs typeface="Montserrat Light"/>
                <a:sym typeface="Montserrat Light"/>
              </a:rPr>
              <a:t>.</a:t>
            </a:r>
          </a:p>
        </p:txBody>
      </p:sp>
      <p:sp>
        <p:nvSpPr>
          <p:cNvPr id="29" name="TextBox 29"/>
          <p:cNvSpPr txBox="1"/>
          <p:nvPr/>
        </p:nvSpPr>
        <p:spPr>
          <a:xfrm>
            <a:off x="13255755" y="6733845"/>
            <a:ext cx="4173664" cy="763058"/>
          </a:xfrm>
          <a:prstGeom prst="rect">
            <a:avLst/>
          </a:prstGeom>
        </p:spPr>
        <p:txBody>
          <a:bodyPr lIns="0" tIns="0" rIns="0" bIns="0" rtlCol="0" anchor="t">
            <a:spAutoFit/>
          </a:bodyPr>
          <a:lstStyle/>
          <a:p>
            <a:pPr algn="l">
              <a:lnSpc>
                <a:spcPts val="2916"/>
              </a:lnSpc>
            </a:pPr>
            <a:r>
              <a:rPr lang="en-US" sz="2000" spc="-164" dirty="0" err="1">
                <a:solidFill>
                  <a:srgbClr val="003399"/>
                </a:solidFill>
                <a:latin typeface="Montserrat Light"/>
                <a:ea typeface="Montserrat Light"/>
                <a:cs typeface="Montserrat Light"/>
                <a:sym typeface="Montserrat Light"/>
              </a:rPr>
              <a:t>Ödeme</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dosyasının</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incelenir</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ve</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hak</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ediş</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hesaplanır</a:t>
            </a:r>
            <a:r>
              <a:rPr lang="en-US" sz="2000" spc="-164" dirty="0">
                <a:solidFill>
                  <a:srgbClr val="003399"/>
                </a:solidFill>
                <a:latin typeface="Montserrat Light"/>
                <a:ea typeface="Montserrat Light"/>
                <a:cs typeface="Montserrat Light"/>
                <a:sym typeface="Montserrat Light"/>
              </a:rPr>
              <a:t>.</a:t>
            </a:r>
          </a:p>
        </p:txBody>
      </p:sp>
      <p:sp>
        <p:nvSpPr>
          <p:cNvPr id="30" name="TextBox 30"/>
          <p:cNvSpPr txBox="1"/>
          <p:nvPr/>
        </p:nvSpPr>
        <p:spPr>
          <a:xfrm>
            <a:off x="13132533" y="6333134"/>
            <a:ext cx="4513903" cy="371525"/>
          </a:xfrm>
          <a:prstGeom prst="rect">
            <a:avLst/>
          </a:prstGeom>
        </p:spPr>
        <p:txBody>
          <a:bodyPr lIns="0" tIns="0" rIns="0" bIns="0" rtlCol="0" anchor="t">
            <a:spAutoFit/>
          </a:bodyPr>
          <a:lstStyle/>
          <a:p>
            <a:pPr algn="l">
              <a:lnSpc>
                <a:spcPts val="2640"/>
              </a:lnSpc>
            </a:pPr>
            <a:r>
              <a:rPr lang="en-US" sz="1910" b="1" spc="187" dirty="0">
                <a:solidFill>
                  <a:srgbClr val="003399"/>
                </a:solidFill>
                <a:latin typeface="Montserrat Bold"/>
                <a:ea typeface="Montserrat Bold"/>
                <a:cs typeface="Montserrat Bold"/>
                <a:sym typeface="Montserrat Bold"/>
              </a:rPr>
              <a:t>6- </a:t>
            </a:r>
            <a:r>
              <a:rPr lang="en-US" sz="1910" b="1" spc="187" dirty="0" err="1">
                <a:solidFill>
                  <a:srgbClr val="003399"/>
                </a:solidFill>
                <a:latin typeface="Montserrat Bold"/>
                <a:ea typeface="Montserrat Bold"/>
                <a:cs typeface="Montserrat Bold"/>
                <a:sym typeface="Montserrat Bold"/>
              </a:rPr>
              <a:t>Ödeme</a:t>
            </a:r>
            <a:r>
              <a:rPr lang="en-US" sz="1910" b="1" spc="187" dirty="0">
                <a:solidFill>
                  <a:srgbClr val="003399"/>
                </a:solidFill>
                <a:latin typeface="Montserrat Bold"/>
                <a:ea typeface="Montserrat Bold"/>
                <a:cs typeface="Montserrat Bold"/>
                <a:sym typeface="Montserrat Bold"/>
              </a:rPr>
              <a:t> Alma </a:t>
            </a:r>
          </a:p>
        </p:txBody>
      </p:sp>
      <p:sp>
        <p:nvSpPr>
          <p:cNvPr id="31" name="TextBox 31"/>
          <p:cNvSpPr txBox="1"/>
          <p:nvPr/>
        </p:nvSpPr>
        <p:spPr>
          <a:xfrm>
            <a:off x="8541010" y="2702263"/>
            <a:ext cx="4278526" cy="1133692"/>
          </a:xfrm>
          <a:prstGeom prst="rect">
            <a:avLst/>
          </a:prstGeom>
        </p:spPr>
        <p:txBody>
          <a:bodyPr lIns="0" tIns="0" rIns="0" bIns="0" rtlCol="0" anchor="t">
            <a:spAutoFit/>
          </a:bodyPr>
          <a:lstStyle/>
          <a:p>
            <a:pPr algn="l">
              <a:lnSpc>
                <a:spcPts val="2916"/>
              </a:lnSpc>
            </a:pPr>
            <a:r>
              <a:rPr lang="en-US" sz="2000" spc="-164">
                <a:solidFill>
                  <a:srgbClr val="003399"/>
                </a:solidFill>
                <a:latin typeface="Montserrat Light"/>
                <a:ea typeface="Montserrat Light"/>
                <a:cs typeface="Montserrat Light"/>
                <a:sym typeface="Montserrat Light"/>
              </a:rPr>
              <a:t>Şirketler kapsama alınma başvurusunu incelemeci kuruluşa, diğer yararlanıcılar ise E-İhracat Sekretaryasına yapar.</a:t>
            </a:r>
          </a:p>
        </p:txBody>
      </p:sp>
      <p:sp>
        <p:nvSpPr>
          <p:cNvPr id="32" name="TextBox 32"/>
          <p:cNvSpPr txBox="1"/>
          <p:nvPr/>
        </p:nvSpPr>
        <p:spPr>
          <a:xfrm>
            <a:off x="8541010" y="1954109"/>
            <a:ext cx="3934016" cy="682122"/>
          </a:xfrm>
          <a:prstGeom prst="rect">
            <a:avLst/>
          </a:prstGeom>
        </p:spPr>
        <p:txBody>
          <a:bodyPr lIns="0" tIns="0" rIns="0" bIns="0" rtlCol="0" anchor="t">
            <a:spAutoFit/>
          </a:bodyPr>
          <a:lstStyle/>
          <a:p>
            <a:pPr algn="l">
              <a:lnSpc>
                <a:spcPts val="2640"/>
              </a:lnSpc>
            </a:pPr>
            <a:r>
              <a:rPr lang="en-US" sz="1910" b="1" spc="187">
                <a:solidFill>
                  <a:srgbClr val="003399"/>
                </a:solidFill>
                <a:latin typeface="Montserrat Bold"/>
                <a:ea typeface="Montserrat Bold"/>
                <a:cs typeface="Montserrat Bold"/>
                <a:sym typeface="Montserrat Bold"/>
              </a:rPr>
              <a:t>1-Kapsama Alınma Başvurusu</a:t>
            </a:r>
          </a:p>
        </p:txBody>
      </p:sp>
      <p:sp>
        <p:nvSpPr>
          <p:cNvPr id="33" name="TextBox 33"/>
          <p:cNvSpPr txBox="1"/>
          <p:nvPr/>
        </p:nvSpPr>
        <p:spPr>
          <a:xfrm>
            <a:off x="8541010" y="4887469"/>
            <a:ext cx="4278526" cy="1140040"/>
          </a:xfrm>
          <a:prstGeom prst="rect">
            <a:avLst/>
          </a:prstGeom>
        </p:spPr>
        <p:txBody>
          <a:bodyPr lIns="0" tIns="0" rIns="0" bIns="0" rtlCol="0" anchor="t">
            <a:spAutoFit/>
          </a:bodyPr>
          <a:lstStyle/>
          <a:p>
            <a:pPr algn="l">
              <a:lnSpc>
                <a:spcPts val="2916"/>
              </a:lnSpc>
            </a:pPr>
            <a:r>
              <a:rPr lang="en-US" sz="2000" spc="-164">
                <a:solidFill>
                  <a:srgbClr val="003399"/>
                </a:solidFill>
                <a:latin typeface="Montserrat Light"/>
                <a:ea typeface="Montserrat Light"/>
                <a:cs typeface="Montserrat Light"/>
                <a:sym typeface="Montserrat Light"/>
              </a:rPr>
              <a:t>Yararlanıcılar tarafından ilgili desteklere ait ön onay başvurusu incelemeci kuruluşa yapılır.</a:t>
            </a:r>
          </a:p>
        </p:txBody>
      </p:sp>
      <p:sp>
        <p:nvSpPr>
          <p:cNvPr id="34" name="TextBox 34"/>
          <p:cNvSpPr txBox="1"/>
          <p:nvPr/>
        </p:nvSpPr>
        <p:spPr>
          <a:xfrm>
            <a:off x="8524078" y="4164954"/>
            <a:ext cx="4173666" cy="1038374"/>
          </a:xfrm>
          <a:prstGeom prst="rect">
            <a:avLst/>
          </a:prstGeom>
        </p:spPr>
        <p:txBody>
          <a:bodyPr lIns="0" tIns="0" rIns="0" bIns="0" rtlCol="0" anchor="t">
            <a:spAutoFit/>
          </a:bodyPr>
          <a:lstStyle/>
          <a:p>
            <a:pPr algn="l">
              <a:lnSpc>
                <a:spcPts val="2640"/>
              </a:lnSpc>
            </a:pPr>
            <a:r>
              <a:rPr lang="en-US" sz="1910" b="1" spc="187">
                <a:solidFill>
                  <a:srgbClr val="003399"/>
                </a:solidFill>
                <a:latin typeface="Montserrat Bold"/>
                <a:ea typeface="Montserrat Bold"/>
                <a:cs typeface="Montserrat Bold"/>
                <a:sym typeface="Montserrat Bold"/>
              </a:rPr>
              <a:t>3- Destek Ön Onay Başvurusu </a:t>
            </a:r>
          </a:p>
          <a:p>
            <a:pPr algn="l">
              <a:lnSpc>
                <a:spcPts val="2640"/>
              </a:lnSpc>
            </a:pPr>
            <a:endParaRPr lang="en-US" sz="1910" b="1" spc="187">
              <a:solidFill>
                <a:srgbClr val="003399"/>
              </a:solidFill>
              <a:latin typeface="Montserrat Bold"/>
              <a:ea typeface="Montserrat Bold"/>
              <a:cs typeface="Montserrat Bold"/>
              <a:sym typeface="Montserrat Bold"/>
            </a:endParaRPr>
          </a:p>
        </p:txBody>
      </p:sp>
      <p:sp>
        <p:nvSpPr>
          <p:cNvPr id="35" name="TextBox 35"/>
          <p:cNvSpPr txBox="1"/>
          <p:nvPr/>
        </p:nvSpPr>
        <p:spPr>
          <a:xfrm>
            <a:off x="8524077" y="6326392"/>
            <a:ext cx="5157752" cy="348698"/>
          </a:xfrm>
          <a:prstGeom prst="rect">
            <a:avLst/>
          </a:prstGeom>
        </p:spPr>
        <p:txBody>
          <a:bodyPr lIns="0" tIns="0" rIns="0" bIns="0" rtlCol="0" anchor="t">
            <a:spAutoFit/>
          </a:bodyPr>
          <a:lstStyle/>
          <a:p>
            <a:pPr algn="l">
              <a:lnSpc>
                <a:spcPts val="2640"/>
              </a:lnSpc>
            </a:pPr>
            <a:r>
              <a:rPr lang="en-US" sz="1910" b="1" spc="187">
                <a:solidFill>
                  <a:srgbClr val="003399"/>
                </a:solidFill>
                <a:latin typeface="Montserrat Bold"/>
                <a:ea typeface="Montserrat Bold"/>
                <a:cs typeface="Montserrat Bold"/>
                <a:sym typeface="Montserrat Bold"/>
              </a:rPr>
              <a:t>5- Destek Ödeme Başvurusu </a:t>
            </a:r>
          </a:p>
        </p:txBody>
      </p:sp>
      <p:sp>
        <p:nvSpPr>
          <p:cNvPr id="36" name="TextBox 36"/>
          <p:cNvSpPr txBox="1"/>
          <p:nvPr/>
        </p:nvSpPr>
        <p:spPr>
          <a:xfrm>
            <a:off x="13255754" y="2636309"/>
            <a:ext cx="4173664" cy="1505588"/>
          </a:xfrm>
          <a:prstGeom prst="rect">
            <a:avLst/>
          </a:prstGeom>
        </p:spPr>
        <p:txBody>
          <a:bodyPr lIns="0" tIns="0" rIns="0" bIns="0" rtlCol="0" anchor="t">
            <a:spAutoFit/>
          </a:bodyPr>
          <a:lstStyle/>
          <a:p>
            <a:pPr algn="l">
              <a:lnSpc>
                <a:spcPts val="2916"/>
              </a:lnSpc>
            </a:pPr>
            <a:r>
              <a:rPr lang="en-US" sz="2000" spc="-164" dirty="0" err="1">
                <a:solidFill>
                  <a:srgbClr val="003399"/>
                </a:solidFill>
                <a:latin typeface="Montserrat Light"/>
                <a:ea typeface="Montserrat Light"/>
                <a:cs typeface="Montserrat Light"/>
                <a:sym typeface="Montserrat Light"/>
              </a:rPr>
              <a:t>Gerekli</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incelemeler</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yapıldıktan</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sonra</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şirketler</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incelemeci</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kuruluş</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tarafından</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diğer</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yararlanıcılar</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ise</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Genel</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Müdürlük</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tarafından</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kapsama</a:t>
            </a:r>
            <a:r>
              <a:rPr lang="en-US" sz="2000" spc="-164" dirty="0">
                <a:solidFill>
                  <a:srgbClr val="003399"/>
                </a:solidFill>
                <a:latin typeface="Montserrat Light"/>
                <a:ea typeface="Montserrat Light"/>
                <a:cs typeface="Montserrat Light"/>
                <a:sym typeface="Montserrat Light"/>
              </a:rPr>
              <a:t> </a:t>
            </a:r>
            <a:r>
              <a:rPr lang="en-US" sz="2000" spc="-164" dirty="0" err="1">
                <a:solidFill>
                  <a:srgbClr val="003399"/>
                </a:solidFill>
                <a:latin typeface="Montserrat Light"/>
                <a:ea typeface="Montserrat Light"/>
                <a:cs typeface="Montserrat Light"/>
                <a:sym typeface="Montserrat Light"/>
              </a:rPr>
              <a:t>alınır</a:t>
            </a:r>
            <a:r>
              <a:rPr lang="en-US" sz="2000" spc="-164" dirty="0">
                <a:solidFill>
                  <a:srgbClr val="003399"/>
                </a:solidFill>
                <a:latin typeface="Montserrat Light"/>
                <a:ea typeface="Montserrat Light"/>
                <a:cs typeface="Montserrat Light"/>
                <a:sym typeface="Montserrat Light"/>
              </a:rPr>
              <a:t>.</a:t>
            </a:r>
          </a:p>
        </p:txBody>
      </p:sp>
      <p:sp>
        <p:nvSpPr>
          <p:cNvPr id="37" name="TextBox 37"/>
          <p:cNvSpPr txBox="1"/>
          <p:nvPr/>
        </p:nvSpPr>
        <p:spPr>
          <a:xfrm>
            <a:off x="13132533" y="2173429"/>
            <a:ext cx="4513903" cy="371525"/>
          </a:xfrm>
          <a:prstGeom prst="rect">
            <a:avLst/>
          </a:prstGeom>
        </p:spPr>
        <p:txBody>
          <a:bodyPr lIns="0" tIns="0" rIns="0" bIns="0" rtlCol="0" anchor="t">
            <a:spAutoFit/>
          </a:bodyPr>
          <a:lstStyle/>
          <a:p>
            <a:pPr algn="l">
              <a:lnSpc>
                <a:spcPts val="2640"/>
              </a:lnSpc>
            </a:pPr>
            <a:r>
              <a:rPr lang="en-US" sz="1910" b="1" spc="187" dirty="0">
                <a:solidFill>
                  <a:srgbClr val="003399"/>
                </a:solidFill>
                <a:latin typeface="Montserrat Bold"/>
                <a:ea typeface="Montserrat Bold"/>
                <a:cs typeface="Montserrat Bold"/>
                <a:sym typeface="Montserrat Bold"/>
              </a:rPr>
              <a:t>2- </a:t>
            </a:r>
            <a:r>
              <a:rPr lang="en-US" sz="1910" b="1" spc="187" dirty="0" err="1">
                <a:solidFill>
                  <a:srgbClr val="003399"/>
                </a:solidFill>
                <a:latin typeface="Montserrat Bold"/>
                <a:ea typeface="Montserrat Bold"/>
                <a:cs typeface="Montserrat Bold"/>
                <a:sym typeface="Montserrat Bold"/>
              </a:rPr>
              <a:t>Kapsama</a:t>
            </a:r>
            <a:r>
              <a:rPr lang="en-US" sz="1910" b="1" spc="187" dirty="0">
                <a:solidFill>
                  <a:srgbClr val="003399"/>
                </a:solidFill>
                <a:latin typeface="Montserrat Bold"/>
                <a:ea typeface="Montserrat Bold"/>
                <a:cs typeface="Montserrat Bold"/>
                <a:sym typeface="Montserrat Bold"/>
              </a:rPr>
              <a:t> </a:t>
            </a:r>
            <a:r>
              <a:rPr lang="en-US" sz="1910" b="1" spc="187" dirty="0" err="1">
                <a:solidFill>
                  <a:srgbClr val="003399"/>
                </a:solidFill>
                <a:latin typeface="Montserrat Bold"/>
                <a:ea typeface="Montserrat Bold"/>
                <a:cs typeface="Montserrat Bold"/>
                <a:sym typeface="Montserrat Bold"/>
              </a:rPr>
              <a:t>Alınma</a:t>
            </a:r>
            <a:endParaRPr lang="en-US" sz="1910" b="1" spc="187" dirty="0">
              <a:solidFill>
                <a:srgbClr val="003399"/>
              </a:solidFill>
              <a:latin typeface="Montserrat Bold"/>
              <a:ea typeface="Montserrat Bold"/>
              <a:cs typeface="Montserrat Bold"/>
              <a:sym typeface="Montserrat Bold"/>
            </a:endParaRPr>
          </a:p>
        </p:txBody>
      </p:sp>
      <p:sp>
        <p:nvSpPr>
          <p:cNvPr id="38" name="TextBox 38"/>
          <p:cNvSpPr txBox="1"/>
          <p:nvPr/>
        </p:nvSpPr>
        <p:spPr>
          <a:xfrm>
            <a:off x="13085636" y="4769004"/>
            <a:ext cx="4988004" cy="371525"/>
          </a:xfrm>
          <a:prstGeom prst="rect">
            <a:avLst/>
          </a:prstGeom>
        </p:spPr>
        <p:txBody>
          <a:bodyPr lIns="0" tIns="0" rIns="0" bIns="0" rtlCol="0" anchor="t">
            <a:spAutoFit/>
          </a:bodyPr>
          <a:lstStyle/>
          <a:p>
            <a:pPr algn="l">
              <a:lnSpc>
                <a:spcPts val="2640"/>
              </a:lnSpc>
            </a:pPr>
            <a:r>
              <a:rPr lang="en-US" sz="1910" b="1" spc="187" dirty="0">
                <a:solidFill>
                  <a:srgbClr val="003399"/>
                </a:solidFill>
                <a:latin typeface="Montserrat Bold"/>
                <a:ea typeface="Montserrat Bold"/>
                <a:cs typeface="Montserrat Bold"/>
                <a:sym typeface="Montserrat Bold"/>
              </a:rPr>
              <a:t>4- </a:t>
            </a:r>
            <a:r>
              <a:rPr lang="en-US" sz="1910" b="1" spc="187" dirty="0" err="1">
                <a:solidFill>
                  <a:srgbClr val="003399"/>
                </a:solidFill>
                <a:latin typeface="Montserrat Bold"/>
                <a:ea typeface="Montserrat Bold"/>
                <a:cs typeface="Montserrat Bold"/>
                <a:sym typeface="Montserrat Bold"/>
              </a:rPr>
              <a:t>Faaliyet</a:t>
            </a:r>
            <a:r>
              <a:rPr lang="en-US" sz="1910" b="1" spc="187" dirty="0">
                <a:solidFill>
                  <a:srgbClr val="003399"/>
                </a:solidFill>
                <a:latin typeface="Montserrat Bold"/>
                <a:ea typeface="Montserrat Bold"/>
                <a:cs typeface="Montserrat Bold"/>
                <a:sym typeface="Montserrat Bold"/>
              </a:rPr>
              <a:t> </a:t>
            </a:r>
            <a:r>
              <a:rPr lang="en-US" sz="1910" b="1" spc="187" dirty="0" err="1">
                <a:solidFill>
                  <a:srgbClr val="003399"/>
                </a:solidFill>
                <a:latin typeface="Montserrat Bold"/>
                <a:ea typeface="Montserrat Bold"/>
                <a:cs typeface="Montserrat Bold"/>
                <a:sym typeface="Montserrat Bold"/>
              </a:rPr>
              <a:t>Başlangıcı</a:t>
            </a:r>
            <a:endParaRPr lang="en-US" sz="1910" b="1" spc="187" dirty="0">
              <a:solidFill>
                <a:srgbClr val="003399"/>
              </a:solidFill>
              <a:latin typeface="Montserrat Bold"/>
              <a:ea typeface="Montserrat Bold"/>
              <a:cs typeface="Montserrat Bold"/>
              <a:sym typeface="Montserrat Bold"/>
            </a:endParaRPr>
          </a:p>
        </p:txBody>
      </p:sp>
      <p:sp>
        <p:nvSpPr>
          <p:cNvPr id="39" name="TextBox 39"/>
          <p:cNvSpPr txBox="1"/>
          <p:nvPr/>
        </p:nvSpPr>
        <p:spPr>
          <a:xfrm>
            <a:off x="3829044" y="2530931"/>
            <a:ext cx="560595" cy="677257"/>
          </a:xfrm>
          <a:prstGeom prst="rect">
            <a:avLst/>
          </a:prstGeom>
        </p:spPr>
        <p:txBody>
          <a:bodyPr lIns="0" tIns="0" rIns="0" bIns="0" rtlCol="0" anchor="t">
            <a:spAutoFit/>
          </a:bodyPr>
          <a:lstStyle/>
          <a:p>
            <a:pPr algn="ctr">
              <a:lnSpc>
                <a:spcPts val="4320"/>
              </a:lnSpc>
            </a:pPr>
            <a:r>
              <a:rPr lang="en-US" sz="3600" b="1">
                <a:solidFill>
                  <a:srgbClr val="FFFFFF"/>
                </a:solidFill>
                <a:latin typeface="Poppins Bold"/>
                <a:ea typeface="Poppins Bold"/>
                <a:cs typeface="Poppins Bold"/>
                <a:sym typeface="Poppins Bold"/>
              </a:rPr>
              <a:t>01</a:t>
            </a:r>
          </a:p>
        </p:txBody>
      </p:sp>
      <p:sp>
        <p:nvSpPr>
          <p:cNvPr id="40" name="TextBox 40"/>
          <p:cNvSpPr txBox="1"/>
          <p:nvPr/>
        </p:nvSpPr>
        <p:spPr>
          <a:xfrm>
            <a:off x="5945781" y="4061578"/>
            <a:ext cx="560595" cy="677258"/>
          </a:xfrm>
          <a:prstGeom prst="rect">
            <a:avLst/>
          </a:prstGeom>
        </p:spPr>
        <p:txBody>
          <a:bodyPr lIns="0" tIns="0" rIns="0" bIns="0" rtlCol="0" anchor="t">
            <a:spAutoFit/>
          </a:bodyPr>
          <a:lstStyle/>
          <a:p>
            <a:pPr algn="ctr">
              <a:lnSpc>
                <a:spcPts val="4320"/>
              </a:lnSpc>
            </a:pPr>
            <a:r>
              <a:rPr lang="en-US" sz="3600" b="1">
                <a:solidFill>
                  <a:srgbClr val="FFFFFF"/>
                </a:solidFill>
                <a:latin typeface="Poppins Bold"/>
                <a:ea typeface="Poppins Bold"/>
                <a:cs typeface="Poppins Bold"/>
                <a:sym typeface="Poppins Bold"/>
              </a:rPr>
              <a:t>02</a:t>
            </a:r>
          </a:p>
        </p:txBody>
      </p:sp>
      <p:sp>
        <p:nvSpPr>
          <p:cNvPr id="41" name="TextBox 41"/>
          <p:cNvSpPr txBox="1"/>
          <p:nvPr/>
        </p:nvSpPr>
        <p:spPr>
          <a:xfrm>
            <a:off x="5755395" y="6689423"/>
            <a:ext cx="750981" cy="619125"/>
          </a:xfrm>
          <a:prstGeom prst="rect">
            <a:avLst/>
          </a:prstGeom>
        </p:spPr>
        <p:txBody>
          <a:bodyPr lIns="0" tIns="0" rIns="0" bIns="0" rtlCol="0" anchor="t">
            <a:spAutoFit/>
          </a:bodyPr>
          <a:lstStyle/>
          <a:p>
            <a:pPr algn="ctr">
              <a:lnSpc>
                <a:spcPts val="4320"/>
              </a:lnSpc>
            </a:pPr>
            <a:r>
              <a:rPr lang="en-US" sz="3600" b="1">
                <a:solidFill>
                  <a:srgbClr val="FFFFFF"/>
                </a:solidFill>
                <a:latin typeface="Poppins Bold"/>
                <a:ea typeface="Poppins Bold"/>
                <a:cs typeface="Poppins Bold"/>
                <a:sym typeface="Poppins Bold"/>
              </a:rPr>
              <a:t>03</a:t>
            </a:r>
          </a:p>
        </p:txBody>
      </p:sp>
      <p:sp>
        <p:nvSpPr>
          <p:cNvPr id="42" name="TextBox 42"/>
          <p:cNvSpPr txBox="1"/>
          <p:nvPr/>
        </p:nvSpPr>
        <p:spPr>
          <a:xfrm>
            <a:off x="1265014" y="6350240"/>
            <a:ext cx="1021328" cy="619125"/>
          </a:xfrm>
          <a:prstGeom prst="rect">
            <a:avLst/>
          </a:prstGeom>
        </p:spPr>
        <p:txBody>
          <a:bodyPr lIns="0" tIns="0" rIns="0" bIns="0" rtlCol="0" anchor="t">
            <a:spAutoFit/>
          </a:bodyPr>
          <a:lstStyle/>
          <a:p>
            <a:pPr algn="ctr">
              <a:lnSpc>
                <a:spcPts val="4320"/>
              </a:lnSpc>
            </a:pPr>
            <a:r>
              <a:rPr lang="en-US" sz="3600" b="1">
                <a:solidFill>
                  <a:srgbClr val="FFFFFF"/>
                </a:solidFill>
                <a:latin typeface="Poppins Bold"/>
                <a:ea typeface="Poppins Bold"/>
                <a:cs typeface="Poppins Bold"/>
                <a:sym typeface="Poppins Bold"/>
              </a:rPr>
              <a:t>05</a:t>
            </a:r>
          </a:p>
        </p:txBody>
      </p:sp>
      <p:sp>
        <p:nvSpPr>
          <p:cNvPr id="43" name="TextBox 43"/>
          <p:cNvSpPr txBox="1"/>
          <p:nvPr/>
        </p:nvSpPr>
        <p:spPr>
          <a:xfrm>
            <a:off x="3438903" y="7841748"/>
            <a:ext cx="950736" cy="619125"/>
          </a:xfrm>
          <a:prstGeom prst="rect">
            <a:avLst/>
          </a:prstGeom>
        </p:spPr>
        <p:txBody>
          <a:bodyPr lIns="0" tIns="0" rIns="0" bIns="0" rtlCol="0" anchor="t">
            <a:spAutoFit/>
          </a:bodyPr>
          <a:lstStyle/>
          <a:p>
            <a:pPr algn="ctr">
              <a:lnSpc>
                <a:spcPts val="4320"/>
              </a:lnSpc>
            </a:pPr>
            <a:r>
              <a:rPr lang="en-US" sz="3600" b="1">
                <a:solidFill>
                  <a:srgbClr val="FFFFFF"/>
                </a:solidFill>
                <a:latin typeface="Poppins Bold"/>
                <a:ea typeface="Poppins Bold"/>
                <a:cs typeface="Poppins Bold"/>
                <a:sym typeface="Poppins Bold"/>
              </a:rPr>
              <a:t>04</a:t>
            </a:r>
          </a:p>
        </p:txBody>
      </p:sp>
      <p:sp>
        <p:nvSpPr>
          <p:cNvPr id="44" name="TextBox 44"/>
          <p:cNvSpPr txBox="1"/>
          <p:nvPr/>
        </p:nvSpPr>
        <p:spPr>
          <a:xfrm>
            <a:off x="1036833" y="3843385"/>
            <a:ext cx="948058" cy="619125"/>
          </a:xfrm>
          <a:prstGeom prst="rect">
            <a:avLst/>
          </a:prstGeom>
        </p:spPr>
        <p:txBody>
          <a:bodyPr lIns="0" tIns="0" rIns="0" bIns="0" rtlCol="0" anchor="t">
            <a:spAutoFit/>
          </a:bodyPr>
          <a:lstStyle/>
          <a:p>
            <a:pPr algn="ctr">
              <a:lnSpc>
                <a:spcPts val="4320"/>
              </a:lnSpc>
            </a:pPr>
            <a:r>
              <a:rPr lang="en-US" sz="3600" b="1">
                <a:solidFill>
                  <a:srgbClr val="FFFFFF"/>
                </a:solidFill>
                <a:latin typeface="Poppins Bold"/>
                <a:ea typeface="Poppins Bold"/>
                <a:cs typeface="Poppins Bold"/>
                <a:sym typeface="Poppins Bold"/>
              </a:rPr>
              <a:t>06</a:t>
            </a:r>
          </a:p>
        </p:txBody>
      </p:sp>
      <p:sp>
        <p:nvSpPr>
          <p:cNvPr id="45" name="TextBox 45"/>
          <p:cNvSpPr txBox="1"/>
          <p:nvPr/>
        </p:nvSpPr>
        <p:spPr>
          <a:xfrm>
            <a:off x="2368556" y="353899"/>
            <a:ext cx="13550887" cy="899922"/>
          </a:xfrm>
          <a:prstGeom prst="rect">
            <a:avLst/>
          </a:prstGeom>
        </p:spPr>
        <p:txBody>
          <a:bodyPr lIns="0" tIns="0" rIns="0" bIns="0" rtlCol="0" anchor="t">
            <a:spAutoFit/>
          </a:bodyPr>
          <a:lstStyle/>
          <a:p>
            <a:pPr algn="ctr">
              <a:lnSpc>
                <a:spcPts val="6622"/>
              </a:lnSpc>
            </a:pPr>
            <a:r>
              <a:rPr lang="en-US" sz="4800" b="1" spc="470">
                <a:solidFill>
                  <a:srgbClr val="003399"/>
                </a:solidFill>
                <a:latin typeface="Oswald Bold"/>
                <a:ea typeface="Oswald Bold"/>
                <a:cs typeface="Oswald Bold"/>
                <a:sym typeface="Oswald Bold"/>
              </a:rPr>
              <a:t>E-İHRACAT DESTEK SÜRECİ</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flipH="1" flipV="1">
              <a:off x="0" y="0"/>
              <a:ext cx="24384000" cy="13716000"/>
            </a:xfrm>
            <a:custGeom>
              <a:avLst/>
              <a:gdLst/>
              <a:ahLst/>
              <a:cxnLst/>
              <a:rect l="l" t="t" r="r" b="b"/>
              <a:pathLst>
                <a:path w="24384000" h="13716000">
                  <a:moveTo>
                    <a:pt x="24384000" y="13716000"/>
                  </a:moveTo>
                  <a:lnTo>
                    <a:pt x="0" y="13716000"/>
                  </a:lnTo>
                  <a:lnTo>
                    <a:pt x="0" y="0"/>
                  </a:lnTo>
                  <a:lnTo>
                    <a:pt x="24384000" y="0"/>
                  </a:lnTo>
                  <a:lnTo>
                    <a:pt x="24384000" y="13716000"/>
                  </a:lnTo>
                  <a:close/>
                </a:path>
              </a:pathLst>
            </a:custGeom>
            <a:blipFill>
              <a:blip r:embed="rId2"/>
              <a:stretch>
                <a:fillRect t="-38888" b="-38888"/>
              </a:stretch>
            </a:blipFill>
          </p:spPr>
        </p:sp>
      </p:grpSp>
      <p:sp>
        <p:nvSpPr>
          <p:cNvPr id="4" name="Freeform 4"/>
          <p:cNvSpPr/>
          <p:nvPr/>
        </p:nvSpPr>
        <p:spPr>
          <a:xfrm rot="7659121">
            <a:off x="15091031" y="5585714"/>
            <a:ext cx="7629294" cy="7828566"/>
          </a:xfrm>
          <a:custGeom>
            <a:avLst/>
            <a:gdLst/>
            <a:ahLst/>
            <a:cxnLst/>
            <a:rect l="l" t="t" r="r" b="b"/>
            <a:pathLst>
              <a:path w="7629294" h="7828566">
                <a:moveTo>
                  <a:pt x="0" y="0"/>
                </a:moveTo>
                <a:lnTo>
                  <a:pt x="7629294" y="0"/>
                </a:lnTo>
                <a:lnTo>
                  <a:pt x="7629294" y="7828566"/>
                </a:lnTo>
                <a:lnTo>
                  <a:pt x="0" y="7828566"/>
                </a:lnTo>
                <a:lnTo>
                  <a:pt x="0" y="0"/>
                </a:lnTo>
                <a:close/>
              </a:path>
            </a:pathLst>
          </a:custGeom>
          <a:blipFill>
            <a:blip r:embed="rId3">
              <a:extLst>
                <a:ext uri="{96DAC541-7B7A-43D3-8B79-37D633B846F1}">
                  <asvg:svgBlip xmlns:asvg="http://schemas.microsoft.com/office/drawing/2016/SVG/main" xmlns="" r:embed="rId4"/>
                </a:ext>
              </a:extLst>
            </a:blip>
            <a:stretch>
              <a:fillRect t="-65" b="-65"/>
            </a:stretch>
          </a:blipFill>
        </p:spPr>
      </p:sp>
      <p:sp>
        <p:nvSpPr>
          <p:cNvPr id="5" name="Freeform 5"/>
          <p:cNvSpPr/>
          <p:nvPr/>
        </p:nvSpPr>
        <p:spPr>
          <a:xfrm>
            <a:off x="-3258071" y="-4629150"/>
            <a:ext cx="9022634" cy="9258300"/>
          </a:xfrm>
          <a:custGeom>
            <a:avLst/>
            <a:gdLst/>
            <a:ahLst/>
            <a:cxnLst/>
            <a:rect l="l" t="t" r="r" b="b"/>
            <a:pathLst>
              <a:path w="9022634" h="9258300">
                <a:moveTo>
                  <a:pt x="0" y="0"/>
                </a:moveTo>
                <a:lnTo>
                  <a:pt x="9022634" y="0"/>
                </a:lnTo>
                <a:lnTo>
                  <a:pt x="9022634" y="9258300"/>
                </a:lnTo>
                <a:lnTo>
                  <a:pt x="0" y="9258300"/>
                </a:lnTo>
                <a:lnTo>
                  <a:pt x="0" y="0"/>
                </a:lnTo>
                <a:close/>
              </a:path>
            </a:pathLst>
          </a:custGeom>
          <a:blipFill>
            <a:blip r:embed="rId3">
              <a:extLst>
                <a:ext uri="{96DAC541-7B7A-43D3-8B79-37D633B846F1}">
                  <asvg:svgBlip xmlns:asvg="http://schemas.microsoft.com/office/drawing/2016/SVG/main" xmlns="" r:embed="rId4"/>
                </a:ext>
              </a:extLst>
            </a:blip>
            <a:stretch>
              <a:fillRect t="-12" b="-12"/>
            </a:stretch>
          </a:blipFill>
        </p:spPr>
      </p:sp>
      <p:sp>
        <p:nvSpPr>
          <p:cNvPr id="6" name="Freeform 6"/>
          <p:cNvSpPr/>
          <p:nvPr/>
        </p:nvSpPr>
        <p:spPr>
          <a:xfrm>
            <a:off x="3033668" y="2940423"/>
            <a:ext cx="12220665" cy="4406155"/>
          </a:xfrm>
          <a:custGeom>
            <a:avLst/>
            <a:gdLst/>
            <a:ahLst/>
            <a:cxnLst/>
            <a:rect l="l" t="t" r="r" b="b"/>
            <a:pathLst>
              <a:path w="12220665" h="4406155">
                <a:moveTo>
                  <a:pt x="0" y="0"/>
                </a:moveTo>
                <a:lnTo>
                  <a:pt x="12220665" y="0"/>
                </a:lnTo>
                <a:lnTo>
                  <a:pt x="12220665" y="4406154"/>
                </a:lnTo>
                <a:lnTo>
                  <a:pt x="0" y="440615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7" name="TextBox 7"/>
          <p:cNvSpPr txBox="1"/>
          <p:nvPr/>
        </p:nvSpPr>
        <p:spPr>
          <a:xfrm>
            <a:off x="2963460" y="3808858"/>
            <a:ext cx="12361080" cy="2669284"/>
          </a:xfrm>
          <a:prstGeom prst="rect">
            <a:avLst/>
          </a:prstGeom>
        </p:spPr>
        <p:txBody>
          <a:bodyPr lIns="0" tIns="0" rIns="0" bIns="0" rtlCol="0" anchor="t">
            <a:spAutoFit/>
          </a:bodyPr>
          <a:lstStyle/>
          <a:p>
            <a:pPr algn="ctr">
              <a:lnSpc>
                <a:spcPts val="10212"/>
              </a:lnSpc>
            </a:pPr>
            <a:r>
              <a:rPr lang="en-US" sz="7400" b="1" spc="724" dirty="0">
                <a:solidFill>
                  <a:srgbClr val="297FB8"/>
                </a:solidFill>
                <a:latin typeface="Oswald Bold"/>
                <a:ea typeface="Oswald Bold"/>
                <a:cs typeface="Oswald Bold"/>
                <a:sym typeface="Oswald Bold"/>
              </a:rPr>
              <a:t>YARARLANICILARA YÖNELİK DESTEKLER</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97FB8"/>
        </a:solidFill>
        <a:effectLst/>
      </p:bgPr>
    </p:bg>
    <p:spTree>
      <p:nvGrpSpPr>
        <p:cNvPr id="1" name=""/>
        <p:cNvGrpSpPr/>
        <p:nvPr/>
      </p:nvGrpSpPr>
      <p:grpSpPr>
        <a:xfrm>
          <a:off x="0" y="0"/>
          <a:ext cx="0" cy="0"/>
          <a:chOff x="0" y="0"/>
          <a:chExt cx="0" cy="0"/>
        </a:xfrm>
      </p:grpSpPr>
      <p:sp>
        <p:nvSpPr>
          <p:cNvPr id="2" name="Freeform 2"/>
          <p:cNvSpPr/>
          <p:nvPr/>
        </p:nvSpPr>
        <p:spPr>
          <a:xfrm rot="-3986589">
            <a:off x="4713845" y="-603739"/>
            <a:ext cx="12080405" cy="12395938"/>
          </a:xfrm>
          <a:custGeom>
            <a:avLst/>
            <a:gdLst/>
            <a:ahLst/>
            <a:cxnLst/>
            <a:rect l="l" t="t" r="r" b="b"/>
            <a:pathLst>
              <a:path w="12080405" h="12395938">
                <a:moveTo>
                  <a:pt x="0" y="0"/>
                </a:moveTo>
                <a:lnTo>
                  <a:pt x="12080405" y="0"/>
                </a:lnTo>
                <a:lnTo>
                  <a:pt x="12080405" y="12395938"/>
                </a:lnTo>
                <a:lnTo>
                  <a:pt x="0" y="12395938"/>
                </a:lnTo>
                <a:lnTo>
                  <a:pt x="0" y="0"/>
                </a:lnTo>
                <a:close/>
              </a:path>
            </a:pathLst>
          </a:custGeom>
          <a:blipFill>
            <a:blip r:embed="rId2">
              <a:extLst>
                <a:ext uri="{96DAC541-7B7A-43D3-8B79-37D633B846F1}">
                  <asvg:svgBlip xmlns:asvg="http://schemas.microsoft.com/office/drawing/2016/SVG/main" xmlns="" r:embed="rId3"/>
                </a:ext>
              </a:extLst>
            </a:blip>
            <a:stretch>
              <a:fillRect l="-5" r="-5"/>
            </a:stretch>
          </a:blipFill>
        </p:spPr>
      </p:sp>
      <p:sp>
        <p:nvSpPr>
          <p:cNvPr id="3" name="Freeform 3"/>
          <p:cNvSpPr/>
          <p:nvPr/>
        </p:nvSpPr>
        <p:spPr>
          <a:xfrm>
            <a:off x="9169400" y="756801"/>
            <a:ext cx="13188954" cy="13188954"/>
          </a:xfrm>
          <a:custGeom>
            <a:avLst/>
            <a:gdLst/>
            <a:ahLst/>
            <a:cxnLst/>
            <a:rect l="l" t="t" r="r" b="b"/>
            <a:pathLst>
              <a:path w="13188954" h="13188954">
                <a:moveTo>
                  <a:pt x="0" y="0"/>
                </a:moveTo>
                <a:lnTo>
                  <a:pt x="13188954" y="0"/>
                </a:lnTo>
                <a:lnTo>
                  <a:pt x="13188954" y="13188954"/>
                </a:lnTo>
                <a:lnTo>
                  <a:pt x="0" y="1318895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3115504" y="-2132782"/>
            <a:ext cx="12259504" cy="12259504"/>
          </a:xfrm>
          <a:custGeom>
            <a:avLst/>
            <a:gdLst/>
            <a:ahLst/>
            <a:cxnLst/>
            <a:rect l="l" t="t" r="r" b="b"/>
            <a:pathLst>
              <a:path w="12259504" h="12259504">
                <a:moveTo>
                  <a:pt x="0" y="0"/>
                </a:moveTo>
                <a:lnTo>
                  <a:pt x="12259504" y="0"/>
                </a:lnTo>
                <a:lnTo>
                  <a:pt x="12259504" y="12259504"/>
                </a:lnTo>
                <a:lnTo>
                  <a:pt x="0" y="1225950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TextBox 5"/>
          <p:cNvSpPr txBox="1"/>
          <p:nvPr/>
        </p:nvSpPr>
        <p:spPr>
          <a:xfrm>
            <a:off x="750000" y="244546"/>
            <a:ext cx="6139128" cy="1214120"/>
          </a:xfrm>
          <a:prstGeom prst="rect">
            <a:avLst/>
          </a:prstGeom>
        </p:spPr>
        <p:txBody>
          <a:bodyPr lIns="0" tIns="0" rIns="0" bIns="0" rtlCol="0" anchor="t">
            <a:spAutoFit/>
          </a:bodyPr>
          <a:lstStyle/>
          <a:p>
            <a:pPr algn="ctr">
              <a:lnSpc>
                <a:spcPts val="4479"/>
              </a:lnSpc>
            </a:pPr>
            <a:r>
              <a:rPr lang="en-US" sz="3199" b="1">
                <a:solidFill>
                  <a:srgbClr val="003399"/>
                </a:solidFill>
                <a:latin typeface="Arimo Bold"/>
                <a:ea typeface="Arimo Bold"/>
                <a:cs typeface="Arimo Bold"/>
                <a:sym typeface="Arimo Bold"/>
              </a:rPr>
              <a:t>DİJİTAL PAZARYERİ TANITIM DESTEĞİ</a:t>
            </a:r>
          </a:p>
        </p:txBody>
      </p:sp>
      <p:sp>
        <p:nvSpPr>
          <p:cNvPr id="6" name="TextBox 6"/>
          <p:cNvSpPr txBox="1"/>
          <p:nvPr/>
        </p:nvSpPr>
        <p:spPr>
          <a:xfrm>
            <a:off x="12148872" y="1711155"/>
            <a:ext cx="6139128" cy="1214120"/>
          </a:xfrm>
          <a:prstGeom prst="rect">
            <a:avLst/>
          </a:prstGeom>
        </p:spPr>
        <p:txBody>
          <a:bodyPr lIns="0" tIns="0" rIns="0" bIns="0" rtlCol="0" anchor="t">
            <a:spAutoFit/>
          </a:bodyPr>
          <a:lstStyle/>
          <a:p>
            <a:pPr algn="ctr">
              <a:lnSpc>
                <a:spcPts val="4479"/>
              </a:lnSpc>
            </a:pPr>
            <a:r>
              <a:rPr lang="en-US" sz="3199" b="1">
                <a:solidFill>
                  <a:srgbClr val="003399"/>
                </a:solidFill>
                <a:latin typeface="Arimo Bold"/>
                <a:ea typeface="Arimo Bold"/>
                <a:cs typeface="Arimo Bold"/>
                <a:sym typeface="Arimo Bold"/>
              </a:rPr>
              <a:t>SİPARİŞ KARŞILAMA HİZMETİ DESTEĞİ</a:t>
            </a:r>
          </a:p>
        </p:txBody>
      </p:sp>
      <p:sp>
        <p:nvSpPr>
          <p:cNvPr id="7" name="TextBox 7"/>
          <p:cNvSpPr txBox="1"/>
          <p:nvPr/>
        </p:nvSpPr>
        <p:spPr>
          <a:xfrm>
            <a:off x="350653" y="1879113"/>
            <a:ext cx="8443156" cy="6212681"/>
          </a:xfrm>
          <a:prstGeom prst="rect">
            <a:avLst/>
          </a:prstGeom>
        </p:spPr>
        <p:txBody>
          <a:bodyPr lIns="0" tIns="0" rIns="0" bIns="0" rtlCol="0" anchor="t">
            <a:spAutoFit/>
          </a:bodyPr>
          <a:lstStyle/>
          <a:p>
            <a:pPr algn="just">
              <a:lnSpc>
                <a:spcPts val="3000"/>
              </a:lnSpc>
            </a:pPr>
            <a:endParaRPr dirty="0"/>
          </a:p>
          <a:p>
            <a:pPr algn="just">
              <a:lnSpc>
                <a:spcPts val="3000"/>
              </a:lnSpc>
            </a:pPr>
            <a:r>
              <a:rPr lang="en-US" sz="2000" i="1" spc="-167" dirty="0">
                <a:solidFill>
                  <a:srgbClr val="003399"/>
                </a:solidFill>
                <a:latin typeface="Montserrat Light Italics"/>
                <a:ea typeface="Montserrat Light Italics"/>
                <a:cs typeface="Montserrat Light Italics"/>
                <a:sym typeface="Montserrat Light Italics"/>
              </a:rPr>
              <a:t>*(Her </a:t>
            </a:r>
            <a:r>
              <a:rPr lang="en-US" sz="2000" i="1" spc="-167" dirty="0" err="1">
                <a:solidFill>
                  <a:srgbClr val="003399"/>
                </a:solidFill>
                <a:latin typeface="Montserrat Light Italics"/>
                <a:ea typeface="Montserrat Light Italics"/>
                <a:cs typeface="Montserrat Light Italics"/>
                <a:sym typeface="Montserrat Light Italics"/>
              </a:rPr>
              <a:t>pazaryeri</a:t>
            </a:r>
            <a:r>
              <a:rPr lang="en-US" sz="2000" i="1" spc="-167" dirty="0">
                <a:solidFill>
                  <a:srgbClr val="003399"/>
                </a:solidFill>
                <a:latin typeface="Montserrat Light Italics"/>
                <a:ea typeface="Montserrat Light Italics"/>
                <a:cs typeface="Montserrat Light Italics"/>
                <a:sym typeface="Montserrat Light Italics"/>
              </a:rPr>
              <a:t> </a:t>
            </a:r>
            <a:r>
              <a:rPr lang="en-US" sz="2000" i="1" spc="-167" dirty="0" err="1">
                <a:solidFill>
                  <a:srgbClr val="003399"/>
                </a:solidFill>
                <a:latin typeface="Montserrat Light Italics"/>
                <a:ea typeface="Montserrat Light Italics"/>
                <a:cs typeface="Montserrat Light Italics"/>
                <a:sym typeface="Montserrat Light Italics"/>
              </a:rPr>
              <a:t>için</a:t>
            </a:r>
            <a:r>
              <a:rPr lang="en-US" sz="2000" i="1" spc="-167" dirty="0">
                <a:solidFill>
                  <a:srgbClr val="003399"/>
                </a:solidFill>
                <a:latin typeface="Montserrat Light Italics"/>
                <a:ea typeface="Montserrat Light Italics"/>
                <a:cs typeface="Montserrat Light Italics"/>
                <a:sym typeface="Montserrat Light Italics"/>
              </a:rPr>
              <a:t> 3 </a:t>
            </a:r>
            <a:r>
              <a:rPr lang="en-US" sz="2000" i="1" spc="-167" dirty="0" err="1">
                <a:solidFill>
                  <a:srgbClr val="003399"/>
                </a:solidFill>
                <a:latin typeface="Montserrat Light Italics"/>
                <a:ea typeface="Montserrat Light Italics"/>
                <a:cs typeface="Montserrat Light Italics"/>
                <a:sym typeface="Montserrat Light Italics"/>
              </a:rPr>
              <a:t>yıl</a:t>
            </a:r>
            <a:r>
              <a:rPr lang="en-US" sz="2000" i="1" spc="-167" dirty="0">
                <a:solidFill>
                  <a:srgbClr val="003399"/>
                </a:solidFill>
                <a:latin typeface="Montserrat Light Italics"/>
                <a:ea typeface="Montserrat Light Italics"/>
                <a:cs typeface="Montserrat Light Italics"/>
                <a:sym typeface="Montserrat Light Italics"/>
              </a:rPr>
              <a:t> </a:t>
            </a:r>
            <a:r>
              <a:rPr lang="en-US" sz="2000" i="1" spc="-167" dirty="0" err="1">
                <a:solidFill>
                  <a:srgbClr val="003399"/>
                </a:solidFill>
                <a:latin typeface="Montserrat Light Italics"/>
                <a:ea typeface="Montserrat Light Italics"/>
                <a:cs typeface="Montserrat Light Italics"/>
                <a:sym typeface="Montserrat Light Italics"/>
              </a:rPr>
              <a:t>süresince</a:t>
            </a:r>
            <a:r>
              <a:rPr lang="en-US" sz="2000" i="1" spc="-167" dirty="0">
                <a:solidFill>
                  <a:srgbClr val="003399"/>
                </a:solidFill>
                <a:latin typeface="Montserrat Light Italics"/>
                <a:ea typeface="Montserrat Light Italics"/>
                <a:cs typeface="Montserrat Light Italics"/>
                <a:sym typeface="Montserrat Light Italics"/>
              </a:rPr>
              <a:t> </a:t>
            </a:r>
            <a:r>
              <a:rPr lang="en-US" sz="2000" i="1" spc="-167" dirty="0" err="1">
                <a:solidFill>
                  <a:srgbClr val="003399"/>
                </a:solidFill>
                <a:latin typeface="Montserrat Light Italics"/>
                <a:ea typeface="Montserrat Light Italics"/>
                <a:cs typeface="Montserrat Light Italics"/>
                <a:sym typeface="Montserrat Light Italics"/>
              </a:rPr>
              <a:t>ve</a:t>
            </a:r>
            <a:r>
              <a:rPr lang="en-US" sz="2000" i="1" spc="-167" dirty="0">
                <a:solidFill>
                  <a:srgbClr val="003399"/>
                </a:solidFill>
                <a:latin typeface="Montserrat Light Italics"/>
                <a:ea typeface="Montserrat Light Italics"/>
                <a:cs typeface="Montserrat Light Italics"/>
                <a:sym typeface="Montserrat Light Italics"/>
              </a:rPr>
              <a:t> </a:t>
            </a:r>
            <a:r>
              <a:rPr lang="en-US" sz="2000" i="1" spc="-167" dirty="0" err="1">
                <a:solidFill>
                  <a:srgbClr val="003399"/>
                </a:solidFill>
                <a:latin typeface="Montserrat Light Italics"/>
                <a:ea typeface="Montserrat Light Italics"/>
                <a:cs typeface="Montserrat Light Italics"/>
                <a:sym typeface="Montserrat Light Italics"/>
              </a:rPr>
              <a:t>dijital</a:t>
            </a:r>
            <a:r>
              <a:rPr lang="en-US" sz="2000" i="1" spc="-167" dirty="0">
                <a:solidFill>
                  <a:srgbClr val="003399"/>
                </a:solidFill>
                <a:latin typeface="Montserrat Light Italics"/>
                <a:ea typeface="Montserrat Light Italics"/>
                <a:cs typeface="Montserrat Light Italics"/>
                <a:sym typeface="Montserrat Light Italics"/>
              </a:rPr>
              <a:t> </a:t>
            </a:r>
            <a:r>
              <a:rPr lang="en-US" sz="2000" i="1" spc="-167" dirty="0" err="1">
                <a:solidFill>
                  <a:srgbClr val="003399"/>
                </a:solidFill>
                <a:latin typeface="Montserrat Light Italics"/>
                <a:ea typeface="Montserrat Light Italics"/>
                <a:cs typeface="Montserrat Light Italics"/>
                <a:sym typeface="Montserrat Light Italics"/>
              </a:rPr>
              <a:t>reklam</a:t>
            </a:r>
            <a:r>
              <a:rPr lang="en-US" sz="2000" i="1" spc="-167" dirty="0">
                <a:solidFill>
                  <a:srgbClr val="003399"/>
                </a:solidFill>
                <a:latin typeface="Montserrat Light Italics"/>
                <a:ea typeface="Montserrat Light Italics"/>
                <a:cs typeface="Montserrat Light Italics"/>
                <a:sym typeface="Montserrat Light Italics"/>
              </a:rPr>
              <a:t> </a:t>
            </a:r>
            <a:r>
              <a:rPr lang="en-US" sz="2000" i="1" spc="-167" dirty="0" err="1">
                <a:solidFill>
                  <a:srgbClr val="003399"/>
                </a:solidFill>
                <a:latin typeface="Montserrat Light Italics"/>
                <a:ea typeface="Montserrat Light Italics"/>
                <a:cs typeface="Montserrat Light Italics"/>
                <a:sym typeface="Montserrat Light Italics"/>
              </a:rPr>
              <a:t>üzerinden</a:t>
            </a:r>
            <a:r>
              <a:rPr lang="en-US" sz="2000" i="1" spc="-167" dirty="0">
                <a:solidFill>
                  <a:srgbClr val="003399"/>
                </a:solidFill>
                <a:latin typeface="Montserrat Light Italics"/>
                <a:ea typeface="Montserrat Light Italics"/>
                <a:cs typeface="Montserrat Light Italics"/>
                <a:sym typeface="Montserrat Light Italics"/>
              </a:rPr>
              <a:t> </a:t>
            </a:r>
            <a:r>
              <a:rPr lang="en-US" sz="2000" i="1" spc="-167" dirty="0" err="1">
                <a:solidFill>
                  <a:srgbClr val="003399"/>
                </a:solidFill>
                <a:latin typeface="Montserrat Light Italics"/>
                <a:ea typeface="Montserrat Light Italics"/>
                <a:cs typeface="Montserrat Light Italics"/>
                <a:sym typeface="Montserrat Light Italics"/>
              </a:rPr>
              <a:t>dönen</a:t>
            </a:r>
            <a:r>
              <a:rPr lang="en-US" sz="2000" i="1" spc="-167" dirty="0">
                <a:solidFill>
                  <a:srgbClr val="003399"/>
                </a:solidFill>
                <a:latin typeface="Montserrat Light Italics"/>
                <a:ea typeface="Montserrat Light Italics"/>
                <a:cs typeface="Montserrat Light Italics"/>
                <a:sym typeface="Montserrat Light Italics"/>
              </a:rPr>
              <a:t> </a:t>
            </a:r>
            <a:r>
              <a:rPr lang="en-US" sz="2000" i="1" spc="-167" dirty="0" err="1">
                <a:solidFill>
                  <a:srgbClr val="003399"/>
                </a:solidFill>
                <a:latin typeface="Montserrat Light Italics"/>
                <a:ea typeface="Montserrat Light Italics"/>
                <a:cs typeface="Montserrat Light Italics"/>
                <a:sym typeface="Montserrat Light Italics"/>
              </a:rPr>
              <a:t>toplam</a:t>
            </a:r>
            <a:r>
              <a:rPr lang="en-US" sz="2000" i="1" spc="-167" dirty="0">
                <a:solidFill>
                  <a:srgbClr val="003399"/>
                </a:solidFill>
                <a:latin typeface="Montserrat Light Italics"/>
                <a:ea typeface="Montserrat Light Italics"/>
                <a:cs typeface="Montserrat Light Italics"/>
                <a:sym typeface="Montserrat Light Italics"/>
              </a:rPr>
              <a:t> </a:t>
            </a:r>
            <a:r>
              <a:rPr lang="en-US" sz="2000" i="1" spc="-167" dirty="0" err="1">
                <a:solidFill>
                  <a:srgbClr val="003399"/>
                </a:solidFill>
                <a:latin typeface="Montserrat Light Italics"/>
                <a:ea typeface="Montserrat Light Italics"/>
                <a:cs typeface="Montserrat Light Italics"/>
                <a:sym typeface="Montserrat Light Italics"/>
              </a:rPr>
              <a:t>satışlarının</a:t>
            </a:r>
            <a:r>
              <a:rPr lang="en-US" sz="2000" i="1" spc="-167" dirty="0">
                <a:solidFill>
                  <a:srgbClr val="003399"/>
                </a:solidFill>
                <a:latin typeface="Montserrat Light Italics"/>
                <a:ea typeface="Montserrat Light Italics"/>
                <a:cs typeface="Montserrat Light Italics"/>
                <a:sym typeface="Montserrat Light Italics"/>
              </a:rPr>
              <a:t> %20’sini </a:t>
            </a:r>
            <a:r>
              <a:rPr lang="en-US" sz="2000" i="1" spc="-167" dirty="0" err="1">
                <a:solidFill>
                  <a:srgbClr val="003399"/>
                </a:solidFill>
                <a:latin typeface="Montserrat Light Italics"/>
                <a:ea typeface="Montserrat Light Italics"/>
                <a:cs typeface="Montserrat Light Italics"/>
                <a:sym typeface="Montserrat Light Italics"/>
              </a:rPr>
              <a:t>aşmayan</a:t>
            </a:r>
            <a:r>
              <a:rPr lang="en-US" sz="2000" i="1" spc="-167" dirty="0">
                <a:solidFill>
                  <a:srgbClr val="003399"/>
                </a:solidFill>
                <a:latin typeface="Montserrat Light Italics"/>
                <a:ea typeface="Montserrat Light Italics"/>
                <a:cs typeface="Montserrat Light Italics"/>
                <a:sym typeface="Montserrat Light Italics"/>
              </a:rPr>
              <a:t>)</a:t>
            </a:r>
          </a:p>
          <a:p>
            <a:pPr algn="just">
              <a:lnSpc>
                <a:spcPts val="3240"/>
              </a:lnSpc>
            </a:pPr>
            <a:endParaRPr lang="en-US" sz="2000" i="1" spc="-167" dirty="0">
              <a:solidFill>
                <a:srgbClr val="003399"/>
              </a:solidFill>
              <a:latin typeface="Montserrat Light Italics"/>
              <a:ea typeface="Montserrat Light Italics"/>
              <a:cs typeface="Montserrat Light Italics"/>
              <a:sym typeface="Montserrat Light Italics"/>
            </a:endParaRPr>
          </a:p>
          <a:p>
            <a:pPr algn="just">
              <a:lnSpc>
                <a:spcPts val="3240"/>
              </a:lnSpc>
            </a:pPr>
            <a:r>
              <a:rPr lang="en-US" sz="2000" spc="-172" dirty="0">
                <a:solidFill>
                  <a:srgbClr val="003399"/>
                </a:solidFill>
                <a:latin typeface="Montserrat Light"/>
                <a:ea typeface="Montserrat Light"/>
                <a:cs typeface="Montserrat Light"/>
                <a:sym typeface="Montserrat Light"/>
              </a:rPr>
              <a:t>Bu </a:t>
            </a:r>
            <a:r>
              <a:rPr lang="en-US" sz="2000" spc="-172" dirty="0" err="1">
                <a:solidFill>
                  <a:srgbClr val="003399"/>
                </a:solidFill>
                <a:latin typeface="Montserrat Light"/>
                <a:ea typeface="Montserrat Light"/>
                <a:cs typeface="Montserrat Light"/>
                <a:sym typeface="Montserrat Light"/>
              </a:rPr>
              <a:t>destek</a:t>
            </a:r>
            <a:r>
              <a:rPr lang="en-US" sz="2000" spc="-172" dirty="0">
                <a:solidFill>
                  <a:srgbClr val="003399"/>
                </a:solidFill>
                <a:latin typeface="Montserrat Light"/>
                <a:ea typeface="Montserrat Light"/>
                <a:cs typeface="Montserrat Light"/>
                <a:sym typeface="Montserrat Light"/>
              </a:rPr>
              <a:t> </a:t>
            </a:r>
            <a:r>
              <a:rPr lang="en-US" sz="2000" spc="-172" dirty="0" err="1">
                <a:solidFill>
                  <a:srgbClr val="003399"/>
                </a:solidFill>
                <a:latin typeface="Montserrat Light"/>
                <a:ea typeface="Montserrat Light"/>
                <a:cs typeface="Montserrat Light"/>
                <a:sym typeface="Montserrat Light"/>
              </a:rPr>
              <a:t>kapsamında</a:t>
            </a:r>
            <a:r>
              <a:rPr lang="en-US" sz="2000" spc="-172" dirty="0">
                <a:solidFill>
                  <a:srgbClr val="003399"/>
                </a:solidFill>
                <a:latin typeface="Montserrat Light"/>
                <a:ea typeface="Montserrat Light"/>
                <a:cs typeface="Montserrat Light"/>
                <a:sym typeface="Montserrat Light"/>
              </a:rPr>
              <a:t>, </a:t>
            </a:r>
            <a:r>
              <a:rPr lang="en-US" sz="2000" spc="-172" dirty="0" err="1">
                <a:solidFill>
                  <a:srgbClr val="003399"/>
                </a:solidFill>
                <a:latin typeface="Montserrat Light"/>
                <a:ea typeface="Montserrat Light"/>
                <a:cs typeface="Montserrat Light"/>
                <a:sym typeface="Montserrat Light"/>
              </a:rPr>
              <a:t>ilgili</a:t>
            </a:r>
            <a:r>
              <a:rPr lang="en-US" sz="2000" spc="-172" dirty="0">
                <a:solidFill>
                  <a:srgbClr val="003399"/>
                </a:solidFill>
                <a:latin typeface="Montserrat Light"/>
                <a:ea typeface="Montserrat Light"/>
                <a:cs typeface="Montserrat Light"/>
                <a:sym typeface="Montserrat Light"/>
              </a:rPr>
              <a:t> yurt </a:t>
            </a:r>
            <a:r>
              <a:rPr lang="en-US" sz="2000" spc="-172" dirty="0" err="1">
                <a:solidFill>
                  <a:srgbClr val="003399"/>
                </a:solidFill>
                <a:latin typeface="Montserrat Light"/>
                <a:ea typeface="Montserrat Light"/>
                <a:cs typeface="Montserrat Light"/>
                <a:sym typeface="Montserrat Light"/>
              </a:rPr>
              <a:t>dışı</a:t>
            </a:r>
            <a:r>
              <a:rPr lang="en-US" sz="2000" spc="-172" dirty="0">
                <a:solidFill>
                  <a:srgbClr val="003399"/>
                </a:solidFill>
                <a:latin typeface="Montserrat Light"/>
                <a:ea typeface="Montserrat Light"/>
                <a:cs typeface="Montserrat Light"/>
                <a:sym typeface="Montserrat Light"/>
              </a:rPr>
              <a:t> </a:t>
            </a:r>
            <a:r>
              <a:rPr lang="en-US" sz="2000" spc="-172" dirty="0" err="1">
                <a:solidFill>
                  <a:srgbClr val="003399"/>
                </a:solidFill>
                <a:latin typeface="Montserrat Light"/>
                <a:ea typeface="Montserrat Light"/>
                <a:cs typeface="Montserrat Light"/>
                <a:sym typeface="Montserrat Light"/>
              </a:rPr>
              <a:t>pazaryerinden</a:t>
            </a:r>
            <a:r>
              <a:rPr lang="en-US" sz="2000" spc="-172" dirty="0">
                <a:solidFill>
                  <a:srgbClr val="003399"/>
                </a:solidFill>
                <a:latin typeface="Montserrat Light"/>
                <a:ea typeface="Montserrat Light"/>
                <a:cs typeface="Montserrat Light"/>
                <a:sym typeface="Montserrat Light"/>
              </a:rPr>
              <a:t> </a:t>
            </a:r>
            <a:r>
              <a:rPr lang="en-US" sz="2000" spc="-172" dirty="0" err="1">
                <a:solidFill>
                  <a:srgbClr val="003399"/>
                </a:solidFill>
                <a:latin typeface="Montserrat Light"/>
                <a:ea typeface="Montserrat Light"/>
                <a:cs typeface="Montserrat Light"/>
                <a:sym typeface="Montserrat Light"/>
              </a:rPr>
              <a:t>alınan</a:t>
            </a:r>
            <a:r>
              <a:rPr lang="en-US" sz="2000" spc="-172" dirty="0">
                <a:solidFill>
                  <a:srgbClr val="003399"/>
                </a:solidFill>
                <a:latin typeface="Montserrat Light"/>
                <a:ea typeface="Montserrat Light"/>
                <a:cs typeface="Montserrat Light"/>
                <a:sym typeface="Montserrat Light"/>
              </a:rPr>
              <a:t>;  </a:t>
            </a:r>
            <a:r>
              <a:rPr lang="en-US" sz="2000" spc="-172" dirty="0" err="1">
                <a:solidFill>
                  <a:srgbClr val="003399"/>
                </a:solidFill>
                <a:latin typeface="Montserrat Light"/>
                <a:ea typeface="Montserrat Light"/>
                <a:cs typeface="Montserrat Light"/>
                <a:sym typeface="Montserrat Light"/>
              </a:rPr>
              <a:t>Tıklama</a:t>
            </a:r>
            <a:r>
              <a:rPr lang="en-US" sz="2000" spc="-172" dirty="0">
                <a:solidFill>
                  <a:srgbClr val="003399"/>
                </a:solidFill>
                <a:latin typeface="Montserrat Light"/>
                <a:ea typeface="Montserrat Light"/>
                <a:cs typeface="Montserrat Light"/>
                <a:sym typeface="Montserrat Light"/>
              </a:rPr>
              <a:t> </a:t>
            </a:r>
            <a:r>
              <a:rPr lang="en-US" sz="2000" spc="-172" dirty="0" err="1">
                <a:solidFill>
                  <a:srgbClr val="003399"/>
                </a:solidFill>
                <a:latin typeface="Montserrat Light"/>
                <a:ea typeface="Montserrat Light"/>
                <a:cs typeface="Montserrat Light"/>
                <a:sym typeface="Montserrat Light"/>
              </a:rPr>
              <a:t>başına</a:t>
            </a:r>
            <a:r>
              <a:rPr lang="en-US" sz="2000" spc="-172" dirty="0">
                <a:solidFill>
                  <a:srgbClr val="003399"/>
                </a:solidFill>
                <a:latin typeface="Montserrat Light"/>
                <a:ea typeface="Montserrat Light"/>
                <a:cs typeface="Montserrat Light"/>
                <a:sym typeface="Montserrat Light"/>
              </a:rPr>
              <a:t> </a:t>
            </a:r>
            <a:r>
              <a:rPr lang="en-US" sz="2000" spc="-172" dirty="0" err="1">
                <a:solidFill>
                  <a:srgbClr val="003399"/>
                </a:solidFill>
                <a:latin typeface="Montserrat Light"/>
                <a:ea typeface="Montserrat Light"/>
                <a:cs typeface="Montserrat Light"/>
                <a:sym typeface="Montserrat Light"/>
              </a:rPr>
              <a:t>ödeme</a:t>
            </a:r>
            <a:r>
              <a:rPr lang="en-US" sz="2000" spc="-172" dirty="0">
                <a:solidFill>
                  <a:srgbClr val="003399"/>
                </a:solidFill>
                <a:latin typeface="Montserrat Light"/>
                <a:ea typeface="Montserrat Light"/>
                <a:cs typeface="Montserrat Light"/>
                <a:sym typeface="Montserrat Light"/>
              </a:rPr>
              <a:t>, </a:t>
            </a:r>
            <a:r>
              <a:rPr lang="en-US" sz="2000" spc="-172" dirty="0" err="1">
                <a:solidFill>
                  <a:srgbClr val="003399"/>
                </a:solidFill>
                <a:latin typeface="Montserrat Light"/>
                <a:ea typeface="Montserrat Light"/>
                <a:cs typeface="Montserrat Light"/>
                <a:sym typeface="Montserrat Light"/>
              </a:rPr>
              <a:t>Görüntüleme</a:t>
            </a:r>
            <a:r>
              <a:rPr lang="en-US" sz="2000" spc="-172" dirty="0">
                <a:solidFill>
                  <a:srgbClr val="003399"/>
                </a:solidFill>
                <a:latin typeface="Montserrat Light"/>
                <a:ea typeface="Montserrat Light"/>
                <a:cs typeface="Montserrat Light"/>
                <a:sym typeface="Montserrat Light"/>
              </a:rPr>
              <a:t> </a:t>
            </a:r>
            <a:r>
              <a:rPr lang="en-US" sz="2000" spc="-172" dirty="0" err="1">
                <a:solidFill>
                  <a:srgbClr val="003399"/>
                </a:solidFill>
                <a:latin typeface="Montserrat Light"/>
                <a:ea typeface="Montserrat Light"/>
                <a:cs typeface="Montserrat Light"/>
                <a:sym typeface="Montserrat Light"/>
              </a:rPr>
              <a:t>reklamı</a:t>
            </a:r>
            <a:r>
              <a:rPr lang="en-US" sz="2000" spc="-172" dirty="0">
                <a:solidFill>
                  <a:srgbClr val="003399"/>
                </a:solidFill>
                <a:latin typeface="Montserrat Light"/>
                <a:ea typeface="Montserrat Light"/>
                <a:cs typeface="Montserrat Light"/>
                <a:sym typeface="Montserrat Light"/>
              </a:rPr>
              <a:t>, </a:t>
            </a:r>
            <a:r>
              <a:rPr lang="en-US" sz="2000" spc="-172" dirty="0" err="1">
                <a:solidFill>
                  <a:srgbClr val="003399"/>
                </a:solidFill>
                <a:latin typeface="Montserrat Light"/>
                <a:ea typeface="Montserrat Light"/>
                <a:cs typeface="Montserrat Light"/>
                <a:sym typeface="Montserrat Light"/>
              </a:rPr>
              <a:t>Ürüne</a:t>
            </a:r>
            <a:r>
              <a:rPr lang="en-US" sz="2000" spc="-172" dirty="0">
                <a:solidFill>
                  <a:srgbClr val="003399"/>
                </a:solidFill>
                <a:latin typeface="Montserrat Light"/>
                <a:ea typeface="Montserrat Light"/>
                <a:cs typeface="Montserrat Light"/>
                <a:sym typeface="Montserrat Light"/>
              </a:rPr>
              <a:t> </a:t>
            </a:r>
            <a:r>
              <a:rPr lang="en-US" sz="2000" spc="-172" dirty="0" err="1">
                <a:solidFill>
                  <a:srgbClr val="003399"/>
                </a:solidFill>
                <a:latin typeface="Montserrat Light"/>
                <a:ea typeface="Montserrat Light"/>
                <a:cs typeface="Montserrat Light"/>
                <a:sym typeface="Montserrat Light"/>
              </a:rPr>
              <a:t>ilişkin</a:t>
            </a:r>
            <a:r>
              <a:rPr lang="en-US" sz="2000" spc="-172" dirty="0">
                <a:solidFill>
                  <a:srgbClr val="003399"/>
                </a:solidFill>
                <a:latin typeface="Montserrat Light"/>
                <a:ea typeface="Montserrat Light"/>
                <a:cs typeface="Montserrat Light"/>
                <a:sym typeface="Montserrat Light"/>
              </a:rPr>
              <a:t> </a:t>
            </a:r>
            <a:r>
              <a:rPr lang="en-US" sz="2000" spc="-172" dirty="0" err="1">
                <a:solidFill>
                  <a:srgbClr val="003399"/>
                </a:solidFill>
                <a:latin typeface="Montserrat Light"/>
                <a:ea typeface="Montserrat Light"/>
                <a:cs typeface="Montserrat Light"/>
                <a:sym typeface="Montserrat Light"/>
              </a:rPr>
              <a:t>yorum</a:t>
            </a:r>
            <a:r>
              <a:rPr lang="en-US" sz="2000" spc="-172" dirty="0">
                <a:solidFill>
                  <a:srgbClr val="003399"/>
                </a:solidFill>
                <a:latin typeface="Montserrat Light"/>
                <a:ea typeface="Montserrat Light"/>
                <a:cs typeface="Montserrat Light"/>
                <a:sym typeface="Montserrat Light"/>
              </a:rPr>
              <a:t> </a:t>
            </a:r>
            <a:r>
              <a:rPr lang="en-US" sz="2000" spc="-172" dirty="0" err="1">
                <a:solidFill>
                  <a:srgbClr val="003399"/>
                </a:solidFill>
                <a:latin typeface="Montserrat Light"/>
                <a:ea typeface="Montserrat Light"/>
                <a:cs typeface="Montserrat Light"/>
                <a:sym typeface="Montserrat Light"/>
              </a:rPr>
              <a:t>hizmetleri</a:t>
            </a:r>
            <a:r>
              <a:rPr lang="en-US" sz="2000" spc="-172" dirty="0">
                <a:solidFill>
                  <a:srgbClr val="003399"/>
                </a:solidFill>
                <a:latin typeface="Montserrat Light"/>
                <a:ea typeface="Montserrat Light"/>
                <a:cs typeface="Montserrat Light"/>
                <a:sym typeface="Montserrat Light"/>
              </a:rPr>
              <a:t>  </a:t>
            </a:r>
            <a:r>
              <a:rPr lang="en-US" sz="2000" spc="-172" dirty="0" err="1">
                <a:solidFill>
                  <a:srgbClr val="003399"/>
                </a:solidFill>
                <a:latin typeface="Montserrat Light"/>
                <a:ea typeface="Montserrat Light"/>
                <a:cs typeface="Montserrat Light"/>
                <a:sym typeface="Montserrat Light"/>
              </a:rPr>
              <a:t>desteklenir</a:t>
            </a:r>
            <a:r>
              <a:rPr lang="en-US" sz="2000" spc="-172" dirty="0">
                <a:solidFill>
                  <a:srgbClr val="003399"/>
                </a:solidFill>
                <a:latin typeface="Montserrat Light"/>
                <a:ea typeface="Montserrat Light"/>
                <a:cs typeface="Montserrat Light"/>
                <a:sym typeface="Montserrat Light"/>
              </a:rPr>
              <a:t>. </a:t>
            </a:r>
          </a:p>
          <a:p>
            <a:pPr algn="just">
              <a:lnSpc>
                <a:spcPts val="3240"/>
              </a:lnSpc>
            </a:pPr>
            <a:endParaRPr lang="en-US" sz="2000" spc="-172" dirty="0">
              <a:solidFill>
                <a:srgbClr val="003399"/>
              </a:solidFill>
              <a:latin typeface="Montserrat Light"/>
              <a:ea typeface="Montserrat Light"/>
              <a:cs typeface="Montserrat Light"/>
              <a:sym typeface="Montserrat Light"/>
            </a:endParaRPr>
          </a:p>
          <a:p>
            <a:pPr algn="just">
              <a:lnSpc>
                <a:spcPts val="3240"/>
              </a:lnSpc>
            </a:pPr>
            <a:r>
              <a:rPr lang="en-US" sz="2000" spc="-175" dirty="0">
                <a:solidFill>
                  <a:srgbClr val="003399"/>
                </a:solidFill>
                <a:latin typeface="Montserrat Light"/>
                <a:ea typeface="Montserrat Light"/>
                <a:cs typeface="Montserrat Light"/>
                <a:sym typeface="Montserrat Light"/>
              </a:rPr>
              <a:t> </a:t>
            </a:r>
            <a:r>
              <a:rPr lang="en-US" sz="2000" i="1" spc="-175" dirty="0">
                <a:solidFill>
                  <a:srgbClr val="003399"/>
                </a:solidFill>
                <a:latin typeface="Montserrat Light Italics"/>
                <a:ea typeface="Montserrat Light Italics"/>
                <a:cs typeface="Montserrat Light Italics"/>
                <a:sym typeface="Montserrat Light Italics"/>
              </a:rPr>
              <a:t>Bu </a:t>
            </a:r>
            <a:r>
              <a:rPr lang="en-US" sz="2000" i="1" spc="-175" dirty="0" err="1">
                <a:solidFill>
                  <a:srgbClr val="003399"/>
                </a:solidFill>
                <a:latin typeface="Montserrat Light Italics"/>
                <a:ea typeface="Montserrat Light Italics"/>
                <a:cs typeface="Montserrat Light Italics"/>
                <a:sym typeface="Montserrat Light Italics"/>
              </a:rPr>
              <a:t>desteğe</a:t>
            </a:r>
            <a:r>
              <a:rPr lang="en-US" sz="2000" i="1" spc="-175" dirty="0">
                <a:solidFill>
                  <a:srgbClr val="003399"/>
                </a:solidFill>
                <a:latin typeface="Montserrat Light Italics"/>
                <a:ea typeface="Montserrat Light Italics"/>
                <a:cs typeface="Montserrat Light Italics"/>
                <a:sym typeface="Montserrat Light Italics"/>
              </a:rPr>
              <a:t> </a:t>
            </a:r>
            <a:r>
              <a:rPr lang="en-US" sz="2000" i="1" spc="-175" dirty="0" err="1">
                <a:solidFill>
                  <a:srgbClr val="003399"/>
                </a:solidFill>
                <a:latin typeface="Montserrat Light Italics"/>
                <a:ea typeface="Montserrat Light Italics"/>
                <a:cs typeface="Montserrat Light Italics"/>
                <a:sym typeface="Montserrat Light Italics"/>
              </a:rPr>
              <a:t>ilişkin</a:t>
            </a:r>
            <a:r>
              <a:rPr lang="en-US" sz="2000" i="1" spc="-175" dirty="0">
                <a:solidFill>
                  <a:srgbClr val="003399"/>
                </a:solidFill>
                <a:latin typeface="Montserrat Light Italics"/>
                <a:ea typeface="Montserrat Light Italics"/>
                <a:cs typeface="Montserrat Light Italics"/>
                <a:sym typeface="Montserrat Light Italics"/>
              </a:rPr>
              <a:t> </a:t>
            </a:r>
            <a:r>
              <a:rPr lang="en-US" sz="2000" i="1" spc="-175" dirty="0" err="1">
                <a:solidFill>
                  <a:srgbClr val="003399"/>
                </a:solidFill>
                <a:latin typeface="Montserrat Light Italics"/>
                <a:ea typeface="Montserrat Light Italics"/>
                <a:cs typeface="Montserrat Light Italics"/>
                <a:sym typeface="Montserrat Light Italics"/>
              </a:rPr>
              <a:t>komisyon</a:t>
            </a:r>
            <a:r>
              <a:rPr lang="en-US" sz="2000" i="1" spc="-175" dirty="0">
                <a:solidFill>
                  <a:srgbClr val="003399"/>
                </a:solidFill>
                <a:latin typeface="Montserrat Light Italics"/>
                <a:ea typeface="Montserrat Light Italics"/>
                <a:cs typeface="Montserrat Light Italics"/>
                <a:sym typeface="Montserrat Light Italics"/>
              </a:rPr>
              <a:t>, </a:t>
            </a:r>
            <a:r>
              <a:rPr lang="en-US" sz="2000" i="1" spc="-175" dirty="0" err="1">
                <a:solidFill>
                  <a:srgbClr val="003399"/>
                </a:solidFill>
                <a:latin typeface="Montserrat Light Italics"/>
                <a:ea typeface="Montserrat Light Italics"/>
                <a:cs typeface="Montserrat Light Italics"/>
                <a:sym typeface="Montserrat Light Italics"/>
              </a:rPr>
              <a:t>üyelik</a:t>
            </a:r>
            <a:r>
              <a:rPr lang="en-US" sz="2000" i="1" spc="-175" dirty="0">
                <a:solidFill>
                  <a:srgbClr val="003399"/>
                </a:solidFill>
                <a:latin typeface="Montserrat Light Italics"/>
                <a:ea typeface="Montserrat Light Italics"/>
                <a:cs typeface="Montserrat Light Italics"/>
                <a:sym typeface="Montserrat Light Italics"/>
              </a:rPr>
              <a:t>, </a:t>
            </a:r>
            <a:r>
              <a:rPr lang="en-US" sz="2000" i="1" spc="-175" dirty="0" err="1">
                <a:solidFill>
                  <a:srgbClr val="003399"/>
                </a:solidFill>
                <a:latin typeface="Montserrat Light Italics"/>
                <a:ea typeface="Montserrat Light Italics"/>
                <a:cs typeface="Montserrat Light Italics"/>
                <a:sym typeface="Montserrat Light Italics"/>
              </a:rPr>
              <a:t>vergi</a:t>
            </a:r>
            <a:r>
              <a:rPr lang="en-US" sz="2000" i="1" spc="-175" dirty="0">
                <a:solidFill>
                  <a:srgbClr val="003399"/>
                </a:solidFill>
                <a:latin typeface="Montserrat Light Italics"/>
                <a:ea typeface="Montserrat Light Italics"/>
                <a:cs typeface="Montserrat Light Italics"/>
                <a:sym typeface="Montserrat Light Italics"/>
              </a:rPr>
              <a:t> (</a:t>
            </a:r>
            <a:r>
              <a:rPr lang="en-US" sz="2000" i="1" spc="-175" dirty="0" err="1">
                <a:solidFill>
                  <a:srgbClr val="003399"/>
                </a:solidFill>
                <a:latin typeface="Montserrat Light Italics"/>
                <a:ea typeface="Montserrat Light Italics"/>
                <a:cs typeface="Montserrat Light Italics"/>
                <a:sym typeface="Montserrat Light Italics"/>
              </a:rPr>
              <a:t>dolaylı</a:t>
            </a:r>
            <a:r>
              <a:rPr lang="en-US" sz="2000" i="1" spc="-175" dirty="0">
                <a:solidFill>
                  <a:srgbClr val="003399"/>
                </a:solidFill>
                <a:latin typeface="Montserrat Light Italics"/>
                <a:ea typeface="Montserrat Light Italics"/>
                <a:cs typeface="Montserrat Light Italics"/>
                <a:sym typeface="Montserrat Light Italics"/>
              </a:rPr>
              <a:t> </a:t>
            </a:r>
            <a:r>
              <a:rPr lang="en-US" sz="2000" i="1" spc="-175" dirty="0" err="1">
                <a:solidFill>
                  <a:srgbClr val="003399"/>
                </a:solidFill>
                <a:latin typeface="Montserrat Light Italics"/>
                <a:ea typeface="Montserrat Light Italics"/>
                <a:cs typeface="Montserrat Light Italics"/>
                <a:sym typeface="Montserrat Light Italics"/>
              </a:rPr>
              <a:t>vergi</a:t>
            </a:r>
            <a:r>
              <a:rPr lang="en-US" sz="2000" i="1" spc="-175" dirty="0">
                <a:solidFill>
                  <a:srgbClr val="003399"/>
                </a:solidFill>
                <a:latin typeface="Montserrat Light Italics"/>
                <a:ea typeface="Montserrat Light Italics"/>
                <a:cs typeface="Montserrat Light Italics"/>
                <a:sym typeface="Montserrat Light Italics"/>
              </a:rPr>
              <a:t> </a:t>
            </a:r>
            <a:r>
              <a:rPr lang="en-US" sz="2000" i="1" spc="-175" dirty="0" err="1">
                <a:solidFill>
                  <a:srgbClr val="003399"/>
                </a:solidFill>
                <a:latin typeface="Montserrat Light Italics"/>
                <a:ea typeface="Montserrat Light Italics"/>
                <a:cs typeface="Montserrat Light Italics"/>
                <a:sym typeface="Montserrat Light Italics"/>
              </a:rPr>
              <a:t>hariç</a:t>
            </a:r>
            <a:r>
              <a:rPr lang="en-US" sz="2000" i="1" spc="-175" dirty="0">
                <a:solidFill>
                  <a:srgbClr val="003399"/>
                </a:solidFill>
                <a:latin typeface="Montserrat Light Italics"/>
                <a:ea typeface="Montserrat Light Italics"/>
                <a:cs typeface="Montserrat Light Italics"/>
                <a:sym typeface="Montserrat Light Italics"/>
              </a:rPr>
              <a:t>) </a:t>
            </a:r>
            <a:r>
              <a:rPr lang="en-US" sz="2000" i="1" spc="-175" dirty="0" err="1">
                <a:solidFill>
                  <a:srgbClr val="003399"/>
                </a:solidFill>
                <a:latin typeface="Montserrat Light Italics"/>
                <a:ea typeface="Montserrat Light Italics"/>
                <a:cs typeface="Montserrat Light Italics"/>
                <a:sym typeface="Montserrat Light Italics"/>
              </a:rPr>
              <a:t>ve</a:t>
            </a:r>
            <a:r>
              <a:rPr lang="en-US" sz="2000" i="1" spc="-175" dirty="0">
                <a:solidFill>
                  <a:srgbClr val="003399"/>
                </a:solidFill>
                <a:latin typeface="Montserrat Light Italics"/>
                <a:ea typeface="Montserrat Light Italics"/>
                <a:cs typeface="Montserrat Light Italics"/>
                <a:sym typeface="Montserrat Light Italics"/>
              </a:rPr>
              <a:t> </a:t>
            </a:r>
            <a:r>
              <a:rPr lang="en-US" sz="2000" i="1" spc="-175" dirty="0" err="1">
                <a:solidFill>
                  <a:srgbClr val="003399"/>
                </a:solidFill>
                <a:latin typeface="Montserrat Light Italics"/>
                <a:ea typeface="Montserrat Light Italics"/>
                <a:cs typeface="Montserrat Light Italics"/>
                <a:sym typeface="Montserrat Light Italics"/>
              </a:rPr>
              <a:t>diğer</a:t>
            </a:r>
            <a:r>
              <a:rPr lang="en-US" sz="2000" i="1" spc="-175" dirty="0">
                <a:solidFill>
                  <a:srgbClr val="003399"/>
                </a:solidFill>
                <a:latin typeface="Montserrat Light Italics"/>
                <a:ea typeface="Montserrat Light Italics"/>
                <a:cs typeface="Montserrat Light Italics"/>
                <a:sym typeface="Montserrat Light Italics"/>
              </a:rPr>
              <a:t> </a:t>
            </a:r>
            <a:r>
              <a:rPr lang="en-US" sz="2000" i="1" spc="-175" dirty="0" err="1">
                <a:solidFill>
                  <a:srgbClr val="003399"/>
                </a:solidFill>
                <a:latin typeface="Montserrat Light Italics"/>
                <a:ea typeface="Montserrat Light Italics"/>
                <a:cs typeface="Montserrat Light Italics"/>
                <a:sym typeface="Montserrat Light Italics"/>
              </a:rPr>
              <a:t>ücretler</a:t>
            </a:r>
            <a:r>
              <a:rPr lang="en-US" sz="2000" i="1" spc="-175" dirty="0">
                <a:solidFill>
                  <a:srgbClr val="003399"/>
                </a:solidFill>
                <a:latin typeface="Montserrat Light Italics"/>
                <a:ea typeface="Montserrat Light Italics"/>
                <a:cs typeface="Montserrat Light Italics"/>
                <a:sym typeface="Montserrat Light Italics"/>
              </a:rPr>
              <a:t> </a:t>
            </a:r>
            <a:r>
              <a:rPr lang="en-US" sz="2000" i="1" spc="-175" dirty="0" err="1">
                <a:solidFill>
                  <a:srgbClr val="003399"/>
                </a:solidFill>
                <a:latin typeface="Montserrat Light Italics"/>
                <a:ea typeface="Montserrat Light Italics"/>
                <a:cs typeface="Montserrat Light Italics"/>
                <a:sym typeface="Montserrat Light Italics"/>
              </a:rPr>
              <a:t>destek</a:t>
            </a:r>
            <a:r>
              <a:rPr lang="en-US" sz="2000" i="1" spc="-175" dirty="0">
                <a:solidFill>
                  <a:srgbClr val="003399"/>
                </a:solidFill>
                <a:latin typeface="Montserrat Light Italics"/>
                <a:ea typeface="Montserrat Light Italics"/>
                <a:cs typeface="Montserrat Light Italics"/>
                <a:sym typeface="Montserrat Light Italics"/>
              </a:rPr>
              <a:t> </a:t>
            </a:r>
            <a:r>
              <a:rPr lang="en-US" sz="2000" i="1" spc="-175" dirty="0" err="1">
                <a:solidFill>
                  <a:srgbClr val="003399"/>
                </a:solidFill>
                <a:latin typeface="Montserrat Light Italics"/>
                <a:ea typeface="Montserrat Light Italics"/>
                <a:cs typeface="Montserrat Light Italics"/>
                <a:sym typeface="Montserrat Light Italics"/>
              </a:rPr>
              <a:t>kapsamında</a:t>
            </a:r>
            <a:r>
              <a:rPr lang="en-US" sz="2000" i="1" spc="-175" dirty="0">
                <a:solidFill>
                  <a:srgbClr val="003399"/>
                </a:solidFill>
                <a:latin typeface="Montserrat Light Italics"/>
                <a:ea typeface="Montserrat Light Italics"/>
                <a:cs typeface="Montserrat Light Italics"/>
                <a:sym typeface="Montserrat Light Italics"/>
              </a:rPr>
              <a:t> </a:t>
            </a:r>
            <a:r>
              <a:rPr lang="en-US" sz="2000" i="1" spc="-175" dirty="0" err="1">
                <a:solidFill>
                  <a:srgbClr val="003399"/>
                </a:solidFill>
                <a:latin typeface="Montserrat Light Italics"/>
                <a:ea typeface="Montserrat Light Italics"/>
                <a:cs typeface="Montserrat Light Italics"/>
                <a:sym typeface="Montserrat Light Italics"/>
              </a:rPr>
              <a:t>değerlendirilmez</a:t>
            </a:r>
            <a:r>
              <a:rPr lang="en-US" sz="2000" i="1" spc="-175" dirty="0">
                <a:solidFill>
                  <a:srgbClr val="003399"/>
                </a:solidFill>
                <a:latin typeface="Montserrat Light Italics"/>
                <a:ea typeface="Montserrat Light Italics"/>
                <a:cs typeface="Montserrat Light Italics"/>
                <a:sym typeface="Montserrat Light Italics"/>
              </a:rPr>
              <a:t>.</a:t>
            </a:r>
          </a:p>
          <a:p>
            <a:pPr algn="just">
              <a:lnSpc>
                <a:spcPts val="3119"/>
              </a:lnSpc>
            </a:pPr>
            <a:endParaRPr lang="en-US" sz="2000" i="1" spc="-175" dirty="0">
              <a:solidFill>
                <a:srgbClr val="003399"/>
              </a:solidFill>
              <a:latin typeface="Montserrat Light Italics"/>
              <a:ea typeface="Montserrat Light Italics"/>
              <a:cs typeface="Montserrat Light Italics"/>
              <a:sym typeface="Montserrat Light Italics"/>
            </a:endParaRPr>
          </a:p>
          <a:p>
            <a:pPr algn="just">
              <a:lnSpc>
                <a:spcPts val="3479"/>
              </a:lnSpc>
            </a:pPr>
            <a:r>
              <a:rPr lang="en-US" sz="2000" b="1" spc="-177" dirty="0">
                <a:solidFill>
                  <a:srgbClr val="003399"/>
                </a:solidFill>
                <a:latin typeface="Montserrat Bold"/>
                <a:ea typeface="Montserrat Bold"/>
                <a:cs typeface="Montserrat Bold"/>
                <a:sym typeface="Montserrat Bold"/>
              </a:rPr>
              <a:t> </a:t>
            </a:r>
          </a:p>
          <a:p>
            <a:pPr algn="just">
              <a:lnSpc>
                <a:spcPts val="2160"/>
              </a:lnSpc>
            </a:pPr>
            <a:endParaRPr lang="en-US" sz="2000" b="1" spc="-177" dirty="0">
              <a:solidFill>
                <a:srgbClr val="003399"/>
              </a:solidFill>
              <a:latin typeface="Montserrat Bold"/>
              <a:ea typeface="Montserrat Bold"/>
              <a:cs typeface="Montserrat Bold"/>
              <a:sym typeface="Montserrat Bold"/>
            </a:endParaRPr>
          </a:p>
          <a:p>
            <a:pPr algn="just">
              <a:lnSpc>
                <a:spcPts val="2160"/>
              </a:lnSpc>
            </a:pPr>
            <a:endParaRPr lang="en-US" sz="2000" b="1" spc="-177" dirty="0">
              <a:solidFill>
                <a:srgbClr val="003399"/>
              </a:solidFill>
              <a:latin typeface="Montserrat Bold"/>
              <a:ea typeface="Montserrat Bold"/>
              <a:cs typeface="Montserrat Bold"/>
              <a:sym typeface="Montserrat Bold"/>
            </a:endParaRPr>
          </a:p>
          <a:p>
            <a:pPr algn="just">
              <a:lnSpc>
                <a:spcPts val="2160"/>
              </a:lnSpc>
            </a:pPr>
            <a:endParaRPr lang="en-US" sz="2000" b="1" spc="-177" dirty="0">
              <a:solidFill>
                <a:srgbClr val="003399"/>
              </a:solidFill>
              <a:latin typeface="Montserrat Bold"/>
              <a:ea typeface="Montserrat Bold"/>
              <a:cs typeface="Montserrat Bold"/>
              <a:sym typeface="Montserrat Bold"/>
            </a:endParaRPr>
          </a:p>
          <a:p>
            <a:pPr algn="just">
              <a:lnSpc>
                <a:spcPts val="2160"/>
              </a:lnSpc>
            </a:pPr>
            <a:endParaRPr lang="en-US" sz="2000" b="1" spc="-177" dirty="0">
              <a:solidFill>
                <a:srgbClr val="003399"/>
              </a:solidFill>
              <a:latin typeface="Montserrat Bold"/>
              <a:ea typeface="Montserrat Bold"/>
              <a:cs typeface="Montserrat Bold"/>
              <a:sym typeface="Montserrat Bold"/>
            </a:endParaRPr>
          </a:p>
          <a:p>
            <a:pPr algn="just">
              <a:lnSpc>
                <a:spcPts val="2160"/>
              </a:lnSpc>
            </a:pPr>
            <a:endParaRPr lang="en-US" sz="2000" b="1" spc="-177" dirty="0">
              <a:solidFill>
                <a:srgbClr val="003399"/>
              </a:solidFill>
              <a:latin typeface="Montserrat Bold"/>
              <a:ea typeface="Montserrat Bold"/>
              <a:cs typeface="Montserrat Bold"/>
              <a:sym typeface="Montserrat Bold"/>
            </a:endParaRPr>
          </a:p>
          <a:p>
            <a:pPr algn="just">
              <a:lnSpc>
                <a:spcPts val="2160"/>
              </a:lnSpc>
            </a:pPr>
            <a:endParaRPr lang="en-US" sz="2000" b="1" spc="-177" dirty="0">
              <a:solidFill>
                <a:srgbClr val="003399"/>
              </a:solidFill>
              <a:latin typeface="Montserrat Bold"/>
              <a:ea typeface="Montserrat Bold"/>
              <a:cs typeface="Montserrat Bold"/>
              <a:sym typeface="Montserrat Bold"/>
            </a:endParaRPr>
          </a:p>
        </p:txBody>
      </p:sp>
      <p:sp>
        <p:nvSpPr>
          <p:cNvPr id="8" name="TextBox 8"/>
          <p:cNvSpPr txBox="1"/>
          <p:nvPr/>
        </p:nvSpPr>
        <p:spPr>
          <a:xfrm>
            <a:off x="10743161" y="3149770"/>
            <a:ext cx="7219043" cy="3901058"/>
          </a:xfrm>
          <a:prstGeom prst="rect">
            <a:avLst/>
          </a:prstGeom>
        </p:spPr>
        <p:txBody>
          <a:bodyPr lIns="0" tIns="0" rIns="0" bIns="0" rtlCol="0" anchor="t">
            <a:spAutoFit/>
          </a:bodyPr>
          <a:lstStyle/>
          <a:p>
            <a:pPr algn="just">
              <a:lnSpc>
                <a:spcPts val="3120"/>
              </a:lnSpc>
            </a:pPr>
            <a:r>
              <a:rPr lang="en-US" sz="2000" i="1" spc="-158">
                <a:solidFill>
                  <a:srgbClr val="003399"/>
                </a:solidFill>
                <a:latin typeface="Montserrat Light Italics"/>
                <a:ea typeface="Montserrat Light Italics"/>
                <a:cs typeface="Montserrat Light Italics"/>
                <a:sym typeface="Montserrat Light Italics"/>
              </a:rPr>
              <a:t>*(Her Ülke için 3 yıl ve Toplam E-ticaret Satışlarının En Fazla %10’una Kadar)</a:t>
            </a:r>
          </a:p>
          <a:p>
            <a:pPr algn="just">
              <a:lnSpc>
                <a:spcPts val="3120"/>
              </a:lnSpc>
            </a:pPr>
            <a:endParaRPr lang="en-US" sz="2000" i="1" spc="-158">
              <a:solidFill>
                <a:srgbClr val="003399"/>
              </a:solidFill>
              <a:latin typeface="Montserrat Light Italics"/>
              <a:ea typeface="Montserrat Light Italics"/>
              <a:cs typeface="Montserrat Light Italics"/>
              <a:sym typeface="Montserrat Light Italics"/>
            </a:endParaRPr>
          </a:p>
          <a:p>
            <a:pPr algn="just">
              <a:lnSpc>
                <a:spcPts val="3120"/>
              </a:lnSpc>
            </a:pPr>
            <a:r>
              <a:rPr lang="en-US" sz="2000" spc="-158">
                <a:solidFill>
                  <a:srgbClr val="003399"/>
                </a:solidFill>
                <a:latin typeface="Montserrat Light"/>
                <a:ea typeface="Montserrat Light"/>
                <a:cs typeface="Montserrat Light"/>
                <a:sym typeface="Montserrat Light"/>
              </a:rPr>
              <a:t>Bu destek kapsamında; Birim başına sipariş karşılama hizmeti gideri (iade kabul dâhil), Depolama gideri, desteklenir. </a:t>
            </a:r>
          </a:p>
          <a:p>
            <a:pPr algn="just">
              <a:lnSpc>
                <a:spcPts val="3120"/>
              </a:lnSpc>
            </a:pPr>
            <a:endParaRPr lang="en-US" sz="2000" spc="-158">
              <a:solidFill>
                <a:srgbClr val="003399"/>
              </a:solidFill>
              <a:latin typeface="Montserrat Light"/>
              <a:ea typeface="Montserrat Light"/>
              <a:cs typeface="Montserrat Light"/>
              <a:sym typeface="Montserrat Light"/>
            </a:endParaRPr>
          </a:p>
          <a:p>
            <a:pPr algn="just">
              <a:lnSpc>
                <a:spcPts val="3120"/>
              </a:lnSpc>
            </a:pPr>
            <a:r>
              <a:rPr lang="en-US" sz="2000" i="1" spc="-158">
                <a:solidFill>
                  <a:srgbClr val="003399"/>
                </a:solidFill>
                <a:latin typeface="Montserrat Light Italics"/>
                <a:ea typeface="Montserrat Light Italics"/>
                <a:cs typeface="Montserrat Light Italics"/>
                <a:sym typeface="Montserrat Light Italics"/>
              </a:rPr>
              <a:t>Bu hizmete ilişkin komisyon, üyelik, vergi (dolaylı vergi hariç) ve diğer ücretler ile ürününün ilgili ülkeden geri çekilmesi ya da imhasına yönelik hizmetler destek kapsamında değerlendirilmez.</a:t>
            </a:r>
          </a:p>
          <a:p>
            <a:pPr algn="just">
              <a:lnSpc>
                <a:spcPts val="2040"/>
              </a:lnSpc>
            </a:pPr>
            <a:endParaRPr lang="en-US" sz="2000" i="1" spc="-158">
              <a:solidFill>
                <a:srgbClr val="003399"/>
              </a:solidFill>
              <a:latin typeface="Montserrat Light Italics"/>
              <a:ea typeface="Montserrat Light Italics"/>
              <a:cs typeface="Montserrat Light Italics"/>
              <a:sym typeface="Montserrat Light Italics"/>
            </a:endParaRPr>
          </a:p>
        </p:txBody>
      </p:sp>
      <p:sp>
        <p:nvSpPr>
          <p:cNvPr id="9" name="TextBox 9"/>
          <p:cNvSpPr txBox="1"/>
          <p:nvPr/>
        </p:nvSpPr>
        <p:spPr>
          <a:xfrm>
            <a:off x="1352562" y="6281867"/>
            <a:ext cx="6346855" cy="332976"/>
          </a:xfrm>
          <a:prstGeom prst="rect">
            <a:avLst/>
          </a:prstGeom>
        </p:spPr>
        <p:txBody>
          <a:bodyPr lIns="0" tIns="0" rIns="0" bIns="0" rtlCol="0" anchor="t">
            <a:spAutoFit/>
          </a:bodyPr>
          <a:lstStyle/>
          <a:p>
            <a:pPr algn="l">
              <a:lnSpc>
                <a:spcPts val="2774"/>
              </a:lnSpc>
            </a:pPr>
            <a:r>
              <a:rPr lang="en-US" sz="2010" spc="196" dirty="0">
                <a:solidFill>
                  <a:srgbClr val="003399"/>
                </a:solidFill>
                <a:latin typeface="Montserrat Light"/>
                <a:ea typeface="Montserrat Light"/>
                <a:cs typeface="Montserrat Light"/>
                <a:sym typeface="Montserrat Light"/>
              </a:rPr>
              <a:t>ŞİRKETLER –</a:t>
            </a:r>
            <a:r>
              <a:rPr lang="en-US" sz="2010" b="1" spc="196" dirty="0">
                <a:solidFill>
                  <a:srgbClr val="003399"/>
                </a:solidFill>
                <a:latin typeface="Montserrat Bold"/>
                <a:ea typeface="Montserrat Bold"/>
                <a:cs typeface="Montserrat Bold"/>
                <a:sym typeface="Montserrat Bold"/>
              </a:rPr>
              <a:t> </a:t>
            </a:r>
            <a:r>
              <a:rPr lang="en-US" sz="2010" b="1" spc="196" dirty="0" smtClean="0">
                <a:solidFill>
                  <a:srgbClr val="003399"/>
                </a:solidFill>
                <a:latin typeface="Montserrat Bold"/>
                <a:ea typeface="Montserrat Bold"/>
                <a:cs typeface="Montserrat Bold"/>
                <a:sym typeface="Montserrat Bold"/>
              </a:rPr>
              <a:t>2</a:t>
            </a:r>
            <a:r>
              <a:rPr lang="tr-TR" sz="2010" b="1" spc="196" dirty="0" smtClean="0">
                <a:solidFill>
                  <a:srgbClr val="003399"/>
                </a:solidFill>
                <a:latin typeface="Montserrat Bold"/>
                <a:ea typeface="Montserrat Bold"/>
                <a:cs typeface="Montserrat Bold"/>
                <a:sym typeface="Montserrat Bold"/>
              </a:rPr>
              <a:t>8.6</a:t>
            </a:r>
            <a:r>
              <a:rPr lang="en-US" sz="2010" b="1" spc="196" dirty="0" smtClean="0">
                <a:solidFill>
                  <a:srgbClr val="003399"/>
                </a:solidFill>
                <a:latin typeface="Montserrat Bold"/>
                <a:ea typeface="Montserrat Bold"/>
                <a:cs typeface="Montserrat Bold"/>
                <a:sym typeface="Montserrat Bold"/>
              </a:rPr>
              <a:t> </a:t>
            </a:r>
            <a:r>
              <a:rPr lang="en-US" sz="2010" b="1" spc="196" dirty="0">
                <a:solidFill>
                  <a:srgbClr val="003399"/>
                </a:solidFill>
                <a:latin typeface="Montserrat Bold"/>
                <a:ea typeface="Montserrat Bold"/>
                <a:cs typeface="Montserrat Bold"/>
                <a:sym typeface="Montserrat Bold"/>
              </a:rPr>
              <a:t>MİLYON TL</a:t>
            </a:r>
          </a:p>
        </p:txBody>
      </p:sp>
      <p:sp>
        <p:nvSpPr>
          <p:cNvPr id="10" name="TextBox 10"/>
          <p:cNvSpPr txBox="1"/>
          <p:nvPr/>
        </p:nvSpPr>
        <p:spPr>
          <a:xfrm>
            <a:off x="1351189" y="7000260"/>
            <a:ext cx="6346855" cy="718145"/>
          </a:xfrm>
          <a:prstGeom prst="rect">
            <a:avLst/>
          </a:prstGeom>
        </p:spPr>
        <p:txBody>
          <a:bodyPr lIns="0" tIns="0" rIns="0" bIns="0" rtlCol="0" anchor="t">
            <a:spAutoFit/>
          </a:bodyPr>
          <a:lstStyle/>
          <a:p>
            <a:pPr algn="l">
              <a:lnSpc>
                <a:spcPts val="2774"/>
              </a:lnSpc>
            </a:pPr>
            <a:r>
              <a:rPr lang="en-US" sz="2010" spc="196" dirty="0">
                <a:solidFill>
                  <a:srgbClr val="003399"/>
                </a:solidFill>
                <a:latin typeface="Montserrat Light"/>
                <a:ea typeface="Montserrat Light"/>
                <a:cs typeface="Montserrat Light"/>
                <a:sym typeface="Montserrat Light"/>
              </a:rPr>
              <a:t>PERAKENDE E-TİCARET SİTELERİ </a:t>
            </a:r>
            <a:r>
              <a:rPr lang="en-US" sz="2010" b="1" spc="196" dirty="0">
                <a:solidFill>
                  <a:srgbClr val="003399"/>
                </a:solidFill>
                <a:latin typeface="Montserrat Bold"/>
                <a:ea typeface="Montserrat Bold"/>
                <a:cs typeface="Montserrat Bold"/>
                <a:sym typeface="Montserrat Bold"/>
              </a:rPr>
              <a:t>– </a:t>
            </a:r>
            <a:r>
              <a:rPr lang="tr-TR" sz="2010" b="1" spc="196" dirty="0" smtClean="0">
                <a:solidFill>
                  <a:srgbClr val="003399"/>
                </a:solidFill>
                <a:latin typeface="Montserrat Bold"/>
                <a:ea typeface="Montserrat Bold"/>
                <a:cs typeface="Montserrat Bold"/>
                <a:sym typeface="Montserrat Bold"/>
              </a:rPr>
              <a:t>57</a:t>
            </a:r>
            <a:r>
              <a:rPr lang="en-US" sz="2010" b="1" spc="196" dirty="0" smtClean="0">
                <a:solidFill>
                  <a:srgbClr val="003399"/>
                </a:solidFill>
                <a:latin typeface="Montserrat Bold"/>
                <a:ea typeface="Montserrat Bold"/>
                <a:cs typeface="Montserrat Bold"/>
                <a:sym typeface="Montserrat Bold"/>
              </a:rPr>
              <a:t>.</a:t>
            </a:r>
            <a:r>
              <a:rPr lang="tr-TR" sz="2010" b="1" spc="196" dirty="0" smtClean="0">
                <a:solidFill>
                  <a:srgbClr val="003399"/>
                </a:solidFill>
                <a:latin typeface="Montserrat Bold"/>
                <a:ea typeface="Montserrat Bold"/>
                <a:cs typeface="Montserrat Bold"/>
                <a:sym typeface="Montserrat Bold"/>
              </a:rPr>
              <a:t>2</a:t>
            </a:r>
            <a:r>
              <a:rPr lang="en-US" sz="2010" b="1" spc="196" dirty="0" smtClean="0">
                <a:solidFill>
                  <a:srgbClr val="003399"/>
                </a:solidFill>
                <a:latin typeface="Montserrat Bold"/>
                <a:ea typeface="Montserrat Bold"/>
                <a:cs typeface="Montserrat Bold"/>
                <a:sym typeface="Montserrat Bold"/>
              </a:rPr>
              <a:t> </a:t>
            </a:r>
            <a:r>
              <a:rPr lang="en-US" sz="2010" b="1" spc="196" dirty="0">
                <a:solidFill>
                  <a:srgbClr val="003399"/>
                </a:solidFill>
                <a:latin typeface="Montserrat Bold"/>
                <a:ea typeface="Montserrat Bold"/>
                <a:cs typeface="Montserrat Bold"/>
                <a:sym typeface="Montserrat Bold"/>
              </a:rPr>
              <a:t>MİLYON TL</a:t>
            </a:r>
          </a:p>
        </p:txBody>
      </p:sp>
      <p:sp>
        <p:nvSpPr>
          <p:cNvPr id="11" name="TextBox 11"/>
          <p:cNvSpPr txBox="1"/>
          <p:nvPr/>
        </p:nvSpPr>
        <p:spPr>
          <a:xfrm>
            <a:off x="1251748" y="7906522"/>
            <a:ext cx="5307764" cy="718145"/>
          </a:xfrm>
          <a:prstGeom prst="rect">
            <a:avLst/>
          </a:prstGeom>
        </p:spPr>
        <p:txBody>
          <a:bodyPr lIns="0" tIns="0" rIns="0" bIns="0" rtlCol="0" anchor="t">
            <a:spAutoFit/>
          </a:bodyPr>
          <a:lstStyle/>
          <a:p>
            <a:pPr algn="l">
              <a:lnSpc>
                <a:spcPts val="2774"/>
              </a:lnSpc>
            </a:pPr>
            <a:r>
              <a:rPr lang="en-US" sz="2010" spc="196" dirty="0">
                <a:solidFill>
                  <a:srgbClr val="003399"/>
                </a:solidFill>
                <a:latin typeface="Montserrat Light"/>
                <a:ea typeface="Montserrat Light"/>
                <a:cs typeface="Montserrat Light"/>
                <a:sym typeface="Montserrat Light"/>
              </a:rPr>
              <a:t>E-İHRACAT KONSORSİYUMLARI –</a:t>
            </a:r>
            <a:r>
              <a:rPr lang="en-US" sz="2010" b="1" spc="196" dirty="0">
                <a:solidFill>
                  <a:srgbClr val="003399"/>
                </a:solidFill>
                <a:latin typeface="Montserrat Bold"/>
                <a:ea typeface="Montserrat Bold"/>
                <a:cs typeface="Montserrat Bold"/>
                <a:sym typeface="Montserrat Bold"/>
              </a:rPr>
              <a:t> </a:t>
            </a:r>
            <a:r>
              <a:rPr lang="tr-TR" sz="2010" b="1" spc="196" dirty="0" smtClean="0">
                <a:solidFill>
                  <a:srgbClr val="003399"/>
                </a:solidFill>
                <a:latin typeface="Montserrat Bold"/>
                <a:ea typeface="Montserrat Bold"/>
                <a:cs typeface="Montserrat Bold"/>
                <a:sym typeface="Montserrat Bold"/>
              </a:rPr>
              <a:t>95</a:t>
            </a:r>
            <a:r>
              <a:rPr lang="en-US" sz="2010" b="1" spc="196" dirty="0" smtClean="0">
                <a:solidFill>
                  <a:srgbClr val="003399"/>
                </a:solidFill>
                <a:latin typeface="Montserrat Bold"/>
                <a:ea typeface="Montserrat Bold"/>
                <a:cs typeface="Montserrat Bold"/>
                <a:sym typeface="Montserrat Bold"/>
              </a:rPr>
              <a:t>.</a:t>
            </a:r>
            <a:r>
              <a:rPr lang="tr-TR" sz="2010" b="1" spc="196" dirty="0" smtClean="0">
                <a:solidFill>
                  <a:srgbClr val="003399"/>
                </a:solidFill>
                <a:latin typeface="Montserrat Bold"/>
                <a:ea typeface="Montserrat Bold"/>
                <a:cs typeface="Montserrat Bold"/>
                <a:sym typeface="Montserrat Bold"/>
              </a:rPr>
              <a:t>3</a:t>
            </a:r>
            <a:r>
              <a:rPr lang="en-US" sz="2010" b="1" spc="196" dirty="0" smtClean="0">
                <a:solidFill>
                  <a:srgbClr val="003399"/>
                </a:solidFill>
                <a:latin typeface="Montserrat Bold"/>
                <a:ea typeface="Montserrat Bold"/>
                <a:cs typeface="Montserrat Bold"/>
                <a:sym typeface="Montserrat Bold"/>
              </a:rPr>
              <a:t> </a:t>
            </a:r>
            <a:r>
              <a:rPr lang="en-US" sz="2010" b="1" spc="196" dirty="0">
                <a:solidFill>
                  <a:srgbClr val="003399"/>
                </a:solidFill>
                <a:latin typeface="Montserrat Bold"/>
                <a:ea typeface="Montserrat Bold"/>
                <a:cs typeface="Montserrat Bold"/>
                <a:sym typeface="Montserrat Bold"/>
              </a:rPr>
              <a:t>MİLYON TL</a:t>
            </a:r>
          </a:p>
        </p:txBody>
      </p:sp>
      <p:sp>
        <p:nvSpPr>
          <p:cNvPr id="12" name="TextBox 12"/>
          <p:cNvSpPr txBox="1"/>
          <p:nvPr/>
        </p:nvSpPr>
        <p:spPr>
          <a:xfrm>
            <a:off x="10881048" y="7354159"/>
            <a:ext cx="5896602" cy="332976"/>
          </a:xfrm>
          <a:prstGeom prst="rect">
            <a:avLst/>
          </a:prstGeom>
        </p:spPr>
        <p:txBody>
          <a:bodyPr lIns="0" tIns="0" rIns="0" bIns="0" rtlCol="0" anchor="t">
            <a:spAutoFit/>
          </a:bodyPr>
          <a:lstStyle/>
          <a:p>
            <a:pPr algn="l">
              <a:lnSpc>
                <a:spcPts val="2774"/>
              </a:lnSpc>
            </a:pPr>
            <a:r>
              <a:rPr lang="en-US" sz="2010" spc="196" dirty="0">
                <a:solidFill>
                  <a:srgbClr val="003399"/>
                </a:solidFill>
                <a:latin typeface="Montserrat Light"/>
                <a:ea typeface="Montserrat Light"/>
                <a:cs typeface="Montserrat Light"/>
                <a:sym typeface="Montserrat Light"/>
              </a:rPr>
              <a:t>ŞİRKETLER –</a:t>
            </a:r>
            <a:r>
              <a:rPr lang="en-US" sz="2010" b="1" spc="196" dirty="0">
                <a:solidFill>
                  <a:srgbClr val="003399"/>
                </a:solidFill>
                <a:latin typeface="Montserrat Bold"/>
                <a:ea typeface="Montserrat Bold"/>
                <a:cs typeface="Montserrat Bold"/>
                <a:sym typeface="Montserrat Bold"/>
              </a:rPr>
              <a:t> </a:t>
            </a:r>
            <a:r>
              <a:rPr lang="en-US" sz="2010" b="1" spc="196" dirty="0" smtClean="0">
                <a:solidFill>
                  <a:srgbClr val="003399"/>
                </a:solidFill>
                <a:latin typeface="Montserrat Bold"/>
                <a:ea typeface="Montserrat Bold"/>
                <a:cs typeface="Montserrat Bold"/>
                <a:sym typeface="Montserrat Bold"/>
              </a:rPr>
              <a:t>2</a:t>
            </a:r>
            <a:r>
              <a:rPr lang="tr-TR" sz="2010" b="1" spc="196" dirty="0" smtClean="0">
                <a:solidFill>
                  <a:srgbClr val="003399"/>
                </a:solidFill>
                <a:latin typeface="Montserrat Bold"/>
                <a:ea typeface="Montserrat Bold"/>
                <a:cs typeface="Montserrat Bold"/>
                <a:sym typeface="Montserrat Bold"/>
              </a:rPr>
              <a:t>8</a:t>
            </a:r>
            <a:r>
              <a:rPr lang="en-US" sz="2010" b="1" spc="196" dirty="0" smtClean="0">
                <a:solidFill>
                  <a:srgbClr val="003399"/>
                </a:solidFill>
                <a:latin typeface="Montserrat Bold"/>
                <a:ea typeface="Montserrat Bold"/>
                <a:cs typeface="Montserrat Bold"/>
                <a:sym typeface="Montserrat Bold"/>
              </a:rPr>
              <a:t>.</a:t>
            </a:r>
            <a:r>
              <a:rPr lang="tr-TR" sz="2010" b="1" spc="196" dirty="0" smtClean="0">
                <a:solidFill>
                  <a:srgbClr val="003399"/>
                </a:solidFill>
                <a:latin typeface="Montserrat Bold"/>
                <a:ea typeface="Montserrat Bold"/>
                <a:cs typeface="Montserrat Bold"/>
                <a:sym typeface="Montserrat Bold"/>
              </a:rPr>
              <a:t>6</a:t>
            </a:r>
            <a:r>
              <a:rPr lang="en-US" sz="2010" b="1" spc="196" dirty="0" smtClean="0">
                <a:solidFill>
                  <a:srgbClr val="003399"/>
                </a:solidFill>
                <a:latin typeface="Montserrat Bold"/>
                <a:ea typeface="Montserrat Bold"/>
                <a:cs typeface="Montserrat Bold"/>
                <a:sym typeface="Montserrat Bold"/>
              </a:rPr>
              <a:t> </a:t>
            </a:r>
            <a:r>
              <a:rPr lang="en-US" sz="2010" b="1" spc="196" dirty="0">
                <a:solidFill>
                  <a:srgbClr val="003399"/>
                </a:solidFill>
                <a:latin typeface="Montserrat Bold"/>
                <a:ea typeface="Montserrat Bold"/>
                <a:cs typeface="Montserrat Bold"/>
                <a:sym typeface="Montserrat Bold"/>
              </a:rPr>
              <a:t>MİLYON TL</a:t>
            </a:r>
          </a:p>
        </p:txBody>
      </p:sp>
      <p:sp>
        <p:nvSpPr>
          <p:cNvPr id="13" name="TextBox 13"/>
          <p:cNvSpPr txBox="1"/>
          <p:nvPr/>
        </p:nvSpPr>
        <p:spPr>
          <a:xfrm>
            <a:off x="10881048" y="8039780"/>
            <a:ext cx="6346855" cy="332976"/>
          </a:xfrm>
          <a:prstGeom prst="rect">
            <a:avLst/>
          </a:prstGeom>
        </p:spPr>
        <p:txBody>
          <a:bodyPr lIns="0" tIns="0" rIns="0" bIns="0" rtlCol="0" anchor="t">
            <a:spAutoFit/>
          </a:bodyPr>
          <a:lstStyle/>
          <a:p>
            <a:pPr algn="l">
              <a:lnSpc>
                <a:spcPts val="2774"/>
              </a:lnSpc>
            </a:pPr>
            <a:r>
              <a:rPr lang="en-US" sz="2010" spc="196" dirty="0">
                <a:solidFill>
                  <a:srgbClr val="003399"/>
                </a:solidFill>
                <a:latin typeface="Montserrat Light"/>
                <a:ea typeface="Montserrat Light"/>
                <a:cs typeface="Montserrat Light"/>
                <a:sym typeface="Montserrat Light"/>
              </a:rPr>
              <a:t>PAZARYELERİ –</a:t>
            </a:r>
            <a:r>
              <a:rPr lang="en-US" sz="2010" b="1" spc="196" dirty="0">
                <a:solidFill>
                  <a:srgbClr val="003399"/>
                </a:solidFill>
                <a:latin typeface="Montserrat Bold"/>
                <a:ea typeface="Montserrat Bold"/>
                <a:cs typeface="Montserrat Bold"/>
                <a:sym typeface="Montserrat Bold"/>
              </a:rPr>
              <a:t> </a:t>
            </a:r>
            <a:r>
              <a:rPr lang="tr-TR" sz="2010" b="1" spc="196" dirty="0" smtClean="0">
                <a:solidFill>
                  <a:srgbClr val="003399"/>
                </a:solidFill>
                <a:latin typeface="Montserrat Bold"/>
                <a:ea typeface="Montserrat Bold"/>
                <a:cs typeface="Montserrat Bold"/>
                <a:sym typeface="Montserrat Bold"/>
              </a:rPr>
              <a:t>57</a:t>
            </a:r>
            <a:r>
              <a:rPr lang="tr-TR" sz="2010" b="1" spc="196" dirty="0">
                <a:solidFill>
                  <a:srgbClr val="003399"/>
                </a:solidFill>
                <a:latin typeface="Montserrat Bold"/>
                <a:ea typeface="Montserrat Bold"/>
                <a:cs typeface="Montserrat Bold"/>
                <a:sym typeface="Montserrat Bold"/>
              </a:rPr>
              <a:t>.</a:t>
            </a:r>
            <a:r>
              <a:rPr lang="tr-TR" sz="2010" b="1" spc="196" dirty="0" smtClean="0">
                <a:solidFill>
                  <a:srgbClr val="003399"/>
                </a:solidFill>
                <a:latin typeface="Montserrat Bold"/>
                <a:ea typeface="Montserrat Bold"/>
                <a:cs typeface="Montserrat Bold"/>
                <a:sym typeface="Montserrat Bold"/>
              </a:rPr>
              <a:t>2</a:t>
            </a:r>
            <a:r>
              <a:rPr lang="en-US" sz="2010" b="1" spc="196" dirty="0" smtClean="0">
                <a:solidFill>
                  <a:srgbClr val="003399"/>
                </a:solidFill>
                <a:latin typeface="Montserrat Bold"/>
                <a:ea typeface="Montserrat Bold"/>
                <a:cs typeface="Montserrat Bold"/>
                <a:sym typeface="Montserrat Bold"/>
              </a:rPr>
              <a:t> </a:t>
            </a:r>
            <a:r>
              <a:rPr lang="en-US" sz="2010" b="1" spc="196" dirty="0">
                <a:solidFill>
                  <a:srgbClr val="003399"/>
                </a:solidFill>
                <a:latin typeface="Montserrat Bold"/>
                <a:ea typeface="Montserrat Bold"/>
                <a:cs typeface="Montserrat Bold"/>
                <a:sym typeface="Montserrat Bold"/>
              </a:rPr>
              <a:t>MİLYON TL</a:t>
            </a:r>
          </a:p>
        </p:txBody>
      </p:sp>
      <p:sp>
        <p:nvSpPr>
          <p:cNvPr id="14" name="TextBox 14"/>
          <p:cNvSpPr txBox="1"/>
          <p:nvPr/>
        </p:nvSpPr>
        <p:spPr>
          <a:xfrm>
            <a:off x="10881048" y="8708197"/>
            <a:ext cx="7381552" cy="310598"/>
          </a:xfrm>
          <a:prstGeom prst="rect">
            <a:avLst/>
          </a:prstGeom>
        </p:spPr>
        <p:txBody>
          <a:bodyPr lIns="0" tIns="0" rIns="0" bIns="0" rtlCol="0" anchor="t">
            <a:spAutoFit/>
          </a:bodyPr>
          <a:lstStyle/>
          <a:p>
            <a:pPr algn="l">
              <a:lnSpc>
                <a:spcPts val="2634"/>
              </a:lnSpc>
            </a:pPr>
            <a:r>
              <a:rPr lang="en-US" sz="1910" spc="187" dirty="0">
                <a:solidFill>
                  <a:srgbClr val="003399"/>
                </a:solidFill>
                <a:latin typeface="Montserrat Light"/>
                <a:ea typeface="Montserrat Light"/>
                <a:cs typeface="Montserrat Light"/>
                <a:sym typeface="Montserrat Light"/>
              </a:rPr>
              <a:t>PERAKENDE E-TİCARET SİTELERİ –</a:t>
            </a:r>
            <a:r>
              <a:rPr lang="en-US" sz="1910" b="1" spc="187" dirty="0">
                <a:solidFill>
                  <a:srgbClr val="003399"/>
                </a:solidFill>
                <a:latin typeface="Montserrat Bold"/>
                <a:ea typeface="Montserrat Bold"/>
                <a:cs typeface="Montserrat Bold"/>
                <a:sym typeface="Montserrat Bold"/>
              </a:rPr>
              <a:t> </a:t>
            </a:r>
            <a:r>
              <a:rPr lang="tr-TR" sz="1910" b="1" spc="187" dirty="0" smtClean="0">
                <a:solidFill>
                  <a:srgbClr val="003399"/>
                </a:solidFill>
                <a:latin typeface="Montserrat Bold"/>
                <a:ea typeface="Montserrat Bold"/>
                <a:cs typeface="Montserrat Bold"/>
                <a:sym typeface="Montserrat Bold"/>
              </a:rPr>
              <a:t>95</a:t>
            </a:r>
            <a:r>
              <a:rPr lang="en-US" sz="1910" b="1" spc="187" dirty="0" smtClean="0">
                <a:solidFill>
                  <a:srgbClr val="003399"/>
                </a:solidFill>
                <a:latin typeface="Montserrat Bold"/>
                <a:ea typeface="Montserrat Bold"/>
                <a:cs typeface="Montserrat Bold"/>
                <a:sym typeface="Montserrat Bold"/>
              </a:rPr>
              <a:t>.</a:t>
            </a:r>
            <a:r>
              <a:rPr lang="tr-TR" sz="1910" b="1" spc="187" dirty="0" smtClean="0">
                <a:solidFill>
                  <a:srgbClr val="003399"/>
                </a:solidFill>
                <a:latin typeface="Montserrat Bold"/>
                <a:ea typeface="Montserrat Bold"/>
                <a:cs typeface="Montserrat Bold"/>
                <a:sym typeface="Montserrat Bold"/>
              </a:rPr>
              <a:t>3</a:t>
            </a:r>
            <a:r>
              <a:rPr lang="en-US" sz="1910" b="1" spc="187" dirty="0" smtClean="0">
                <a:solidFill>
                  <a:srgbClr val="003399"/>
                </a:solidFill>
                <a:latin typeface="Montserrat Bold"/>
                <a:ea typeface="Montserrat Bold"/>
                <a:cs typeface="Montserrat Bold"/>
                <a:sym typeface="Montserrat Bold"/>
              </a:rPr>
              <a:t> </a:t>
            </a:r>
            <a:r>
              <a:rPr lang="en-US" sz="1910" b="1" spc="187" dirty="0">
                <a:solidFill>
                  <a:srgbClr val="003399"/>
                </a:solidFill>
                <a:latin typeface="Montserrat Bold"/>
                <a:ea typeface="Montserrat Bold"/>
                <a:cs typeface="Montserrat Bold"/>
                <a:sym typeface="Montserrat Bold"/>
              </a:rPr>
              <a:t>MİLYON TL</a:t>
            </a:r>
          </a:p>
        </p:txBody>
      </p:sp>
      <p:sp>
        <p:nvSpPr>
          <p:cNvPr id="15" name="TextBox 15"/>
          <p:cNvSpPr txBox="1"/>
          <p:nvPr/>
        </p:nvSpPr>
        <p:spPr>
          <a:xfrm>
            <a:off x="10881048" y="9385278"/>
            <a:ext cx="7381552" cy="310598"/>
          </a:xfrm>
          <a:prstGeom prst="rect">
            <a:avLst/>
          </a:prstGeom>
        </p:spPr>
        <p:txBody>
          <a:bodyPr lIns="0" tIns="0" rIns="0" bIns="0" rtlCol="0" anchor="t">
            <a:spAutoFit/>
          </a:bodyPr>
          <a:lstStyle/>
          <a:p>
            <a:pPr algn="l">
              <a:lnSpc>
                <a:spcPts val="2635"/>
              </a:lnSpc>
            </a:pPr>
            <a:r>
              <a:rPr lang="en-US" sz="1910" spc="187" dirty="0">
                <a:solidFill>
                  <a:srgbClr val="003399"/>
                </a:solidFill>
                <a:latin typeface="Montserrat Light"/>
                <a:ea typeface="Montserrat Light"/>
                <a:cs typeface="Montserrat Light"/>
                <a:sym typeface="Montserrat Light"/>
              </a:rPr>
              <a:t>E-İHRACAT KONSORSİYUMLARI – </a:t>
            </a:r>
            <a:r>
              <a:rPr lang="tr-TR" sz="1910" b="1" spc="187" dirty="0" smtClean="0">
                <a:solidFill>
                  <a:srgbClr val="003399"/>
                </a:solidFill>
                <a:latin typeface="Montserrat Bold"/>
                <a:ea typeface="Montserrat Light"/>
                <a:cs typeface="Montserrat Light"/>
                <a:sym typeface="Montserrat Bold"/>
              </a:rPr>
              <a:t>95</a:t>
            </a:r>
            <a:r>
              <a:rPr lang="en-US" sz="1910" b="1" spc="187" dirty="0" smtClean="0">
                <a:solidFill>
                  <a:srgbClr val="003399"/>
                </a:solidFill>
                <a:latin typeface="Montserrat Bold"/>
                <a:ea typeface="Montserrat Bold"/>
                <a:cs typeface="Montserrat Bold"/>
                <a:sym typeface="Montserrat Bold"/>
              </a:rPr>
              <a:t>.</a:t>
            </a:r>
            <a:r>
              <a:rPr lang="tr-TR" sz="1910" b="1" spc="187" dirty="0" smtClean="0">
                <a:solidFill>
                  <a:srgbClr val="003399"/>
                </a:solidFill>
                <a:latin typeface="Montserrat Bold"/>
                <a:ea typeface="Montserrat Bold"/>
                <a:cs typeface="Montserrat Bold"/>
                <a:sym typeface="Montserrat Bold"/>
              </a:rPr>
              <a:t>3</a:t>
            </a:r>
            <a:r>
              <a:rPr lang="en-US" sz="1910" b="1" spc="187" dirty="0" smtClean="0">
                <a:solidFill>
                  <a:srgbClr val="003399"/>
                </a:solidFill>
                <a:latin typeface="Montserrat Bold"/>
                <a:ea typeface="Montserrat Bold"/>
                <a:cs typeface="Montserrat Bold"/>
                <a:sym typeface="Montserrat Bold"/>
              </a:rPr>
              <a:t> </a:t>
            </a:r>
            <a:r>
              <a:rPr lang="en-US" sz="1910" b="1" spc="187" dirty="0">
                <a:solidFill>
                  <a:srgbClr val="003399"/>
                </a:solidFill>
                <a:latin typeface="Montserrat Bold"/>
                <a:ea typeface="Montserrat Bold"/>
                <a:cs typeface="Montserrat Bold"/>
                <a:sym typeface="Montserrat Bold"/>
              </a:rPr>
              <a:t>MİLYON TL</a:t>
            </a:r>
          </a:p>
        </p:txBody>
      </p:sp>
      <p:grpSp>
        <p:nvGrpSpPr>
          <p:cNvPr id="16" name="Group 16"/>
          <p:cNvGrpSpPr/>
          <p:nvPr/>
        </p:nvGrpSpPr>
        <p:grpSpPr>
          <a:xfrm>
            <a:off x="336409" y="6166981"/>
            <a:ext cx="780564" cy="656925"/>
            <a:chOff x="0" y="0"/>
            <a:chExt cx="1040752" cy="875900"/>
          </a:xfrm>
        </p:grpSpPr>
        <p:sp>
          <p:nvSpPr>
            <p:cNvPr id="17" name="Freeform 17"/>
            <p:cNvSpPr/>
            <p:nvPr/>
          </p:nvSpPr>
          <p:spPr>
            <a:xfrm>
              <a:off x="0" y="0"/>
              <a:ext cx="1040765" cy="875919"/>
            </a:xfrm>
            <a:custGeom>
              <a:avLst/>
              <a:gdLst/>
              <a:ahLst/>
              <a:cxnLst/>
              <a:rect l="l" t="t" r="r" b="b"/>
              <a:pathLst>
                <a:path w="1040765" h="875919">
                  <a:moveTo>
                    <a:pt x="449834" y="0"/>
                  </a:moveTo>
                  <a:lnTo>
                    <a:pt x="590931" y="0"/>
                  </a:lnTo>
                  <a:cubicBezTo>
                    <a:pt x="839343" y="0"/>
                    <a:pt x="1040765" y="196088"/>
                    <a:pt x="1040765" y="437896"/>
                  </a:cubicBezTo>
                  <a:cubicBezTo>
                    <a:pt x="1040765" y="679704"/>
                    <a:pt x="839343" y="875919"/>
                    <a:pt x="590931" y="875919"/>
                  </a:cubicBezTo>
                  <a:lnTo>
                    <a:pt x="449834" y="875919"/>
                  </a:lnTo>
                  <a:cubicBezTo>
                    <a:pt x="201422" y="875919"/>
                    <a:pt x="0" y="679831"/>
                    <a:pt x="0" y="437896"/>
                  </a:cubicBezTo>
                  <a:cubicBezTo>
                    <a:pt x="0" y="195961"/>
                    <a:pt x="201422" y="0"/>
                    <a:pt x="449834" y="0"/>
                  </a:cubicBezTo>
                  <a:close/>
                </a:path>
              </a:pathLst>
            </a:custGeom>
            <a:solidFill>
              <a:srgbClr val="367FBB"/>
            </a:solidFill>
          </p:spPr>
        </p:sp>
        <p:sp>
          <p:nvSpPr>
            <p:cNvPr id="18" name="TextBox 18"/>
            <p:cNvSpPr txBox="1"/>
            <p:nvPr/>
          </p:nvSpPr>
          <p:spPr>
            <a:xfrm>
              <a:off x="0" y="0"/>
              <a:ext cx="1040752" cy="875900"/>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1</a:t>
              </a:r>
            </a:p>
          </p:txBody>
        </p:sp>
      </p:grpSp>
      <p:grpSp>
        <p:nvGrpSpPr>
          <p:cNvPr id="19" name="Group 19"/>
          <p:cNvGrpSpPr/>
          <p:nvPr/>
        </p:nvGrpSpPr>
        <p:grpSpPr>
          <a:xfrm>
            <a:off x="321169" y="7025741"/>
            <a:ext cx="770763" cy="688757"/>
            <a:chOff x="0" y="0"/>
            <a:chExt cx="1027684" cy="918343"/>
          </a:xfrm>
        </p:grpSpPr>
        <p:sp>
          <p:nvSpPr>
            <p:cNvPr id="20" name="Freeform 20"/>
            <p:cNvSpPr/>
            <p:nvPr/>
          </p:nvSpPr>
          <p:spPr>
            <a:xfrm>
              <a:off x="0" y="0"/>
              <a:ext cx="1027684" cy="918337"/>
            </a:xfrm>
            <a:custGeom>
              <a:avLst/>
              <a:gdLst/>
              <a:ahLst/>
              <a:cxnLst/>
              <a:rect l="l" t="t" r="r" b="b"/>
              <a:pathLst>
                <a:path w="1027684" h="918337">
                  <a:moveTo>
                    <a:pt x="444246" y="0"/>
                  </a:moveTo>
                  <a:lnTo>
                    <a:pt x="583438" y="0"/>
                  </a:lnTo>
                  <a:cubicBezTo>
                    <a:pt x="828802" y="0"/>
                    <a:pt x="1027684" y="205613"/>
                    <a:pt x="1027684" y="459232"/>
                  </a:cubicBezTo>
                  <a:cubicBezTo>
                    <a:pt x="1027684" y="712851"/>
                    <a:pt x="828802" y="918337"/>
                    <a:pt x="583438" y="918337"/>
                  </a:cubicBezTo>
                  <a:lnTo>
                    <a:pt x="444246" y="918337"/>
                  </a:lnTo>
                  <a:cubicBezTo>
                    <a:pt x="198882" y="918337"/>
                    <a:pt x="0" y="712724"/>
                    <a:pt x="0" y="459232"/>
                  </a:cubicBezTo>
                  <a:cubicBezTo>
                    <a:pt x="0" y="205740"/>
                    <a:pt x="198882" y="0"/>
                    <a:pt x="444246" y="0"/>
                  </a:cubicBezTo>
                  <a:close/>
                </a:path>
              </a:pathLst>
            </a:custGeom>
            <a:solidFill>
              <a:srgbClr val="367FBB"/>
            </a:solidFill>
          </p:spPr>
        </p:sp>
        <p:sp>
          <p:nvSpPr>
            <p:cNvPr id="21" name="TextBox 21"/>
            <p:cNvSpPr txBox="1"/>
            <p:nvPr/>
          </p:nvSpPr>
          <p:spPr>
            <a:xfrm>
              <a:off x="0" y="0"/>
              <a:ext cx="1027684" cy="918343"/>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2</a:t>
              </a:r>
            </a:p>
          </p:txBody>
        </p:sp>
      </p:grpSp>
      <p:grpSp>
        <p:nvGrpSpPr>
          <p:cNvPr id="22" name="Group 22"/>
          <p:cNvGrpSpPr/>
          <p:nvPr/>
        </p:nvGrpSpPr>
        <p:grpSpPr>
          <a:xfrm>
            <a:off x="341310" y="7898471"/>
            <a:ext cx="770763" cy="688757"/>
            <a:chOff x="0" y="0"/>
            <a:chExt cx="1027684" cy="918343"/>
          </a:xfrm>
        </p:grpSpPr>
        <p:sp>
          <p:nvSpPr>
            <p:cNvPr id="23" name="Freeform 23"/>
            <p:cNvSpPr/>
            <p:nvPr/>
          </p:nvSpPr>
          <p:spPr>
            <a:xfrm>
              <a:off x="0" y="0"/>
              <a:ext cx="1027684" cy="918337"/>
            </a:xfrm>
            <a:custGeom>
              <a:avLst/>
              <a:gdLst/>
              <a:ahLst/>
              <a:cxnLst/>
              <a:rect l="l" t="t" r="r" b="b"/>
              <a:pathLst>
                <a:path w="1027684" h="918337">
                  <a:moveTo>
                    <a:pt x="444246" y="0"/>
                  </a:moveTo>
                  <a:lnTo>
                    <a:pt x="583438" y="0"/>
                  </a:lnTo>
                  <a:cubicBezTo>
                    <a:pt x="828802" y="0"/>
                    <a:pt x="1027684" y="205613"/>
                    <a:pt x="1027684" y="459232"/>
                  </a:cubicBezTo>
                  <a:cubicBezTo>
                    <a:pt x="1027684" y="712851"/>
                    <a:pt x="828802" y="918337"/>
                    <a:pt x="583438" y="918337"/>
                  </a:cubicBezTo>
                  <a:lnTo>
                    <a:pt x="444246" y="918337"/>
                  </a:lnTo>
                  <a:cubicBezTo>
                    <a:pt x="198882" y="918337"/>
                    <a:pt x="0" y="712724"/>
                    <a:pt x="0" y="459232"/>
                  </a:cubicBezTo>
                  <a:cubicBezTo>
                    <a:pt x="0" y="205740"/>
                    <a:pt x="198882" y="0"/>
                    <a:pt x="444246" y="0"/>
                  </a:cubicBezTo>
                  <a:close/>
                </a:path>
              </a:pathLst>
            </a:custGeom>
            <a:solidFill>
              <a:srgbClr val="367FBB"/>
            </a:solidFill>
          </p:spPr>
        </p:sp>
        <p:sp>
          <p:nvSpPr>
            <p:cNvPr id="24" name="TextBox 24"/>
            <p:cNvSpPr txBox="1"/>
            <p:nvPr/>
          </p:nvSpPr>
          <p:spPr>
            <a:xfrm>
              <a:off x="0" y="0"/>
              <a:ext cx="1027684" cy="918343"/>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3</a:t>
              </a:r>
            </a:p>
          </p:txBody>
        </p:sp>
      </p:grpSp>
      <p:grpSp>
        <p:nvGrpSpPr>
          <p:cNvPr id="25" name="Group 25"/>
          <p:cNvGrpSpPr/>
          <p:nvPr/>
        </p:nvGrpSpPr>
        <p:grpSpPr>
          <a:xfrm>
            <a:off x="9950898" y="7228587"/>
            <a:ext cx="736150" cy="636369"/>
            <a:chOff x="0" y="0"/>
            <a:chExt cx="981533" cy="848492"/>
          </a:xfrm>
        </p:grpSpPr>
        <p:sp>
          <p:nvSpPr>
            <p:cNvPr id="26" name="Freeform 26"/>
            <p:cNvSpPr/>
            <p:nvPr/>
          </p:nvSpPr>
          <p:spPr>
            <a:xfrm>
              <a:off x="0" y="0"/>
              <a:ext cx="981583" cy="848487"/>
            </a:xfrm>
            <a:custGeom>
              <a:avLst/>
              <a:gdLst/>
              <a:ahLst/>
              <a:cxnLst/>
              <a:rect l="l" t="t" r="r" b="b"/>
              <a:pathLst>
                <a:path w="981583" h="848487">
                  <a:moveTo>
                    <a:pt x="424307" y="0"/>
                  </a:moveTo>
                  <a:lnTo>
                    <a:pt x="557276" y="0"/>
                  </a:lnTo>
                  <a:cubicBezTo>
                    <a:pt x="791591" y="0"/>
                    <a:pt x="981583" y="189992"/>
                    <a:pt x="981583" y="424307"/>
                  </a:cubicBezTo>
                  <a:cubicBezTo>
                    <a:pt x="981583" y="658622"/>
                    <a:pt x="791591" y="848487"/>
                    <a:pt x="557276" y="848487"/>
                  </a:cubicBezTo>
                  <a:lnTo>
                    <a:pt x="424307" y="848487"/>
                  </a:lnTo>
                  <a:cubicBezTo>
                    <a:pt x="189992" y="848487"/>
                    <a:pt x="0" y="658495"/>
                    <a:pt x="0" y="424307"/>
                  </a:cubicBezTo>
                  <a:cubicBezTo>
                    <a:pt x="0" y="190119"/>
                    <a:pt x="189992" y="0"/>
                    <a:pt x="424307" y="0"/>
                  </a:cubicBezTo>
                  <a:close/>
                </a:path>
              </a:pathLst>
            </a:custGeom>
            <a:solidFill>
              <a:srgbClr val="367FBB"/>
            </a:solidFill>
          </p:spPr>
        </p:sp>
        <p:sp>
          <p:nvSpPr>
            <p:cNvPr id="27" name="TextBox 27"/>
            <p:cNvSpPr txBox="1"/>
            <p:nvPr/>
          </p:nvSpPr>
          <p:spPr>
            <a:xfrm>
              <a:off x="0" y="0"/>
              <a:ext cx="981533" cy="848492"/>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1</a:t>
              </a:r>
            </a:p>
          </p:txBody>
        </p:sp>
      </p:grpSp>
      <p:grpSp>
        <p:nvGrpSpPr>
          <p:cNvPr id="28" name="Group 28"/>
          <p:cNvGrpSpPr/>
          <p:nvPr/>
        </p:nvGrpSpPr>
        <p:grpSpPr>
          <a:xfrm>
            <a:off x="9958155" y="7938755"/>
            <a:ext cx="736150" cy="636369"/>
            <a:chOff x="0" y="0"/>
            <a:chExt cx="981533" cy="848492"/>
          </a:xfrm>
        </p:grpSpPr>
        <p:sp>
          <p:nvSpPr>
            <p:cNvPr id="29" name="Freeform 29"/>
            <p:cNvSpPr/>
            <p:nvPr/>
          </p:nvSpPr>
          <p:spPr>
            <a:xfrm>
              <a:off x="0" y="0"/>
              <a:ext cx="981583" cy="848487"/>
            </a:xfrm>
            <a:custGeom>
              <a:avLst/>
              <a:gdLst/>
              <a:ahLst/>
              <a:cxnLst/>
              <a:rect l="l" t="t" r="r" b="b"/>
              <a:pathLst>
                <a:path w="981583" h="848487">
                  <a:moveTo>
                    <a:pt x="424307" y="0"/>
                  </a:moveTo>
                  <a:lnTo>
                    <a:pt x="557276" y="0"/>
                  </a:lnTo>
                  <a:cubicBezTo>
                    <a:pt x="791591" y="0"/>
                    <a:pt x="981583" y="189992"/>
                    <a:pt x="981583" y="424307"/>
                  </a:cubicBezTo>
                  <a:cubicBezTo>
                    <a:pt x="981583" y="658622"/>
                    <a:pt x="791591" y="848487"/>
                    <a:pt x="557276" y="848487"/>
                  </a:cubicBezTo>
                  <a:lnTo>
                    <a:pt x="424307" y="848487"/>
                  </a:lnTo>
                  <a:cubicBezTo>
                    <a:pt x="189992" y="848487"/>
                    <a:pt x="0" y="658495"/>
                    <a:pt x="0" y="424307"/>
                  </a:cubicBezTo>
                  <a:cubicBezTo>
                    <a:pt x="0" y="190119"/>
                    <a:pt x="189992" y="0"/>
                    <a:pt x="424307" y="0"/>
                  </a:cubicBezTo>
                  <a:close/>
                </a:path>
              </a:pathLst>
            </a:custGeom>
            <a:solidFill>
              <a:srgbClr val="367FBB"/>
            </a:solidFill>
          </p:spPr>
        </p:sp>
        <p:sp>
          <p:nvSpPr>
            <p:cNvPr id="30" name="TextBox 30"/>
            <p:cNvSpPr txBox="1"/>
            <p:nvPr/>
          </p:nvSpPr>
          <p:spPr>
            <a:xfrm>
              <a:off x="0" y="0"/>
              <a:ext cx="981533" cy="848492"/>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2</a:t>
              </a:r>
            </a:p>
          </p:txBody>
        </p:sp>
      </p:grpSp>
      <p:grpSp>
        <p:nvGrpSpPr>
          <p:cNvPr id="31" name="Group 31"/>
          <p:cNvGrpSpPr/>
          <p:nvPr/>
        </p:nvGrpSpPr>
        <p:grpSpPr>
          <a:xfrm>
            <a:off x="9992497" y="8606780"/>
            <a:ext cx="736150" cy="636369"/>
            <a:chOff x="0" y="0"/>
            <a:chExt cx="981533" cy="848492"/>
          </a:xfrm>
        </p:grpSpPr>
        <p:sp>
          <p:nvSpPr>
            <p:cNvPr id="32" name="Freeform 32"/>
            <p:cNvSpPr/>
            <p:nvPr/>
          </p:nvSpPr>
          <p:spPr>
            <a:xfrm>
              <a:off x="0" y="0"/>
              <a:ext cx="981583" cy="848487"/>
            </a:xfrm>
            <a:custGeom>
              <a:avLst/>
              <a:gdLst/>
              <a:ahLst/>
              <a:cxnLst/>
              <a:rect l="l" t="t" r="r" b="b"/>
              <a:pathLst>
                <a:path w="981583" h="848487">
                  <a:moveTo>
                    <a:pt x="424307" y="0"/>
                  </a:moveTo>
                  <a:lnTo>
                    <a:pt x="557276" y="0"/>
                  </a:lnTo>
                  <a:cubicBezTo>
                    <a:pt x="791591" y="0"/>
                    <a:pt x="981583" y="189992"/>
                    <a:pt x="981583" y="424307"/>
                  </a:cubicBezTo>
                  <a:cubicBezTo>
                    <a:pt x="981583" y="658622"/>
                    <a:pt x="791591" y="848487"/>
                    <a:pt x="557276" y="848487"/>
                  </a:cubicBezTo>
                  <a:lnTo>
                    <a:pt x="424307" y="848487"/>
                  </a:lnTo>
                  <a:cubicBezTo>
                    <a:pt x="189992" y="848487"/>
                    <a:pt x="0" y="658495"/>
                    <a:pt x="0" y="424307"/>
                  </a:cubicBezTo>
                  <a:cubicBezTo>
                    <a:pt x="0" y="190119"/>
                    <a:pt x="189992" y="0"/>
                    <a:pt x="424307" y="0"/>
                  </a:cubicBezTo>
                  <a:close/>
                </a:path>
              </a:pathLst>
            </a:custGeom>
            <a:solidFill>
              <a:srgbClr val="367FBB"/>
            </a:solidFill>
          </p:spPr>
        </p:sp>
        <p:sp>
          <p:nvSpPr>
            <p:cNvPr id="33" name="TextBox 33"/>
            <p:cNvSpPr txBox="1"/>
            <p:nvPr/>
          </p:nvSpPr>
          <p:spPr>
            <a:xfrm>
              <a:off x="0" y="0"/>
              <a:ext cx="981533" cy="848492"/>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3</a:t>
              </a:r>
            </a:p>
          </p:txBody>
        </p:sp>
      </p:grpSp>
      <p:grpSp>
        <p:nvGrpSpPr>
          <p:cNvPr id="34" name="Group 34"/>
          <p:cNvGrpSpPr/>
          <p:nvPr/>
        </p:nvGrpSpPr>
        <p:grpSpPr>
          <a:xfrm>
            <a:off x="9992497" y="9285292"/>
            <a:ext cx="736150" cy="636369"/>
            <a:chOff x="0" y="0"/>
            <a:chExt cx="981533" cy="848492"/>
          </a:xfrm>
        </p:grpSpPr>
        <p:sp>
          <p:nvSpPr>
            <p:cNvPr id="35" name="Freeform 35"/>
            <p:cNvSpPr/>
            <p:nvPr/>
          </p:nvSpPr>
          <p:spPr>
            <a:xfrm>
              <a:off x="0" y="0"/>
              <a:ext cx="981583" cy="848487"/>
            </a:xfrm>
            <a:custGeom>
              <a:avLst/>
              <a:gdLst/>
              <a:ahLst/>
              <a:cxnLst/>
              <a:rect l="l" t="t" r="r" b="b"/>
              <a:pathLst>
                <a:path w="981583" h="848487">
                  <a:moveTo>
                    <a:pt x="424307" y="0"/>
                  </a:moveTo>
                  <a:lnTo>
                    <a:pt x="557276" y="0"/>
                  </a:lnTo>
                  <a:cubicBezTo>
                    <a:pt x="791591" y="0"/>
                    <a:pt x="981583" y="189992"/>
                    <a:pt x="981583" y="424307"/>
                  </a:cubicBezTo>
                  <a:cubicBezTo>
                    <a:pt x="981583" y="658622"/>
                    <a:pt x="791591" y="848487"/>
                    <a:pt x="557276" y="848487"/>
                  </a:cubicBezTo>
                  <a:lnTo>
                    <a:pt x="424307" y="848487"/>
                  </a:lnTo>
                  <a:cubicBezTo>
                    <a:pt x="189992" y="848487"/>
                    <a:pt x="0" y="658495"/>
                    <a:pt x="0" y="424307"/>
                  </a:cubicBezTo>
                  <a:cubicBezTo>
                    <a:pt x="0" y="190119"/>
                    <a:pt x="189992" y="0"/>
                    <a:pt x="424307" y="0"/>
                  </a:cubicBezTo>
                  <a:close/>
                </a:path>
              </a:pathLst>
            </a:custGeom>
            <a:solidFill>
              <a:srgbClr val="367FBB"/>
            </a:solidFill>
          </p:spPr>
        </p:sp>
        <p:sp>
          <p:nvSpPr>
            <p:cNvPr id="36" name="TextBox 36"/>
            <p:cNvSpPr txBox="1"/>
            <p:nvPr/>
          </p:nvSpPr>
          <p:spPr>
            <a:xfrm>
              <a:off x="0" y="0"/>
              <a:ext cx="981533" cy="848492"/>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4</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97FB8"/>
        </a:solidFill>
        <a:effectLst/>
      </p:bgPr>
    </p:bg>
    <p:spTree>
      <p:nvGrpSpPr>
        <p:cNvPr id="1" name=""/>
        <p:cNvGrpSpPr/>
        <p:nvPr/>
      </p:nvGrpSpPr>
      <p:grpSpPr>
        <a:xfrm>
          <a:off x="0" y="0"/>
          <a:ext cx="0" cy="0"/>
          <a:chOff x="0" y="0"/>
          <a:chExt cx="0" cy="0"/>
        </a:xfrm>
      </p:grpSpPr>
      <p:sp>
        <p:nvSpPr>
          <p:cNvPr id="2" name="Freeform 2"/>
          <p:cNvSpPr/>
          <p:nvPr/>
        </p:nvSpPr>
        <p:spPr>
          <a:xfrm rot="-3986589">
            <a:off x="1572644" y="133602"/>
            <a:ext cx="12080405" cy="12395938"/>
          </a:xfrm>
          <a:custGeom>
            <a:avLst/>
            <a:gdLst/>
            <a:ahLst/>
            <a:cxnLst/>
            <a:rect l="l" t="t" r="r" b="b"/>
            <a:pathLst>
              <a:path w="12080405" h="12395938">
                <a:moveTo>
                  <a:pt x="0" y="0"/>
                </a:moveTo>
                <a:lnTo>
                  <a:pt x="12080405" y="0"/>
                </a:lnTo>
                <a:lnTo>
                  <a:pt x="12080405" y="12395938"/>
                </a:lnTo>
                <a:lnTo>
                  <a:pt x="0" y="12395938"/>
                </a:lnTo>
                <a:lnTo>
                  <a:pt x="0" y="0"/>
                </a:lnTo>
                <a:close/>
              </a:path>
            </a:pathLst>
          </a:custGeom>
          <a:blipFill>
            <a:blip r:embed="rId2">
              <a:extLst>
                <a:ext uri="{96DAC541-7B7A-43D3-8B79-37D633B846F1}">
                  <asvg:svgBlip xmlns:asvg="http://schemas.microsoft.com/office/drawing/2016/SVG/main" xmlns="" r:embed="rId3"/>
                </a:ext>
              </a:extLst>
            </a:blip>
            <a:stretch>
              <a:fillRect l="-5" r="-5"/>
            </a:stretch>
          </a:blipFill>
        </p:spPr>
      </p:sp>
      <p:sp>
        <p:nvSpPr>
          <p:cNvPr id="3" name="Freeform 3"/>
          <p:cNvSpPr/>
          <p:nvPr/>
        </p:nvSpPr>
        <p:spPr>
          <a:xfrm>
            <a:off x="9274505" y="-1115117"/>
            <a:ext cx="12914571" cy="13544793"/>
          </a:xfrm>
          <a:custGeom>
            <a:avLst/>
            <a:gdLst/>
            <a:ahLst/>
            <a:cxnLst/>
            <a:rect l="l" t="t" r="r" b="b"/>
            <a:pathLst>
              <a:path w="12914571" h="13544793">
                <a:moveTo>
                  <a:pt x="0" y="0"/>
                </a:moveTo>
                <a:lnTo>
                  <a:pt x="12914571" y="0"/>
                </a:lnTo>
                <a:lnTo>
                  <a:pt x="12914571" y="13544793"/>
                </a:lnTo>
                <a:lnTo>
                  <a:pt x="0" y="1354479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3073696" y="-2132781"/>
            <a:ext cx="12259504" cy="12259504"/>
          </a:xfrm>
          <a:custGeom>
            <a:avLst/>
            <a:gdLst/>
            <a:ahLst/>
            <a:cxnLst/>
            <a:rect l="l" t="t" r="r" b="b"/>
            <a:pathLst>
              <a:path w="12259504" h="12259504">
                <a:moveTo>
                  <a:pt x="0" y="0"/>
                </a:moveTo>
                <a:lnTo>
                  <a:pt x="12259504" y="0"/>
                </a:lnTo>
                <a:lnTo>
                  <a:pt x="12259504" y="12259504"/>
                </a:lnTo>
                <a:lnTo>
                  <a:pt x="0" y="1225950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TextBox 5"/>
          <p:cNvSpPr txBox="1"/>
          <p:nvPr/>
        </p:nvSpPr>
        <p:spPr>
          <a:xfrm>
            <a:off x="512560" y="517587"/>
            <a:ext cx="7100287" cy="1749927"/>
          </a:xfrm>
          <a:prstGeom prst="rect">
            <a:avLst/>
          </a:prstGeom>
        </p:spPr>
        <p:txBody>
          <a:bodyPr lIns="0" tIns="0" rIns="0" bIns="0" rtlCol="0" anchor="t">
            <a:spAutoFit/>
          </a:bodyPr>
          <a:lstStyle/>
          <a:p>
            <a:pPr algn="ctr">
              <a:lnSpc>
                <a:spcPts val="4480"/>
              </a:lnSpc>
            </a:pPr>
            <a:r>
              <a:rPr lang="en-US" sz="3200" b="1">
                <a:solidFill>
                  <a:srgbClr val="003399"/>
                </a:solidFill>
                <a:latin typeface="Arimo Bold"/>
                <a:ea typeface="Arimo Bold"/>
                <a:cs typeface="Arimo Bold"/>
                <a:sym typeface="Arimo Bold"/>
              </a:rPr>
              <a:t>E-İHRACAT TANITIM DESTEĞİ </a:t>
            </a:r>
          </a:p>
          <a:p>
            <a:pPr algn="ctr">
              <a:lnSpc>
                <a:spcPts val="3500"/>
              </a:lnSpc>
            </a:pPr>
            <a:r>
              <a:rPr lang="en-US" sz="2499" i="1">
                <a:solidFill>
                  <a:srgbClr val="2BB4D4"/>
                </a:solidFill>
                <a:latin typeface="Arimo Italics"/>
                <a:ea typeface="Arimo Italics"/>
                <a:cs typeface="Arimo Italics"/>
                <a:sym typeface="Arimo Italics"/>
              </a:rPr>
              <a:t>(Her Ülke İçin 3 Yıl)</a:t>
            </a:r>
          </a:p>
          <a:p>
            <a:pPr algn="ctr">
              <a:lnSpc>
                <a:spcPts val="5263"/>
              </a:lnSpc>
            </a:pPr>
            <a:endParaRPr lang="en-US" sz="2499" i="1">
              <a:solidFill>
                <a:srgbClr val="2BB4D4"/>
              </a:solidFill>
              <a:latin typeface="Arimo Italics"/>
              <a:ea typeface="Arimo Italics"/>
              <a:cs typeface="Arimo Italics"/>
              <a:sym typeface="Arimo Italics"/>
            </a:endParaRPr>
          </a:p>
        </p:txBody>
      </p:sp>
      <p:sp>
        <p:nvSpPr>
          <p:cNvPr id="6" name="TextBox 6"/>
          <p:cNvSpPr txBox="1"/>
          <p:nvPr/>
        </p:nvSpPr>
        <p:spPr>
          <a:xfrm>
            <a:off x="11092960" y="857250"/>
            <a:ext cx="7195040" cy="2188077"/>
          </a:xfrm>
          <a:prstGeom prst="rect">
            <a:avLst/>
          </a:prstGeom>
        </p:spPr>
        <p:txBody>
          <a:bodyPr lIns="0" tIns="0" rIns="0" bIns="0" rtlCol="0" anchor="t">
            <a:spAutoFit/>
          </a:bodyPr>
          <a:lstStyle/>
          <a:p>
            <a:pPr algn="ctr">
              <a:lnSpc>
                <a:spcPts val="4480"/>
              </a:lnSpc>
            </a:pPr>
            <a:r>
              <a:rPr lang="en-US" sz="3200" b="1">
                <a:solidFill>
                  <a:srgbClr val="003399"/>
                </a:solidFill>
                <a:latin typeface="Arimo Bold"/>
                <a:ea typeface="Arimo Bold"/>
                <a:cs typeface="Arimo Bold"/>
                <a:sym typeface="Arimo Bold"/>
              </a:rPr>
              <a:t>YURT DIŞI DEPO KİRA DESTEĞİ </a:t>
            </a:r>
          </a:p>
          <a:p>
            <a:pPr algn="ctr">
              <a:lnSpc>
                <a:spcPts val="3500"/>
              </a:lnSpc>
            </a:pPr>
            <a:r>
              <a:rPr lang="en-US" sz="2499" i="1">
                <a:solidFill>
                  <a:srgbClr val="2BB4D4"/>
                </a:solidFill>
                <a:latin typeface="Arimo Italics"/>
                <a:ea typeface="Arimo Italics"/>
                <a:cs typeface="Arimo Italics"/>
                <a:sym typeface="Arimo Italics"/>
              </a:rPr>
              <a:t>(Her Bir Ülke İçin En Fazla 3 Yıl ve En Fazla 25 Birim)</a:t>
            </a:r>
          </a:p>
          <a:p>
            <a:pPr algn="ctr">
              <a:lnSpc>
                <a:spcPts val="5263"/>
              </a:lnSpc>
            </a:pPr>
            <a:r>
              <a:rPr lang="en-US" sz="3760" b="1">
                <a:solidFill>
                  <a:srgbClr val="003399"/>
                </a:solidFill>
                <a:latin typeface="Arimo Bold"/>
                <a:ea typeface="Arimo Bold"/>
                <a:cs typeface="Arimo Bold"/>
                <a:sym typeface="Arimo Bold"/>
              </a:rPr>
              <a:t> </a:t>
            </a:r>
          </a:p>
        </p:txBody>
      </p:sp>
      <p:sp>
        <p:nvSpPr>
          <p:cNvPr id="7" name="TextBox 7"/>
          <p:cNvSpPr txBox="1"/>
          <p:nvPr/>
        </p:nvSpPr>
        <p:spPr>
          <a:xfrm>
            <a:off x="175320" y="1778670"/>
            <a:ext cx="8651776" cy="5968378"/>
          </a:xfrm>
          <a:prstGeom prst="rect">
            <a:avLst/>
          </a:prstGeom>
        </p:spPr>
        <p:txBody>
          <a:bodyPr lIns="0" tIns="0" rIns="0" bIns="0" rtlCol="0" anchor="t">
            <a:spAutoFit/>
          </a:bodyPr>
          <a:lstStyle/>
          <a:p>
            <a:pPr algn="just">
              <a:lnSpc>
                <a:spcPts val="3079"/>
              </a:lnSpc>
            </a:pPr>
            <a:endParaRPr dirty="0"/>
          </a:p>
          <a:p>
            <a:pPr algn="just">
              <a:lnSpc>
                <a:spcPts val="3079"/>
              </a:lnSpc>
            </a:pPr>
            <a:r>
              <a:rPr lang="en-US" sz="2200" spc="-171" dirty="0">
                <a:solidFill>
                  <a:srgbClr val="003399"/>
                </a:solidFill>
                <a:latin typeface="Montserrat Light"/>
                <a:ea typeface="Montserrat Light"/>
                <a:cs typeface="Montserrat Light"/>
                <a:sym typeface="Montserrat Light"/>
              </a:rPr>
              <a:t>E- </a:t>
            </a:r>
            <a:r>
              <a:rPr lang="en-US" sz="2200" spc="-171" dirty="0" err="1">
                <a:solidFill>
                  <a:srgbClr val="003399"/>
                </a:solidFill>
                <a:latin typeface="Montserrat Light"/>
                <a:ea typeface="Montserrat Light"/>
                <a:cs typeface="Montserrat Light"/>
                <a:sym typeface="Montserrat Light"/>
              </a:rPr>
              <a:t>ihracat</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tanıtımı</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ürünlerin</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pazarlama</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ve</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reklam</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süreçlerinin</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arama</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motoru</a:t>
            </a:r>
            <a:r>
              <a:rPr lang="en-US" sz="2200" spc="-171" dirty="0">
                <a:solidFill>
                  <a:srgbClr val="003399"/>
                </a:solidFill>
                <a:latin typeface="Montserrat Light"/>
                <a:ea typeface="Montserrat Light"/>
                <a:cs typeface="Montserrat Light"/>
                <a:sym typeface="Montserrat Light"/>
              </a:rPr>
              <a:t>, internet </a:t>
            </a:r>
            <a:r>
              <a:rPr lang="en-US" sz="2200" spc="-171" dirty="0" err="1">
                <a:solidFill>
                  <a:srgbClr val="003399"/>
                </a:solidFill>
                <a:latin typeface="Montserrat Light"/>
                <a:ea typeface="Montserrat Light"/>
                <a:cs typeface="Montserrat Light"/>
                <a:sym typeface="Montserrat Light"/>
              </a:rPr>
              <a:t>siteleri</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sosyal</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medya</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mobil</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uygulama</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gibi</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kanallar</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aracılığıyla</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dijital</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ortamlardan</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yürütülmesi</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ile</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gerçekleştirilen</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ve</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potansiyel</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müşterilere</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uzaktan</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iletişim</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araçlarıyla</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ulaşılmasına</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imkân</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sağlayan</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pazarlamayı</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içeren</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dijital</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pazarlama</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ve</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Genelgede</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belirtilen</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fiziki</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pazarlama</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faaliyetlerini</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içermektedir</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Şirketlerin</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ve</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markalarının</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bilinirliğinin</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ve</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satışların</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artırılması</a:t>
            </a:r>
            <a:r>
              <a:rPr lang="en-US" sz="2200" spc="-171" dirty="0">
                <a:solidFill>
                  <a:srgbClr val="003399"/>
                </a:solidFill>
                <a:latin typeface="Montserrat Light"/>
                <a:ea typeface="Montserrat Light"/>
                <a:cs typeface="Montserrat Light"/>
                <a:sym typeface="Montserrat Light"/>
              </a:rPr>
              <a:t> </a:t>
            </a:r>
            <a:r>
              <a:rPr lang="en-US" sz="2200" spc="-171" dirty="0" err="1">
                <a:solidFill>
                  <a:srgbClr val="003399"/>
                </a:solidFill>
                <a:latin typeface="Montserrat Light"/>
                <a:ea typeface="Montserrat Light"/>
                <a:cs typeface="Montserrat Light"/>
                <a:sym typeface="Montserrat Light"/>
              </a:rPr>
              <a:t>hedeflenmektedir</a:t>
            </a:r>
            <a:r>
              <a:rPr lang="en-US" sz="2200" spc="-171" dirty="0">
                <a:solidFill>
                  <a:srgbClr val="003399"/>
                </a:solidFill>
                <a:latin typeface="Montserrat Light"/>
                <a:ea typeface="Montserrat Light"/>
                <a:cs typeface="Montserrat Light"/>
                <a:sym typeface="Montserrat Light"/>
              </a:rPr>
              <a:t>. </a:t>
            </a:r>
          </a:p>
          <a:p>
            <a:pPr algn="just">
              <a:lnSpc>
                <a:spcPts val="3079"/>
              </a:lnSpc>
            </a:pPr>
            <a:endParaRPr lang="en-US" sz="2200" spc="-171" dirty="0">
              <a:solidFill>
                <a:srgbClr val="003399"/>
              </a:solidFill>
              <a:latin typeface="Montserrat Light"/>
              <a:ea typeface="Montserrat Light"/>
              <a:cs typeface="Montserrat Light"/>
              <a:sym typeface="Montserrat Light"/>
            </a:endParaRPr>
          </a:p>
          <a:p>
            <a:pPr algn="just">
              <a:lnSpc>
                <a:spcPts val="2956"/>
              </a:lnSpc>
            </a:pPr>
            <a:endParaRPr lang="en-US" sz="2200" spc="-171" dirty="0">
              <a:solidFill>
                <a:srgbClr val="003399"/>
              </a:solidFill>
              <a:latin typeface="Montserrat Light"/>
              <a:ea typeface="Montserrat Light"/>
              <a:cs typeface="Montserrat Light"/>
              <a:sym typeface="Montserrat Light"/>
            </a:endParaRPr>
          </a:p>
          <a:p>
            <a:pPr algn="just">
              <a:lnSpc>
                <a:spcPts val="3325"/>
              </a:lnSpc>
            </a:pPr>
            <a:r>
              <a:rPr lang="en-US" sz="2200" b="1" spc="-168" dirty="0">
                <a:solidFill>
                  <a:srgbClr val="003399"/>
                </a:solidFill>
                <a:latin typeface="Montserrat Bold"/>
                <a:ea typeface="Montserrat Bold"/>
                <a:cs typeface="Montserrat Bold"/>
                <a:sym typeface="Montserrat Bold"/>
              </a:rPr>
              <a:t> </a:t>
            </a:r>
          </a:p>
          <a:p>
            <a:pPr algn="just">
              <a:lnSpc>
                <a:spcPts val="1972"/>
              </a:lnSpc>
            </a:pPr>
            <a:endParaRPr lang="en-US" sz="2200" b="1" spc="-168" dirty="0">
              <a:solidFill>
                <a:srgbClr val="003399"/>
              </a:solidFill>
              <a:latin typeface="Montserrat Bold"/>
              <a:ea typeface="Montserrat Bold"/>
              <a:cs typeface="Montserrat Bold"/>
              <a:sym typeface="Montserrat Bold"/>
            </a:endParaRPr>
          </a:p>
          <a:p>
            <a:pPr algn="just">
              <a:lnSpc>
                <a:spcPts val="1972"/>
              </a:lnSpc>
            </a:pPr>
            <a:endParaRPr lang="en-US" sz="2200" b="1" spc="-168" dirty="0">
              <a:solidFill>
                <a:srgbClr val="003399"/>
              </a:solidFill>
              <a:latin typeface="Montserrat Bold"/>
              <a:ea typeface="Montserrat Bold"/>
              <a:cs typeface="Montserrat Bold"/>
              <a:sym typeface="Montserrat Bold"/>
            </a:endParaRPr>
          </a:p>
          <a:p>
            <a:pPr algn="just">
              <a:lnSpc>
                <a:spcPts val="1972"/>
              </a:lnSpc>
            </a:pPr>
            <a:endParaRPr lang="en-US" sz="2200" b="1" spc="-168" dirty="0">
              <a:solidFill>
                <a:srgbClr val="003399"/>
              </a:solidFill>
              <a:latin typeface="Montserrat Bold"/>
              <a:ea typeface="Montserrat Bold"/>
              <a:cs typeface="Montserrat Bold"/>
              <a:sym typeface="Montserrat Bold"/>
            </a:endParaRPr>
          </a:p>
          <a:p>
            <a:pPr algn="just">
              <a:lnSpc>
                <a:spcPts val="1972"/>
              </a:lnSpc>
            </a:pPr>
            <a:endParaRPr lang="en-US" sz="2200" b="1" spc="-168" dirty="0">
              <a:solidFill>
                <a:srgbClr val="003399"/>
              </a:solidFill>
              <a:latin typeface="Montserrat Bold"/>
              <a:ea typeface="Montserrat Bold"/>
              <a:cs typeface="Montserrat Bold"/>
              <a:sym typeface="Montserrat Bold"/>
            </a:endParaRPr>
          </a:p>
          <a:p>
            <a:pPr algn="just">
              <a:lnSpc>
                <a:spcPts val="1972"/>
              </a:lnSpc>
            </a:pPr>
            <a:endParaRPr lang="en-US" sz="2200" b="1" spc="-168" dirty="0">
              <a:solidFill>
                <a:srgbClr val="003399"/>
              </a:solidFill>
              <a:latin typeface="Montserrat Bold"/>
              <a:ea typeface="Montserrat Bold"/>
              <a:cs typeface="Montserrat Bold"/>
              <a:sym typeface="Montserrat Bold"/>
            </a:endParaRPr>
          </a:p>
          <a:p>
            <a:pPr algn="just">
              <a:lnSpc>
                <a:spcPts val="1972"/>
              </a:lnSpc>
            </a:pPr>
            <a:endParaRPr lang="en-US" sz="2200" b="1" spc="-168" dirty="0">
              <a:solidFill>
                <a:srgbClr val="003399"/>
              </a:solidFill>
              <a:latin typeface="Montserrat Bold"/>
              <a:ea typeface="Montserrat Bold"/>
              <a:cs typeface="Montserrat Bold"/>
              <a:sym typeface="Montserrat Bold"/>
            </a:endParaRPr>
          </a:p>
        </p:txBody>
      </p:sp>
      <p:sp>
        <p:nvSpPr>
          <p:cNvPr id="8" name="TextBox 8"/>
          <p:cNvSpPr txBox="1"/>
          <p:nvPr/>
        </p:nvSpPr>
        <p:spPr>
          <a:xfrm>
            <a:off x="10176034" y="2733285"/>
            <a:ext cx="7743891" cy="3359522"/>
          </a:xfrm>
          <a:prstGeom prst="rect">
            <a:avLst/>
          </a:prstGeom>
        </p:spPr>
        <p:txBody>
          <a:bodyPr lIns="0" tIns="0" rIns="0" bIns="0" rtlCol="0" anchor="t">
            <a:spAutoFit/>
          </a:bodyPr>
          <a:lstStyle/>
          <a:p>
            <a:pPr algn="just">
              <a:lnSpc>
                <a:spcPts val="3000"/>
              </a:lnSpc>
            </a:pPr>
            <a:r>
              <a:rPr lang="en-US" sz="2200" spc="-152">
                <a:solidFill>
                  <a:srgbClr val="003399"/>
                </a:solidFill>
                <a:latin typeface="Montserrat Light"/>
                <a:ea typeface="Montserrat Light"/>
                <a:cs typeface="Montserrat Light"/>
                <a:sym typeface="Montserrat Light"/>
              </a:rPr>
              <a:t>Faydalanıcıların e-ticaret pazarına girmiş olduğu ülkelerde, sipariş karşılama hizmetleri desteğinden ziyade bu ülkelerde yurtdışı depo hizmeti kurmaları ve gelen siparişleri kendi yerelleşmiş merkezlerinden karşılamaları önem arz etmektedir. </a:t>
            </a:r>
          </a:p>
          <a:p>
            <a:pPr algn="just">
              <a:lnSpc>
                <a:spcPts val="3000"/>
              </a:lnSpc>
            </a:pPr>
            <a:endParaRPr lang="en-US" sz="2200" spc="-152">
              <a:solidFill>
                <a:srgbClr val="003399"/>
              </a:solidFill>
              <a:latin typeface="Montserrat Light"/>
              <a:ea typeface="Montserrat Light"/>
              <a:cs typeface="Montserrat Light"/>
              <a:sym typeface="Montserrat Light"/>
            </a:endParaRPr>
          </a:p>
          <a:p>
            <a:pPr algn="just">
              <a:lnSpc>
                <a:spcPts val="3000"/>
              </a:lnSpc>
            </a:pPr>
            <a:r>
              <a:rPr lang="en-US" sz="2200" spc="-152">
                <a:solidFill>
                  <a:srgbClr val="003399"/>
                </a:solidFill>
                <a:latin typeface="Montserrat Light"/>
                <a:ea typeface="Montserrat Light"/>
                <a:cs typeface="Montserrat Light"/>
                <a:sym typeface="Montserrat Light"/>
              </a:rPr>
              <a:t>Bu faydalanıcıların önemli e-ticaret satış noktalarında ürünlerinin hazır bulunması, hızlı teslim edilmesi ve nakliye ve teslimat maliyetlerinin düşürülmesi hedeflenmektedir.</a:t>
            </a:r>
          </a:p>
          <a:p>
            <a:pPr algn="just">
              <a:lnSpc>
                <a:spcPts val="1920"/>
              </a:lnSpc>
            </a:pPr>
            <a:endParaRPr lang="en-US" sz="2200" spc="-152">
              <a:solidFill>
                <a:srgbClr val="003399"/>
              </a:solidFill>
              <a:latin typeface="Montserrat Light"/>
              <a:ea typeface="Montserrat Light"/>
              <a:cs typeface="Montserrat Light"/>
              <a:sym typeface="Montserrat Light"/>
            </a:endParaRPr>
          </a:p>
        </p:txBody>
      </p:sp>
      <p:sp>
        <p:nvSpPr>
          <p:cNvPr id="9" name="TextBox 9"/>
          <p:cNvSpPr txBox="1"/>
          <p:nvPr/>
        </p:nvSpPr>
        <p:spPr>
          <a:xfrm>
            <a:off x="1265992" y="5657279"/>
            <a:ext cx="6346855" cy="332976"/>
          </a:xfrm>
          <a:prstGeom prst="rect">
            <a:avLst/>
          </a:prstGeom>
        </p:spPr>
        <p:txBody>
          <a:bodyPr lIns="0" tIns="0" rIns="0" bIns="0" rtlCol="0" anchor="t">
            <a:spAutoFit/>
          </a:bodyPr>
          <a:lstStyle/>
          <a:p>
            <a:pPr algn="l">
              <a:lnSpc>
                <a:spcPts val="2774"/>
              </a:lnSpc>
            </a:pPr>
            <a:r>
              <a:rPr lang="en-US" sz="2010" spc="196" dirty="0">
                <a:solidFill>
                  <a:srgbClr val="003399"/>
                </a:solidFill>
                <a:latin typeface="Montserrat Light"/>
                <a:ea typeface="Montserrat Light"/>
                <a:cs typeface="Montserrat Light"/>
                <a:sym typeface="Montserrat Light"/>
              </a:rPr>
              <a:t>B2B PLATFORMLARI –</a:t>
            </a:r>
            <a:r>
              <a:rPr lang="en-US" sz="2010" b="1" spc="196" dirty="0">
                <a:solidFill>
                  <a:srgbClr val="003399"/>
                </a:solidFill>
                <a:latin typeface="Montserrat Bold"/>
                <a:ea typeface="Montserrat Bold"/>
                <a:cs typeface="Montserrat Bold"/>
                <a:sym typeface="Montserrat Bold"/>
              </a:rPr>
              <a:t> </a:t>
            </a:r>
            <a:r>
              <a:rPr lang="en-US" sz="2010" b="1" spc="196" dirty="0" smtClean="0">
                <a:solidFill>
                  <a:srgbClr val="003399"/>
                </a:solidFill>
                <a:latin typeface="Montserrat Bold"/>
                <a:ea typeface="Montserrat Bold"/>
                <a:cs typeface="Montserrat Bold"/>
                <a:sym typeface="Montserrat Bold"/>
              </a:rPr>
              <a:t>1</a:t>
            </a:r>
            <a:r>
              <a:rPr lang="tr-TR" sz="2010" b="1" spc="196" dirty="0" smtClean="0">
                <a:solidFill>
                  <a:srgbClr val="003399"/>
                </a:solidFill>
                <a:latin typeface="Montserrat Bold"/>
                <a:ea typeface="Montserrat Bold"/>
                <a:cs typeface="Montserrat Bold"/>
                <a:sym typeface="Montserrat Bold"/>
              </a:rPr>
              <a:t>5</a:t>
            </a:r>
            <a:r>
              <a:rPr lang="en-US" sz="2010" b="1" spc="196" dirty="0" smtClean="0">
                <a:solidFill>
                  <a:srgbClr val="003399"/>
                </a:solidFill>
                <a:latin typeface="Montserrat Bold"/>
                <a:ea typeface="Montserrat Bold"/>
                <a:cs typeface="Montserrat Bold"/>
                <a:sym typeface="Montserrat Bold"/>
              </a:rPr>
              <a:t>.</a:t>
            </a:r>
            <a:r>
              <a:rPr lang="tr-TR" sz="2010" b="1" spc="196" dirty="0" smtClean="0">
                <a:solidFill>
                  <a:srgbClr val="003399"/>
                </a:solidFill>
                <a:latin typeface="Montserrat Bold"/>
                <a:ea typeface="Montserrat Bold"/>
                <a:cs typeface="Montserrat Bold"/>
                <a:sym typeface="Montserrat Bold"/>
              </a:rPr>
              <a:t>2</a:t>
            </a:r>
            <a:r>
              <a:rPr lang="en-US" sz="2010" b="1" spc="196" dirty="0" smtClean="0">
                <a:solidFill>
                  <a:srgbClr val="003399"/>
                </a:solidFill>
                <a:latin typeface="Montserrat Bold"/>
                <a:ea typeface="Montserrat Bold"/>
                <a:cs typeface="Montserrat Bold"/>
                <a:sym typeface="Montserrat Bold"/>
              </a:rPr>
              <a:t> </a:t>
            </a:r>
            <a:r>
              <a:rPr lang="en-US" sz="2010" b="1" spc="196" dirty="0">
                <a:solidFill>
                  <a:srgbClr val="003399"/>
                </a:solidFill>
                <a:latin typeface="Montserrat Bold"/>
                <a:ea typeface="Montserrat Bold"/>
                <a:cs typeface="Montserrat Bold"/>
                <a:sym typeface="Montserrat Bold"/>
              </a:rPr>
              <a:t>MİLYON TL</a:t>
            </a:r>
          </a:p>
        </p:txBody>
      </p:sp>
      <p:sp>
        <p:nvSpPr>
          <p:cNvPr id="10" name="TextBox 10"/>
          <p:cNvSpPr txBox="1"/>
          <p:nvPr/>
        </p:nvSpPr>
        <p:spPr>
          <a:xfrm>
            <a:off x="1265992" y="6266920"/>
            <a:ext cx="6346855" cy="718145"/>
          </a:xfrm>
          <a:prstGeom prst="rect">
            <a:avLst/>
          </a:prstGeom>
        </p:spPr>
        <p:txBody>
          <a:bodyPr lIns="0" tIns="0" rIns="0" bIns="0" rtlCol="0" anchor="t">
            <a:spAutoFit/>
          </a:bodyPr>
          <a:lstStyle/>
          <a:p>
            <a:pPr algn="l">
              <a:lnSpc>
                <a:spcPts val="2774"/>
              </a:lnSpc>
            </a:pPr>
            <a:r>
              <a:rPr lang="en-US" sz="2010" spc="196" dirty="0">
                <a:solidFill>
                  <a:srgbClr val="003399"/>
                </a:solidFill>
                <a:latin typeface="Montserrat Light"/>
                <a:ea typeface="Montserrat Light"/>
                <a:cs typeface="Montserrat Light"/>
                <a:sym typeface="Montserrat Light"/>
              </a:rPr>
              <a:t>PERAKENDE E-TİCARET SİTELERİ –</a:t>
            </a:r>
            <a:r>
              <a:rPr lang="en-US" sz="2010" b="1" spc="196" dirty="0">
                <a:solidFill>
                  <a:srgbClr val="003399"/>
                </a:solidFill>
                <a:latin typeface="Montserrat Bold"/>
                <a:ea typeface="Montserrat Bold"/>
                <a:cs typeface="Montserrat Bold"/>
                <a:sym typeface="Montserrat Bold"/>
              </a:rPr>
              <a:t> </a:t>
            </a:r>
            <a:r>
              <a:rPr lang="en-US" sz="2010" b="1" spc="196" dirty="0" smtClean="0">
                <a:solidFill>
                  <a:srgbClr val="003399"/>
                </a:solidFill>
                <a:latin typeface="Montserrat Bold"/>
                <a:ea typeface="Montserrat Bold"/>
                <a:cs typeface="Montserrat Bold"/>
                <a:sym typeface="Montserrat Bold"/>
              </a:rPr>
              <a:t>9</a:t>
            </a:r>
            <a:r>
              <a:rPr lang="tr-TR" sz="2010" b="1" spc="196" dirty="0" smtClean="0">
                <a:solidFill>
                  <a:srgbClr val="003399"/>
                </a:solidFill>
                <a:latin typeface="Montserrat Bold"/>
                <a:ea typeface="Montserrat Bold"/>
                <a:cs typeface="Montserrat Bold"/>
                <a:sym typeface="Montserrat Bold"/>
              </a:rPr>
              <a:t>5.3</a:t>
            </a:r>
            <a:r>
              <a:rPr lang="en-US" sz="2010" b="1" spc="196" dirty="0" smtClean="0">
                <a:solidFill>
                  <a:srgbClr val="003399"/>
                </a:solidFill>
                <a:latin typeface="Montserrat Bold"/>
                <a:ea typeface="Montserrat Bold"/>
                <a:cs typeface="Montserrat Bold"/>
                <a:sym typeface="Montserrat Bold"/>
              </a:rPr>
              <a:t> </a:t>
            </a:r>
            <a:r>
              <a:rPr lang="en-US" sz="2010" b="1" spc="196" dirty="0">
                <a:solidFill>
                  <a:srgbClr val="003399"/>
                </a:solidFill>
                <a:latin typeface="Montserrat Bold"/>
                <a:ea typeface="Montserrat Bold"/>
                <a:cs typeface="Montserrat Bold"/>
                <a:sym typeface="Montserrat Bold"/>
              </a:rPr>
              <a:t>MİLYON TL</a:t>
            </a:r>
          </a:p>
        </p:txBody>
      </p:sp>
      <p:sp>
        <p:nvSpPr>
          <p:cNvPr id="11" name="TextBox 11"/>
          <p:cNvSpPr txBox="1"/>
          <p:nvPr/>
        </p:nvSpPr>
        <p:spPr>
          <a:xfrm>
            <a:off x="1265992" y="7110898"/>
            <a:ext cx="6901657" cy="692049"/>
          </a:xfrm>
          <a:prstGeom prst="rect">
            <a:avLst/>
          </a:prstGeom>
        </p:spPr>
        <p:txBody>
          <a:bodyPr lIns="0" tIns="0" rIns="0" bIns="0" rtlCol="0" anchor="t">
            <a:spAutoFit/>
          </a:bodyPr>
          <a:lstStyle/>
          <a:p>
            <a:pPr algn="l">
              <a:lnSpc>
                <a:spcPts val="2774"/>
              </a:lnSpc>
            </a:pPr>
            <a:r>
              <a:rPr lang="en-US" sz="2010" spc="196" dirty="0">
                <a:solidFill>
                  <a:srgbClr val="003399"/>
                </a:solidFill>
                <a:latin typeface="Montserrat Light"/>
                <a:ea typeface="Montserrat Light"/>
                <a:cs typeface="Montserrat Light"/>
                <a:sym typeface="Montserrat Light"/>
              </a:rPr>
              <a:t>E-İHRACAT KONSORSİYUMLARI –</a:t>
            </a:r>
            <a:r>
              <a:rPr lang="en-US" sz="2010" b="1" spc="196" dirty="0">
                <a:solidFill>
                  <a:srgbClr val="003399"/>
                </a:solidFill>
                <a:latin typeface="Montserrat Bold"/>
                <a:ea typeface="Montserrat Bold"/>
                <a:cs typeface="Montserrat Bold"/>
                <a:sym typeface="Montserrat Bold"/>
              </a:rPr>
              <a:t> </a:t>
            </a:r>
            <a:r>
              <a:rPr lang="tr-TR" sz="2010" b="1" spc="196" dirty="0" smtClean="0">
                <a:solidFill>
                  <a:srgbClr val="003399"/>
                </a:solidFill>
                <a:latin typeface="Montserrat Bold"/>
                <a:ea typeface="Montserrat Bold"/>
                <a:cs typeface="Montserrat Bold"/>
                <a:sym typeface="Montserrat Bold"/>
              </a:rPr>
              <a:t>57</a:t>
            </a:r>
            <a:r>
              <a:rPr lang="en-US" sz="2010" b="1" spc="196" dirty="0" smtClean="0">
                <a:solidFill>
                  <a:srgbClr val="003399"/>
                </a:solidFill>
                <a:latin typeface="Montserrat Bold"/>
                <a:ea typeface="Montserrat Bold"/>
                <a:cs typeface="Montserrat Bold"/>
                <a:sym typeface="Montserrat Bold"/>
              </a:rPr>
              <a:t>.</a:t>
            </a:r>
            <a:r>
              <a:rPr lang="tr-TR" sz="2010" b="1" spc="196" dirty="0" smtClean="0">
                <a:solidFill>
                  <a:srgbClr val="003399"/>
                </a:solidFill>
                <a:latin typeface="Montserrat Bold"/>
                <a:ea typeface="Montserrat Bold"/>
                <a:cs typeface="Montserrat Bold"/>
                <a:sym typeface="Montserrat Bold"/>
              </a:rPr>
              <a:t>2</a:t>
            </a:r>
            <a:r>
              <a:rPr lang="en-US" sz="2010" b="1" spc="196" dirty="0" smtClean="0">
                <a:solidFill>
                  <a:srgbClr val="003399"/>
                </a:solidFill>
                <a:latin typeface="Montserrat Bold"/>
                <a:ea typeface="Montserrat Bold"/>
                <a:cs typeface="Montserrat Bold"/>
                <a:sym typeface="Montserrat Bold"/>
              </a:rPr>
              <a:t> </a:t>
            </a:r>
            <a:r>
              <a:rPr lang="en-US" sz="2010" b="1" spc="196" dirty="0">
                <a:solidFill>
                  <a:srgbClr val="003399"/>
                </a:solidFill>
                <a:latin typeface="Montserrat Bold"/>
                <a:ea typeface="Montserrat Bold"/>
                <a:cs typeface="Montserrat Bold"/>
                <a:sym typeface="Montserrat Bold"/>
              </a:rPr>
              <a:t>MİLYON TL</a:t>
            </a:r>
          </a:p>
        </p:txBody>
      </p:sp>
      <p:sp>
        <p:nvSpPr>
          <p:cNvPr id="12" name="TextBox 12"/>
          <p:cNvSpPr txBox="1"/>
          <p:nvPr/>
        </p:nvSpPr>
        <p:spPr>
          <a:xfrm>
            <a:off x="10985516" y="7090045"/>
            <a:ext cx="6346855" cy="310598"/>
          </a:xfrm>
          <a:prstGeom prst="rect">
            <a:avLst/>
          </a:prstGeom>
        </p:spPr>
        <p:txBody>
          <a:bodyPr lIns="0" tIns="0" rIns="0" bIns="0" rtlCol="0" anchor="t">
            <a:spAutoFit/>
          </a:bodyPr>
          <a:lstStyle/>
          <a:p>
            <a:pPr algn="l">
              <a:lnSpc>
                <a:spcPts val="2635"/>
              </a:lnSpc>
            </a:pPr>
            <a:r>
              <a:rPr lang="en-US" sz="1910" spc="187" dirty="0" smtClean="0">
                <a:solidFill>
                  <a:srgbClr val="003399"/>
                </a:solidFill>
                <a:latin typeface="Montserrat Light"/>
                <a:ea typeface="Montserrat Light"/>
                <a:cs typeface="Montserrat Light"/>
                <a:sym typeface="Montserrat Light"/>
              </a:rPr>
              <a:t>PAZARYE</a:t>
            </a:r>
            <a:r>
              <a:rPr lang="tr-TR" sz="1910" spc="187" dirty="0" smtClean="0">
                <a:solidFill>
                  <a:srgbClr val="003399"/>
                </a:solidFill>
                <a:latin typeface="Montserrat Light"/>
                <a:ea typeface="Montserrat Light"/>
                <a:cs typeface="Montserrat Light"/>
                <a:sym typeface="Montserrat Light"/>
              </a:rPr>
              <a:t>R</a:t>
            </a:r>
            <a:r>
              <a:rPr lang="en-US" sz="1910" spc="187" dirty="0" smtClean="0">
                <a:solidFill>
                  <a:srgbClr val="003399"/>
                </a:solidFill>
                <a:latin typeface="Montserrat Light"/>
                <a:ea typeface="Montserrat Light"/>
                <a:cs typeface="Montserrat Light"/>
                <a:sym typeface="Montserrat Light"/>
              </a:rPr>
              <a:t>LERİ </a:t>
            </a:r>
            <a:endParaRPr lang="en-US" sz="1910" spc="187" dirty="0">
              <a:solidFill>
                <a:srgbClr val="003399"/>
              </a:solidFill>
              <a:latin typeface="Montserrat Light"/>
              <a:ea typeface="Montserrat Light"/>
              <a:cs typeface="Montserrat Light"/>
              <a:sym typeface="Montserrat Light"/>
            </a:endParaRPr>
          </a:p>
        </p:txBody>
      </p:sp>
      <p:sp>
        <p:nvSpPr>
          <p:cNvPr id="13" name="TextBox 13"/>
          <p:cNvSpPr txBox="1"/>
          <p:nvPr/>
        </p:nvSpPr>
        <p:spPr>
          <a:xfrm>
            <a:off x="1235615" y="7951350"/>
            <a:ext cx="5983173" cy="332976"/>
          </a:xfrm>
          <a:prstGeom prst="rect">
            <a:avLst/>
          </a:prstGeom>
        </p:spPr>
        <p:txBody>
          <a:bodyPr lIns="0" tIns="0" rIns="0" bIns="0" rtlCol="0" anchor="t">
            <a:spAutoFit/>
          </a:bodyPr>
          <a:lstStyle/>
          <a:p>
            <a:pPr algn="l">
              <a:lnSpc>
                <a:spcPts val="2774"/>
              </a:lnSpc>
            </a:pPr>
            <a:r>
              <a:rPr lang="en-US" sz="2010" spc="196" dirty="0">
                <a:solidFill>
                  <a:srgbClr val="003399"/>
                </a:solidFill>
                <a:latin typeface="Montserrat Light"/>
                <a:ea typeface="Montserrat Light"/>
                <a:cs typeface="Montserrat Light"/>
                <a:sym typeface="Montserrat Light"/>
              </a:rPr>
              <a:t>PAZARYERLERİ – </a:t>
            </a:r>
            <a:r>
              <a:rPr lang="tr-TR" sz="2010" b="1" spc="196" dirty="0" smtClean="0">
                <a:solidFill>
                  <a:srgbClr val="003399"/>
                </a:solidFill>
                <a:latin typeface="Montserrat Bold"/>
                <a:ea typeface="Montserrat Light"/>
                <a:cs typeface="Montserrat Light"/>
                <a:sym typeface="Montserrat Bold"/>
              </a:rPr>
              <a:t>114</a:t>
            </a:r>
            <a:r>
              <a:rPr lang="en-US" sz="2010" b="1" spc="196" dirty="0" smtClean="0">
                <a:solidFill>
                  <a:srgbClr val="003399"/>
                </a:solidFill>
                <a:latin typeface="Montserrat Bold"/>
                <a:ea typeface="Montserrat Bold"/>
                <a:cs typeface="Montserrat Bold"/>
                <a:sym typeface="Montserrat Bold"/>
              </a:rPr>
              <a:t>.</a:t>
            </a:r>
            <a:r>
              <a:rPr lang="tr-TR" sz="2010" b="1" spc="196" dirty="0" smtClean="0">
                <a:solidFill>
                  <a:srgbClr val="003399"/>
                </a:solidFill>
                <a:latin typeface="Montserrat Bold"/>
                <a:ea typeface="Montserrat Bold"/>
                <a:cs typeface="Montserrat Bold"/>
                <a:sym typeface="Montserrat Bold"/>
              </a:rPr>
              <a:t>4</a:t>
            </a:r>
            <a:r>
              <a:rPr lang="en-US" sz="2010" b="1" spc="196" dirty="0" smtClean="0">
                <a:solidFill>
                  <a:srgbClr val="003399"/>
                </a:solidFill>
                <a:latin typeface="Montserrat Bold"/>
                <a:ea typeface="Montserrat Bold"/>
                <a:cs typeface="Montserrat Bold"/>
                <a:sym typeface="Montserrat Bold"/>
              </a:rPr>
              <a:t> </a:t>
            </a:r>
            <a:r>
              <a:rPr lang="en-US" sz="2010" b="1" spc="196" dirty="0">
                <a:solidFill>
                  <a:srgbClr val="003399"/>
                </a:solidFill>
                <a:latin typeface="Montserrat Bold"/>
                <a:ea typeface="Montserrat Bold"/>
                <a:cs typeface="Montserrat Bold"/>
                <a:sym typeface="Montserrat Bold"/>
              </a:rPr>
              <a:t>MİLYON TL</a:t>
            </a:r>
          </a:p>
        </p:txBody>
      </p:sp>
      <p:sp>
        <p:nvSpPr>
          <p:cNvPr id="14" name="TextBox 14"/>
          <p:cNvSpPr txBox="1"/>
          <p:nvPr/>
        </p:nvSpPr>
        <p:spPr>
          <a:xfrm>
            <a:off x="0" y="8728195"/>
            <a:ext cx="6671287" cy="623840"/>
          </a:xfrm>
          <a:prstGeom prst="rect">
            <a:avLst/>
          </a:prstGeom>
        </p:spPr>
        <p:txBody>
          <a:bodyPr lIns="0" tIns="0" rIns="0" bIns="0" rtlCol="0" anchor="t">
            <a:spAutoFit/>
          </a:bodyPr>
          <a:lstStyle/>
          <a:p>
            <a:pPr marL="390952" lvl="2" indent="-130317" algn="l">
              <a:lnSpc>
                <a:spcPts val="2360"/>
              </a:lnSpc>
              <a:buFont typeface="Arial"/>
              <a:buChar char="⚬"/>
            </a:pPr>
            <a:r>
              <a:rPr lang="en-US" sz="1710" i="1" spc="167">
                <a:solidFill>
                  <a:srgbClr val="003399"/>
                </a:solidFill>
                <a:latin typeface="Montserrat Light Italics"/>
                <a:ea typeface="Montserrat Light Italics"/>
                <a:cs typeface="Montserrat Light Italics"/>
                <a:sym typeface="Montserrat Light Italics"/>
              </a:rPr>
              <a:t>Şirketler tanıtım desteğinden 5973 Sayılı Karar kapsamında faydalanabilecektir.</a:t>
            </a:r>
          </a:p>
        </p:txBody>
      </p:sp>
      <p:sp>
        <p:nvSpPr>
          <p:cNvPr id="15" name="TextBox 15"/>
          <p:cNvSpPr txBox="1"/>
          <p:nvPr/>
        </p:nvSpPr>
        <p:spPr>
          <a:xfrm>
            <a:off x="10977495" y="6465889"/>
            <a:ext cx="6346855" cy="354092"/>
          </a:xfrm>
          <a:prstGeom prst="rect">
            <a:avLst/>
          </a:prstGeom>
        </p:spPr>
        <p:txBody>
          <a:bodyPr lIns="0" tIns="0" rIns="0" bIns="0" rtlCol="0" anchor="t">
            <a:spAutoFit/>
          </a:bodyPr>
          <a:lstStyle/>
          <a:p>
            <a:pPr algn="l">
              <a:lnSpc>
                <a:spcPts val="2774"/>
              </a:lnSpc>
            </a:pPr>
            <a:r>
              <a:rPr lang="en-US" sz="2010" spc="196" dirty="0">
                <a:solidFill>
                  <a:srgbClr val="003399"/>
                </a:solidFill>
                <a:latin typeface="Montserrat Light"/>
                <a:ea typeface="Montserrat Light"/>
                <a:cs typeface="Montserrat Light"/>
                <a:sym typeface="Montserrat Light"/>
              </a:rPr>
              <a:t>PERAKENDE E-TİCARET SİTELERİ</a:t>
            </a:r>
          </a:p>
        </p:txBody>
      </p:sp>
      <p:sp>
        <p:nvSpPr>
          <p:cNvPr id="16" name="TextBox 16"/>
          <p:cNvSpPr txBox="1"/>
          <p:nvPr/>
        </p:nvSpPr>
        <p:spPr>
          <a:xfrm>
            <a:off x="10985516" y="7776011"/>
            <a:ext cx="5983173" cy="354092"/>
          </a:xfrm>
          <a:prstGeom prst="rect">
            <a:avLst/>
          </a:prstGeom>
        </p:spPr>
        <p:txBody>
          <a:bodyPr lIns="0" tIns="0" rIns="0" bIns="0" rtlCol="0" anchor="t">
            <a:spAutoFit/>
          </a:bodyPr>
          <a:lstStyle/>
          <a:p>
            <a:pPr algn="l">
              <a:lnSpc>
                <a:spcPts val="2774"/>
              </a:lnSpc>
            </a:pPr>
            <a:r>
              <a:rPr lang="en-US" sz="2010" spc="196">
                <a:solidFill>
                  <a:srgbClr val="003399"/>
                </a:solidFill>
                <a:latin typeface="Montserrat Light"/>
                <a:ea typeface="Montserrat Light"/>
                <a:cs typeface="Montserrat Light"/>
                <a:sym typeface="Montserrat Light"/>
              </a:rPr>
              <a:t>E-İHRACAT KONSORSİYUMLARI</a:t>
            </a:r>
          </a:p>
        </p:txBody>
      </p:sp>
      <p:sp>
        <p:nvSpPr>
          <p:cNvPr id="17" name="TextBox 17"/>
          <p:cNvSpPr txBox="1"/>
          <p:nvPr/>
        </p:nvSpPr>
        <p:spPr>
          <a:xfrm>
            <a:off x="10754048" y="9467069"/>
            <a:ext cx="6671287" cy="659654"/>
          </a:xfrm>
          <a:prstGeom prst="rect">
            <a:avLst/>
          </a:prstGeom>
        </p:spPr>
        <p:txBody>
          <a:bodyPr lIns="0" tIns="0" rIns="0" bIns="0" rtlCol="0" anchor="t">
            <a:spAutoFit/>
          </a:bodyPr>
          <a:lstStyle/>
          <a:p>
            <a:pPr marL="413813" lvl="2" indent="-137938" algn="l">
              <a:lnSpc>
                <a:spcPts val="2498"/>
              </a:lnSpc>
              <a:buFont typeface="Arial"/>
              <a:buChar char="⚬"/>
            </a:pPr>
            <a:r>
              <a:rPr lang="en-US" sz="1810" i="1" spc="176">
                <a:solidFill>
                  <a:srgbClr val="003399"/>
                </a:solidFill>
                <a:latin typeface="Montserrat Light Italics"/>
                <a:ea typeface="Montserrat Light Italics"/>
                <a:cs typeface="Montserrat Light Italics"/>
                <a:sym typeface="Montserrat Light Italics"/>
              </a:rPr>
              <a:t>Şirketler kira desteğinden 5973 Sayılı Karar kapsamında faydalanabilecektir.</a:t>
            </a:r>
          </a:p>
        </p:txBody>
      </p:sp>
      <p:sp>
        <p:nvSpPr>
          <p:cNvPr id="18" name="TextBox 18"/>
          <p:cNvSpPr txBox="1"/>
          <p:nvPr/>
        </p:nvSpPr>
        <p:spPr>
          <a:xfrm>
            <a:off x="10422272" y="8783389"/>
            <a:ext cx="6671287" cy="310598"/>
          </a:xfrm>
          <a:prstGeom prst="rect">
            <a:avLst/>
          </a:prstGeom>
        </p:spPr>
        <p:txBody>
          <a:bodyPr lIns="0" tIns="0" rIns="0" bIns="0" rtlCol="0" anchor="t">
            <a:spAutoFit/>
          </a:bodyPr>
          <a:lstStyle/>
          <a:p>
            <a:pPr marL="436671" lvl="2" indent="-145557" algn="l">
              <a:lnSpc>
                <a:spcPts val="2635"/>
              </a:lnSpc>
              <a:buFont typeface="Arial"/>
              <a:buChar char="⚬"/>
            </a:pPr>
            <a:r>
              <a:rPr lang="en-US" sz="1910" b="1" i="1" spc="187" dirty="0">
                <a:solidFill>
                  <a:srgbClr val="003399"/>
                </a:solidFill>
                <a:latin typeface="Montserrat Bold Italics"/>
                <a:ea typeface="Montserrat Bold Italics"/>
                <a:cs typeface="Montserrat Bold Italics"/>
                <a:sym typeface="Montserrat Bold Italics"/>
              </a:rPr>
              <a:t>ÜST </a:t>
            </a:r>
            <a:r>
              <a:rPr lang="en-US" sz="1910" b="1" i="1" spc="187" dirty="0" smtClean="0">
                <a:solidFill>
                  <a:srgbClr val="003399"/>
                </a:solidFill>
                <a:latin typeface="Montserrat Bold Italics"/>
                <a:ea typeface="Montserrat Bold Italics"/>
                <a:cs typeface="Montserrat Bold Italics"/>
                <a:sym typeface="Montserrat Bold Italics"/>
              </a:rPr>
              <a:t>LİMİT</a:t>
            </a:r>
            <a:r>
              <a:rPr lang="tr-TR" sz="1910" b="1" i="1" spc="187" dirty="0" smtClean="0">
                <a:solidFill>
                  <a:srgbClr val="003399"/>
                </a:solidFill>
                <a:latin typeface="Montserrat Bold Italics"/>
                <a:ea typeface="Montserrat Bold Italics"/>
                <a:cs typeface="Montserrat Bold Italics"/>
                <a:sym typeface="Montserrat Bold Italics"/>
              </a:rPr>
              <a:t> 19 </a:t>
            </a:r>
            <a:r>
              <a:rPr lang="en-US" sz="1910" b="1" i="1" spc="187" dirty="0" smtClean="0">
                <a:solidFill>
                  <a:srgbClr val="003399"/>
                </a:solidFill>
                <a:latin typeface="Montserrat Bold Italics"/>
                <a:ea typeface="Montserrat Bold Italics"/>
                <a:cs typeface="Montserrat Bold Italics"/>
                <a:sym typeface="Montserrat Bold Italics"/>
              </a:rPr>
              <a:t>MİLYON </a:t>
            </a:r>
            <a:r>
              <a:rPr lang="en-US" sz="1910" b="1" i="1" spc="187" dirty="0">
                <a:solidFill>
                  <a:srgbClr val="003399"/>
                </a:solidFill>
                <a:latin typeface="Montserrat Bold Italics"/>
                <a:ea typeface="Montserrat Bold Italics"/>
                <a:cs typeface="Montserrat Bold Italics"/>
                <a:sym typeface="Montserrat Bold Italics"/>
              </a:rPr>
              <a:t>TL</a:t>
            </a:r>
          </a:p>
        </p:txBody>
      </p:sp>
      <p:grpSp>
        <p:nvGrpSpPr>
          <p:cNvPr id="19" name="Group 19"/>
          <p:cNvGrpSpPr/>
          <p:nvPr/>
        </p:nvGrpSpPr>
        <p:grpSpPr>
          <a:xfrm>
            <a:off x="258886" y="5591256"/>
            <a:ext cx="736150" cy="636369"/>
            <a:chOff x="0" y="0"/>
            <a:chExt cx="981533" cy="848492"/>
          </a:xfrm>
        </p:grpSpPr>
        <p:sp>
          <p:nvSpPr>
            <p:cNvPr id="20" name="Freeform 20"/>
            <p:cNvSpPr/>
            <p:nvPr/>
          </p:nvSpPr>
          <p:spPr>
            <a:xfrm>
              <a:off x="0" y="0"/>
              <a:ext cx="981583" cy="848487"/>
            </a:xfrm>
            <a:custGeom>
              <a:avLst/>
              <a:gdLst/>
              <a:ahLst/>
              <a:cxnLst/>
              <a:rect l="l" t="t" r="r" b="b"/>
              <a:pathLst>
                <a:path w="981583" h="848487">
                  <a:moveTo>
                    <a:pt x="424307" y="0"/>
                  </a:moveTo>
                  <a:lnTo>
                    <a:pt x="557276" y="0"/>
                  </a:lnTo>
                  <a:cubicBezTo>
                    <a:pt x="791591" y="0"/>
                    <a:pt x="981583" y="189992"/>
                    <a:pt x="981583" y="424307"/>
                  </a:cubicBezTo>
                  <a:cubicBezTo>
                    <a:pt x="981583" y="658622"/>
                    <a:pt x="791591" y="848487"/>
                    <a:pt x="557276" y="848487"/>
                  </a:cubicBezTo>
                  <a:lnTo>
                    <a:pt x="424307" y="848487"/>
                  </a:lnTo>
                  <a:cubicBezTo>
                    <a:pt x="189992" y="848487"/>
                    <a:pt x="0" y="658495"/>
                    <a:pt x="0" y="424307"/>
                  </a:cubicBezTo>
                  <a:cubicBezTo>
                    <a:pt x="0" y="190119"/>
                    <a:pt x="189992" y="0"/>
                    <a:pt x="424307" y="0"/>
                  </a:cubicBezTo>
                  <a:close/>
                </a:path>
              </a:pathLst>
            </a:custGeom>
            <a:solidFill>
              <a:srgbClr val="367FBB"/>
            </a:solidFill>
          </p:spPr>
        </p:sp>
        <p:sp>
          <p:nvSpPr>
            <p:cNvPr id="21" name="TextBox 21"/>
            <p:cNvSpPr txBox="1"/>
            <p:nvPr/>
          </p:nvSpPr>
          <p:spPr>
            <a:xfrm>
              <a:off x="0" y="0"/>
              <a:ext cx="981533" cy="848492"/>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1</a:t>
              </a:r>
            </a:p>
          </p:txBody>
        </p:sp>
      </p:grpSp>
      <p:grpSp>
        <p:nvGrpSpPr>
          <p:cNvPr id="22" name="Group 22"/>
          <p:cNvGrpSpPr/>
          <p:nvPr/>
        </p:nvGrpSpPr>
        <p:grpSpPr>
          <a:xfrm>
            <a:off x="266143" y="6301424"/>
            <a:ext cx="736150" cy="636369"/>
            <a:chOff x="0" y="0"/>
            <a:chExt cx="981533" cy="848492"/>
          </a:xfrm>
        </p:grpSpPr>
        <p:sp>
          <p:nvSpPr>
            <p:cNvPr id="23" name="Freeform 23"/>
            <p:cNvSpPr/>
            <p:nvPr/>
          </p:nvSpPr>
          <p:spPr>
            <a:xfrm>
              <a:off x="0" y="0"/>
              <a:ext cx="981583" cy="848487"/>
            </a:xfrm>
            <a:custGeom>
              <a:avLst/>
              <a:gdLst/>
              <a:ahLst/>
              <a:cxnLst/>
              <a:rect l="l" t="t" r="r" b="b"/>
              <a:pathLst>
                <a:path w="981583" h="848487">
                  <a:moveTo>
                    <a:pt x="424307" y="0"/>
                  </a:moveTo>
                  <a:lnTo>
                    <a:pt x="557276" y="0"/>
                  </a:lnTo>
                  <a:cubicBezTo>
                    <a:pt x="791591" y="0"/>
                    <a:pt x="981583" y="189992"/>
                    <a:pt x="981583" y="424307"/>
                  </a:cubicBezTo>
                  <a:cubicBezTo>
                    <a:pt x="981583" y="658622"/>
                    <a:pt x="791591" y="848487"/>
                    <a:pt x="557276" y="848487"/>
                  </a:cubicBezTo>
                  <a:lnTo>
                    <a:pt x="424307" y="848487"/>
                  </a:lnTo>
                  <a:cubicBezTo>
                    <a:pt x="189992" y="848487"/>
                    <a:pt x="0" y="658495"/>
                    <a:pt x="0" y="424307"/>
                  </a:cubicBezTo>
                  <a:cubicBezTo>
                    <a:pt x="0" y="190119"/>
                    <a:pt x="189992" y="0"/>
                    <a:pt x="424307" y="0"/>
                  </a:cubicBezTo>
                  <a:close/>
                </a:path>
              </a:pathLst>
            </a:custGeom>
            <a:solidFill>
              <a:srgbClr val="367FBB"/>
            </a:solidFill>
          </p:spPr>
        </p:sp>
        <p:sp>
          <p:nvSpPr>
            <p:cNvPr id="24" name="TextBox 24"/>
            <p:cNvSpPr txBox="1"/>
            <p:nvPr/>
          </p:nvSpPr>
          <p:spPr>
            <a:xfrm>
              <a:off x="0" y="0"/>
              <a:ext cx="981533" cy="848492"/>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2</a:t>
              </a:r>
            </a:p>
          </p:txBody>
        </p:sp>
      </p:grpSp>
      <p:grpSp>
        <p:nvGrpSpPr>
          <p:cNvPr id="25" name="Group 25"/>
          <p:cNvGrpSpPr/>
          <p:nvPr/>
        </p:nvGrpSpPr>
        <p:grpSpPr>
          <a:xfrm>
            <a:off x="300485" y="6969449"/>
            <a:ext cx="736150" cy="636369"/>
            <a:chOff x="0" y="0"/>
            <a:chExt cx="981533" cy="848492"/>
          </a:xfrm>
        </p:grpSpPr>
        <p:sp>
          <p:nvSpPr>
            <p:cNvPr id="26" name="Freeform 26"/>
            <p:cNvSpPr/>
            <p:nvPr/>
          </p:nvSpPr>
          <p:spPr>
            <a:xfrm>
              <a:off x="0" y="0"/>
              <a:ext cx="981583" cy="848487"/>
            </a:xfrm>
            <a:custGeom>
              <a:avLst/>
              <a:gdLst/>
              <a:ahLst/>
              <a:cxnLst/>
              <a:rect l="l" t="t" r="r" b="b"/>
              <a:pathLst>
                <a:path w="981583" h="848487">
                  <a:moveTo>
                    <a:pt x="424307" y="0"/>
                  </a:moveTo>
                  <a:lnTo>
                    <a:pt x="557276" y="0"/>
                  </a:lnTo>
                  <a:cubicBezTo>
                    <a:pt x="791591" y="0"/>
                    <a:pt x="981583" y="189992"/>
                    <a:pt x="981583" y="424307"/>
                  </a:cubicBezTo>
                  <a:cubicBezTo>
                    <a:pt x="981583" y="658622"/>
                    <a:pt x="791591" y="848487"/>
                    <a:pt x="557276" y="848487"/>
                  </a:cubicBezTo>
                  <a:lnTo>
                    <a:pt x="424307" y="848487"/>
                  </a:lnTo>
                  <a:cubicBezTo>
                    <a:pt x="189992" y="848487"/>
                    <a:pt x="0" y="658495"/>
                    <a:pt x="0" y="424307"/>
                  </a:cubicBezTo>
                  <a:cubicBezTo>
                    <a:pt x="0" y="190119"/>
                    <a:pt x="189992" y="0"/>
                    <a:pt x="424307" y="0"/>
                  </a:cubicBezTo>
                  <a:close/>
                </a:path>
              </a:pathLst>
            </a:custGeom>
            <a:solidFill>
              <a:srgbClr val="367FBB"/>
            </a:solidFill>
          </p:spPr>
        </p:sp>
        <p:sp>
          <p:nvSpPr>
            <p:cNvPr id="27" name="TextBox 27"/>
            <p:cNvSpPr txBox="1"/>
            <p:nvPr/>
          </p:nvSpPr>
          <p:spPr>
            <a:xfrm>
              <a:off x="0" y="0"/>
              <a:ext cx="981533" cy="848492"/>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3</a:t>
              </a:r>
            </a:p>
          </p:txBody>
        </p:sp>
      </p:grpSp>
      <p:grpSp>
        <p:nvGrpSpPr>
          <p:cNvPr id="28" name="Group 28"/>
          <p:cNvGrpSpPr/>
          <p:nvPr/>
        </p:nvGrpSpPr>
        <p:grpSpPr>
          <a:xfrm>
            <a:off x="300485" y="7647961"/>
            <a:ext cx="736150" cy="636369"/>
            <a:chOff x="0" y="0"/>
            <a:chExt cx="981533" cy="848492"/>
          </a:xfrm>
        </p:grpSpPr>
        <p:sp>
          <p:nvSpPr>
            <p:cNvPr id="29" name="Freeform 29"/>
            <p:cNvSpPr/>
            <p:nvPr/>
          </p:nvSpPr>
          <p:spPr>
            <a:xfrm>
              <a:off x="0" y="0"/>
              <a:ext cx="981583" cy="848487"/>
            </a:xfrm>
            <a:custGeom>
              <a:avLst/>
              <a:gdLst/>
              <a:ahLst/>
              <a:cxnLst/>
              <a:rect l="l" t="t" r="r" b="b"/>
              <a:pathLst>
                <a:path w="981583" h="848487">
                  <a:moveTo>
                    <a:pt x="424307" y="0"/>
                  </a:moveTo>
                  <a:lnTo>
                    <a:pt x="557276" y="0"/>
                  </a:lnTo>
                  <a:cubicBezTo>
                    <a:pt x="791591" y="0"/>
                    <a:pt x="981583" y="189992"/>
                    <a:pt x="981583" y="424307"/>
                  </a:cubicBezTo>
                  <a:cubicBezTo>
                    <a:pt x="981583" y="658622"/>
                    <a:pt x="791591" y="848487"/>
                    <a:pt x="557276" y="848487"/>
                  </a:cubicBezTo>
                  <a:lnTo>
                    <a:pt x="424307" y="848487"/>
                  </a:lnTo>
                  <a:cubicBezTo>
                    <a:pt x="189992" y="848487"/>
                    <a:pt x="0" y="658495"/>
                    <a:pt x="0" y="424307"/>
                  </a:cubicBezTo>
                  <a:cubicBezTo>
                    <a:pt x="0" y="190119"/>
                    <a:pt x="189992" y="0"/>
                    <a:pt x="424307" y="0"/>
                  </a:cubicBezTo>
                  <a:close/>
                </a:path>
              </a:pathLst>
            </a:custGeom>
            <a:solidFill>
              <a:srgbClr val="367FBB"/>
            </a:solidFill>
          </p:spPr>
        </p:sp>
        <p:sp>
          <p:nvSpPr>
            <p:cNvPr id="30" name="TextBox 30"/>
            <p:cNvSpPr txBox="1"/>
            <p:nvPr/>
          </p:nvSpPr>
          <p:spPr>
            <a:xfrm>
              <a:off x="0" y="0"/>
              <a:ext cx="981533" cy="848492"/>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4</a:t>
              </a:r>
            </a:p>
          </p:txBody>
        </p:sp>
      </p:grpSp>
      <p:grpSp>
        <p:nvGrpSpPr>
          <p:cNvPr id="31" name="Group 31"/>
          <p:cNvGrpSpPr/>
          <p:nvPr/>
        </p:nvGrpSpPr>
        <p:grpSpPr>
          <a:xfrm>
            <a:off x="10172405" y="6296104"/>
            <a:ext cx="736150" cy="636369"/>
            <a:chOff x="0" y="0"/>
            <a:chExt cx="981533" cy="848492"/>
          </a:xfrm>
        </p:grpSpPr>
        <p:sp>
          <p:nvSpPr>
            <p:cNvPr id="32" name="Freeform 32"/>
            <p:cNvSpPr/>
            <p:nvPr/>
          </p:nvSpPr>
          <p:spPr>
            <a:xfrm>
              <a:off x="0" y="0"/>
              <a:ext cx="981583" cy="848487"/>
            </a:xfrm>
            <a:custGeom>
              <a:avLst/>
              <a:gdLst/>
              <a:ahLst/>
              <a:cxnLst/>
              <a:rect l="l" t="t" r="r" b="b"/>
              <a:pathLst>
                <a:path w="981583" h="848487">
                  <a:moveTo>
                    <a:pt x="424307" y="0"/>
                  </a:moveTo>
                  <a:lnTo>
                    <a:pt x="557276" y="0"/>
                  </a:lnTo>
                  <a:cubicBezTo>
                    <a:pt x="791591" y="0"/>
                    <a:pt x="981583" y="189992"/>
                    <a:pt x="981583" y="424307"/>
                  </a:cubicBezTo>
                  <a:cubicBezTo>
                    <a:pt x="981583" y="658622"/>
                    <a:pt x="791591" y="848487"/>
                    <a:pt x="557276" y="848487"/>
                  </a:cubicBezTo>
                  <a:lnTo>
                    <a:pt x="424307" y="848487"/>
                  </a:lnTo>
                  <a:cubicBezTo>
                    <a:pt x="189992" y="848487"/>
                    <a:pt x="0" y="658495"/>
                    <a:pt x="0" y="424307"/>
                  </a:cubicBezTo>
                  <a:cubicBezTo>
                    <a:pt x="0" y="190119"/>
                    <a:pt x="189992" y="0"/>
                    <a:pt x="424307" y="0"/>
                  </a:cubicBezTo>
                  <a:close/>
                </a:path>
              </a:pathLst>
            </a:custGeom>
            <a:solidFill>
              <a:srgbClr val="367FBB"/>
            </a:solidFill>
          </p:spPr>
        </p:sp>
        <p:sp>
          <p:nvSpPr>
            <p:cNvPr id="33" name="TextBox 33"/>
            <p:cNvSpPr txBox="1"/>
            <p:nvPr/>
          </p:nvSpPr>
          <p:spPr>
            <a:xfrm>
              <a:off x="0" y="0"/>
              <a:ext cx="981533" cy="848492"/>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1</a:t>
              </a:r>
            </a:p>
          </p:txBody>
        </p:sp>
      </p:grpSp>
      <p:grpSp>
        <p:nvGrpSpPr>
          <p:cNvPr id="34" name="Group 34"/>
          <p:cNvGrpSpPr/>
          <p:nvPr/>
        </p:nvGrpSpPr>
        <p:grpSpPr>
          <a:xfrm>
            <a:off x="10179662" y="7006272"/>
            <a:ext cx="736150" cy="636369"/>
            <a:chOff x="0" y="0"/>
            <a:chExt cx="981533" cy="848492"/>
          </a:xfrm>
        </p:grpSpPr>
        <p:sp>
          <p:nvSpPr>
            <p:cNvPr id="35" name="Freeform 35"/>
            <p:cNvSpPr/>
            <p:nvPr/>
          </p:nvSpPr>
          <p:spPr>
            <a:xfrm>
              <a:off x="0" y="0"/>
              <a:ext cx="981583" cy="848487"/>
            </a:xfrm>
            <a:custGeom>
              <a:avLst/>
              <a:gdLst/>
              <a:ahLst/>
              <a:cxnLst/>
              <a:rect l="l" t="t" r="r" b="b"/>
              <a:pathLst>
                <a:path w="981583" h="848487">
                  <a:moveTo>
                    <a:pt x="424307" y="0"/>
                  </a:moveTo>
                  <a:lnTo>
                    <a:pt x="557276" y="0"/>
                  </a:lnTo>
                  <a:cubicBezTo>
                    <a:pt x="791591" y="0"/>
                    <a:pt x="981583" y="189992"/>
                    <a:pt x="981583" y="424307"/>
                  </a:cubicBezTo>
                  <a:cubicBezTo>
                    <a:pt x="981583" y="658622"/>
                    <a:pt x="791591" y="848487"/>
                    <a:pt x="557276" y="848487"/>
                  </a:cubicBezTo>
                  <a:lnTo>
                    <a:pt x="424307" y="848487"/>
                  </a:lnTo>
                  <a:cubicBezTo>
                    <a:pt x="189992" y="848487"/>
                    <a:pt x="0" y="658495"/>
                    <a:pt x="0" y="424307"/>
                  </a:cubicBezTo>
                  <a:cubicBezTo>
                    <a:pt x="0" y="190119"/>
                    <a:pt x="189992" y="0"/>
                    <a:pt x="424307" y="0"/>
                  </a:cubicBezTo>
                  <a:close/>
                </a:path>
              </a:pathLst>
            </a:custGeom>
            <a:solidFill>
              <a:srgbClr val="367FBB"/>
            </a:solidFill>
          </p:spPr>
        </p:sp>
        <p:sp>
          <p:nvSpPr>
            <p:cNvPr id="36" name="TextBox 36"/>
            <p:cNvSpPr txBox="1"/>
            <p:nvPr/>
          </p:nvSpPr>
          <p:spPr>
            <a:xfrm>
              <a:off x="0" y="0"/>
              <a:ext cx="981533" cy="848492"/>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2</a:t>
              </a:r>
            </a:p>
          </p:txBody>
        </p:sp>
      </p:grpSp>
      <p:grpSp>
        <p:nvGrpSpPr>
          <p:cNvPr id="37" name="Group 37"/>
          <p:cNvGrpSpPr/>
          <p:nvPr/>
        </p:nvGrpSpPr>
        <p:grpSpPr>
          <a:xfrm>
            <a:off x="10214004" y="7674297"/>
            <a:ext cx="736150" cy="636369"/>
            <a:chOff x="0" y="0"/>
            <a:chExt cx="981533" cy="848492"/>
          </a:xfrm>
        </p:grpSpPr>
        <p:sp>
          <p:nvSpPr>
            <p:cNvPr id="38" name="Freeform 38"/>
            <p:cNvSpPr/>
            <p:nvPr/>
          </p:nvSpPr>
          <p:spPr>
            <a:xfrm>
              <a:off x="0" y="0"/>
              <a:ext cx="981583" cy="848487"/>
            </a:xfrm>
            <a:custGeom>
              <a:avLst/>
              <a:gdLst/>
              <a:ahLst/>
              <a:cxnLst/>
              <a:rect l="l" t="t" r="r" b="b"/>
              <a:pathLst>
                <a:path w="981583" h="848487">
                  <a:moveTo>
                    <a:pt x="424307" y="0"/>
                  </a:moveTo>
                  <a:lnTo>
                    <a:pt x="557276" y="0"/>
                  </a:lnTo>
                  <a:cubicBezTo>
                    <a:pt x="791591" y="0"/>
                    <a:pt x="981583" y="189992"/>
                    <a:pt x="981583" y="424307"/>
                  </a:cubicBezTo>
                  <a:cubicBezTo>
                    <a:pt x="981583" y="658622"/>
                    <a:pt x="791591" y="848487"/>
                    <a:pt x="557276" y="848487"/>
                  </a:cubicBezTo>
                  <a:lnTo>
                    <a:pt x="424307" y="848487"/>
                  </a:lnTo>
                  <a:cubicBezTo>
                    <a:pt x="189992" y="848487"/>
                    <a:pt x="0" y="658495"/>
                    <a:pt x="0" y="424307"/>
                  </a:cubicBezTo>
                  <a:cubicBezTo>
                    <a:pt x="0" y="190119"/>
                    <a:pt x="189992" y="0"/>
                    <a:pt x="424307" y="0"/>
                  </a:cubicBezTo>
                  <a:close/>
                </a:path>
              </a:pathLst>
            </a:custGeom>
            <a:solidFill>
              <a:srgbClr val="367FBB"/>
            </a:solidFill>
          </p:spPr>
        </p:sp>
        <p:sp>
          <p:nvSpPr>
            <p:cNvPr id="39" name="TextBox 39"/>
            <p:cNvSpPr txBox="1"/>
            <p:nvPr/>
          </p:nvSpPr>
          <p:spPr>
            <a:xfrm>
              <a:off x="0" y="0"/>
              <a:ext cx="981533" cy="848492"/>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3</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97FB8"/>
        </a:solidFill>
        <a:effectLst/>
      </p:bgPr>
    </p:bg>
    <p:spTree>
      <p:nvGrpSpPr>
        <p:cNvPr id="1" name=""/>
        <p:cNvGrpSpPr/>
        <p:nvPr/>
      </p:nvGrpSpPr>
      <p:grpSpPr>
        <a:xfrm>
          <a:off x="0" y="0"/>
          <a:ext cx="0" cy="0"/>
          <a:chOff x="0" y="0"/>
          <a:chExt cx="0" cy="0"/>
        </a:xfrm>
      </p:grpSpPr>
      <p:sp>
        <p:nvSpPr>
          <p:cNvPr id="2" name="Freeform 2"/>
          <p:cNvSpPr/>
          <p:nvPr/>
        </p:nvSpPr>
        <p:spPr>
          <a:xfrm rot="-3986589">
            <a:off x="4695702" y="-758244"/>
            <a:ext cx="12080405" cy="12395938"/>
          </a:xfrm>
          <a:custGeom>
            <a:avLst/>
            <a:gdLst/>
            <a:ahLst/>
            <a:cxnLst/>
            <a:rect l="l" t="t" r="r" b="b"/>
            <a:pathLst>
              <a:path w="12080405" h="12395938">
                <a:moveTo>
                  <a:pt x="0" y="0"/>
                </a:moveTo>
                <a:lnTo>
                  <a:pt x="12080405" y="0"/>
                </a:lnTo>
                <a:lnTo>
                  <a:pt x="12080405" y="12395938"/>
                </a:lnTo>
                <a:lnTo>
                  <a:pt x="0" y="12395938"/>
                </a:lnTo>
                <a:lnTo>
                  <a:pt x="0" y="0"/>
                </a:lnTo>
                <a:close/>
              </a:path>
            </a:pathLst>
          </a:custGeom>
          <a:blipFill>
            <a:blip r:embed="rId2">
              <a:extLst>
                <a:ext uri="{96DAC541-7B7A-43D3-8B79-37D633B846F1}">
                  <asvg:svgBlip xmlns:asvg="http://schemas.microsoft.com/office/drawing/2016/SVG/main" xmlns="" r:embed="rId3"/>
                </a:ext>
              </a:extLst>
            </a:blip>
            <a:stretch>
              <a:fillRect l="-5" r="-5"/>
            </a:stretch>
          </a:blipFill>
        </p:spPr>
      </p:sp>
      <p:sp>
        <p:nvSpPr>
          <p:cNvPr id="3" name="Freeform 3"/>
          <p:cNvSpPr/>
          <p:nvPr/>
        </p:nvSpPr>
        <p:spPr>
          <a:xfrm>
            <a:off x="8923193" y="579586"/>
            <a:ext cx="13409761" cy="13409761"/>
          </a:xfrm>
          <a:custGeom>
            <a:avLst/>
            <a:gdLst/>
            <a:ahLst/>
            <a:cxnLst/>
            <a:rect l="l" t="t" r="r" b="b"/>
            <a:pathLst>
              <a:path w="13409761" h="13409761">
                <a:moveTo>
                  <a:pt x="0" y="0"/>
                </a:moveTo>
                <a:lnTo>
                  <a:pt x="13409761" y="0"/>
                </a:lnTo>
                <a:lnTo>
                  <a:pt x="13409761" y="13409761"/>
                </a:lnTo>
                <a:lnTo>
                  <a:pt x="0" y="1340976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3115504" y="-2132782"/>
            <a:ext cx="12259504" cy="12259504"/>
          </a:xfrm>
          <a:custGeom>
            <a:avLst/>
            <a:gdLst/>
            <a:ahLst/>
            <a:cxnLst/>
            <a:rect l="l" t="t" r="r" b="b"/>
            <a:pathLst>
              <a:path w="12259504" h="12259504">
                <a:moveTo>
                  <a:pt x="0" y="0"/>
                </a:moveTo>
                <a:lnTo>
                  <a:pt x="12259504" y="0"/>
                </a:lnTo>
                <a:lnTo>
                  <a:pt x="12259504" y="12259504"/>
                </a:lnTo>
                <a:lnTo>
                  <a:pt x="0" y="1225950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TextBox 5"/>
          <p:cNvSpPr txBox="1"/>
          <p:nvPr/>
        </p:nvSpPr>
        <p:spPr>
          <a:xfrm>
            <a:off x="12148872" y="1096141"/>
            <a:ext cx="6139128" cy="1214120"/>
          </a:xfrm>
          <a:prstGeom prst="rect">
            <a:avLst/>
          </a:prstGeom>
        </p:spPr>
        <p:txBody>
          <a:bodyPr lIns="0" tIns="0" rIns="0" bIns="0" rtlCol="0" anchor="t">
            <a:spAutoFit/>
          </a:bodyPr>
          <a:lstStyle/>
          <a:p>
            <a:pPr algn="ctr">
              <a:lnSpc>
                <a:spcPts val="4480"/>
              </a:lnSpc>
            </a:pPr>
            <a:r>
              <a:rPr lang="en-US" sz="3200" b="1">
                <a:solidFill>
                  <a:srgbClr val="003399"/>
                </a:solidFill>
                <a:latin typeface="Arimo Bold"/>
                <a:ea typeface="Arimo Bold"/>
                <a:cs typeface="Arimo Bold"/>
                <a:sym typeface="Arimo Bold"/>
              </a:rPr>
              <a:t>YURT DIŞI PAZARYERİ ENTEGRASYON DESTEĞİ</a:t>
            </a:r>
          </a:p>
        </p:txBody>
      </p:sp>
      <p:sp>
        <p:nvSpPr>
          <p:cNvPr id="6" name="TextBox 6"/>
          <p:cNvSpPr txBox="1"/>
          <p:nvPr/>
        </p:nvSpPr>
        <p:spPr>
          <a:xfrm>
            <a:off x="217841" y="2521425"/>
            <a:ext cx="8443156" cy="1570385"/>
          </a:xfrm>
          <a:prstGeom prst="rect">
            <a:avLst/>
          </a:prstGeom>
        </p:spPr>
        <p:txBody>
          <a:bodyPr lIns="0" tIns="0" rIns="0" bIns="0" rtlCol="0" anchor="t">
            <a:spAutoFit/>
          </a:bodyPr>
          <a:lstStyle/>
          <a:p>
            <a:pPr algn="just">
              <a:lnSpc>
                <a:spcPts val="3240"/>
              </a:lnSpc>
            </a:pPr>
            <a:r>
              <a:rPr lang="en-US" sz="2200" spc="-164">
                <a:solidFill>
                  <a:srgbClr val="003399"/>
                </a:solidFill>
                <a:latin typeface="Montserrat Light"/>
                <a:ea typeface="Montserrat Light"/>
                <a:cs typeface="Montserrat Light"/>
                <a:sym typeface="Montserrat Light"/>
              </a:rPr>
              <a:t>Satın alınacak/yaptırılacak rapor, analiz ve veri tabanı üyelikleri ile yurt dışında e-ticaret pazarına giriş stratejileri ile eylem planlarının oluşturulabilmesi amaçlanmaktadır.</a:t>
            </a:r>
          </a:p>
          <a:p>
            <a:pPr algn="just">
              <a:lnSpc>
                <a:spcPts val="2160"/>
              </a:lnSpc>
            </a:pPr>
            <a:endParaRPr lang="en-US" sz="2200" spc="-164">
              <a:solidFill>
                <a:srgbClr val="003399"/>
              </a:solidFill>
              <a:latin typeface="Montserrat Light"/>
              <a:ea typeface="Montserrat Light"/>
              <a:cs typeface="Montserrat Light"/>
              <a:sym typeface="Montserrat Light"/>
            </a:endParaRPr>
          </a:p>
        </p:txBody>
      </p:sp>
      <p:sp>
        <p:nvSpPr>
          <p:cNvPr id="7" name="TextBox 7"/>
          <p:cNvSpPr txBox="1"/>
          <p:nvPr/>
        </p:nvSpPr>
        <p:spPr>
          <a:xfrm>
            <a:off x="10134859" y="3333174"/>
            <a:ext cx="7902027" cy="3484463"/>
          </a:xfrm>
          <a:prstGeom prst="rect">
            <a:avLst/>
          </a:prstGeom>
        </p:spPr>
        <p:txBody>
          <a:bodyPr lIns="0" tIns="0" rIns="0" bIns="0" rtlCol="0" anchor="t">
            <a:spAutoFit/>
          </a:bodyPr>
          <a:lstStyle/>
          <a:p>
            <a:pPr algn="just">
              <a:lnSpc>
                <a:spcPts val="3120"/>
              </a:lnSpc>
            </a:pPr>
            <a:r>
              <a:rPr lang="en-US" sz="2200" spc="-157">
                <a:solidFill>
                  <a:srgbClr val="003399"/>
                </a:solidFill>
                <a:latin typeface="Montserrat Light"/>
                <a:ea typeface="Montserrat Light"/>
                <a:cs typeface="Montserrat Light"/>
                <a:sym typeface="Montserrat Light"/>
              </a:rPr>
              <a:t>Şirketlerin çevrimiçi platformlarında veya yurt içi pazaryerlerinde listeledikleri ürünlerin, ürün fiyatlarının ve ürüne ilişkin diğer bilgilerin yurt dışı pazaryerlerinde ilgili ülkenin dili, para birimi, ölçü vb. bilgileri ile uyumlu olarak yönetilmesine imkan sağlayacak köprüleme yazılımları ile geçici depolama veya yurt içi pazaryerleri sipariş karşılama istasyonlarındayer alan yerel üreticilerin ürünleri için tedarikçi ve hızlı kargo firmaları arasında kurulacak entegrasyon hizmetlerinin satın alınmasına imkan sağlamak amaçlanmaktadır.</a:t>
            </a:r>
          </a:p>
          <a:p>
            <a:pPr algn="just">
              <a:lnSpc>
                <a:spcPts val="2040"/>
              </a:lnSpc>
            </a:pPr>
            <a:endParaRPr lang="en-US" sz="2200" spc="-157">
              <a:solidFill>
                <a:srgbClr val="003399"/>
              </a:solidFill>
              <a:latin typeface="Montserrat Light"/>
              <a:ea typeface="Montserrat Light"/>
              <a:cs typeface="Montserrat Light"/>
              <a:sym typeface="Montserrat Light"/>
            </a:endParaRPr>
          </a:p>
        </p:txBody>
      </p:sp>
      <p:sp>
        <p:nvSpPr>
          <p:cNvPr id="8" name="TextBox 8"/>
          <p:cNvSpPr txBox="1"/>
          <p:nvPr/>
        </p:nvSpPr>
        <p:spPr>
          <a:xfrm>
            <a:off x="1386376" y="4455169"/>
            <a:ext cx="6346855" cy="354092"/>
          </a:xfrm>
          <a:prstGeom prst="rect">
            <a:avLst/>
          </a:prstGeom>
        </p:spPr>
        <p:txBody>
          <a:bodyPr lIns="0" tIns="0" rIns="0" bIns="0" rtlCol="0" anchor="t">
            <a:spAutoFit/>
          </a:bodyPr>
          <a:lstStyle/>
          <a:p>
            <a:pPr algn="l">
              <a:lnSpc>
                <a:spcPts val="2774"/>
              </a:lnSpc>
            </a:pPr>
            <a:r>
              <a:rPr lang="en-US" sz="2010" spc="196">
                <a:solidFill>
                  <a:srgbClr val="003399"/>
                </a:solidFill>
                <a:latin typeface="Montserrat Light"/>
                <a:ea typeface="Montserrat Light"/>
                <a:cs typeface="Montserrat Light"/>
                <a:sym typeface="Montserrat Light"/>
              </a:rPr>
              <a:t>PERAKENDE E-TİCARET SİTELERİ </a:t>
            </a:r>
          </a:p>
        </p:txBody>
      </p:sp>
      <p:sp>
        <p:nvSpPr>
          <p:cNvPr id="9" name="TextBox 9"/>
          <p:cNvSpPr txBox="1"/>
          <p:nvPr/>
        </p:nvSpPr>
        <p:spPr>
          <a:xfrm>
            <a:off x="1386376" y="5380989"/>
            <a:ext cx="5307764" cy="354092"/>
          </a:xfrm>
          <a:prstGeom prst="rect">
            <a:avLst/>
          </a:prstGeom>
        </p:spPr>
        <p:txBody>
          <a:bodyPr lIns="0" tIns="0" rIns="0" bIns="0" rtlCol="0" anchor="t">
            <a:spAutoFit/>
          </a:bodyPr>
          <a:lstStyle/>
          <a:p>
            <a:pPr algn="l">
              <a:lnSpc>
                <a:spcPts val="2774"/>
              </a:lnSpc>
            </a:pPr>
            <a:r>
              <a:rPr lang="en-US" sz="2010" spc="196">
                <a:solidFill>
                  <a:srgbClr val="003399"/>
                </a:solidFill>
                <a:latin typeface="Montserrat Light"/>
                <a:ea typeface="Montserrat Light"/>
                <a:cs typeface="Montserrat Light"/>
                <a:sym typeface="Montserrat Light"/>
              </a:rPr>
              <a:t>E-İHRACAT KONSORSİYUMLARI </a:t>
            </a:r>
          </a:p>
        </p:txBody>
      </p:sp>
      <p:sp>
        <p:nvSpPr>
          <p:cNvPr id="10" name="TextBox 10"/>
          <p:cNvSpPr txBox="1"/>
          <p:nvPr/>
        </p:nvSpPr>
        <p:spPr>
          <a:xfrm>
            <a:off x="1386376" y="6304693"/>
            <a:ext cx="6346855" cy="310598"/>
          </a:xfrm>
          <a:prstGeom prst="rect">
            <a:avLst/>
          </a:prstGeom>
        </p:spPr>
        <p:txBody>
          <a:bodyPr lIns="0" tIns="0" rIns="0" bIns="0" rtlCol="0" anchor="t">
            <a:spAutoFit/>
          </a:bodyPr>
          <a:lstStyle/>
          <a:p>
            <a:pPr algn="l">
              <a:lnSpc>
                <a:spcPts val="2635"/>
              </a:lnSpc>
            </a:pPr>
            <a:r>
              <a:rPr lang="en-US" sz="1910" spc="187" dirty="0" smtClean="0">
                <a:solidFill>
                  <a:srgbClr val="003399"/>
                </a:solidFill>
                <a:latin typeface="Montserrat Light"/>
                <a:ea typeface="Montserrat Light"/>
                <a:cs typeface="Montserrat Light"/>
                <a:sym typeface="Montserrat Light"/>
              </a:rPr>
              <a:t>PAZARYE</a:t>
            </a:r>
            <a:r>
              <a:rPr lang="tr-TR" sz="1910" spc="187" dirty="0" smtClean="0">
                <a:solidFill>
                  <a:srgbClr val="003399"/>
                </a:solidFill>
                <a:latin typeface="Montserrat Light"/>
                <a:ea typeface="Montserrat Light"/>
                <a:cs typeface="Montserrat Light"/>
                <a:sym typeface="Montserrat Light"/>
              </a:rPr>
              <a:t>R</a:t>
            </a:r>
            <a:r>
              <a:rPr lang="en-US" sz="1910" spc="187" dirty="0" smtClean="0">
                <a:solidFill>
                  <a:srgbClr val="003399"/>
                </a:solidFill>
                <a:latin typeface="Montserrat Light"/>
                <a:ea typeface="Montserrat Light"/>
                <a:cs typeface="Montserrat Light"/>
                <a:sym typeface="Montserrat Light"/>
              </a:rPr>
              <a:t>LERİ </a:t>
            </a:r>
            <a:endParaRPr lang="en-US" sz="1910" spc="187" dirty="0">
              <a:solidFill>
                <a:srgbClr val="003399"/>
              </a:solidFill>
              <a:latin typeface="Montserrat Light"/>
              <a:ea typeface="Montserrat Light"/>
              <a:cs typeface="Montserrat Light"/>
              <a:sym typeface="Montserrat Light"/>
            </a:endParaRPr>
          </a:p>
        </p:txBody>
      </p:sp>
      <p:sp>
        <p:nvSpPr>
          <p:cNvPr id="11" name="TextBox 11"/>
          <p:cNvSpPr txBox="1"/>
          <p:nvPr/>
        </p:nvSpPr>
        <p:spPr>
          <a:xfrm>
            <a:off x="217841" y="7406090"/>
            <a:ext cx="6671287" cy="310598"/>
          </a:xfrm>
          <a:prstGeom prst="rect">
            <a:avLst/>
          </a:prstGeom>
        </p:spPr>
        <p:txBody>
          <a:bodyPr lIns="0" tIns="0" rIns="0" bIns="0" rtlCol="0" anchor="t">
            <a:spAutoFit/>
          </a:bodyPr>
          <a:lstStyle/>
          <a:p>
            <a:pPr marL="436671" lvl="2" indent="-145557" algn="l">
              <a:lnSpc>
                <a:spcPts val="2635"/>
              </a:lnSpc>
              <a:buFont typeface="Arial"/>
              <a:buChar char="⚬"/>
            </a:pPr>
            <a:r>
              <a:rPr lang="en-US" sz="1910" b="1" i="1" spc="187" dirty="0">
                <a:solidFill>
                  <a:srgbClr val="003399"/>
                </a:solidFill>
                <a:latin typeface="Montserrat Bold Italics"/>
                <a:ea typeface="Montserrat Bold Italics"/>
                <a:cs typeface="Montserrat Bold Italics"/>
                <a:sym typeface="Montserrat Bold Italics"/>
              </a:rPr>
              <a:t>ÜST LİMİT </a:t>
            </a:r>
            <a:r>
              <a:rPr lang="tr-TR" sz="1910" b="1" i="1" spc="187" dirty="0" smtClean="0">
                <a:solidFill>
                  <a:srgbClr val="003399"/>
                </a:solidFill>
                <a:latin typeface="Montserrat Bold Italics"/>
                <a:ea typeface="Montserrat Bold Italics"/>
                <a:cs typeface="Montserrat Bold Italics"/>
                <a:sym typeface="Montserrat Bold Italics"/>
              </a:rPr>
              <a:t>5</a:t>
            </a:r>
            <a:r>
              <a:rPr lang="en-US" sz="1910" b="1" i="1" spc="187" dirty="0" smtClean="0">
                <a:solidFill>
                  <a:srgbClr val="003399"/>
                </a:solidFill>
                <a:latin typeface="Montserrat Bold Italics"/>
                <a:ea typeface="Montserrat Bold Italics"/>
                <a:cs typeface="Montserrat Bold Italics"/>
                <a:sym typeface="Montserrat Bold Italics"/>
              </a:rPr>
              <a:t>.</a:t>
            </a:r>
            <a:r>
              <a:rPr lang="tr-TR" sz="1910" b="1" i="1" spc="187" dirty="0" smtClean="0">
                <a:solidFill>
                  <a:srgbClr val="003399"/>
                </a:solidFill>
                <a:latin typeface="Montserrat Bold Italics"/>
                <a:ea typeface="Montserrat Bold Italics"/>
                <a:cs typeface="Montserrat Bold Italics"/>
                <a:sym typeface="Montserrat Bold Italics"/>
              </a:rPr>
              <a:t>7</a:t>
            </a:r>
            <a:r>
              <a:rPr lang="en-US" sz="1910" b="1" i="1" spc="187" dirty="0" smtClean="0">
                <a:solidFill>
                  <a:srgbClr val="003399"/>
                </a:solidFill>
                <a:latin typeface="Montserrat Bold Italics"/>
                <a:ea typeface="Montserrat Bold Italics"/>
                <a:cs typeface="Montserrat Bold Italics"/>
                <a:sym typeface="Montserrat Bold Italics"/>
              </a:rPr>
              <a:t> </a:t>
            </a:r>
            <a:r>
              <a:rPr lang="en-US" sz="1910" b="1" i="1" spc="187" dirty="0">
                <a:solidFill>
                  <a:srgbClr val="003399"/>
                </a:solidFill>
                <a:latin typeface="Montserrat Bold Italics"/>
                <a:ea typeface="Montserrat Bold Italics"/>
                <a:cs typeface="Montserrat Bold Italics"/>
                <a:sym typeface="Montserrat Bold Italics"/>
              </a:rPr>
              <a:t>MİLYON TL.</a:t>
            </a:r>
          </a:p>
        </p:txBody>
      </p:sp>
      <p:sp>
        <p:nvSpPr>
          <p:cNvPr id="12" name="TextBox 12"/>
          <p:cNvSpPr txBox="1"/>
          <p:nvPr/>
        </p:nvSpPr>
        <p:spPr>
          <a:xfrm>
            <a:off x="1028700" y="384783"/>
            <a:ext cx="6139128" cy="1917567"/>
          </a:xfrm>
          <a:prstGeom prst="rect">
            <a:avLst/>
          </a:prstGeom>
        </p:spPr>
        <p:txBody>
          <a:bodyPr lIns="0" tIns="0" rIns="0" bIns="0" rtlCol="0" anchor="t">
            <a:spAutoFit/>
          </a:bodyPr>
          <a:lstStyle/>
          <a:p>
            <a:pPr algn="ctr">
              <a:lnSpc>
                <a:spcPts val="4480"/>
              </a:lnSpc>
            </a:pPr>
            <a:r>
              <a:rPr lang="en-US" sz="3200" b="1">
                <a:solidFill>
                  <a:srgbClr val="003399"/>
                </a:solidFill>
                <a:latin typeface="Arimo Bold"/>
                <a:ea typeface="Arimo Bold"/>
                <a:cs typeface="Arimo Bold"/>
                <a:sym typeface="Arimo Bold"/>
              </a:rPr>
              <a:t>PAZARA GIRIŞ RAPOR DESTEĞI </a:t>
            </a:r>
          </a:p>
          <a:p>
            <a:pPr algn="ctr">
              <a:lnSpc>
                <a:spcPts val="5683"/>
              </a:lnSpc>
            </a:pPr>
            <a:r>
              <a:rPr lang="en-US" sz="4060" b="1">
                <a:solidFill>
                  <a:srgbClr val="003399"/>
                </a:solidFill>
                <a:latin typeface="Arimo Bold"/>
                <a:ea typeface="Arimo Bold"/>
                <a:cs typeface="Arimo Bold"/>
                <a:sym typeface="Arimo Bold"/>
              </a:rPr>
              <a:t> </a:t>
            </a:r>
          </a:p>
        </p:txBody>
      </p:sp>
      <p:sp>
        <p:nvSpPr>
          <p:cNvPr id="13" name="TextBox 13"/>
          <p:cNvSpPr txBox="1"/>
          <p:nvPr/>
        </p:nvSpPr>
        <p:spPr>
          <a:xfrm>
            <a:off x="996802" y="1543260"/>
            <a:ext cx="8131156" cy="461534"/>
          </a:xfrm>
          <a:prstGeom prst="rect">
            <a:avLst/>
          </a:prstGeom>
        </p:spPr>
        <p:txBody>
          <a:bodyPr lIns="0" tIns="0" rIns="0" bIns="0" rtlCol="0" anchor="t">
            <a:spAutoFit/>
          </a:bodyPr>
          <a:lstStyle/>
          <a:p>
            <a:pPr algn="l">
              <a:lnSpc>
                <a:spcPts val="3188"/>
              </a:lnSpc>
            </a:pPr>
            <a:r>
              <a:rPr lang="en-US" sz="2310" i="1" spc="226" dirty="0">
                <a:solidFill>
                  <a:srgbClr val="2BB4D4"/>
                </a:solidFill>
                <a:latin typeface="Arimo Italics"/>
                <a:ea typeface="Arimo Italics"/>
                <a:cs typeface="Arimo Italics"/>
                <a:sym typeface="Arimo Italics"/>
              </a:rPr>
              <a:t>(</a:t>
            </a:r>
            <a:r>
              <a:rPr lang="en-US" sz="2310" i="1" spc="226" dirty="0" err="1">
                <a:solidFill>
                  <a:srgbClr val="2BB4D4"/>
                </a:solidFill>
                <a:latin typeface="Arimo Italics"/>
                <a:ea typeface="Arimo Italics"/>
                <a:cs typeface="Arimo Italics"/>
                <a:sym typeface="Arimo Italics"/>
              </a:rPr>
              <a:t>En</a:t>
            </a:r>
            <a:r>
              <a:rPr lang="en-US" sz="2310" i="1" spc="226" dirty="0">
                <a:solidFill>
                  <a:srgbClr val="2BB4D4"/>
                </a:solidFill>
                <a:latin typeface="Arimo Italics"/>
                <a:ea typeface="Arimo Italics"/>
                <a:cs typeface="Arimo Italics"/>
                <a:sym typeface="Arimo Italics"/>
              </a:rPr>
              <a:t> </a:t>
            </a:r>
            <a:r>
              <a:rPr lang="en-US" sz="2310" i="1" spc="226" dirty="0" err="1">
                <a:solidFill>
                  <a:srgbClr val="2BB4D4"/>
                </a:solidFill>
                <a:latin typeface="Arimo Italics"/>
                <a:ea typeface="Arimo Italics"/>
                <a:cs typeface="Arimo Italics"/>
                <a:sym typeface="Arimo Italics"/>
              </a:rPr>
              <a:t>fazla</a:t>
            </a:r>
            <a:r>
              <a:rPr lang="en-US" sz="2310" i="1" spc="226" dirty="0">
                <a:solidFill>
                  <a:srgbClr val="2BB4D4"/>
                </a:solidFill>
                <a:latin typeface="Arimo Italics"/>
                <a:ea typeface="Arimo Italics"/>
                <a:cs typeface="Arimo Italics"/>
                <a:sym typeface="Arimo Italics"/>
              </a:rPr>
              <a:t> 20 </a:t>
            </a:r>
            <a:r>
              <a:rPr lang="en-US" sz="2310" i="1" spc="226" dirty="0" err="1">
                <a:solidFill>
                  <a:srgbClr val="2BB4D4"/>
                </a:solidFill>
                <a:latin typeface="Arimo Italics"/>
                <a:ea typeface="Arimo Italics"/>
                <a:cs typeface="Arimo Italics"/>
                <a:sym typeface="Arimo Italics"/>
              </a:rPr>
              <a:t>adet</a:t>
            </a:r>
            <a:r>
              <a:rPr lang="en-US" sz="2310" i="1" spc="226" dirty="0">
                <a:solidFill>
                  <a:srgbClr val="2BB4D4"/>
                </a:solidFill>
                <a:latin typeface="Arimo Italics"/>
                <a:ea typeface="Arimo Italics"/>
                <a:cs typeface="Arimo Italics"/>
                <a:sym typeface="Arimo Italics"/>
              </a:rPr>
              <a:t> </a:t>
            </a:r>
            <a:r>
              <a:rPr lang="en-US" sz="2310" i="1" spc="226" dirty="0" err="1">
                <a:solidFill>
                  <a:srgbClr val="2BB4D4"/>
                </a:solidFill>
                <a:latin typeface="Arimo Italics"/>
                <a:ea typeface="Arimo Italics"/>
                <a:cs typeface="Arimo Italics"/>
                <a:sym typeface="Arimo Italics"/>
              </a:rPr>
              <a:t>rapor</a:t>
            </a:r>
            <a:r>
              <a:rPr lang="en-US" sz="2310" i="1" spc="226" dirty="0">
                <a:solidFill>
                  <a:srgbClr val="2BB4D4"/>
                </a:solidFill>
                <a:latin typeface="Arimo Italics"/>
                <a:ea typeface="Arimo Italics"/>
                <a:cs typeface="Arimo Italics"/>
                <a:sym typeface="Arimo Italics"/>
              </a:rPr>
              <a:t> </a:t>
            </a:r>
            <a:r>
              <a:rPr lang="en-US" sz="2310" i="1" spc="226" dirty="0" err="1">
                <a:solidFill>
                  <a:srgbClr val="2BB4D4"/>
                </a:solidFill>
                <a:latin typeface="Arimo Italics"/>
                <a:ea typeface="Arimo Italics"/>
                <a:cs typeface="Arimo Italics"/>
                <a:sym typeface="Arimo Italics"/>
              </a:rPr>
              <a:t>ve</a:t>
            </a:r>
            <a:r>
              <a:rPr lang="en-US" sz="2310" i="1" spc="226" dirty="0">
                <a:solidFill>
                  <a:srgbClr val="2BB4D4"/>
                </a:solidFill>
                <a:latin typeface="Arimo Italics"/>
                <a:ea typeface="Arimo Italics"/>
                <a:cs typeface="Arimo Italics"/>
                <a:sym typeface="Arimo Italics"/>
              </a:rPr>
              <a:t> 20 </a:t>
            </a:r>
            <a:r>
              <a:rPr lang="en-US" sz="2310" i="1" spc="226" dirty="0" err="1">
                <a:solidFill>
                  <a:srgbClr val="2BB4D4"/>
                </a:solidFill>
                <a:latin typeface="Arimo Italics"/>
                <a:ea typeface="Arimo Italics"/>
                <a:cs typeface="Arimo Italics"/>
                <a:sym typeface="Arimo Italics"/>
              </a:rPr>
              <a:t>adet</a:t>
            </a:r>
            <a:r>
              <a:rPr lang="en-US" sz="2310" i="1" spc="226" dirty="0">
                <a:solidFill>
                  <a:srgbClr val="2BB4D4"/>
                </a:solidFill>
                <a:latin typeface="Arimo Italics"/>
                <a:ea typeface="Arimo Italics"/>
                <a:cs typeface="Arimo Italics"/>
                <a:sym typeface="Arimo Italics"/>
              </a:rPr>
              <a:t> </a:t>
            </a:r>
            <a:r>
              <a:rPr lang="en-US" sz="2310" i="1" spc="226" dirty="0" err="1">
                <a:solidFill>
                  <a:srgbClr val="2BB4D4"/>
                </a:solidFill>
                <a:latin typeface="Arimo Italics"/>
                <a:ea typeface="Arimo Italics"/>
                <a:cs typeface="Arimo Italics"/>
                <a:sym typeface="Arimo Italics"/>
              </a:rPr>
              <a:t>üyelik</a:t>
            </a:r>
            <a:r>
              <a:rPr lang="en-US" sz="2310" i="1" spc="226" dirty="0">
                <a:solidFill>
                  <a:srgbClr val="2BB4D4"/>
                </a:solidFill>
                <a:latin typeface="Arimo Italics"/>
                <a:ea typeface="Arimo Italics"/>
                <a:cs typeface="Arimo Italics"/>
                <a:sym typeface="Arimo Italics"/>
              </a:rPr>
              <a:t>)</a:t>
            </a:r>
          </a:p>
        </p:txBody>
      </p:sp>
      <p:sp>
        <p:nvSpPr>
          <p:cNvPr id="14" name="TextBox 14"/>
          <p:cNvSpPr txBox="1"/>
          <p:nvPr/>
        </p:nvSpPr>
        <p:spPr>
          <a:xfrm>
            <a:off x="10917183" y="7319727"/>
            <a:ext cx="6346855" cy="354092"/>
          </a:xfrm>
          <a:prstGeom prst="rect">
            <a:avLst/>
          </a:prstGeom>
        </p:spPr>
        <p:txBody>
          <a:bodyPr lIns="0" tIns="0" rIns="0" bIns="0" rtlCol="0" anchor="t">
            <a:spAutoFit/>
          </a:bodyPr>
          <a:lstStyle/>
          <a:p>
            <a:pPr algn="l">
              <a:lnSpc>
                <a:spcPts val="2774"/>
              </a:lnSpc>
            </a:pPr>
            <a:r>
              <a:rPr lang="en-US" sz="2010" spc="196">
                <a:solidFill>
                  <a:srgbClr val="003399"/>
                </a:solidFill>
                <a:latin typeface="Montserrat Light"/>
                <a:ea typeface="Montserrat Light"/>
                <a:cs typeface="Montserrat Light"/>
                <a:sym typeface="Montserrat Light"/>
              </a:rPr>
              <a:t>PERAKENDE E-TİCARET SİTELERİ </a:t>
            </a:r>
          </a:p>
        </p:txBody>
      </p:sp>
      <p:sp>
        <p:nvSpPr>
          <p:cNvPr id="15" name="TextBox 15"/>
          <p:cNvSpPr txBox="1"/>
          <p:nvPr/>
        </p:nvSpPr>
        <p:spPr>
          <a:xfrm>
            <a:off x="10901883" y="8140729"/>
            <a:ext cx="5307764" cy="354092"/>
          </a:xfrm>
          <a:prstGeom prst="rect">
            <a:avLst/>
          </a:prstGeom>
        </p:spPr>
        <p:txBody>
          <a:bodyPr lIns="0" tIns="0" rIns="0" bIns="0" rtlCol="0" anchor="t">
            <a:spAutoFit/>
          </a:bodyPr>
          <a:lstStyle/>
          <a:p>
            <a:pPr algn="l">
              <a:lnSpc>
                <a:spcPts val="2774"/>
              </a:lnSpc>
            </a:pPr>
            <a:r>
              <a:rPr lang="en-US" sz="2010" spc="196">
                <a:solidFill>
                  <a:srgbClr val="003399"/>
                </a:solidFill>
                <a:latin typeface="Montserrat Light"/>
                <a:ea typeface="Montserrat Light"/>
                <a:cs typeface="Montserrat Light"/>
                <a:sym typeface="Montserrat Light"/>
              </a:rPr>
              <a:t>E-İHRACAT KONSORSİYUMLARI </a:t>
            </a:r>
          </a:p>
        </p:txBody>
      </p:sp>
      <p:sp>
        <p:nvSpPr>
          <p:cNvPr id="16" name="TextBox 16"/>
          <p:cNvSpPr txBox="1"/>
          <p:nvPr/>
        </p:nvSpPr>
        <p:spPr>
          <a:xfrm>
            <a:off x="10901883" y="8962565"/>
            <a:ext cx="7543477" cy="310598"/>
          </a:xfrm>
          <a:prstGeom prst="rect">
            <a:avLst/>
          </a:prstGeom>
        </p:spPr>
        <p:txBody>
          <a:bodyPr lIns="0" tIns="0" rIns="0" bIns="0" rtlCol="0" anchor="t">
            <a:spAutoFit/>
          </a:bodyPr>
          <a:lstStyle/>
          <a:p>
            <a:pPr algn="l">
              <a:lnSpc>
                <a:spcPts val="2635"/>
              </a:lnSpc>
            </a:pPr>
            <a:r>
              <a:rPr lang="en-US" sz="1910" spc="187" dirty="0" smtClean="0">
                <a:solidFill>
                  <a:srgbClr val="003399"/>
                </a:solidFill>
                <a:latin typeface="Montserrat Light"/>
                <a:ea typeface="Montserrat Light"/>
                <a:cs typeface="Montserrat Light"/>
                <a:sym typeface="Montserrat Light"/>
              </a:rPr>
              <a:t>PAZARYE</a:t>
            </a:r>
            <a:r>
              <a:rPr lang="tr-TR" sz="1910" spc="187" dirty="0">
                <a:solidFill>
                  <a:srgbClr val="003399"/>
                </a:solidFill>
                <a:latin typeface="Montserrat Light"/>
                <a:ea typeface="Montserrat Light"/>
                <a:cs typeface="Montserrat Light"/>
                <a:sym typeface="Montserrat Light"/>
              </a:rPr>
              <a:t>R</a:t>
            </a:r>
            <a:r>
              <a:rPr lang="en-US" sz="1910" spc="187" dirty="0" smtClean="0">
                <a:solidFill>
                  <a:srgbClr val="003399"/>
                </a:solidFill>
                <a:latin typeface="Montserrat Light"/>
                <a:ea typeface="Montserrat Light"/>
                <a:cs typeface="Montserrat Light"/>
                <a:sym typeface="Montserrat Light"/>
              </a:rPr>
              <a:t>LERİ </a:t>
            </a:r>
            <a:endParaRPr lang="en-US" sz="1910" spc="187" dirty="0">
              <a:solidFill>
                <a:srgbClr val="003399"/>
              </a:solidFill>
              <a:latin typeface="Montserrat Light"/>
              <a:ea typeface="Montserrat Light"/>
              <a:cs typeface="Montserrat Light"/>
              <a:sym typeface="Montserrat Light"/>
            </a:endParaRPr>
          </a:p>
        </p:txBody>
      </p:sp>
      <p:sp>
        <p:nvSpPr>
          <p:cNvPr id="17" name="TextBox 17"/>
          <p:cNvSpPr txBox="1"/>
          <p:nvPr/>
        </p:nvSpPr>
        <p:spPr>
          <a:xfrm>
            <a:off x="10017898" y="9803390"/>
            <a:ext cx="6671287" cy="333425"/>
          </a:xfrm>
          <a:prstGeom prst="rect">
            <a:avLst/>
          </a:prstGeom>
        </p:spPr>
        <p:txBody>
          <a:bodyPr lIns="0" tIns="0" rIns="0" bIns="0" rtlCol="0" anchor="t">
            <a:spAutoFit/>
          </a:bodyPr>
          <a:lstStyle/>
          <a:p>
            <a:pPr marL="436671" lvl="2" indent="-145557" algn="l">
              <a:lnSpc>
                <a:spcPts val="2635"/>
              </a:lnSpc>
              <a:buFont typeface="Arial"/>
              <a:buChar char="⚬"/>
            </a:pPr>
            <a:r>
              <a:rPr lang="en-US" sz="1910" b="1" i="1" spc="187" dirty="0">
                <a:solidFill>
                  <a:srgbClr val="003399"/>
                </a:solidFill>
                <a:latin typeface="Montserrat Bold Italics"/>
                <a:ea typeface="Montserrat Bold Italics"/>
                <a:cs typeface="Montserrat Bold Italics"/>
                <a:sym typeface="Montserrat Bold Italics"/>
              </a:rPr>
              <a:t>ÜST LİMİT </a:t>
            </a:r>
            <a:r>
              <a:rPr lang="tr-TR" sz="1910" b="1" i="1" spc="187" dirty="0" smtClean="0">
                <a:solidFill>
                  <a:srgbClr val="003399"/>
                </a:solidFill>
                <a:latin typeface="Montserrat Bold Italics"/>
                <a:ea typeface="Montserrat Bold Italics"/>
                <a:cs typeface="Montserrat Bold Italics"/>
                <a:sym typeface="Montserrat Bold Italics"/>
              </a:rPr>
              <a:t>761</a:t>
            </a:r>
            <a:r>
              <a:rPr lang="en-US" sz="1910" b="1" i="1" spc="187" dirty="0" smtClean="0">
                <a:solidFill>
                  <a:srgbClr val="003399"/>
                </a:solidFill>
                <a:latin typeface="Montserrat Bold Italics"/>
                <a:ea typeface="Montserrat Bold Italics"/>
                <a:cs typeface="Montserrat Bold Italics"/>
                <a:sym typeface="Montserrat Bold Italics"/>
              </a:rPr>
              <a:t> </a:t>
            </a:r>
            <a:r>
              <a:rPr lang="en-US" sz="1910" b="1" i="1" spc="187" dirty="0">
                <a:solidFill>
                  <a:srgbClr val="003399"/>
                </a:solidFill>
                <a:latin typeface="Montserrat Bold Italics"/>
                <a:ea typeface="Montserrat Bold Italics"/>
                <a:cs typeface="Montserrat Bold Italics"/>
                <a:sym typeface="Montserrat Bold Italics"/>
              </a:rPr>
              <a:t>BİN TL.</a:t>
            </a:r>
          </a:p>
        </p:txBody>
      </p:sp>
      <p:sp>
        <p:nvSpPr>
          <p:cNvPr id="18" name="TextBox 18"/>
          <p:cNvSpPr txBox="1"/>
          <p:nvPr/>
        </p:nvSpPr>
        <p:spPr>
          <a:xfrm>
            <a:off x="217841" y="8133176"/>
            <a:ext cx="6671287" cy="623840"/>
          </a:xfrm>
          <a:prstGeom prst="rect">
            <a:avLst/>
          </a:prstGeom>
        </p:spPr>
        <p:txBody>
          <a:bodyPr lIns="0" tIns="0" rIns="0" bIns="0" rtlCol="0" anchor="t">
            <a:spAutoFit/>
          </a:bodyPr>
          <a:lstStyle/>
          <a:p>
            <a:pPr marL="390952" lvl="2" indent="-130317" algn="l">
              <a:lnSpc>
                <a:spcPts val="2360"/>
              </a:lnSpc>
              <a:buFont typeface="Arial"/>
              <a:buChar char="⚬"/>
            </a:pPr>
            <a:r>
              <a:rPr lang="en-US" sz="1710" i="1" spc="167">
                <a:solidFill>
                  <a:srgbClr val="003399"/>
                </a:solidFill>
                <a:latin typeface="Montserrat Light Italics"/>
                <a:ea typeface="Montserrat Light Italics"/>
                <a:cs typeface="Montserrat Light Italics"/>
                <a:sym typeface="Montserrat Light Italics"/>
              </a:rPr>
              <a:t>Şirketler bu destekten işbirliği kuruluşları aracılığıyla faydanabileceklerdir.</a:t>
            </a:r>
          </a:p>
        </p:txBody>
      </p:sp>
      <p:sp>
        <p:nvSpPr>
          <p:cNvPr id="19" name="TextBox 19"/>
          <p:cNvSpPr txBox="1"/>
          <p:nvPr/>
        </p:nvSpPr>
        <p:spPr>
          <a:xfrm>
            <a:off x="10912445" y="2320156"/>
            <a:ext cx="7375555" cy="861584"/>
          </a:xfrm>
          <a:prstGeom prst="rect">
            <a:avLst/>
          </a:prstGeom>
        </p:spPr>
        <p:txBody>
          <a:bodyPr lIns="0" tIns="0" rIns="0" bIns="0" rtlCol="0" anchor="t">
            <a:spAutoFit/>
          </a:bodyPr>
          <a:lstStyle/>
          <a:p>
            <a:pPr algn="ctr">
              <a:lnSpc>
                <a:spcPts val="3188"/>
              </a:lnSpc>
            </a:pPr>
            <a:r>
              <a:rPr lang="en-US" sz="2310" i="1" spc="226">
                <a:solidFill>
                  <a:srgbClr val="2BB4D4"/>
                </a:solidFill>
                <a:latin typeface="Arimo Italics"/>
                <a:ea typeface="Arimo Italics"/>
                <a:cs typeface="Arimo Italics"/>
                <a:sym typeface="Arimo Italics"/>
              </a:rPr>
              <a:t>(Pazaryeri başına 3 yıl ve en fazla 6 pazaryeri)</a:t>
            </a:r>
          </a:p>
        </p:txBody>
      </p:sp>
      <p:grpSp>
        <p:nvGrpSpPr>
          <p:cNvPr id="20" name="Group 20"/>
          <p:cNvGrpSpPr/>
          <p:nvPr/>
        </p:nvGrpSpPr>
        <p:grpSpPr>
          <a:xfrm>
            <a:off x="439786" y="4361569"/>
            <a:ext cx="780564" cy="656925"/>
            <a:chOff x="0" y="0"/>
            <a:chExt cx="1040752" cy="875900"/>
          </a:xfrm>
        </p:grpSpPr>
        <p:sp>
          <p:nvSpPr>
            <p:cNvPr id="21" name="Freeform 21"/>
            <p:cNvSpPr/>
            <p:nvPr/>
          </p:nvSpPr>
          <p:spPr>
            <a:xfrm>
              <a:off x="0" y="0"/>
              <a:ext cx="1040765" cy="875919"/>
            </a:xfrm>
            <a:custGeom>
              <a:avLst/>
              <a:gdLst/>
              <a:ahLst/>
              <a:cxnLst/>
              <a:rect l="l" t="t" r="r" b="b"/>
              <a:pathLst>
                <a:path w="1040765" h="875919">
                  <a:moveTo>
                    <a:pt x="449834" y="0"/>
                  </a:moveTo>
                  <a:lnTo>
                    <a:pt x="590931" y="0"/>
                  </a:lnTo>
                  <a:cubicBezTo>
                    <a:pt x="839343" y="0"/>
                    <a:pt x="1040765" y="196088"/>
                    <a:pt x="1040765" y="437896"/>
                  </a:cubicBezTo>
                  <a:cubicBezTo>
                    <a:pt x="1040765" y="679704"/>
                    <a:pt x="839343" y="875919"/>
                    <a:pt x="590931" y="875919"/>
                  </a:cubicBezTo>
                  <a:lnTo>
                    <a:pt x="449834" y="875919"/>
                  </a:lnTo>
                  <a:cubicBezTo>
                    <a:pt x="201422" y="875919"/>
                    <a:pt x="0" y="679831"/>
                    <a:pt x="0" y="437896"/>
                  </a:cubicBezTo>
                  <a:cubicBezTo>
                    <a:pt x="0" y="195961"/>
                    <a:pt x="201422" y="0"/>
                    <a:pt x="449834" y="0"/>
                  </a:cubicBezTo>
                  <a:close/>
                </a:path>
              </a:pathLst>
            </a:custGeom>
            <a:solidFill>
              <a:srgbClr val="367FBB"/>
            </a:solidFill>
          </p:spPr>
        </p:sp>
        <p:sp>
          <p:nvSpPr>
            <p:cNvPr id="22" name="TextBox 22"/>
            <p:cNvSpPr txBox="1"/>
            <p:nvPr/>
          </p:nvSpPr>
          <p:spPr>
            <a:xfrm>
              <a:off x="0" y="0"/>
              <a:ext cx="1040752" cy="875900"/>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1</a:t>
              </a:r>
            </a:p>
          </p:txBody>
        </p:sp>
      </p:grpSp>
      <p:grpSp>
        <p:nvGrpSpPr>
          <p:cNvPr id="23" name="Group 23"/>
          <p:cNvGrpSpPr/>
          <p:nvPr/>
        </p:nvGrpSpPr>
        <p:grpSpPr>
          <a:xfrm>
            <a:off x="424546" y="5220329"/>
            <a:ext cx="770763" cy="688757"/>
            <a:chOff x="0" y="0"/>
            <a:chExt cx="1027684" cy="918343"/>
          </a:xfrm>
        </p:grpSpPr>
        <p:sp>
          <p:nvSpPr>
            <p:cNvPr id="24" name="Freeform 24"/>
            <p:cNvSpPr/>
            <p:nvPr/>
          </p:nvSpPr>
          <p:spPr>
            <a:xfrm>
              <a:off x="0" y="0"/>
              <a:ext cx="1027684" cy="918337"/>
            </a:xfrm>
            <a:custGeom>
              <a:avLst/>
              <a:gdLst/>
              <a:ahLst/>
              <a:cxnLst/>
              <a:rect l="l" t="t" r="r" b="b"/>
              <a:pathLst>
                <a:path w="1027684" h="918337">
                  <a:moveTo>
                    <a:pt x="444246" y="0"/>
                  </a:moveTo>
                  <a:lnTo>
                    <a:pt x="583438" y="0"/>
                  </a:lnTo>
                  <a:cubicBezTo>
                    <a:pt x="828802" y="0"/>
                    <a:pt x="1027684" y="205613"/>
                    <a:pt x="1027684" y="459232"/>
                  </a:cubicBezTo>
                  <a:cubicBezTo>
                    <a:pt x="1027684" y="712851"/>
                    <a:pt x="828802" y="918337"/>
                    <a:pt x="583438" y="918337"/>
                  </a:cubicBezTo>
                  <a:lnTo>
                    <a:pt x="444246" y="918337"/>
                  </a:lnTo>
                  <a:cubicBezTo>
                    <a:pt x="198882" y="918337"/>
                    <a:pt x="0" y="712724"/>
                    <a:pt x="0" y="459232"/>
                  </a:cubicBezTo>
                  <a:cubicBezTo>
                    <a:pt x="0" y="205740"/>
                    <a:pt x="198882" y="0"/>
                    <a:pt x="444246" y="0"/>
                  </a:cubicBezTo>
                  <a:close/>
                </a:path>
              </a:pathLst>
            </a:custGeom>
            <a:solidFill>
              <a:srgbClr val="367FBB"/>
            </a:solidFill>
          </p:spPr>
        </p:sp>
        <p:sp>
          <p:nvSpPr>
            <p:cNvPr id="25" name="TextBox 25"/>
            <p:cNvSpPr txBox="1"/>
            <p:nvPr/>
          </p:nvSpPr>
          <p:spPr>
            <a:xfrm>
              <a:off x="0" y="0"/>
              <a:ext cx="1027684" cy="918343"/>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2</a:t>
              </a:r>
            </a:p>
          </p:txBody>
        </p:sp>
      </p:grpSp>
      <p:grpSp>
        <p:nvGrpSpPr>
          <p:cNvPr id="26" name="Group 26"/>
          <p:cNvGrpSpPr/>
          <p:nvPr/>
        </p:nvGrpSpPr>
        <p:grpSpPr>
          <a:xfrm>
            <a:off x="444687" y="6093059"/>
            <a:ext cx="770763" cy="688757"/>
            <a:chOff x="0" y="0"/>
            <a:chExt cx="1027684" cy="918343"/>
          </a:xfrm>
        </p:grpSpPr>
        <p:sp>
          <p:nvSpPr>
            <p:cNvPr id="27" name="Freeform 27"/>
            <p:cNvSpPr/>
            <p:nvPr/>
          </p:nvSpPr>
          <p:spPr>
            <a:xfrm>
              <a:off x="0" y="0"/>
              <a:ext cx="1027684" cy="918337"/>
            </a:xfrm>
            <a:custGeom>
              <a:avLst/>
              <a:gdLst/>
              <a:ahLst/>
              <a:cxnLst/>
              <a:rect l="l" t="t" r="r" b="b"/>
              <a:pathLst>
                <a:path w="1027684" h="918337">
                  <a:moveTo>
                    <a:pt x="444246" y="0"/>
                  </a:moveTo>
                  <a:lnTo>
                    <a:pt x="583438" y="0"/>
                  </a:lnTo>
                  <a:cubicBezTo>
                    <a:pt x="828802" y="0"/>
                    <a:pt x="1027684" y="205613"/>
                    <a:pt x="1027684" y="459232"/>
                  </a:cubicBezTo>
                  <a:cubicBezTo>
                    <a:pt x="1027684" y="712851"/>
                    <a:pt x="828802" y="918337"/>
                    <a:pt x="583438" y="918337"/>
                  </a:cubicBezTo>
                  <a:lnTo>
                    <a:pt x="444246" y="918337"/>
                  </a:lnTo>
                  <a:cubicBezTo>
                    <a:pt x="198882" y="918337"/>
                    <a:pt x="0" y="712724"/>
                    <a:pt x="0" y="459232"/>
                  </a:cubicBezTo>
                  <a:cubicBezTo>
                    <a:pt x="0" y="205740"/>
                    <a:pt x="198882" y="0"/>
                    <a:pt x="444246" y="0"/>
                  </a:cubicBezTo>
                  <a:close/>
                </a:path>
              </a:pathLst>
            </a:custGeom>
            <a:solidFill>
              <a:srgbClr val="367FBB"/>
            </a:solidFill>
          </p:spPr>
        </p:sp>
        <p:sp>
          <p:nvSpPr>
            <p:cNvPr id="28" name="TextBox 28"/>
            <p:cNvSpPr txBox="1"/>
            <p:nvPr/>
          </p:nvSpPr>
          <p:spPr>
            <a:xfrm>
              <a:off x="0" y="0"/>
              <a:ext cx="1027684" cy="918343"/>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3</a:t>
              </a:r>
            </a:p>
          </p:txBody>
        </p:sp>
      </p:grpSp>
      <p:grpSp>
        <p:nvGrpSpPr>
          <p:cNvPr id="29" name="Group 29"/>
          <p:cNvGrpSpPr/>
          <p:nvPr/>
        </p:nvGrpSpPr>
        <p:grpSpPr>
          <a:xfrm>
            <a:off x="9978221" y="7160973"/>
            <a:ext cx="780564" cy="656925"/>
            <a:chOff x="0" y="0"/>
            <a:chExt cx="1040752" cy="875900"/>
          </a:xfrm>
        </p:grpSpPr>
        <p:sp>
          <p:nvSpPr>
            <p:cNvPr id="30" name="Freeform 30"/>
            <p:cNvSpPr/>
            <p:nvPr/>
          </p:nvSpPr>
          <p:spPr>
            <a:xfrm>
              <a:off x="0" y="0"/>
              <a:ext cx="1040765" cy="875919"/>
            </a:xfrm>
            <a:custGeom>
              <a:avLst/>
              <a:gdLst/>
              <a:ahLst/>
              <a:cxnLst/>
              <a:rect l="l" t="t" r="r" b="b"/>
              <a:pathLst>
                <a:path w="1040765" h="875919">
                  <a:moveTo>
                    <a:pt x="449834" y="0"/>
                  </a:moveTo>
                  <a:lnTo>
                    <a:pt x="590931" y="0"/>
                  </a:lnTo>
                  <a:cubicBezTo>
                    <a:pt x="839343" y="0"/>
                    <a:pt x="1040765" y="196088"/>
                    <a:pt x="1040765" y="437896"/>
                  </a:cubicBezTo>
                  <a:cubicBezTo>
                    <a:pt x="1040765" y="679704"/>
                    <a:pt x="839343" y="875919"/>
                    <a:pt x="590931" y="875919"/>
                  </a:cubicBezTo>
                  <a:lnTo>
                    <a:pt x="449834" y="875919"/>
                  </a:lnTo>
                  <a:cubicBezTo>
                    <a:pt x="201422" y="875919"/>
                    <a:pt x="0" y="679831"/>
                    <a:pt x="0" y="437896"/>
                  </a:cubicBezTo>
                  <a:cubicBezTo>
                    <a:pt x="0" y="195961"/>
                    <a:pt x="201422" y="0"/>
                    <a:pt x="449834" y="0"/>
                  </a:cubicBezTo>
                  <a:close/>
                </a:path>
              </a:pathLst>
            </a:custGeom>
            <a:solidFill>
              <a:srgbClr val="367FBB"/>
            </a:solidFill>
          </p:spPr>
        </p:sp>
        <p:sp>
          <p:nvSpPr>
            <p:cNvPr id="31" name="TextBox 31"/>
            <p:cNvSpPr txBox="1"/>
            <p:nvPr/>
          </p:nvSpPr>
          <p:spPr>
            <a:xfrm>
              <a:off x="0" y="0"/>
              <a:ext cx="1040752" cy="875900"/>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1</a:t>
              </a:r>
            </a:p>
          </p:txBody>
        </p:sp>
      </p:grpSp>
      <p:grpSp>
        <p:nvGrpSpPr>
          <p:cNvPr id="32" name="Group 32"/>
          <p:cNvGrpSpPr/>
          <p:nvPr/>
        </p:nvGrpSpPr>
        <p:grpSpPr>
          <a:xfrm>
            <a:off x="9978221" y="7962900"/>
            <a:ext cx="770763" cy="688757"/>
            <a:chOff x="0" y="0"/>
            <a:chExt cx="1027684" cy="918343"/>
          </a:xfrm>
        </p:grpSpPr>
        <p:sp>
          <p:nvSpPr>
            <p:cNvPr id="33" name="Freeform 33"/>
            <p:cNvSpPr/>
            <p:nvPr/>
          </p:nvSpPr>
          <p:spPr>
            <a:xfrm>
              <a:off x="0" y="0"/>
              <a:ext cx="1027684" cy="918337"/>
            </a:xfrm>
            <a:custGeom>
              <a:avLst/>
              <a:gdLst/>
              <a:ahLst/>
              <a:cxnLst/>
              <a:rect l="l" t="t" r="r" b="b"/>
              <a:pathLst>
                <a:path w="1027684" h="918337">
                  <a:moveTo>
                    <a:pt x="444246" y="0"/>
                  </a:moveTo>
                  <a:lnTo>
                    <a:pt x="583438" y="0"/>
                  </a:lnTo>
                  <a:cubicBezTo>
                    <a:pt x="828802" y="0"/>
                    <a:pt x="1027684" y="205613"/>
                    <a:pt x="1027684" y="459232"/>
                  </a:cubicBezTo>
                  <a:cubicBezTo>
                    <a:pt x="1027684" y="712851"/>
                    <a:pt x="828802" y="918337"/>
                    <a:pt x="583438" y="918337"/>
                  </a:cubicBezTo>
                  <a:lnTo>
                    <a:pt x="444246" y="918337"/>
                  </a:lnTo>
                  <a:cubicBezTo>
                    <a:pt x="198882" y="918337"/>
                    <a:pt x="0" y="712724"/>
                    <a:pt x="0" y="459232"/>
                  </a:cubicBezTo>
                  <a:cubicBezTo>
                    <a:pt x="0" y="205740"/>
                    <a:pt x="198882" y="0"/>
                    <a:pt x="444246" y="0"/>
                  </a:cubicBezTo>
                  <a:close/>
                </a:path>
              </a:pathLst>
            </a:custGeom>
            <a:solidFill>
              <a:srgbClr val="367FBB"/>
            </a:solidFill>
          </p:spPr>
        </p:sp>
        <p:sp>
          <p:nvSpPr>
            <p:cNvPr id="34" name="TextBox 34"/>
            <p:cNvSpPr txBox="1"/>
            <p:nvPr/>
          </p:nvSpPr>
          <p:spPr>
            <a:xfrm>
              <a:off x="0" y="0"/>
              <a:ext cx="1027684" cy="918343"/>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2</a:t>
              </a:r>
            </a:p>
          </p:txBody>
        </p:sp>
      </p:grpSp>
      <p:grpSp>
        <p:nvGrpSpPr>
          <p:cNvPr id="35" name="Group 35"/>
          <p:cNvGrpSpPr/>
          <p:nvPr/>
        </p:nvGrpSpPr>
        <p:grpSpPr>
          <a:xfrm>
            <a:off x="9940013" y="8841229"/>
            <a:ext cx="808972" cy="644187"/>
            <a:chOff x="0" y="0"/>
            <a:chExt cx="1078629" cy="858916"/>
          </a:xfrm>
        </p:grpSpPr>
        <p:sp>
          <p:nvSpPr>
            <p:cNvPr id="36" name="Freeform 36"/>
            <p:cNvSpPr/>
            <p:nvPr/>
          </p:nvSpPr>
          <p:spPr>
            <a:xfrm>
              <a:off x="0" y="0"/>
              <a:ext cx="1078611" cy="858901"/>
            </a:xfrm>
            <a:custGeom>
              <a:avLst/>
              <a:gdLst/>
              <a:ahLst/>
              <a:cxnLst/>
              <a:rect l="l" t="t" r="r" b="b"/>
              <a:pathLst>
                <a:path w="1078611" h="858901">
                  <a:moveTo>
                    <a:pt x="466217" y="0"/>
                  </a:moveTo>
                  <a:lnTo>
                    <a:pt x="612394" y="0"/>
                  </a:lnTo>
                  <a:cubicBezTo>
                    <a:pt x="869950" y="0"/>
                    <a:pt x="1078611" y="192278"/>
                    <a:pt x="1078611" y="429514"/>
                  </a:cubicBezTo>
                  <a:cubicBezTo>
                    <a:pt x="1078611" y="666750"/>
                    <a:pt x="869950" y="858901"/>
                    <a:pt x="612394" y="858901"/>
                  </a:cubicBezTo>
                  <a:lnTo>
                    <a:pt x="466217" y="858901"/>
                  </a:lnTo>
                  <a:cubicBezTo>
                    <a:pt x="208788" y="858901"/>
                    <a:pt x="0" y="666623"/>
                    <a:pt x="0" y="429514"/>
                  </a:cubicBezTo>
                  <a:cubicBezTo>
                    <a:pt x="0" y="192405"/>
                    <a:pt x="208788" y="0"/>
                    <a:pt x="466217" y="0"/>
                  </a:cubicBezTo>
                  <a:close/>
                </a:path>
              </a:pathLst>
            </a:custGeom>
            <a:solidFill>
              <a:srgbClr val="367FBB"/>
            </a:solidFill>
          </p:spPr>
        </p:sp>
        <p:sp>
          <p:nvSpPr>
            <p:cNvPr id="37" name="TextBox 37"/>
            <p:cNvSpPr txBox="1"/>
            <p:nvPr/>
          </p:nvSpPr>
          <p:spPr>
            <a:xfrm>
              <a:off x="0" y="0"/>
              <a:ext cx="1078629" cy="858916"/>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3</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97FB8"/>
        </a:solidFill>
        <a:effectLst/>
      </p:bgPr>
    </p:bg>
    <p:spTree>
      <p:nvGrpSpPr>
        <p:cNvPr id="1" name=""/>
        <p:cNvGrpSpPr/>
        <p:nvPr/>
      </p:nvGrpSpPr>
      <p:grpSpPr>
        <a:xfrm>
          <a:off x="0" y="0"/>
          <a:ext cx="0" cy="0"/>
          <a:chOff x="0" y="0"/>
          <a:chExt cx="0" cy="0"/>
        </a:xfrm>
      </p:grpSpPr>
      <p:sp>
        <p:nvSpPr>
          <p:cNvPr id="2" name="Freeform 2"/>
          <p:cNvSpPr/>
          <p:nvPr/>
        </p:nvSpPr>
        <p:spPr>
          <a:xfrm>
            <a:off x="8936142" y="-190500"/>
            <a:ext cx="13433831" cy="13433831"/>
          </a:xfrm>
          <a:custGeom>
            <a:avLst/>
            <a:gdLst/>
            <a:ahLst/>
            <a:cxnLst/>
            <a:rect l="l" t="t" r="r" b="b"/>
            <a:pathLst>
              <a:path w="13433831" h="13433831">
                <a:moveTo>
                  <a:pt x="0" y="0"/>
                </a:moveTo>
                <a:lnTo>
                  <a:pt x="13433831" y="0"/>
                </a:lnTo>
                <a:lnTo>
                  <a:pt x="13433831" y="13433831"/>
                </a:lnTo>
                <a:lnTo>
                  <a:pt x="0" y="1343383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3986589">
            <a:off x="4462720" y="-987184"/>
            <a:ext cx="12406342" cy="12730388"/>
          </a:xfrm>
          <a:custGeom>
            <a:avLst/>
            <a:gdLst/>
            <a:ahLst/>
            <a:cxnLst/>
            <a:rect l="l" t="t" r="r" b="b"/>
            <a:pathLst>
              <a:path w="12406342" h="12730388">
                <a:moveTo>
                  <a:pt x="0" y="0"/>
                </a:moveTo>
                <a:lnTo>
                  <a:pt x="12406342" y="0"/>
                </a:lnTo>
                <a:lnTo>
                  <a:pt x="12406342" y="12730388"/>
                </a:lnTo>
                <a:lnTo>
                  <a:pt x="0" y="12730388"/>
                </a:lnTo>
                <a:lnTo>
                  <a:pt x="0" y="0"/>
                </a:lnTo>
                <a:close/>
              </a:path>
            </a:pathLst>
          </a:custGeom>
          <a:blipFill>
            <a:blip r:embed="rId4">
              <a:extLst>
                <a:ext uri="{96DAC541-7B7A-43D3-8B79-37D633B846F1}">
                  <asvg:svgBlip xmlns:asvg="http://schemas.microsoft.com/office/drawing/2016/SVG/main" xmlns="" r:embed="rId5"/>
                </a:ext>
              </a:extLst>
            </a:blip>
            <a:stretch>
              <a:fillRect l="-1" r="-1"/>
            </a:stretch>
          </a:blipFill>
        </p:spPr>
      </p:sp>
      <p:sp>
        <p:nvSpPr>
          <p:cNvPr id="4" name="Freeform 4"/>
          <p:cNvSpPr/>
          <p:nvPr/>
        </p:nvSpPr>
        <p:spPr>
          <a:xfrm>
            <a:off x="-3142075" y="-2335085"/>
            <a:ext cx="12259504" cy="12259504"/>
          </a:xfrm>
          <a:custGeom>
            <a:avLst/>
            <a:gdLst/>
            <a:ahLst/>
            <a:cxnLst/>
            <a:rect l="l" t="t" r="r" b="b"/>
            <a:pathLst>
              <a:path w="12259504" h="12259504">
                <a:moveTo>
                  <a:pt x="0" y="0"/>
                </a:moveTo>
                <a:lnTo>
                  <a:pt x="12259504" y="0"/>
                </a:lnTo>
                <a:lnTo>
                  <a:pt x="12259504" y="12259504"/>
                </a:lnTo>
                <a:lnTo>
                  <a:pt x="0" y="1225950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TextBox 5"/>
          <p:cNvSpPr txBox="1"/>
          <p:nvPr/>
        </p:nvSpPr>
        <p:spPr>
          <a:xfrm>
            <a:off x="12148872" y="1291685"/>
            <a:ext cx="6139128" cy="1214120"/>
          </a:xfrm>
          <a:prstGeom prst="rect">
            <a:avLst/>
          </a:prstGeom>
        </p:spPr>
        <p:txBody>
          <a:bodyPr lIns="0" tIns="0" rIns="0" bIns="0" rtlCol="0" anchor="t">
            <a:spAutoFit/>
          </a:bodyPr>
          <a:lstStyle/>
          <a:p>
            <a:pPr algn="ctr">
              <a:lnSpc>
                <a:spcPts val="4480"/>
              </a:lnSpc>
            </a:pPr>
            <a:r>
              <a:rPr lang="en-US" sz="3200" b="1">
                <a:solidFill>
                  <a:srgbClr val="003399"/>
                </a:solidFill>
                <a:latin typeface="Arimo Bold"/>
                <a:ea typeface="Arimo Bold"/>
                <a:cs typeface="Arimo Bold"/>
                <a:sym typeface="Arimo Bold"/>
              </a:rPr>
              <a:t>PAZARYERİ KOMİSYON GİDERİ DESTEĞİ</a:t>
            </a:r>
          </a:p>
        </p:txBody>
      </p:sp>
      <p:sp>
        <p:nvSpPr>
          <p:cNvPr id="6" name="TextBox 6"/>
          <p:cNvSpPr txBox="1"/>
          <p:nvPr/>
        </p:nvSpPr>
        <p:spPr>
          <a:xfrm>
            <a:off x="217841" y="3373837"/>
            <a:ext cx="8443156" cy="2801491"/>
          </a:xfrm>
          <a:prstGeom prst="rect">
            <a:avLst/>
          </a:prstGeom>
        </p:spPr>
        <p:txBody>
          <a:bodyPr lIns="0" tIns="0" rIns="0" bIns="0" rtlCol="0" anchor="t">
            <a:spAutoFit/>
          </a:bodyPr>
          <a:lstStyle/>
          <a:p>
            <a:pPr algn="l">
              <a:lnSpc>
                <a:spcPts val="3240"/>
              </a:lnSpc>
            </a:pPr>
            <a:r>
              <a:rPr lang="en-US" sz="2200" spc="-164">
                <a:solidFill>
                  <a:srgbClr val="003399"/>
                </a:solidFill>
                <a:latin typeface="Montserrat Light"/>
                <a:ea typeface="Montserrat Light"/>
                <a:cs typeface="Montserrat Light"/>
                <a:sym typeface="Montserrat Light"/>
              </a:rPr>
              <a:t>Hedef ülkelerde, faydalanıcıların pazaryerlerine giriş şartı olarak sunulan veya ülkenin e-ticaret pazarına girişinde zorunlu olarak alınması gereken danışmanlık hizmetleri bulunmaktadır. Söz konusu hizmetin alınmasına yönelik maliyetler ile aynı pazaryerlerinde ürünlerin sergilenmesi ve satılması için açılacak çevrimiçi mağazaların maliyetlerinin desteklenmesi amaçlanmaktadır. </a:t>
            </a:r>
          </a:p>
          <a:p>
            <a:pPr algn="l">
              <a:lnSpc>
                <a:spcPts val="2160"/>
              </a:lnSpc>
            </a:pPr>
            <a:endParaRPr lang="en-US" sz="2200" spc="-164">
              <a:solidFill>
                <a:srgbClr val="003399"/>
              </a:solidFill>
              <a:latin typeface="Montserrat Light"/>
              <a:ea typeface="Montserrat Light"/>
              <a:cs typeface="Montserrat Light"/>
              <a:sym typeface="Montserrat Light"/>
            </a:endParaRPr>
          </a:p>
        </p:txBody>
      </p:sp>
      <p:sp>
        <p:nvSpPr>
          <p:cNvPr id="7" name="TextBox 7"/>
          <p:cNvSpPr txBox="1"/>
          <p:nvPr/>
        </p:nvSpPr>
        <p:spPr>
          <a:xfrm>
            <a:off x="1265992" y="6614146"/>
            <a:ext cx="6346855" cy="720624"/>
          </a:xfrm>
          <a:prstGeom prst="rect">
            <a:avLst/>
          </a:prstGeom>
        </p:spPr>
        <p:txBody>
          <a:bodyPr lIns="0" tIns="0" rIns="0" bIns="0" rtlCol="0" anchor="t">
            <a:spAutoFit/>
          </a:bodyPr>
          <a:lstStyle/>
          <a:p>
            <a:pPr algn="l">
              <a:lnSpc>
                <a:spcPts val="2774"/>
              </a:lnSpc>
            </a:pPr>
            <a:r>
              <a:rPr lang="en-US" sz="2010" spc="196" dirty="0">
                <a:solidFill>
                  <a:srgbClr val="003399"/>
                </a:solidFill>
                <a:latin typeface="Montserrat Light"/>
                <a:ea typeface="Montserrat Light"/>
                <a:cs typeface="Montserrat Light"/>
                <a:sym typeface="Montserrat Light"/>
              </a:rPr>
              <a:t>PERAKENDE E-TİCARET SİTELERİ - </a:t>
            </a:r>
          </a:p>
          <a:p>
            <a:pPr algn="l">
              <a:lnSpc>
                <a:spcPts val="2774"/>
              </a:lnSpc>
            </a:pPr>
            <a:r>
              <a:rPr lang="tr-TR" sz="2010" b="1" spc="196" dirty="0" smtClean="0">
                <a:solidFill>
                  <a:srgbClr val="003399"/>
                </a:solidFill>
                <a:latin typeface="Montserrat Bold"/>
                <a:ea typeface="Montserrat Bold"/>
                <a:cs typeface="Montserrat Bold"/>
                <a:sym typeface="Montserrat Bold"/>
              </a:rPr>
              <a:t>11</a:t>
            </a:r>
            <a:r>
              <a:rPr lang="en-US" sz="2010" b="1" spc="196" dirty="0" smtClean="0">
                <a:solidFill>
                  <a:srgbClr val="003399"/>
                </a:solidFill>
                <a:latin typeface="Montserrat Bold"/>
                <a:ea typeface="Montserrat Bold"/>
                <a:cs typeface="Montserrat Bold"/>
                <a:sym typeface="Montserrat Bold"/>
              </a:rPr>
              <a:t>.</a:t>
            </a:r>
            <a:r>
              <a:rPr lang="tr-TR" sz="2010" b="1" spc="196" dirty="0">
                <a:solidFill>
                  <a:srgbClr val="003399"/>
                </a:solidFill>
                <a:latin typeface="Montserrat Bold"/>
                <a:ea typeface="Montserrat Bold"/>
                <a:cs typeface="Montserrat Bold"/>
                <a:sym typeface="Montserrat Bold"/>
              </a:rPr>
              <a:t>4</a:t>
            </a:r>
            <a:r>
              <a:rPr lang="en-US" sz="2010" b="1" spc="196" dirty="0" smtClean="0">
                <a:solidFill>
                  <a:srgbClr val="003399"/>
                </a:solidFill>
                <a:latin typeface="Montserrat Bold"/>
                <a:ea typeface="Montserrat Bold"/>
                <a:cs typeface="Montserrat Bold"/>
                <a:sym typeface="Montserrat Bold"/>
              </a:rPr>
              <a:t> </a:t>
            </a:r>
            <a:r>
              <a:rPr lang="en-US" sz="2010" b="1" spc="196" dirty="0">
                <a:solidFill>
                  <a:srgbClr val="003399"/>
                </a:solidFill>
                <a:latin typeface="Montserrat Bold"/>
                <a:ea typeface="Montserrat Bold"/>
                <a:cs typeface="Montserrat Bold"/>
                <a:sym typeface="Montserrat Bold"/>
              </a:rPr>
              <a:t>MİLYON TL </a:t>
            </a:r>
          </a:p>
        </p:txBody>
      </p:sp>
      <p:sp>
        <p:nvSpPr>
          <p:cNvPr id="8" name="TextBox 8"/>
          <p:cNvSpPr txBox="1"/>
          <p:nvPr/>
        </p:nvSpPr>
        <p:spPr>
          <a:xfrm>
            <a:off x="1265992" y="7391052"/>
            <a:ext cx="5957196" cy="720624"/>
          </a:xfrm>
          <a:prstGeom prst="rect">
            <a:avLst/>
          </a:prstGeom>
        </p:spPr>
        <p:txBody>
          <a:bodyPr lIns="0" tIns="0" rIns="0" bIns="0" rtlCol="0" anchor="t">
            <a:spAutoFit/>
          </a:bodyPr>
          <a:lstStyle/>
          <a:p>
            <a:pPr algn="l">
              <a:lnSpc>
                <a:spcPts val="2774"/>
              </a:lnSpc>
            </a:pPr>
            <a:r>
              <a:rPr lang="en-US" sz="2010" spc="196" dirty="0">
                <a:solidFill>
                  <a:srgbClr val="003399"/>
                </a:solidFill>
                <a:latin typeface="Montserrat Light"/>
                <a:ea typeface="Montserrat Light"/>
                <a:cs typeface="Montserrat Light"/>
                <a:sym typeface="Montserrat Light"/>
              </a:rPr>
              <a:t>E-İHRACAT KONSORSİYUMLARI - </a:t>
            </a:r>
          </a:p>
          <a:p>
            <a:pPr algn="l">
              <a:lnSpc>
                <a:spcPts val="2774"/>
              </a:lnSpc>
            </a:pPr>
            <a:r>
              <a:rPr lang="en-US" sz="2010" b="1" spc="196" dirty="0">
                <a:solidFill>
                  <a:srgbClr val="003399"/>
                </a:solidFill>
                <a:latin typeface="Montserrat Bold"/>
                <a:ea typeface="Montserrat Bold"/>
                <a:cs typeface="Montserrat Bold"/>
                <a:sym typeface="Montserrat Bold"/>
              </a:rPr>
              <a:t>8.38 MİLYON TL</a:t>
            </a:r>
          </a:p>
        </p:txBody>
      </p:sp>
      <p:sp>
        <p:nvSpPr>
          <p:cNvPr id="9" name="TextBox 9"/>
          <p:cNvSpPr txBox="1"/>
          <p:nvPr/>
        </p:nvSpPr>
        <p:spPr>
          <a:xfrm>
            <a:off x="1265992" y="8207624"/>
            <a:ext cx="6346855" cy="682122"/>
          </a:xfrm>
          <a:prstGeom prst="rect">
            <a:avLst/>
          </a:prstGeom>
        </p:spPr>
        <p:txBody>
          <a:bodyPr lIns="0" tIns="0" rIns="0" bIns="0" rtlCol="0" anchor="t">
            <a:spAutoFit/>
          </a:bodyPr>
          <a:lstStyle/>
          <a:p>
            <a:pPr algn="l">
              <a:lnSpc>
                <a:spcPts val="2635"/>
              </a:lnSpc>
            </a:pPr>
            <a:r>
              <a:rPr lang="en-US" sz="1910" spc="187" dirty="0">
                <a:solidFill>
                  <a:srgbClr val="003399"/>
                </a:solidFill>
                <a:latin typeface="Montserrat Light"/>
                <a:ea typeface="Montserrat Light"/>
                <a:cs typeface="Montserrat Light"/>
                <a:sym typeface="Montserrat Light"/>
              </a:rPr>
              <a:t>ŞİRKETLER(&gt;2.5 MİLYON DOLAR) -</a:t>
            </a:r>
            <a:r>
              <a:rPr lang="en-US" sz="1910" b="1" spc="187" dirty="0">
                <a:solidFill>
                  <a:srgbClr val="003399"/>
                </a:solidFill>
                <a:latin typeface="Montserrat Bold"/>
                <a:ea typeface="Montserrat Bold"/>
                <a:cs typeface="Montserrat Bold"/>
                <a:sym typeface="Montserrat Bold"/>
              </a:rPr>
              <a:t> </a:t>
            </a:r>
          </a:p>
          <a:p>
            <a:pPr algn="l">
              <a:lnSpc>
                <a:spcPts val="2635"/>
              </a:lnSpc>
            </a:pPr>
            <a:r>
              <a:rPr lang="tr-TR" sz="1910" b="1" spc="187" dirty="0">
                <a:solidFill>
                  <a:srgbClr val="003399"/>
                </a:solidFill>
                <a:latin typeface="Montserrat Bold"/>
                <a:ea typeface="Montserrat Bold"/>
                <a:cs typeface="Montserrat Bold"/>
                <a:sym typeface="Montserrat Bold"/>
              </a:rPr>
              <a:t>5</a:t>
            </a:r>
            <a:r>
              <a:rPr lang="en-US" sz="1910" b="1" spc="187" dirty="0" smtClean="0">
                <a:solidFill>
                  <a:srgbClr val="003399"/>
                </a:solidFill>
                <a:latin typeface="Montserrat Bold"/>
                <a:ea typeface="Montserrat Bold"/>
                <a:cs typeface="Montserrat Bold"/>
                <a:sym typeface="Montserrat Bold"/>
              </a:rPr>
              <a:t>.</a:t>
            </a:r>
            <a:r>
              <a:rPr lang="tr-TR" sz="1910" b="1" spc="187" dirty="0" smtClean="0">
                <a:solidFill>
                  <a:srgbClr val="003399"/>
                </a:solidFill>
                <a:latin typeface="Montserrat Bold"/>
                <a:ea typeface="Montserrat Bold"/>
                <a:cs typeface="Montserrat Bold"/>
                <a:sym typeface="Montserrat Bold"/>
              </a:rPr>
              <a:t>7</a:t>
            </a:r>
            <a:r>
              <a:rPr lang="en-US" sz="1910" b="1" spc="187" dirty="0" smtClean="0">
                <a:solidFill>
                  <a:srgbClr val="003399"/>
                </a:solidFill>
                <a:latin typeface="Montserrat Bold"/>
                <a:ea typeface="Montserrat Bold"/>
                <a:cs typeface="Montserrat Bold"/>
                <a:sym typeface="Montserrat Bold"/>
              </a:rPr>
              <a:t> </a:t>
            </a:r>
            <a:r>
              <a:rPr lang="en-US" sz="1910" b="1" spc="187" dirty="0">
                <a:solidFill>
                  <a:srgbClr val="003399"/>
                </a:solidFill>
                <a:latin typeface="Montserrat Bold"/>
                <a:ea typeface="Montserrat Bold"/>
                <a:cs typeface="Montserrat Bold"/>
                <a:sym typeface="Montserrat Bold"/>
              </a:rPr>
              <a:t>MİLYON TL</a:t>
            </a:r>
          </a:p>
        </p:txBody>
      </p:sp>
      <p:sp>
        <p:nvSpPr>
          <p:cNvPr id="10" name="TextBox 10"/>
          <p:cNvSpPr txBox="1"/>
          <p:nvPr/>
        </p:nvSpPr>
        <p:spPr>
          <a:xfrm>
            <a:off x="217841" y="72883"/>
            <a:ext cx="7723741" cy="3070092"/>
          </a:xfrm>
          <a:prstGeom prst="rect">
            <a:avLst/>
          </a:prstGeom>
        </p:spPr>
        <p:txBody>
          <a:bodyPr lIns="0" tIns="0" rIns="0" bIns="0" rtlCol="0" anchor="t">
            <a:spAutoFit/>
          </a:bodyPr>
          <a:lstStyle/>
          <a:p>
            <a:pPr algn="ctr">
              <a:lnSpc>
                <a:spcPts val="4480"/>
              </a:lnSpc>
            </a:pPr>
            <a:r>
              <a:rPr lang="en-US" sz="3200" b="1">
                <a:solidFill>
                  <a:srgbClr val="003399"/>
                </a:solidFill>
                <a:latin typeface="Arimo Bold"/>
                <a:ea typeface="Arimo Bold"/>
                <a:cs typeface="Arimo Bold"/>
                <a:sym typeface="Arimo Bold"/>
              </a:rPr>
              <a:t>ÇEVRIMIÇI MAĞAZA VE HEDEF ÜLKE E-TICARET PAYDAŞLARINDAN ALINAN HIZMETLER DESTEĞI </a:t>
            </a:r>
          </a:p>
          <a:p>
            <a:pPr algn="ctr">
              <a:lnSpc>
                <a:spcPts val="4703"/>
              </a:lnSpc>
            </a:pPr>
            <a:r>
              <a:rPr lang="en-US" sz="3359" b="1">
                <a:solidFill>
                  <a:srgbClr val="003399"/>
                </a:solidFill>
                <a:latin typeface="Arimo Bold"/>
                <a:ea typeface="Arimo Bold"/>
                <a:cs typeface="Arimo Bold"/>
                <a:sym typeface="Arimo Bold"/>
              </a:rPr>
              <a:t> </a:t>
            </a:r>
          </a:p>
          <a:p>
            <a:pPr algn="ctr">
              <a:lnSpc>
                <a:spcPts val="5683"/>
              </a:lnSpc>
            </a:pPr>
            <a:r>
              <a:rPr lang="en-US" sz="4060" b="1">
                <a:solidFill>
                  <a:srgbClr val="003399"/>
                </a:solidFill>
                <a:latin typeface="Arimo Bold"/>
                <a:ea typeface="Arimo Bold"/>
                <a:cs typeface="Arimo Bold"/>
                <a:sym typeface="Arimo Bold"/>
              </a:rPr>
              <a:t> </a:t>
            </a:r>
          </a:p>
        </p:txBody>
      </p:sp>
      <p:sp>
        <p:nvSpPr>
          <p:cNvPr id="11" name="TextBox 11"/>
          <p:cNvSpPr txBox="1"/>
          <p:nvPr/>
        </p:nvSpPr>
        <p:spPr>
          <a:xfrm>
            <a:off x="173269" y="1932268"/>
            <a:ext cx="8487729" cy="861584"/>
          </a:xfrm>
          <a:prstGeom prst="rect">
            <a:avLst/>
          </a:prstGeom>
        </p:spPr>
        <p:txBody>
          <a:bodyPr lIns="0" tIns="0" rIns="0" bIns="0" rtlCol="0" anchor="t">
            <a:spAutoFit/>
          </a:bodyPr>
          <a:lstStyle/>
          <a:p>
            <a:pPr algn="ctr">
              <a:lnSpc>
                <a:spcPts val="3188"/>
              </a:lnSpc>
            </a:pPr>
            <a:r>
              <a:rPr lang="en-US" sz="2310" i="1" spc="226">
                <a:solidFill>
                  <a:srgbClr val="2BB4D4"/>
                </a:solidFill>
                <a:latin typeface="Arimo Italics"/>
                <a:ea typeface="Arimo Italics"/>
                <a:cs typeface="Arimo Italics"/>
                <a:sym typeface="Arimo Italics"/>
              </a:rPr>
              <a:t>(Bakanlıkça onaylanan pazaryerlerinde her ülke için en fazla 3 yıl)</a:t>
            </a:r>
          </a:p>
        </p:txBody>
      </p:sp>
      <p:sp>
        <p:nvSpPr>
          <p:cNvPr id="12" name="TextBox 12"/>
          <p:cNvSpPr txBox="1"/>
          <p:nvPr/>
        </p:nvSpPr>
        <p:spPr>
          <a:xfrm>
            <a:off x="10485642" y="8074709"/>
            <a:ext cx="7732979" cy="332976"/>
          </a:xfrm>
          <a:prstGeom prst="rect">
            <a:avLst/>
          </a:prstGeom>
        </p:spPr>
        <p:txBody>
          <a:bodyPr lIns="0" tIns="0" rIns="0" bIns="0" rtlCol="0" anchor="t">
            <a:spAutoFit/>
          </a:bodyPr>
          <a:lstStyle/>
          <a:p>
            <a:pPr algn="l">
              <a:lnSpc>
                <a:spcPts val="2774"/>
              </a:lnSpc>
            </a:pPr>
            <a:r>
              <a:rPr lang="en-US" sz="2010" spc="196" dirty="0">
                <a:solidFill>
                  <a:srgbClr val="003399"/>
                </a:solidFill>
                <a:latin typeface="Montserrat Light"/>
                <a:ea typeface="Montserrat Light"/>
                <a:cs typeface="Montserrat Light"/>
                <a:sym typeface="Montserrat Light"/>
              </a:rPr>
              <a:t>PERAKENDE E-TİCARET SİTELERİ  -</a:t>
            </a:r>
            <a:r>
              <a:rPr lang="en-US" sz="2010" b="1" spc="196" dirty="0">
                <a:solidFill>
                  <a:srgbClr val="003399"/>
                </a:solidFill>
                <a:latin typeface="Montserrat Bold"/>
                <a:ea typeface="Montserrat Bold"/>
                <a:cs typeface="Montserrat Bold"/>
                <a:sym typeface="Montserrat Bold"/>
              </a:rPr>
              <a:t> </a:t>
            </a:r>
            <a:r>
              <a:rPr lang="tr-TR" sz="2010" b="1" spc="196" dirty="0" smtClean="0">
                <a:solidFill>
                  <a:srgbClr val="003399"/>
                </a:solidFill>
                <a:latin typeface="Montserrat Bold"/>
                <a:ea typeface="Montserrat Bold"/>
                <a:cs typeface="Montserrat Bold"/>
                <a:sym typeface="Montserrat Bold"/>
              </a:rPr>
              <a:t>9</a:t>
            </a:r>
            <a:r>
              <a:rPr lang="en-US" sz="2010" b="1" spc="196" dirty="0" smtClean="0">
                <a:solidFill>
                  <a:srgbClr val="003399"/>
                </a:solidFill>
                <a:latin typeface="Montserrat Bold"/>
                <a:ea typeface="Montserrat Bold"/>
                <a:cs typeface="Montserrat Bold"/>
                <a:sym typeface="Montserrat Bold"/>
              </a:rPr>
              <a:t>.</a:t>
            </a:r>
            <a:r>
              <a:rPr lang="tr-TR" sz="2010" b="1" spc="196" dirty="0" smtClean="0">
                <a:solidFill>
                  <a:srgbClr val="003399"/>
                </a:solidFill>
                <a:latin typeface="Montserrat Bold"/>
                <a:ea typeface="Montserrat Bold"/>
                <a:cs typeface="Montserrat Bold"/>
                <a:sym typeface="Montserrat Bold"/>
              </a:rPr>
              <a:t>5</a:t>
            </a:r>
            <a:r>
              <a:rPr lang="en-US" sz="2010" b="1" spc="196" dirty="0" smtClean="0">
                <a:solidFill>
                  <a:srgbClr val="003399"/>
                </a:solidFill>
                <a:latin typeface="Montserrat Bold"/>
                <a:ea typeface="Montserrat Bold"/>
                <a:cs typeface="Montserrat Bold"/>
                <a:sym typeface="Montserrat Bold"/>
              </a:rPr>
              <a:t> </a:t>
            </a:r>
            <a:r>
              <a:rPr lang="en-US" sz="2010" b="1" spc="196" dirty="0">
                <a:solidFill>
                  <a:srgbClr val="003399"/>
                </a:solidFill>
                <a:latin typeface="Montserrat Bold"/>
                <a:ea typeface="Montserrat Bold"/>
                <a:cs typeface="Montserrat Bold"/>
                <a:sym typeface="Montserrat Bold"/>
              </a:rPr>
              <a:t>MİLYON TL</a:t>
            </a:r>
          </a:p>
        </p:txBody>
      </p:sp>
      <p:sp>
        <p:nvSpPr>
          <p:cNvPr id="13" name="TextBox 13"/>
          <p:cNvSpPr txBox="1"/>
          <p:nvPr/>
        </p:nvSpPr>
        <p:spPr>
          <a:xfrm>
            <a:off x="10520835" y="8880345"/>
            <a:ext cx="7719112" cy="332976"/>
          </a:xfrm>
          <a:prstGeom prst="rect">
            <a:avLst/>
          </a:prstGeom>
        </p:spPr>
        <p:txBody>
          <a:bodyPr lIns="0" tIns="0" rIns="0" bIns="0" rtlCol="0" anchor="t">
            <a:spAutoFit/>
          </a:bodyPr>
          <a:lstStyle/>
          <a:p>
            <a:pPr algn="l">
              <a:lnSpc>
                <a:spcPts val="2774"/>
              </a:lnSpc>
            </a:pPr>
            <a:r>
              <a:rPr lang="en-US" sz="2010" spc="196" dirty="0">
                <a:solidFill>
                  <a:srgbClr val="003399"/>
                </a:solidFill>
                <a:latin typeface="Montserrat Light"/>
                <a:ea typeface="Montserrat Light"/>
                <a:cs typeface="Montserrat Light"/>
                <a:sym typeface="Montserrat Light"/>
              </a:rPr>
              <a:t>E-İHRACAT KONSORSİYUMLARI  - </a:t>
            </a:r>
            <a:r>
              <a:rPr lang="tr-TR" sz="2010" b="1" spc="196" dirty="0" smtClean="0">
                <a:solidFill>
                  <a:srgbClr val="003399"/>
                </a:solidFill>
                <a:latin typeface="Montserrat Bold"/>
                <a:ea typeface="Montserrat Light"/>
                <a:cs typeface="Montserrat Light"/>
                <a:sym typeface="Montserrat Bold"/>
              </a:rPr>
              <a:t>11</a:t>
            </a:r>
            <a:r>
              <a:rPr lang="en-US" sz="2010" b="1" spc="196" dirty="0" smtClean="0">
                <a:solidFill>
                  <a:srgbClr val="003399"/>
                </a:solidFill>
                <a:latin typeface="Montserrat Bold"/>
                <a:ea typeface="Montserrat Bold"/>
                <a:cs typeface="Montserrat Bold"/>
                <a:sym typeface="Montserrat Bold"/>
              </a:rPr>
              <a:t>.</a:t>
            </a:r>
            <a:r>
              <a:rPr lang="tr-TR" sz="2010" b="1" spc="196" dirty="0" smtClean="0">
                <a:solidFill>
                  <a:srgbClr val="003399"/>
                </a:solidFill>
                <a:latin typeface="Montserrat Bold"/>
                <a:ea typeface="Montserrat Bold"/>
                <a:cs typeface="Montserrat Bold"/>
                <a:sym typeface="Montserrat Bold"/>
              </a:rPr>
              <a:t>4</a:t>
            </a:r>
            <a:r>
              <a:rPr lang="en-US" sz="2010" b="1" spc="196" dirty="0" smtClean="0">
                <a:solidFill>
                  <a:srgbClr val="003399"/>
                </a:solidFill>
                <a:latin typeface="Montserrat Bold"/>
                <a:ea typeface="Montserrat Bold"/>
                <a:cs typeface="Montserrat Bold"/>
                <a:sym typeface="Montserrat Bold"/>
              </a:rPr>
              <a:t> </a:t>
            </a:r>
            <a:r>
              <a:rPr lang="en-US" sz="2010" b="1" spc="196" dirty="0">
                <a:solidFill>
                  <a:srgbClr val="003399"/>
                </a:solidFill>
                <a:latin typeface="Montserrat Bold"/>
                <a:ea typeface="Montserrat Bold"/>
                <a:cs typeface="Montserrat Bold"/>
                <a:sym typeface="Montserrat Bold"/>
              </a:rPr>
              <a:t>MİLYON TL</a:t>
            </a:r>
          </a:p>
        </p:txBody>
      </p:sp>
      <p:sp>
        <p:nvSpPr>
          <p:cNvPr id="14" name="TextBox 14"/>
          <p:cNvSpPr txBox="1"/>
          <p:nvPr/>
        </p:nvSpPr>
        <p:spPr>
          <a:xfrm>
            <a:off x="10587534" y="9627796"/>
            <a:ext cx="6346855" cy="333425"/>
          </a:xfrm>
          <a:prstGeom prst="rect">
            <a:avLst/>
          </a:prstGeom>
        </p:spPr>
        <p:txBody>
          <a:bodyPr lIns="0" tIns="0" rIns="0" bIns="0" rtlCol="0" anchor="t">
            <a:spAutoFit/>
          </a:bodyPr>
          <a:lstStyle/>
          <a:p>
            <a:pPr algn="l">
              <a:lnSpc>
                <a:spcPts val="2635"/>
              </a:lnSpc>
            </a:pPr>
            <a:r>
              <a:rPr lang="en-US" sz="1910" spc="187" dirty="0">
                <a:solidFill>
                  <a:srgbClr val="003399"/>
                </a:solidFill>
                <a:latin typeface="Montserrat Light"/>
                <a:ea typeface="Montserrat Light"/>
                <a:cs typeface="Montserrat Light"/>
                <a:sym typeface="Montserrat Light"/>
              </a:rPr>
              <a:t>ŞİRKETLER –</a:t>
            </a:r>
            <a:r>
              <a:rPr lang="en-US" sz="1910" b="1" spc="187" dirty="0">
                <a:solidFill>
                  <a:srgbClr val="003399"/>
                </a:solidFill>
                <a:latin typeface="Montserrat Bold"/>
                <a:ea typeface="Montserrat Bold"/>
                <a:cs typeface="Montserrat Bold"/>
                <a:sym typeface="Montserrat Bold"/>
              </a:rPr>
              <a:t> </a:t>
            </a:r>
            <a:r>
              <a:rPr lang="en-US" sz="1910" b="1" spc="187" dirty="0" smtClean="0">
                <a:solidFill>
                  <a:srgbClr val="003399"/>
                </a:solidFill>
                <a:latin typeface="Montserrat Bold"/>
                <a:ea typeface="Montserrat Bold"/>
                <a:cs typeface="Montserrat Bold"/>
                <a:sym typeface="Montserrat Bold"/>
              </a:rPr>
              <a:t>2.</a:t>
            </a:r>
            <a:r>
              <a:rPr lang="tr-TR" sz="1910" b="1" spc="187" dirty="0" smtClean="0">
                <a:solidFill>
                  <a:srgbClr val="003399"/>
                </a:solidFill>
                <a:latin typeface="Montserrat Bold"/>
                <a:ea typeface="Montserrat Bold"/>
                <a:cs typeface="Montserrat Bold"/>
                <a:sym typeface="Montserrat Bold"/>
              </a:rPr>
              <a:t>8</a:t>
            </a:r>
            <a:r>
              <a:rPr lang="en-US" sz="1910" b="1" spc="187" dirty="0" smtClean="0">
                <a:solidFill>
                  <a:srgbClr val="003399"/>
                </a:solidFill>
                <a:latin typeface="Montserrat Bold"/>
                <a:ea typeface="Montserrat Bold"/>
                <a:cs typeface="Montserrat Bold"/>
                <a:sym typeface="Montserrat Bold"/>
              </a:rPr>
              <a:t> </a:t>
            </a:r>
            <a:r>
              <a:rPr lang="en-US" sz="1910" b="1" spc="187" dirty="0">
                <a:solidFill>
                  <a:srgbClr val="003399"/>
                </a:solidFill>
                <a:latin typeface="Montserrat Bold"/>
                <a:ea typeface="Montserrat Bold"/>
                <a:cs typeface="Montserrat Bold"/>
                <a:sym typeface="Montserrat Bold"/>
              </a:rPr>
              <a:t>MİLYON TL</a:t>
            </a:r>
          </a:p>
        </p:txBody>
      </p:sp>
      <p:sp>
        <p:nvSpPr>
          <p:cNvPr id="15" name="TextBox 15"/>
          <p:cNvSpPr txBox="1"/>
          <p:nvPr/>
        </p:nvSpPr>
        <p:spPr>
          <a:xfrm>
            <a:off x="13939082" y="2515700"/>
            <a:ext cx="5500205" cy="461543"/>
          </a:xfrm>
          <a:prstGeom prst="rect">
            <a:avLst/>
          </a:prstGeom>
        </p:spPr>
        <p:txBody>
          <a:bodyPr lIns="0" tIns="0" rIns="0" bIns="0" rtlCol="0" anchor="t">
            <a:spAutoFit/>
          </a:bodyPr>
          <a:lstStyle/>
          <a:p>
            <a:pPr algn="l">
              <a:lnSpc>
                <a:spcPts val="3187"/>
              </a:lnSpc>
            </a:pPr>
            <a:r>
              <a:rPr lang="en-US" sz="2310" i="1" spc="226">
                <a:solidFill>
                  <a:srgbClr val="2BB4D4"/>
                </a:solidFill>
                <a:latin typeface="Arimo Italics"/>
                <a:ea typeface="Arimo Italics"/>
                <a:cs typeface="Arimo Italics"/>
                <a:sym typeface="Arimo Italics"/>
              </a:rPr>
              <a:t>(En fazla 3 yıl)</a:t>
            </a:r>
          </a:p>
        </p:txBody>
      </p:sp>
      <p:sp>
        <p:nvSpPr>
          <p:cNvPr id="16" name="TextBox 16"/>
          <p:cNvSpPr txBox="1"/>
          <p:nvPr/>
        </p:nvSpPr>
        <p:spPr>
          <a:xfrm>
            <a:off x="10331617" y="3300898"/>
            <a:ext cx="7732979" cy="4810125"/>
          </a:xfrm>
          <a:prstGeom prst="rect">
            <a:avLst/>
          </a:prstGeom>
        </p:spPr>
        <p:txBody>
          <a:bodyPr lIns="0" tIns="0" rIns="0" bIns="0" rtlCol="0" anchor="t">
            <a:spAutoFit/>
          </a:bodyPr>
          <a:lstStyle/>
          <a:p>
            <a:pPr algn="just">
              <a:lnSpc>
                <a:spcPts val="2760"/>
              </a:lnSpc>
            </a:pPr>
            <a:r>
              <a:rPr lang="en-US" sz="2200" spc="-140">
                <a:solidFill>
                  <a:srgbClr val="003399"/>
                </a:solidFill>
                <a:latin typeface="Montserrat Light"/>
                <a:ea typeface="Montserrat Light"/>
                <a:cs typeface="Montserrat Light"/>
                <a:sym typeface="Montserrat Light"/>
              </a:rPr>
              <a:t>E- ihracata yönelik olarak verilecek desteklerile nüfusu 100 (yüz) milyonun üzerinde olan ülkelerden; ülkenin gümrük vergilerinin %20’nin üzerinde olduğu ve e-ticarete konu genel perakende ürünlerde ülke içi toplam vergi yükünün pazara girişe engel teşkil edecek düzeylerde olması, ithalata yönelik teknik önlemlerin alınmaya yatkın olunması, bireysel gönderilerde gümrük muafiyetlerinin 50 ABD doları ve altında olması ve Türk ürünlerinin o ülkede yerleşik pazaryerlerinde listelenme oranlarının düşük olması hususları gözönünde bulundurularak belirlenen ülke ve pazaryerleri için pazaryeri komisyon desteği verilerek, şirketlerin bu pazaryerlerinde ürünlerini sergilemelerinin teşvikedilmesi amaçlanmaktadır.</a:t>
            </a:r>
          </a:p>
          <a:p>
            <a:pPr algn="just">
              <a:lnSpc>
                <a:spcPts val="2760"/>
              </a:lnSpc>
            </a:pPr>
            <a:endParaRPr lang="en-US" sz="2200" spc="-140">
              <a:solidFill>
                <a:srgbClr val="003399"/>
              </a:solidFill>
              <a:latin typeface="Montserrat Light"/>
              <a:ea typeface="Montserrat Light"/>
              <a:cs typeface="Montserrat Light"/>
              <a:sym typeface="Montserrat Light"/>
            </a:endParaRPr>
          </a:p>
        </p:txBody>
      </p:sp>
      <p:grpSp>
        <p:nvGrpSpPr>
          <p:cNvPr id="17" name="Group 17"/>
          <p:cNvGrpSpPr/>
          <p:nvPr/>
        </p:nvGrpSpPr>
        <p:grpSpPr>
          <a:xfrm>
            <a:off x="332709" y="6591311"/>
            <a:ext cx="780564" cy="656925"/>
            <a:chOff x="0" y="0"/>
            <a:chExt cx="1040752" cy="875900"/>
          </a:xfrm>
        </p:grpSpPr>
        <p:sp>
          <p:nvSpPr>
            <p:cNvPr id="18" name="Freeform 18"/>
            <p:cNvSpPr/>
            <p:nvPr/>
          </p:nvSpPr>
          <p:spPr>
            <a:xfrm>
              <a:off x="0" y="0"/>
              <a:ext cx="1040765" cy="875919"/>
            </a:xfrm>
            <a:custGeom>
              <a:avLst/>
              <a:gdLst/>
              <a:ahLst/>
              <a:cxnLst/>
              <a:rect l="l" t="t" r="r" b="b"/>
              <a:pathLst>
                <a:path w="1040765" h="875919">
                  <a:moveTo>
                    <a:pt x="449834" y="0"/>
                  </a:moveTo>
                  <a:lnTo>
                    <a:pt x="590931" y="0"/>
                  </a:lnTo>
                  <a:cubicBezTo>
                    <a:pt x="839343" y="0"/>
                    <a:pt x="1040765" y="196088"/>
                    <a:pt x="1040765" y="437896"/>
                  </a:cubicBezTo>
                  <a:cubicBezTo>
                    <a:pt x="1040765" y="679704"/>
                    <a:pt x="839343" y="875919"/>
                    <a:pt x="590931" y="875919"/>
                  </a:cubicBezTo>
                  <a:lnTo>
                    <a:pt x="449834" y="875919"/>
                  </a:lnTo>
                  <a:cubicBezTo>
                    <a:pt x="201422" y="875919"/>
                    <a:pt x="0" y="679831"/>
                    <a:pt x="0" y="437896"/>
                  </a:cubicBezTo>
                  <a:cubicBezTo>
                    <a:pt x="0" y="195961"/>
                    <a:pt x="201422" y="0"/>
                    <a:pt x="449834" y="0"/>
                  </a:cubicBezTo>
                  <a:close/>
                </a:path>
              </a:pathLst>
            </a:custGeom>
            <a:solidFill>
              <a:srgbClr val="367FBB"/>
            </a:solidFill>
          </p:spPr>
        </p:sp>
        <p:sp>
          <p:nvSpPr>
            <p:cNvPr id="19" name="TextBox 19"/>
            <p:cNvSpPr txBox="1"/>
            <p:nvPr/>
          </p:nvSpPr>
          <p:spPr>
            <a:xfrm>
              <a:off x="0" y="0"/>
              <a:ext cx="1040752" cy="875900"/>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1</a:t>
              </a:r>
            </a:p>
          </p:txBody>
        </p:sp>
      </p:grpSp>
      <p:grpSp>
        <p:nvGrpSpPr>
          <p:cNvPr id="20" name="Group 20"/>
          <p:cNvGrpSpPr/>
          <p:nvPr/>
        </p:nvGrpSpPr>
        <p:grpSpPr>
          <a:xfrm>
            <a:off x="337609" y="7421475"/>
            <a:ext cx="770763" cy="688757"/>
            <a:chOff x="0" y="0"/>
            <a:chExt cx="1027684" cy="918343"/>
          </a:xfrm>
        </p:grpSpPr>
        <p:sp>
          <p:nvSpPr>
            <p:cNvPr id="21" name="Freeform 21"/>
            <p:cNvSpPr/>
            <p:nvPr/>
          </p:nvSpPr>
          <p:spPr>
            <a:xfrm>
              <a:off x="0" y="0"/>
              <a:ext cx="1027684" cy="918337"/>
            </a:xfrm>
            <a:custGeom>
              <a:avLst/>
              <a:gdLst/>
              <a:ahLst/>
              <a:cxnLst/>
              <a:rect l="l" t="t" r="r" b="b"/>
              <a:pathLst>
                <a:path w="1027684" h="918337">
                  <a:moveTo>
                    <a:pt x="444246" y="0"/>
                  </a:moveTo>
                  <a:lnTo>
                    <a:pt x="583438" y="0"/>
                  </a:lnTo>
                  <a:cubicBezTo>
                    <a:pt x="828802" y="0"/>
                    <a:pt x="1027684" y="205613"/>
                    <a:pt x="1027684" y="459232"/>
                  </a:cubicBezTo>
                  <a:cubicBezTo>
                    <a:pt x="1027684" y="712851"/>
                    <a:pt x="828802" y="918337"/>
                    <a:pt x="583438" y="918337"/>
                  </a:cubicBezTo>
                  <a:lnTo>
                    <a:pt x="444246" y="918337"/>
                  </a:lnTo>
                  <a:cubicBezTo>
                    <a:pt x="198882" y="918337"/>
                    <a:pt x="0" y="712724"/>
                    <a:pt x="0" y="459232"/>
                  </a:cubicBezTo>
                  <a:cubicBezTo>
                    <a:pt x="0" y="205740"/>
                    <a:pt x="198882" y="0"/>
                    <a:pt x="444246" y="0"/>
                  </a:cubicBezTo>
                  <a:close/>
                </a:path>
              </a:pathLst>
            </a:custGeom>
            <a:solidFill>
              <a:srgbClr val="367FBB"/>
            </a:solidFill>
          </p:spPr>
        </p:sp>
        <p:sp>
          <p:nvSpPr>
            <p:cNvPr id="22" name="TextBox 22"/>
            <p:cNvSpPr txBox="1"/>
            <p:nvPr/>
          </p:nvSpPr>
          <p:spPr>
            <a:xfrm>
              <a:off x="0" y="0"/>
              <a:ext cx="1027684" cy="918343"/>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2</a:t>
              </a:r>
            </a:p>
          </p:txBody>
        </p:sp>
      </p:grpSp>
      <p:grpSp>
        <p:nvGrpSpPr>
          <p:cNvPr id="23" name="Group 23"/>
          <p:cNvGrpSpPr/>
          <p:nvPr/>
        </p:nvGrpSpPr>
        <p:grpSpPr>
          <a:xfrm>
            <a:off x="341245" y="8207718"/>
            <a:ext cx="770763" cy="688757"/>
            <a:chOff x="0" y="0"/>
            <a:chExt cx="1027684" cy="918343"/>
          </a:xfrm>
        </p:grpSpPr>
        <p:sp>
          <p:nvSpPr>
            <p:cNvPr id="24" name="Freeform 24"/>
            <p:cNvSpPr/>
            <p:nvPr/>
          </p:nvSpPr>
          <p:spPr>
            <a:xfrm>
              <a:off x="0" y="0"/>
              <a:ext cx="1027684" cy="918337"/>
            </a:xfrm>
            <a:custGeom>
              <a:avLst/>
              <a:gdLst/>
              <a:ahLst/>
              <a:cxnLst/>
              <a:rect l="l" t="t" r="r" b="b"/>
              <a:pathLst>
                <a:path w="1027684" h="918337">
                  <a:moveTo>
                    <a:pt x="444246" y="0"/>
                  </a:moveTo>
                  <a:lnTo>
                    <a:pt x="583438" y="0"/>
                  </a:lnTo>
                  <a:cubicBezTo>
                    <a:pt x="828802" y="0"/>
                    <a:pt x="1027684" y="205613"/>
                    <a:pt x="1027684" y="459232"/>
                  </a:cubicBezTo>
                  <a:cubicBezTo>
                    <a:pt x="1027684" y="712851"/>
                    <a:pt x="828802" y="918337"/>
                    <a:pt x="583438" y="918337"/>
                  </a:cubicBezTo>
                  <a:lnTo>
                    <a:pt x="444246" y="918337"/>
                  </a:lnTo>
                  <a:cubicBezTo>
                    <a:pt x="198882" y="918337"/>
                    <a:pt x="0" y="712724"/>
                    <a:pt x="0" y="459232"/>
                  </a:cubicBezTo>
                  <a:cubicBezTo>
                    <a:pt x="0" y="205740"/>
                    <a:pt x="198882" y="0"/>
                    <a:pt x="444246" y="0"/>
                  </a:cubicBezTo>
                  <a:close/>
                </a:path>
              </a:pathLst>
            </a:custGeom>
            <a:solidFill>
              <a:srgbClr val="367FBB"/>
            </a:solidFill>
          </p:spPr>
        </p:sp>
        <p:sp>
          <p:nvSpPr>
            <p:cNvPr id="25" name="TextBox 25"/>
            <p:cNvSpPr txBox="1"/>
            <p:nvPr/>
          </p:nvSpPr>
          <p:spPr>
            <a:xfrm>
              <a:off x="0" y="0"/>
              <a:ext cx="1027684" cy="918343"/>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3</a:t>
              </a:r>
            </a:p>
          </p:txBody>
        </p:sp>
      </p:grpSp>
      <p:grpSp>
        <p:nvGrpSpPr>
          <p:cNvPr id="26" name="Group 26"/>
          <p:cNvGrpSpPr/>
          <p:nvPr/>
        </p:nvGrpSpPr>
        <p:grpSpPr>
          <a:xfrm>
            <a:off x="9685333" y="7966658"/>
            <a:ext cx="780564" cy="656925"/>
            <a:chOff x="0" y="0"/>
            <a:chExt cx="1040752" cy="875900"/>
          </a:xfrm>
        </p:grpSpPr>
        <p:sp>
          <p:nvSpPr>
            <p:cNvPr id="27" name="Freeform 27"/>
            <p:cNvSpPr/>
            <p:nvPr/>
          </p:nvSpPr>
          <p:spPr>
            <a:xfrm>
              <a:off x="0" y="0"/>
              <a:ext cx="1040765" cy="875919"/>
            </a:xfrm>
            <a:custGeom>
              <a:avLst/>
              <a:gdLst/>
              <a:ahLst/>
              <a:cxnLst/>
              <a:rect l="l" t="t" r="r" b="b"/>
              <a:pathLst>
                <a:path w="1040765" h="875919">
                  <a:moveTo>
                    <a:pt x="449834" y="0"/>
                  </a:moveTo>
                  <a:lnTo>
                    <a:pt x="590931" y="0"/>
                  </a:lnTo>
                  <a:cubicBezTo>
                    <a:pt x="839343" y="0"/>
                    <a:pt x="1040765" y="196088"/>
                    <a:pt x="1040765" y="437896"/>
                  </a:cubicBezTo>
                  <a:cubicBezTo>
                    <a:pt x="1040765" y="679704"/>
                    <a:pt x="839343" y="875919"/>
                    <a:pt x="590931" y="875919"/>
                  </a:cubicBezTo>
                  <a:lnTo>
                    <a:pt x="449834" y="875919"/>
                  </a:lnTo>
                  <a:cubicBezTo>
                    <a:pt x="201422" y="875919"/>
                    <a:pt x="0" y="679831"/>
                    <a:pt x="0" y="437896"/>
                  </a:cubicBezTo>
                  <a:cubicBezTo>
                    <a:pt x="0" y="195961"/>
                    <a:pt x="201422" y="0"/>
                    <a:pt x="449834" y="0"/>
                  </a:cubicBezTo>
                  <a:close/>
                </a:path>
              </a:pathLst>
            </a:custGeom>
            <a:solidFill>
              <a:srgbClr val="367FBB"/>
            </a:solidFill>
          </p:spPr>
        </p:sp>
        <p:sp>
          <p:nvSpPr>
            <p:cNvPr id="28" name="TextBox 28"/>
            <p:cNvSpPr txBox="1"/>
            <p:nvPr/>
          </p:nvSpPr>
          <p:spPr>
            <a:xfrm>
              <a:off x="0" y="0"/>
              <a:ext cx="1040752" cy="875900"/>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1</a:t>
              </a:r>
            </a:p>
          </p:txBody>
        </p:sp>
      </p:grpSp>
      <p:grpSp>
        <p:nvGrpSpPr>
          <p:cNvPr id="29" name="Group 29"/>
          <p:cNvGrpSpPr/>
          <p:nvPr/>
        </p:nvGrpSpPr>
        <p:grpSpPr>
          <a:xfrm>
            <a:off x="9706881" y="8722545"/>
            <a:ext cx="770763" cy="688757"/>
            <a:chOff x="0" y="0"/>
            <a:chExt cx="1027684" cy="918343"/>
          </a:xfrm>
        </p:grpSpPr>
        <p:sp>
          <p:nvSpPr>
            <p:cNvPr id="30" name="Freeform 30"/>
            <p:cNvSpPr/>
            <p:nvPr/>
          </p:nvSpPr>
          <p:spPr>
            <a:xfrm>
              <a:off x="0" y="0"/>
              <a:ext cx="1027684" cy="918337"/>
            </a:xfrm>
            <a:custGeom>
              <a:avLst/>
              <a:gdLst/>
              <a:ahLst/>
              <a:cxnLst/>
              <a:rect l="l" t="t" r="r" b="b"/>
              <a:pathLst>
                <a:path w="1027684" h="918337">
                  <a:moveTo>
                    <a:pt x="444246" y="0"/>
                  </a:moveTo>
                  <a:lnTo>
                    <a:pt x="583438" y="0"/>
                  </a:lnTo>
                  <a:cubicBezTo>
                    <a:pt x="828802" y="0"/>
                    <a:pt x="1027684" y="205613"/>
                    <a:pt x="1027684" y="459232"/>
                  </a:cubicBezTo>
                  <a:cubicBezTo>
                    <a:pt x="1027684" y="712851"/>
                    <a:pt x="828802" y="918337"/>
                    <a:pt x="583438" y="918337"/>
                  </a:cubicBezTo>
                  <a:lnTo>
                    <a:pt x="444246" y="918337"/>
                  </a:lnTo>
                  <a:cubicBezTo>
                    <a:pt x="198882" y="918337"/>
                    <a:pt x="0" y="712724"/>
                    <a:pt x="0" y="459232"/>
                  </a:cubicBezTo>
                  <a:cubicBezTo>
                    <a:pt x="0" y="205740"/>
                    <a:pt x="198882" y="0"/>
                    <a:pt x="444246" y="0"/>
                  </a:cubicBezTo>
                  <a:close/>
                </a:path>
              </a:pathLst>
            </a:custGeom>
            <a:solidFill>
              <a:srgbClr val="367FBB"/>
            </a:solidFill>
          </p:spPr>
        </p:sp>
        <p:sp>
          <p:nvSpPr>
            <p:cNvPr id="31" name="TextBox 31"/>
            <p:cNvSpPr txBox="1"/>
            <p:nvPr/>
          </p:nvSpPr>
          <p:spPr>
            <a:xfrm>
              <a:off x="0" y="0"/>
              <a:ext cx="1027684" cy="918343"/>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2</a:t>
              </a:r>
            </a:p>
          </p:txBody>
        </p:sp>
      </p:grpSp>
      <p:grpSp>
        <p:nvGrpSpPr>
          <p:cNvPr id="32" name="Group 32"/>
          <p:cNvGrpSpPr/>
          <p:nvPr/>
        </p:nvGrpSpPr>
        <p:grpSpPr>
          <a:xfrm>
            <a:off x="9726734" y="9483614"/>
            <a:ext cx="770763" cy="688757"/>
            <a:chOff x="0" y="0"/>
            <a:chExt cx="1027684" cy="918343"/>
          </a:xfrm>
        </p:grpSpPr>
        <p:sp>
          <p:nvSpPr>
            <p:cNvPr id="33" name="Freeform 33"/>
            <p:cNvSpPr/>
            <p:nvPr/>
          </p:nvSpPr>
          <p:spPr>
            <a:xfrm>
              <a:off x="0" y="0"/>
              <a:ext cx="1027684" cy="918337"/>
            </a:xfrm>
            <a:custGeom>
              <a:avLst/>
              <a:gdLst/>
              <a:ahLst/>
              <a:cxnLst/>
              <a:rect l="l" t="t" r="r" b="b"/>
              <a:pathLst>
                <a:path w="1027684" h="918337">
                  <a:moveTo>
                    <a:pt x="444246" y="0"/>
                  </a:moveTo>
                  <a:lnTo>
                    <a:pt x="583438" y="0"/>
                  </a:lnTo>
                  <a:cubicBezTo>
                    <a:pt x="828802" y="0"/>
                    <a:pt x="1027684" y="205613"/>
                    <a:pt x="1027684" y="459232"/>
                  </a:cubicBezTo>
                  <a:cubicBezTo>
                    <a:pt x="1027684" y="712851"/>
                    <a:pt x="828802" y="918337"/>
                    <a:pt x="583438" y="918337"/>
                  </a:cubicBezTo>
                  <a:lnTo>
                    <a:pt x="444246" y="918337"/>
                  </a:lnTo>
                  <a:cubicBezTo>
                    <a:pt x="198882" y="918337"/>
                    <a:pt x="0" y="712724"/>
                    <a:pt x="0" y="459232"/>
                  </a:cubicBezTo>
                  <a:cubicBezTo>
                    <a:pt x="0" y="205740"/>
                    <a:pt x="198882" y="0"/>
                    <a:pt x="444246" y="0"/>
                  </a:cubicBezTo>
                  <a:close/>
                </a:path>
              </a:pathLst>
            </a:custGeom>
            <a:solidFill>
              <a:srgbClr val="367FBB"/>
            </a:solidFill>
          </p:spPr>
        </p:sp>
        <p:sp>
          <p:nvSpPr>
            <p:cNvPr id="34" name="TextBox 34"/>
            <p:cNvSpPr txBox="1"/>
            <p:nvPr/>
          </p:nvSpPr>
          <p:spPr>
            <a:xfrm>
              <a:off x="0" y="0"/>
              <a:ext cx="1027684" cy="918343"/>
            </a:xfrm>
            <a:prstGeom prst="rect">
              <a:avLst/>
            </a:prstGeom>
          </p:spPr>
          <p:txBody>
            <a:bodyPr lIns="50800" tIns="50800" rIns="50800" bIns="50800" rtlCol="0" anchor="t"/>
            <a:lstStyle/>
            <a:p>
              <a:pPr algn="ctr">
                <a:lnSpc>
                  <a:spcPts val="4320"/>
                </a:lnSpc>
              </a:pPr>
              <a:r>
                <a:rPr lang="en-US" sz="3600" b="1" spc="33">
                  <a:solidFill>
                    <a:srgbClr val="FFFFFF"/>
                  </a:solidFill>
                  <a:latin typeface="TT Rounds Condensed Bold"/>
                  <a:ea typeface="TT Rounds Condensed Bold"/>
                  <a:cs typeface="TT Rounds Condensed Bold"/>
                  <a:sym typeface="TT Rounds Condensed Bold"/>
                </a:rPr>
                <a:t>3</a:t>
              </a:r>
            </a:p>
          </p:txBody>
        </p:sp>
      </p:grpSp>
      <p:sp>
        <p:nvSpPr>
          <p:cNvPr id="35" name="Freeform 35"/>
          <p:cNvSpPr/>
          <p:nvPr/>
        </p:nvSpPr>
        <p:spPr>
          <a:xfrm>
            <a:off x="1266178" y="9662021"/>
            <a:ext cx="532800" cy="524796"/>
          </a:xfrm>
          <a:custGeom>
            <a:avLst/>
            <a:gdLst/>
            <a:ahLst/>
            <a:cxnLst/>
            <a:rect l="l" t="t" r="r" b="b"/>
            <a:pathLst>
              <a:path w="532800" h="524796">
                <a:moveTo>
                  <a:pt x="0" y="0"/>
                </a:moveTo>
                <a:lnTo>
                  <a:pt x="532800" y="0"/>
                </a:lnTo>
                <a:lnTo>
                  <a:pt x="532800" y="524796"/>
                </a:lnTo>
                <a:lnTo>
                  <a:pt x="0" y="524796"/>
                </a:lnTo>
                <a:lnTo>
                  <a:pt x="0" y="0"/>
                </a:lnTo>
                <a:close/>
              </a:path>
            </a:pathLst>
          </a:custGeom>
          <a:blipFill>
            <a:blip r:embed="rId8"/>
            <a:stretch>
              <a:fillRect t="-762" b="-762"/>
            </a:stretch>
          </a:blipFill>
        </p:spPr>
      </p:sp>
      <p:sp>
        <p:nvSpPr>
          <p:cNvPr id="36" name="Freeform 36"/>
          <p:cNvSpPr/>
          <p:nvPr/>
        </p:nvSpPr>
        <p:spPr>
          <a:xfrm>
            <a:off x="31828" y="9633320"/>
            <a:ext cx="532247" cy="532247"/>
          </a:xfrm>
          <a:custGeom>
            <a:avLst/>
            <a:gdLst/>
            <a:ahLst/>
            <a:cxnLst/>
            <a:rect l="l" t="t" r="r" b="b"/>
            <a:pathLst>
              <a:path w="532247" h="532247">
                <a:moveTo>
                  <a:pt x="0" y="0"/>
                </a:moveTo>
                <a:lnTo>
                  <a:pt x="532247" y="0"/>
                </a:lnTo>
                <a:lnTo>
                  <a:pt x="532247" y="532247"/>
                </a:lnTo>
                <a:lnTo>
                  <a:pt x="0" y="532247"/>
                </a:lnTo>
                <a:lnTo>
                  <a:pt x="0" y="0"/>
                </a:lnTo>
                <a:close/>
              </a:path>
            </a:pathLst>
          </a:custGeom>
          <a:blipFill>
            <a:blip r:embed="rId9"/>
            <a:stretch>
              <a:fillRect/>
            </a:stretch>
          </a:blipFill>
        </p:spPr>
      </p:sp>
      <p:sp>
        <p:nvSpPr>
          <p:cNvPr id="37" name="Freeform 37"/>
          <p:cNvSpPr/>
          <p:nvPr/>
        </p:nvSpPr>
        <p:spPr>
          <a:xfrm>
            <a:off x="655041" y="9633320"/>
            <a:ext cx="532800" cy="524796"/>
          </a:xfrm>
          <a:custGeom>
            <a:avLst/>
            <a:gdLst/>
            <a:ahLst/>
            <a:cxnLst/>
            <a:rect l="l" t="t" r="r" b="b"/>
            <a:pathLst>
              <a:path w="532800" h="524796">
                <a:moveTo>
                  <a:pt x="0" y="0"/>
                </a:moveTo>
                <a:lnTo>
                  <a:pt x="532800" y="0"/>
                </a:lnTo>
                <a:lnTo>
                  <a:pt x="532800" y="524796"/>
                </a:lnTo>
                <a:lnTo>
                  <a:pt x="0" y="524796"/>
                </a:lnTo>
                <a:lnTo>
                  <a:pt x="0" y="0"/>
                </a:lnTo>
                <a:close/>
              </a:path>
            </a:pathLst>
          </a:custGeom>
          <a:blipFill>
            <a:blip r:embed="rId10"/>
            <a:stretch>
              <a:fillRect l="-13702" r="-13702"/>
            </a:stretch>
          </a:blipFill>
        </p:spPr>
      </p:sp>
      <p:sp>
        <p:nvSpPr>
          <p:cNvPr id="38" name="Freeform 38"/>
          <p:cNvSpPr/>
          <p:nvPr/>
        </p:nvSpPr>
        <p:spPr>
          <a:xfrm>
            <a:off x="16920340" y="9400645"/>
            <a:ext cx="535165" cy="506764"/>
          </a:xfrm>
          <a:custGeom>
            <a:avLst/>
            <a:gdLst/>
            <a:ahLst/>
            <a:cxnLst/>
            <a:rect l="l" t="t" r="r" b="b"/>
            <a:pathLst>
              <a:path w="535165" h="506764">
                <a:moveTo>
                  <a:pt x="0" y="0"/>
                </a:moveTo>
                <a:lnTo>
                  <a:pt x="535165" y="0"/>
                </a:lnTo>
                <a:lnTo>
                  <a:pt x="535165" y="506764"/>
                </a:lnTo>
                <a:lnTo>
                  <a:pt x="0" y="506764"/>
                </a:lnTo>
                <a:lnTo>
                  <a:pt x="0" y="0"/>
                </a:lnTo>
                <a:close/>
              </a:path>
            </a:pathLst>
          </a:custGeom>
          <a:blipFill>
            <a:blip r:embed="rId11"/>
            <a:stretch>
              <a:fillRect t="-2802" b="-2802"/>
            </a:stretch>
          </a:blipFill>
        </p:spPr>
      </p:sp>
      <p:sp>
        <p:nvSpPr>
          <p:cNvPr id="39" name="Freeform 39"/>
          <p:cNvSpPr/>
          <p:nvPr/>
        </p:nvSpPr>
        <p:spPr>
          <a:xfrm>
            <a:off x="17438949" y="9415506"/>
            <a:ext cx="500400" cy="462315"/>
          </a:xfrm>
          <a:custGeom>
            <a:avLst/>
            <a:gdLst/>
            <a:ahLst/>
            <a:cxnLst/>
            <a:rect l="l" t="t" r="r" b="b"/>
            <a:pathLst>
              <a:path w="500400" h="462315">
                <a:moveTo>
                  <a:pt x="0" y="0"/>
                </a:moveTo>
                <a:lnTo>
                  <a:pt x="500400" y="0"/>
                </a:lnTo>
                <a:lnTo>
                  <a:pt x="500400" y="462315"/>
                </a:lnTo>
                <a:lnTo>
                  <a:pt x="0" y="462315"/>
                </a:lnTo>
                <a:lnTo>
                  <a:pt x="0" y="0"/>
                </a:lnTo>
                <a:close/>
              </a:path>
            </a:pathLst>
          </a:custGeom>
          <a:blipFill>
            <a:blip r:embed="rId12"/>
            <a:stretch>
              <a:fillRect l="-17092" r="-17092"/>
            </a:stretch>
          </a:blipFill>
        </p:spPr>
      </p:sp>
      <p:sp>
        <p:nvSpPr>
          <p:cNvPr id="40" name="Freeform 40"/>
          <p:cNvSpPr/>
          <p:nvPr/>
        </p:nvSpPr>
        <p:spPr>
          <a:xfrm>
            <a:off x="15962079" y="9422994"/>
            <a:ext cx="484415" cy="484415"/>
          </a:xfrm>
          <a:custGeom>
            <a:avLst/>
            <a:gdLst/>
            <a:ahLst/>
            <a:cxnLst/>
            <a:rect l="l" t="t" r="r" b="b"/>
            <a:pathLst>
              <a:path w="484415" h="484415">
                <a:moveTo>
                  <a:pt x="0" y="0"/>
                </a:moveTo>
                <a:lnTo>
                  <a:pt x="484415" y="0"/>
                </a:lnTo>
                <a:lnTo>
                  <a:pt x="484415" y="484415"/>
                </a:lnTo>
                <a:lnTo>
                  <a:pt x="0" y="484415"/>
                </a:lnTo>
                <a:lnTo>
                  <a:pt x="0" y="0"/>
                </a:lnTo>
                <a:close/>
              </a:path>
            </a:pathLst>
          </a:custGeom>
          <a:blipFill>
            <a:blip r:embed="rId13"/>
            <a:stretch>
              <a:fillRect/>
            </a:stretch>
          </a:blipFill>
        </p:spPr>
      </p:sp>
      <p:sp>
        <p:nvSpPr>
          <p:cNvPr id="41" name="Freeform 41"/>
          <p:cNvSpPr/>
          <p:nvPr/>
        </p:nvSpPr>
        <p:spPr>
          <a:xfrm>
            <a:off x="15461245" y="9420886"/>
            <a:ext cx="535164" cy="496118"/>
          </a:xfrm>
          <a:custGeom>
            <a:avLst/>
            <a:gdLst/>
            <a:ahLst/>
            <a:cxnLst/>
            <a:rect l="l" t="t" r="r" b="b"/>
            <a:pathLst>
              <a:path w="535164" h="496118">
                <a:moveTo>
                  <a:pt x="0" y="0"/>
                </a:moveTo>
                <a:lnTo>
                  <a:pt x="535164" y="0"/>
                </a:lnTo>
                <a:lnTo>
                  <a:pt x="535164" y="496118"/>
                </a:lnTo>
                <a:lnTo>
                  <a:pt x="0" y="496118"/>
                </a:lnTo>
                <a:lnTo>
                  <a:pt x="0" y="0"/>
                </a:lnTo>
                <a:close/>
              </a:path>
            </a:pathLst>
          </a:custGeom>
          <a:blipFill>
            <a:blip r:embed="rId14"/>
            <a:stretch>
              <a:fillRect t="-47" b="-47"/>
            </a:stretch>
          </a:blipFill>
        </p:spPr>
      </p:sp>
      <p:sp>
        <p:nvSpPr>
          <p:cNvPr id="42" name="Freeform 42"/>
          <p:cNvSpPr/>
          <p:nvPr/>
        </p:nvSpPr>
        <p:spPr>
          <a:xfrm>
            <a:off x="16436496" y="9411302"/>
            <a:ext cx="497893" cy="484416"/>
          </a:xfrm>
          <a:custGeom>
            <a:avLst/>
            <a:gdLst/>
            <a:ahLst/>
            <a:cxnLst/>
            <a:rect l="l" t="t" r="r" b="b"/>
            <a:pathLst>
              <a:path w="497893" h="484416">
                <a:moveTo>
                  <a:pt x="0" y="0"/>
                </a:moveTo>
                <a:lnTo>
                  <a:pt x="497893" y="0"/>
                </a:lnTo>
                <a:lnTo>
                  <a:pt x="497893" y="484416"/>
                </a:lnTo>
                <a:lnTo>
                  <a:pt x="0" y="484416"/>
                </a:lnTo>
                <a:lnTo>
                  <a:pt x="0" y="0"/>
                </a:lnTo>
                <a:close/>
              </a:path>
            </a:pathLst>
          </a:custGeom>
          <a:blipFill>
            <a:blip r:embed="rId15"/>
            <a:stretch>
              <a:fillRect l="-77" r="-77"/>
            </a:stretch>
          </a:blipFill>
        </p:spPr>
      </p:sp>
      <p:sp>
        <p:nvSpPr>
          <p:cNvPr id="43" name="Freeform 43"/>
          <p:cNvSpPr/>
          <p:nvPr/>
        </p:nvSpPr>
        <p:spPr>
          <a:xfrm>
            <a:off x="14821708" y="9433738"/>
            <a:ext cx="620908" cy="444083"/>
          </a:xfrm>
          <a:custGeom>
            <a:avLst/>
            <a:gdLst/>
            <a:ahLst/>
            <a:cxnLst/>
            <a:rect l="l" t="t" r="r" b="b"/>
            <a:pathLst>
              <a:path w="620908" h="444083">
                <a:moveTo>
                  <a:pt x="0" y="0"/>
                </a:moveTo>
                <a:lnTo>
                  <a:pt x="620908" y="0"/>
                </a:lnTo>
                <a:lnTo>
                  <a:pt x="620908" y="444083"/>
                </a:lnTo>
                <a:lnTo>
                  <a:pt x="0" y="444083"/>
                </a:lnTo>
                <a:lnTo>
                  <a:pt x="0" y="0"/>
                </a:lnTo>
                <a:close/>
              </a:path>
            </a:pathLst>
          </a:custGeom>
          <a:blipFill>
            <a:blip r:embed="rId16"/>
            <a:stretch>
              <a:fillRect/>
            </a:stretch>
          </a:blipFill>
        </p:spPr>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t="-38888" b="-38888"/>
              </a:stretch>
            </a:blipFill>
          </p:spPr>
        </p:sp>
      </p:grpSp>
      <p:graphicFrame>
        <p:nvGraphicFramePr>
          <p:cNvPr id="4" name="Table 4"/>
          <p:cNvGraphicFramePr>
            <a:graphicFrameLocks noGrp="1"/>
          </p:cNvGraphicFramePr>
          <p:nvPr/>
        </p:nvGraphicFramePr>
        <p:xfrm>
          <a:off x="-19050" y="1510259"/>
          <a:ext cx="18478501" cy="5397498"/>
        </p:xfrm>
        <a:graphic>
          <a:graphicData uri="http://schemas.openxmlformats.org/drawingml/2006/table">
            <a:tbl>
              <a:tblPr/>
              <a:tblGrid>
                <a:gridCol w="5708843">
                  <a:extLst>
                    <a:ext uri="{9D8B030D-6E8A-4147-A177-3AD203B41FA5}">
                      <a16:colId xmlns:a16="http://schemas.microsoft.com/office/drawing/2014/main" val="20000"/>
                    </a:ext>
                  </a:extLst>
                </a:gridCol>
                <a:gridCol w="1990926">
                  <a:extLst>
                    <a:ext uri="{9D8B030D-6E8A-4147-A177-3AD203B41FA5}">
                      <a16:colId xmlns:a16="http://schemas.microsoft.com/office/drawing/2014/main" val="20001"/>
                    </a:ext>
                  </a:extLst>
                </a:gridCol>
                <a:gridCol w="1969747">
                  <a:extLst>
                    <a:ext uri="{9D8B030D-6E8A-4147-A177-3AD203B41FA5}">
                      <a16:colId xmlns:a16="http://schemas.microsoft.com/office/drawing/2014/main" val="20002"/>
                    </a:ext>
                  </a:extLst>
                </a:gridCol>
                <a:gridCol w="1704933">
                  <a:extLst>
                    <a:ext uri="{9D8B030D-6E8A-4147-A177-3AD203B41FA5}">
                      <a16:colId xmlns:a16="http://schemas.microsoft.com/office/drawing/2014/main" val="20003"/>
                    </a:ext>
                  </a:extLst>
                </a:gridCol>
                <a:gridCol w="1832039">
                  <a:extLst>
                    <a:ext uri="{9D8B030D-6E8A-4147-A177-3AD203B41FA5}">
                      <a16:colId xmlns:a16="http://schemas.microsoft.com/office/drawing/2014/main" val="20004"/>
                    </a:ext>
                  </a:extLst>
                </a:gridCol>
                <a:gridCol w="1355380">
                  <a:extLst>
                    <a:ext uri="{9D8B030D-6E8A-4147-A177-3AD203B41FA5}">
                      <a16:colId xmlns:a16="http://schemas.microsoft.com/office/drawing/2014/main" val="20005"/>
                    </a:ext>
                  </a:extLst>
                </a:gridCol>
                <a:gridCol w="3916633">
                  <a:extLst>
                    <a:ext uri="{9D8B030D-6E8A-4147-A177-3AD203B41FA5}">
                      <a16:colId xmlns:a16="http://schemas.microsoft.com/office/drawing/2014/main" val="20006"/>
                    </a:ext>
                  </a:extLst>
                </a:gridCol>
              </a:tblGrid>
              <a:tr h="884267">
                <a:tc>
                  <a:txBody>
                    <a:bodyPr/>
                    <a:lstStyle/>
                    <a:p>
                      <a:pPr algn="l">
                        <a:lnSpc>
                          <a:spcPts val="1800"/>
                        </a:lnSpc>
                        <a:defRPr/>
                      </a:pPr>
                      <a:r>
                        <a:rPr lang="en-US" sz="1500" b="1" spc="-59">
                          <a:solidFill>
                            <a:srgbClr val="003399"/>
                          </a:solidFill>
                          <a:latin typeface="Open Sans 1 Bold"/>
                          <a:ea typeface="Open Sans 1 Bold"/>
                          <a:cs typeface="Open Sans 1 Bold"/>
                          <a:sym typeface="Open Sans 1 Bold"/>
                        </a:rPr>
                        <a:t>DESTEKLER/YARARLANICILAR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a:lnSpc>
                          <a:spcPts val="1800"/>
                        </a:lnSpc>
                        <a:defRPr/>
                      </a:pPr>
                      <a:r>
                        <a:rPr lang="en-US" sz="1500" b="1" spc="-59">
                          <a:solidFill>
                            <a:srgbClr val="003399"/>
                          </a:solidFill>
                          <a:latin typeface="Open Sans 1 Bold"/>
                          <a:ea typeface="Open Sans 1 Bold"/>
                          <a:cs typeface="Open Sans 1 Bold"/>
                          <a:sym typeface="Open Sans 1 Bold"/>
                        </a:rPr>
                        <a:t>Şirketler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a:lnSpc>
                          <a:spcPts val="1800"/>
                        </a:lnSpc>
                        <a:defRPr/>
                      </a:pPr>
                      <a:r>
                        <a:rPr lang="en-US" sz="1500" b="1" spc="-59">
                          <a:solidFill>
                            <a:srgbClr val="003399"/>
                          </a:solidFill>
                          <a:latin typeface="Open Sans 1 Bold"/>
                          <a:ea typeface="Open Sans 1 Bold"/>
                          <a:cs typeface="Open Sans 1 Bold"/>
                          <a:sym typeface="Open Sans 1 Bold"/>
                        </a:rPr>
                        <a:t>E-İhracat Konsorsiyumları</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a:lnSpc>
                          <a:spcPts val="1800"/>
                        </a:lnSpc>
                        <a:defRPr/>
                      </a:pPr>
                      <a:r>
                        <a:rPr lang="en-US" sz="1500" b="1" spc="-59">
                          <a:solidFill>
                            <a:srgbClr val="003399"/>
                          </a:solidFill>
                          <a:latin typeface="Open Sans 1 Bold"/>
                          <a:ea typeface="Open Sans 1 Bold"/>
                          <a:cs typeface="Open Sans 1 Bold"/>
                          <a:sym typeface="Open Sans 1 Bold"/>
                        </a:rPr>
                        <a:t>Perakende E-Ticaret Siteleri</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a:lnSpc>
                          <a:spcPts val="1800"/>
                        </a:lnSpc>
                        <a:defRPr/>
                      </a:pPr>
                      <a:r>
                        <a:rPr lang="en-US" sz="1500" b="1" spc="-59">
                          <a:solidFill>
                            <a:srgbClr val="003399"/>
                          </a:solidFill>
                          <a:latin typeface="Open Sans 1 Bold"/>
                          <a:ea typeface="Open Sans 1 Bold"/>
                          <a:cs typeface="Open Sans 1 Bold"/>
                          <a:sym typeface="Open Sans 1 Bold"/>
                        </a:rPr>
                        <a:t>B2B Platformlar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a:lnSpc>
                          <a:spcPts val="1800"/>
                        </a:lnSpc>
                        <a:defRPr/>
                      </a:pPr>
                      <a:r>
                        <a:rPr lang="en-US" sz="1500" b="1" spc="-59">
                          <a:solidFill>
                            <a:srgbClr val="003399"/>
                          </a:solidFill>
                          <a:latin typeface="Open Sans 1 Bold"/>
                          <a:ea typeface="Open Sans 1 Bold"/>
                          <a:cs typeface="Open Sans 1 Bold"/>
                          <a:sym typeface="Open Sans 1 Bold"/>
                        </a:rPr>
                        <a:t>Pazaryerleri</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a:lnSpc>
                          <a:spcPts val="1800"/>
                        </a:lnSpc>
                        <a:defRPr/>
                      </a:pPr>
                      <a:r>
                        <a:rPr lang="en-US" sz="1500" b="1" spc="-59">
                          <a:solidFill>
                            <a:srgbClr val="003399"/>
                          </a:solidFill>
                          <a:latin typeface="Open Sans 1 Bold"/>
                          <a:ea typeface="Open Sans 1 Bold"/>
                          <a:cs typeface="Open Sans 1 Bold"/>
                          <a:sym typeface="Open Sans 1 Bold"/>
                        </a:rPr>
                        <a:t>Uygulanacak Ülkeler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0000"/>
                  </a:ext>
                </a:extLst>
              </a:tr>
              <a:tr h="326713">
                <a:tc gridSpan="7">
                  <a:txBody>
                    <a:bodyPr/>
                    <a:lstStyle/>
                    <a:p>
                      <a:pPr algn="ctr">
                        <a:lnSpc>
                          <a:spcPts val="1800"/>
                        </a:lnSpc>
                        <a:defRPr/>
                      </a:pPr>
                      <a:r>
                        <a:rPr lang="en-US" sz="1500" b="1" spc="-59">
                          <a:solidFill>
                            <a:srgbClr val="003399"/>
                          </a:solidFill>
                          <a:latin typeface="Open Sans 1 Bold"/>
                          <a:ea typeface="Open Sans 1 Bold"/>
                          <a:cs typeface="Open Sans 1 Bold"/>
                          <a:sym typeface="Open Sans 1 Bold"/>
                        </a:rPr>
                        <a:t>E-İhracata Yönelik Genel Destekler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00"/>
                        </a:lnSpc>
                        <a:defRPr/>
                      </a:pPr>
                      <a:r>
                        <a:rPr lang="en-US" sz="1500" b="1" spc="-59">
                          <a:solidFill>
                            <a:srgbClr val="003399"/>
                          </a:solidFill>
                          <a:latin typeface="Open Sans 1 Bold"/>
                          <a:ea typeface="Open Sans 1 Bold"/>
                          <a:cs typeface="Open Sans 1 Bold"/>
                          <a:sym typeface="Open Sans 1 Bold"/>
                        </a:rPr>
                        <a:t>E-İhracata Yönelik Genel Destekler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00"/>
                        </a:lnSpc>
                        <a:defRPr/>
                      </a:pPr>
                      <a:r>
                        <a:rPr lang="en-US" sz="1500" b="1" spc="-59">
                          <a:solidFill>
                            <a:srgbClr val="003399"/>
                          </a:solidFill>
                          <a:latin typeface="Open Sans 1 Bold"/>
                          <a:ea typeface="Open Sans 1 Bold"/>
                          <a:cs typeface="Open Sans 1 Bold"/>
                          <a:sym typeface="Open Sans 1 Bold"/>
                        </a:rPr>
                        <a:t>E-İhracata Yönelik Genel Destekler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00"/>
                        </a:lnSpc>
                        <a:defRPr/>
                      </a:pPr>
                      <a:r>
                        <a:rPr lang="en-US" sz="1500" b="1" spc="-59">
                          <a:solidFill>
                            <a:srgbClr val="003399"/>
                          </a:solidFill>
                          <a:latin typeface="Open Sans 1 Bold"/>
                          <a:ea typeface="Open Sans 1 Bold"/>
                          <a:cs typeface="Open Sans 1 Bold"/>
                          <a:sym typeface="Open Sans 1 Bold"/>
                        </a:rPr>
                        <a:t>E-İhracata Yönelik Genel Destekler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00"/>
                        </a:lnSpc>
                        <a:defRPr/>
                      </a:pPr>
                      <a:r>
                        <a:rPr lang="en-US" sz="1500" b="1" spc="-59">
                          <a:solidFill>
                            <a:srgbClr val="003399"/>
                          </a:solidFill>
                          <a:latin typeface="Open Sans 1 Bold"/>
                          <a:ea typeface="Open Sans 1 Bold"/>
                          <a:cs typeface="Open Sans 1 Bold"/>
                          <a:sym typeface="Open Sans 1 Bold"/>
                        </a:rPr>
                        <a:t>E-İhracata Yönelik Genel Destekler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00"/>
                        </a:lnSpc>
                        <a:defRPr/>
                      </a:pPr>
                      <a:r>
                        <a:rPr lang="en-US" sz="1500" b="1" spc="-59">
                          <a:solidFill>
                            <a:srgbClr val="003399"/>
                          </a:solidFill>
                          <a:latin typeface="Open Sans 1 Bold"/>
                          <a:ea typeface="Open Sans 1 Bold"/>
                          <a:cs typeface="Open Sans 1 Bold"/>
                          <a:sym typeface="Open Sans 1 Bold"/>
                        </a:rPr>
                        <a:t>E-İhracata Yönelik Genel Destekler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00"/>
                        </a:lnSpc>
                        <a:defRPr/>
                      </a:pPr>
                      <a:r>
                        <a:rPr lang="en-US" sz="1500" b="1" spc="-59">
                          <a:solidFill>
                            <a:srgbClr val="003399"/>
                          </a:solidFill>
                          <a:latin typeface="Open Sans 1 Bold"/>
                          <a:ea typeface="Open Sans 1 Bold"/>
                          <a:cs typeface="Open Sans 1 Bold"/>
                          <a:sym typeface="Open Sans 1 Bold"/>
                        </a:rPr>
                        <a:t>E-İhracata Yönelik Genel Destekler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001"/>
                  </a:ext>
                </a:extLst>
              </a:tr>
              <a:tr h="386002">
                <a:tc>
                  <a:txBody>
                    <a:bodyPr/>
                    <a:lstStyle/>
                    <a:p>
                      <a:pPr algn="l">
                        <a:lnSpc>
                          <a:spcPts val="2160"/>
                        </a:lnSpc>
                        <a:defRPr/>
                      </a:pPr>
                      <a:r>
                        <a:rPr lang="en-US" sz="1800" b="1" spc="-71">
                          <a:solidFill>
                            <a:srgbClr val="003399"/>
                          </a:solidFill>
                          <a:latin typeface="Open Sans 1 Bold"/>
                          <a:ea typeface="Open Sans 1 Bold"/>
                          <a:cs typeface="Open Sans 1 Bold"/>
                          <a:sym typeface="Open Sans 1 Bold"/>
                        </a:rPr>
                        <a:t> Pazara Giriş Rapor Desteği</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3399"/>
                          </a:solidFill>
                          <a:latin typeface="Open Sans 1"/>
                          <a:ea typeface="Open Sans 1"/>
                          <a:cs typeface="Open Sans 1"/>
                          <a:sym typeface="Open Sans 1"/>
                        </a:rPr>
                        <a:t>Tüm Ülkeler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82194">
                <a:tc>
                  <a:txBody>
                    <a:bodyPr/>
                    <a:lstStyle/>
                    <a:p>
                      <a:pPr algn="l">
                        <a:lnSpc>
                          <a:spcPts val="2160"/>
                        </a:lnSpc>
                        <a:defRPr/>
                      </a:pPr>
                      <a:r>
                        <a:rPr lang="en-US" sz="1800" b="1" spc="-71">
                          <a:solidFill>
                            <a:srgbClr val="003399"/>
                          </a:solidFill>
                          <a:latin typeface="Open Sans 1 Bold"/>
                          <a:ea typeface="Open Sans 1 Bold"/>
                          <a:cs typeface="Open Sans 1 Bold"/>
                          <a:sym typeface="Open Sans 1 Bold"/>
                        </a:rPr>
                        <a:t> Dijital Pazaryeri Tanıtım Desteği </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3399"/>
                          </a:solidFill>
                          <a:latin typeface="Open Sans 1"/>
                          <a:ea typeface="Open Sans 1"/>
                          <a:cs typeface="Open Sans 1"/>
                          <a:sym typeface="Open Sans 1"/>
                        </a:rPr>
                        <a:t>Tüm Ülkeler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82194">
                <a:tc>
                  <a:txBody>
                    <a:bodyPr/>
                    <a:lstStyle/>
                    <a:p>
                      <a:pPr algn="l">
                        <a:lnSpc>
                          <a:spcPts val="2160"/>
                        </a:lnSpc>
                        <a:defRPr/>
                      </a:pPr>
                      <a:r>
                        <a:rPr lang="en-US" sz="1800" b="1" spc="-71">
                          <a:solidFill>
                            <a:srgbClr val="003399"/>
                          </a:solidFill>
                          <a:latin typeface="Open Sans 1 Bold"/>
                          <a:ea typeface="Open Sans 1 Bold"/>
                          <a:cs typeface="Open Sans 1 Bold"/>
                          <a:sym typeface="Open Sans 1 Bold"/>
                        </a:rPr>
                        <a:t> E-İhracatı Tanıtım</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3399"/>
                          </a:solidFill>
                          <a:latin typeface="Open Sans 1"/>
                          <a:ea typeface="Open Sans 1"/>
                          <a:cs typeface="Open Sans 1"/>
                          <a:sym typeface="Open Sans 1"/>
                        </a:rPr>
                        <a:t> Tüm Ülkeler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87003">
                <a:tc>
                  <a:txBody>
                    <a:bodyPr/>
                    <a:lstStyle/>
                    <a:p>
                      <a:pPr algn="l">
                        <a:lnSpc>
                          <a:spcPts val="2160"/>
                        </a:lnSpc>
                        <a:defRPr/>
                      </a:pPr>
                      <a:r>
                        <a:rPr lang="en-US" sz="1800" b="1" spc="-71">
                          <a:solidFill>
                            <a:srgbClr val="003399"/>
                          </a:solidFill>
                          <a:latin typeface="Open Sans 1 Bold"/>
                          <a:ea typeface="Open Sans 1 Bold"/>
                          <a:cs typeface="Open Sans 1 Bold"/>
                          <a:sym typeface="Open Sans 1 Bold"/>
                        </a:rPr>
                        <a:t> Sipariş Karşılama Hizmeti Desteği </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3399"/>
                          </a:solidFill>
                          <a:latin typeface="Open Sans 1"/>
                          <a:ea typeface="Open Sans 1"/>
                          <a:cs typeface="Open Sans 1"/>
                          <a:sym typeface="Open Sans 1"/>
                        </a:rPr>
                        <a:t>Tüm Ülkeler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82194">
                <a:tc>
                  <a:txBody>
                    <a:bodyPr/>
                    <a:lstStyle/>
                    <a:p>
                      <a:pPr algn="l">
                        <a:lnSpc>
                          <a:spcPts val="2160"/>
                        </a:lnSpc>
                        <a:defRPr/>
                      </a:pPr>
                      <a:r>
                        <a:rPr lang="en-US" sz="1800" b="1" spc="-71">
                          <a:solidFill>
                            <a:srgbClr val="003399"/>
                          </a:solidFill>
                          <a:latin typeface="Open Sans 1 Bold"/>
                          <a:ea typeface="Open Sans 1 Bold"/>
                          <a:cs typeface="Open Sans 1 Bold"/>
                          <a:sym typeface="Open Sans 1 Bold"/>
                        </a:rPr>
                        <a:t> Yurt Dışı Depo Kira Desteği</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3399"/>
                          </a:solidFill>
                          <a:latin typeface="Open Sans 1"/>
                          <a:ea typeface="Open Sans 1"/>
                          <a:cs typeface="Open Sans 1"/>
                          <a:sym typeface="Open Sans 1"/>
                        </a:rPr>
                        <a:t>Tüm Ülkeler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82194">
                <a:tc>
                  <a:txBody>
                    <a:bodyPr/>
                    <a:lstStyle/>
                    <a:p>
                      <a:pPr algn="l">
                        <a:lnSpc>
                          <a:spcPts val="2160"/>
                        </a:lnSpc>
                        <a:defRPr/>
                      </a:pPr>
                      <a:r>
                        <a:rPr lang="en-US" sz="1800" b="1" spc="-71">
                          <a:solidFill>
                            <a:srgbClr val="003399"/>
                          </a:solidFill>
                          <a:latin typeface="Open Sans 1 Bold"/>
                          <a:ea typeface="Open Sans 1 Bold"/>
                          <a:cs typeface="Open Sans 1 Bold"/>
                          <a:sym typeface="Open Sans 1 Bold"/>
                        </a:rPr>
                        <a:t> Yurt Dışı Pazaryerlerine Entegrasyon Desteği</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3399"/>
                          </a:solidFill>
                          <a:latin typeface="Open Sans 1"/>
                          <a:ea typeface="Open Sans 1"/>
                          <a:cs typeface="Open Sans 1"/>
                          <a:sym typeface="Open Sans 1"/>
                        </a:rPr>
                        <a:t>Tüm Ülkeler</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770569">
                <a:tc>
                  <a:txBody>
                    <a:bodyPr/>
                    <a:lstStyle/>
                    <a:p>
                      <a:pPr algn="l">
                        <a:lnSpc>
                          <a:spcPts val="2160"/>
                        </a:lnSpc>
                        <a:defRPr/>
                      </a:pPr>
                      <a:r>
                        <a:rPr lang="en-US" sz="1800" b="1" spc="-71" dirty="0">
                          <a:solidFill>
                            <a:srgbClr val="203764"/>
                          </a:solidFill>
                          <a:latin typeface="Open Sans 1 Bold"/>
                          <a:ea typeface="Open Sans 1 Bold"/>
                          <a:cs typeface="Open Sans 1 Bold"/>
                          <a:sym typeface="Open Sans 1 Bold"/>
                        </a:rPr>
                        <a:t> </a:t>
                      </a:r>
                      <a:r>
                        <a:rPr lang="en-US" sz="1800" b="1" spc="-71" dirty="0" err="1">
                          <a:solidFill>
                            <a:srgbClr val="203764"/>
                          </a:solidFill>
                          <a:latin typeface="Open Sans 1 Bold"/>
                          <a:ea typeface="Open Sans 1 Bold"/>
                          <a:cs typeface="Open Sans 1 Bold"/>
                          <a:sym typeface="Open Sans 1 Bold"/>
                        </a:rPr>
                        <a:t>Çevrimiçi</a:t>
                      </a:r>
                      <a:r>
                        <a:rPr lang="en-US" sz="1800" b="1" spc="-71" dirty="0">
                          <a:solidFill>
                            <a:srgbClr val="203764"/>
                          </a:solidFill>
                          <a:latin typeface="Open Sans 1 Bold"/>
                          <a:ea typeface="Open Sans 1 Bold"/>
                          <a:cs typeface="Open Sans 1 Bold"/>
                          <a:sym typeface="Open Sans 1 Bold"/>
                        </a:rPr>
                        <a:t> </a:t>
                      </a:r>
                      <a:r>
                        <a:rPr lang="en-US" sz="1800" b="1" spc="-71" dirty="0" err="1">
                          <a:solidFill>
                            <a:srgbClr val="203764"/>
                          </a:solidFill>
                          <a:latin typeface="Open Sans 1 Bold"/>
                          <a:ea typeface="Open Sans 1 Bold"/>
                          <a:cs typeface="Open Sans 1 Bold"/>
                          <a:sym typeface="Open Sans 1 Bold"/>
                        </a:rPr>
                        <a:t>Mağaza</a:t>
                      </a:r>
                      <a:r>
                        <a:rPr lang="en-US" sz="1800" b="1" spc="-71" dirty="0">
                          <a:solidFill>
                            <a:srgbClr val="203764"/>
                          </a:solidFill>
                          <a:latin typeface="Open Sans 1 Bold"/>
                          <a:ea typeface="Open Sans 1 Bold"/>
                          <a:cs typeface="Open Sans 1 Bold"/>
                          <a:sym typeface="Open Sans 1 Bold"/>
                        </a:rPr>
                        <a:t> </a:t>
                      </a:r>
                      <a:r>
                        <a:rPr lang="en-US" sz="1800" b="1" spc="-71" dirty="0" err="1">
                          <a:solidFill>
                            <a:srgbClr val="203764"/>
                          </a:solidFill>
                          <a:latin typeface="Open Sans 1 Bold"/>
                          <a:ea typeface="Open Sans 1 Bold"/>
                          <a:cs typeface="Open Sans 1 Bold"/>
                          <a:sym typeface="Open Sans 1 Bold"/>
                        </a:rPr>
                        <a:t>Desteği</a:t>
                      </a:r>
                      <a:r>
                        <a:rPr lang="en-US" sz="1800" b="1" spc="-71" dirty="0">
                          <a:solidFill>
                            <a:srgbClr val="203764"/>
                          </a:solidFill>
                          <a:latin typeface="Open Sans 1 Bold"/>
                          <a:ea typeface="Open Sans 1 Bold"/>
                          <a:cs typeface="Open Sans 1 Bold"/>
                          <a:sym typeface="Open Sans 1 Bold"/>
                        </a:rPr>
                        <a:t> </a:t>
                      </a:r>
                      <a:r>
                        <a:rPr lang="en-US" sz="1800" b="1" spc="-71" dirty="0" err="1">
                          <a:solidFill>
                            <a:srgbClr val="203764"/>
                          </a:solidFill>
                          <a:latin typeface="Open Sans 1 Bold"/>
                          <a:ea typeface="Open Sans 1 Bold"/>
                          <a:cs typeface="Open Sans 1 Bold"/>
                          <a:sym typeface="Open Sans 1 Bold"/>
                        </a:rPr>
                        <a:t>ve</a:t>
                      </a:r>
                      <a:r>
                        <a:rPr lang="en-US" sz="1800" b="1" spc="-71" dirty="0">
                          <a:solidFill>
                            <a:srgbClr val="203764"/>
                          </a:solidFill>
                          <a:latin typeface="Open Sans 1 Bold"/>
                          <a:ea typeface="Open Sans 1 Bold"/>
                          <a:cs typeface="Open Sans 1 Bold"/>
                          <a:sym typeface="Open Sans 1 Bold"/>
                        </a:rPr>
                        <a:t> </a:t>
                      </a:r>
                      <a:r>
                        <a:rPr lang="en-US" sz="1800" b="1" spc="-71" dirty="0" err="1">
                          <a:solidFill>
                            <a:srgbClr val="203764"/>
                          </a:solidFill>
                          <a:latin typeface="Open Sans 1 Bold"/>
                          <a:ea typeface="Open Sans 1 Bold"/>
                          <a:cs typeface="Open Sans 1 Bold"/>
                          <a:sym typeface="Open Sans 1 Bold"/>
                        </a:rPr>
                        <a:t>Hedef</a:t>
                      </a:r>
                      <a:r>
                        <a:rPr lang="en-US" sz="1800" b="1" spc="-71" dirty="0">
                          <a:solidFill>
                            <a:srgbClr val="203764"/>
                          </a:solidFill>
                          <a:latin typeface="Open Sans 1 Bold"/>
                          <a:ea typeface="Open Sans 1 Bold"/>
                          <a:cs typeface="Open Sans 1 Bold"/>
                          <a:sym typeface="Open Sans 1 Bold"/>
                        </a:rPr>
                        <a:t> </a:t>
                      </a:r>
                      <a:r>
                        <a:rPr lang="en-US" sz="1800" b="1" spc="-71" dirty="0" err="1">
                          <a:solidFill>
                            <a:srgbClr val="203764"/>
                          </a:solidFill>
                          <a:latin typeface="Open Sans 1 Bold"/>
                          <a:ea typeface="Open Sans 1 Bold"/>
                          <a:cs typeface="Open Sans 1 Bold"/>
                          <a:sym typeface="Open Sans 1 Bold"/>
                        </a:rPr>
                        <a:t>Ülke</a:t>
                      </a:r>
                      <a:r>
                        <a:rPr lang="en-US" sz="1800" b="1" spc="-71" dirty="0">
                          <a:solidFill>
                            <a:srgbClr val="203764"/>
                          </a:solidFill>
                          <a:latin typeface="Open Sans 1 Bold"/>
                          <a:ea typeface="Open Sans 1 Bold"/>
                          <a:cs typeface="Open Sans 1 Bold"/>
                          <a:sym typeface="Open Sans 1 Bold"/>
                        </a:rPr>
                        <a:t> E-</a:t>
                      </a:r>
                      <a:r>
                        <a:rPr lang="en-US" sz="1800" b="1" spc="-71" dirty="0" err="1">
                          <a:solidFill>
                            <a:srgbClr val="203764"/>
                          </a:solidFill>
                          <a:latin typeface="Open Sans 1 Bold"/>
                          <a:ea typeface="Open Sans 1 Bold"/>
                          <a:cs typeface="Open Sans 1 Bold"/>
                          <a:sym typeface="Open Sans 1 Bold"/>
                        </a:rPr>
                        <a:t>ticaret</a:t>
                      </a:r>
                      <a:r>
                        <a:rPr lang="en-US" sz="1800" b="1" spc="-71" dirty="0">
                          <a:solidFill>
                            <a:srgbClr val="203764"/>
                          </a:solidFill>
                          <a:latin typeface="Open Sans 1 Bold"/>
                          <a:ea typeface="Open Sans 1 Bold"/>
                          <a:cs typeface="Open Sans 1 Bold"/>
                          <a:sym typeface="Open Sans 1 Bold"/>
                        </a:rPr>
                        <a:t>           </a:t>
                      </a:r>
                      <a:r>
                        <a:rPr lang="en-US" sz="1800" b="1" spc="-71" dirty="0" err="1">
                          <a:solidFill>
                            <a:srgbClr val="203764"/>
                          </a:solidFill>
                          <a:latin typeface="Open Sans 1 Bold"/>
                          <a:ea typeface="Open Sans 1 Bold"/>
                          <a:cs typeface="Open Sans 1 Bold"/>
                          <a:sym typeface="Open Sans 1 Bold"/>
                        </a:rPr>
                        <a:t>Paydaşlarından</a:t>
                      </a:r>
                      <a:r>
                        <a:rPr lang="en-US" sz="1800" b="1" spc="-71" dirty="0">
                          <a:solidFill>
                            <a:srgbClr val="203764"/>
                          </a:solidFill>
                          <a:latin typeface="Open Sans 1 Bold"/>
                          <a:ea typeface="Open Sans 1 Bold"/>
                          <a:cs typeface="Open Sans 1 Bold"/>
                          <a:sym typeface="Open Sans 1 Bold"/>
                        </a:rPr>
                        <a:t> </a:t>
                      </a:r>
                      <a:r>
                        <a:rPr lang="en-US" sz="1800" b="1" spc="-71" dirty="0" err="1">
                          <a:solidFill>
                            <a:srgbClr val="203764"/>
                          </a:solidFill>
                          <a:latin typeface="Open Sans 1 Bold"/>
                          <a:ea typeface="Open Sans 1 Bold"/>
                          <a:cs typeface="Open Sans 1 Bold"/>
                          <a:sym typeface="Open Sans 1 Bold"/>
                        </a:rPr>
                        <a:t>Alınan</a:t>
                      </a:r>
                      <a:r>
                        <a:rPr lang="en-US" sz="1800" b="1" spc="-71" dirty="0">
                          <a:solidFill>
                            <a:srgbClr val="203764"/>
                          </a:solidFill>
                          <a:latin typeface="Open Sans 1 Bold"/>
                          <a:ea typeface="Open Sans 1 Bold"/>
                          <a:cs typeface="Open Sans 1 Bold"/>
                          <a:sym typeface="Open Sans 1 Bold"/>
                        </a:rPr>
                        <a:t> </a:t>
                      </a:r>
                      <a:r>
                        <a:rPr lang="en-US" sz="1800" b="1" spc="-71" dirty="0" err="1">
                          <a:solidFill>
                            <a:srgbClr val="203764"/>
                          </a:solidFill>
                          <a:latin typeface="Open Sans 1 Bold"/>
                          <a:ea typeface="Open Sans 1 Bold"/>
                          <a:cs typeface="Open Sans 1 Bold"/>
                          <a:sym typeface="Open Sans 1 Bold"/>
                        </a:rPr>
                        <a:t>Hizmetler</a:t>
                      </a:r>
                      <a:r>
                        <a:rPr lang="en-US" sz="1800" b="1" spc="-71" dirty="0">
                          <a:solidFill>
                            <a:srgbClr val="203764"/>
                          </a:solidFill>
                          <a:latin typeface="Open Sans 1 Bold"/>
                          <a:ea typeface="Open Sans 1 Bold"/>
                          <a:cs typeface="Open Sans 1 Bold"/>
                          <a:sym typeface="Open Sans 1 Bold"/>
                        </a:rPr>
                        <a:t> </a:t>
                      </a:r>
                      <a:r>
                        <a:rPr lang="en-US" sz="1800" b="1" spc="-71" dirty="0" err="1">
                          <a:solidFill>
                            <a:srgbClr val="203764"/>
                          </a:solidFill>
                          <a:latin typeface="Open Sans 1 Bold"/>
                          <a:ea typeface="Open Sans 1 Bold"/>
                          <a:cs typeface="Open Sans 1 Bold"/>
                          <a:sym typeface="Open Sans 1 Bold"/>
                        </a:rPr>
                        <a:t>Desteği</a:t>
                      </a:r>
                      <a:r>
                        <a:rPr lang="en-US" sz="1800" b="1" spc="-71" dirty="0">
                          <a:solidFill>
                            <a:srgbClr val="203764"/>
                          </a:solidFill>
                          <a:latin typeface="Open Sans 1 Bold"/>
                          <a:ea typeface="Open Sans 1 Bold"/>
                          <a:cs typeface="Open Sans 1 Bold"/>
                          <a:sym typeface="Open Sans 1 Bold"/>
                        </a:rPr>
                        <a:t> </a:t>
                      </a:r>
                      <a:r>
                        <a:rPr lang="en-US" sz="1800" b="1" spc="-71" dirty="0">
                          <a:solidFill>
                            <a:srgbClr val="FF0000"/>
                          </a:solidFill>
                          <a:latin typeface="Open Sans 1 Bold"/>
                          <a:ea typeface="Open Sans 1 Bold"/>
                          <a:cs typeface="Open Sans 1 Bold"/>
                          <a:sym typeface="Open Sans 1 Bold"/>
                        </a:rPr>
                        <a:t>*</a:t>
                      </a:r>
                      <a:endParaRPr lang="en-US" sz="1100" dirty="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3399"/>
                          </a:solidFill>
                          <a:latin typeface="Open Sans 1"/>
                          <a:ea typeface="Open Sans 1"/>
                          <a:cs typeface="Open Sans 1"/>
                          <a:sym typeface="Open Sans 1"/>
                        </a:rPr>
                        <a:t>Çin Halk Cumhuriyeti,</a:t>
                      </a:r>
                      <a:endParaRPr lang="en-US" sz="1100"/>
                    </a:p>
                    <a:p>
                      <a:pPr algn="ctr">
                        <a:lnSpc>
                          <a:spcPts val="1800"/>
                        </a:lnSpc>
                      </a:pPr>
                      <a:r>
                        <a:rPr lang="en-US" sz="1500" spc="-59">
                          <a:solidFill>
                            <a:srgbClr val="003399"/>
                          </a:solidFill>
                          <a:latin typeface="Open Sans 1"/>
                          <a:ea typeface="Open Sans 1"/>
                          <a:cs typeface="Open Sans 1"/>
                          <a:sym typeface="Open Sans 1"/>
                        </a:rPr>
                        <a:t>Hindistan,</a:t>
                      </a:r>
                    </a:p>
                    <a:p>
                      <a:pPr algn="ctr">
                        <a:lnSpc>
                          <a:spcPts val="1800"/>
                        </a:lnSpc>
                      </a:pPr>
                      <a:r>
                        <a:rPr lang="en-US" sz="1500" spc="-59">
                          <a:solidFill>
                            <a:srgbClr val="003399"/>
                          </a:solidFill>
                          <a:latin typeface="Open Sans 1"/>
                          <a:ea typeface="Open Sans 1"/>
                          <a:cs typeface="Open Sans 1"/>
                          <a:sym typeface="Open Sans 1"/>
                        </a:rPr>
                        <a:t>Japonya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114168">
                <a:tc>
                  <a:txBody>
                    <a:bodyPr/>
                    <a:lstStyle/>
                    <a:p>
                      <a:pPr algn="l">
                        <a:lnSpc>
                          <a:spcPts val="2160"/>
                        </a:lnSpc>
                        <a:defRPr/>
                      </a:pPr>
                      <a:r>
                        <a:rPr lang="en-US" sz="1800" b="1" spc="-71">
                          <a:solidFill>
                            <a:srgbClr val="203764"/>
                          </a:solidFill>
                          <a:latin typeface="Open Sans 1 Bold"/>
                          <a:ea typeface="Open Sans 1 Bold"/>
                          <a:cs typeface="Open Sans 1 Bold"/>
                          <a:sym typeface="Open Sans 1 Bold"/>
                        </a:rPr>
                        <a:t> Pazaryeri Komisyon Gideri Desteği</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00B05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a:solidFill>
                            <a:srgbClr val="FF0000"/>
                          </a:solidFill>
                          <a:latin typeface="Open Sans 1"/>
                          <a:ea typeface="Open Sans 1"/>
                          <a:cs typeface="Open Sans 1"/>
                          <a:sym typeface="Open Sans 1"/>
                        </a:rPr>
                        <a:t>❎</a:t>
                      </a:r>
                      <a:endParaRPr lang="en-US" sz="11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00"/>
                        </a:lnSpc>
                        <a:defRPr/>
                      </a:pPr>
                      <a:r>
                        <a:rPr lang="en-US" sz="1500" spc="-59" dirty="0" err="1">
                          <a:solidFill>
                            <a:srgbClr val="003399"/>
                          </a:solidFill>
                          <a:latin typeface="Open Sans 1"/>
                          <a:ea typeface="Open Sans 1"/>
                          <a:cs typeface="Open Sans 1"/>
                          <a:sym typeface="Open Sans 1"/>
                        </a:rPr>
                        <a:t>Arjantin</a:t>
                      </a:r>
                      <a:r>
                        <a:rPr lang="en-US" sz="1500" spc="-59" dirty="0">
                          <a:solidFill>
                            <a:srgbClr val="003399"/>
                          </a:solidFill>
                          <a:latin typeface="Open Sans 1"/>
                          <a:ea typeface="Open Sans 1"/>
                          <a:cs typeface="Open Sans 1"/>
                          <a:sym typeface="Open Sans 1"/>
                        </a:rPr>
                        <a:t>, </a:t>
                      </a:r>
                      <a:r>
                        <a:rPr lang="en-US" sz="1500" spc="-59" dirty="0" err="1">
                          <a:solidFill>
                            <a:srgbClr val="003399"/>
                          </a:solidFill>
                          <a:latin typeface="Open Sans 1"/>
                          <a:ea typeface="Open Sans 1"/>
                          <a:cs typeface="Open Sans 1"/>
                          <a:sym typeface="Open Sans 1"/>
                        </a:rPr>
                        <a:t>Brezilya</a:t>
                      </a:r>
                      <a:r>
                        <a:rPr lang="en-US" sz="1500" spc="-59" dirty="0">
                          <a:solidFill>
                            <a:srgbClr val="003399"/>
                          </a:solidFill>
                          <a:latin typeface="Open Sans 1"/>
                          <a:ea typeface="Open Sans 1"/>
                          <a:cs typeface="Open Sans 1"/>
                          <a:sym typeface="Open Sans 1"/>
                        </a:rPr>
                        <a:t>,</a:t>
                      </a:r>
                      <a:endParaRPr lang="en-US" sz="1100" dirty="0"/>
                    </a:p>
                    <a:p>
                      <a:pPr algn="ctr">
                        <a:lnSpc>
                          <a:spcPts val="1800"/>
                        </a:lnSpc>
                      </a:pPr>
                      <a:r>
                        <a:rPr lang="en-US" sz="1500" spc="-59" dirty="0" err="1">
                          <a:solidFill>
                            <a:srgbClr val="003399"/>
                          </a:solidFill>
                          <a:latin typeface="Open Sans 1"/>
                          <a:ea typeface="Open Sans 1"/>
                          <a:cs typeface="Open Sans 1"/>
                          <a:sym typeface="Open Sans 1"/>
                        </a:rPr>
                        <a:t>Endonezya</a:t>
                      </a:r>
                      <a:r>
                        <a:rPr lang="en-US" sz="1500" spc="-59" dirty="0">
                          <a:solidFill>
                            <a:srgbClr val="003399"/>
                          </a:solidFill>
                          <a:latin typeface="Open Sans 1"/>
                          <a:ea typeface="Open Sans 1"/>
                          <a:cs typeface="Open Sans 1"/>
                          <a:sym typeface="Open Sans 1"/>
                        </a:rPr>
                        <a:t>, </a:t>
                      </a:r>
                      <a:r>
                        <a:rPr lang="en-US" sz="1500" spc="-59" dirty="0" err="1">
                          <a:solidFill>
                            <a:srgbClr val="003399"/>
                          </a:solidFill>
                          <a:latin typeface="Open Sans 1"/>
                          <a:ea typeface="Open Sans 1"/>
                          <a:cs typeface="Open Sans 1"/>
                          <a:sym typeface="Open Sans 1"/>
                        </a:rPr>
                        <a:t>Filipinler</a:t>
                      </a:r>
                      <a:r>
                        <a:rPr lang="en-US" sz="1500" spc="-59" dirty="0">
                          <a:solidFill>
                            <a:srgbClr val="003399"/>
                          </a:solidFill>
                          <a:latin typeface="Open Sans 1"/>
                          <a:ea typeface="Open Sans 1"/>
                          <a:cs typeface="Open Sans 1"/>
                          <a:sym typeface="Open Sans 1"/>
                        </a:rPr>
                        <a:t>,</a:t>
                      </a:r>
                    </a:p>
                    <a:p>
                      <a:pPr algn="ctr">
                        <a:lnSpc>
                          <a:spcPts val="1800"/>
                        </a:lnSpc>
                      </a:pPr>
                      <a:r>
                        <a:rPr lang="en-US" sz="1500" spc="-59" dirty="0" err="1">
                          <a:solidFill>
                            <a:srgbClr val="003399"/>
                          </a:solidFill>
                          <a:latin typeface="Open Sans 1"/>
                          <a:ea typeface="Open Sans 1"/>
                          <a:cs typeface="Open Sans 1"/>
                          <a:sym typeface="Open Sans 1"/>
                        </a:rPr>
                        <a:t>Hindistan</a:t>
                      </a:r>
                      <a:r>
                        <a:rPr lang="en-US" sz="1500" spc="-59" dirty="0">
                          <a:solidFill>
                            <a:srgbClr val="003399"/>
                          </a:solidFill>
                          <a:latin typeface="Open Sans 1"/>
                          <a:ea typeface="Open Sans 1"/>
                          <a:cs typeface="Open Sans 1"/>
                          <a:sym typeface="Open Sans 1"/>
                        </a:rPr>
                        <a:t>, </a:t>
                      </a:r>
                      <a:r>
                        <a:rPr lang="en-US" sz="1500" spc="-59" dirty="0" err="1">
                          <a:solidFill>
                            <a:srgbClr val="003399"/>
                          </a:solidFill>
                          <a:latin typeface="Open Sans 1"/>
                          <a:ea typeface="Open Sans 1"/>
                          <a:cs typeface="Open Sans 1"/>
                          <a:sym typeface="Open Sans 1"/>
                        </a:rPr>
                        <a:t>Mısır</a:t>
                      </a:r>
                      <a:endParaRPr lang="en-US" sz="1500" spc="-59" dirty="0">
                        <a:solidFill>
                          <a:srgbClr val="003399"/>
                        </a:solidFill>
                        <a:latin typeface="Open Sans 1"/>
                        <a:ea typeface="Open Sans 1"/>
                        <a:cs typeface="Open Sans 1"/>
                        <a:sym typeface="Open Sans 1"/>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5" name="TextBox 5"/>
          <p:cNvSpPr txBox="1"/>
          <p:nvPr/>
        </p:nvSpPr>
        <p:spPr>
          <a:xfrm>
            <a:off x="95250" y="10048875"/>
            <a:ext cx="18249900" cy="238125"/>
          </a:xfrm>
          <a:prstGeom prst="rect">
            <a:avLst/>
          </a:prstGeom>
        </p:spPr>
        <p:txBody>
          <a:bodyPr lIns="0" tIns="0" rIns="0" bIns="0" rtlCol="0" anchor="t">
            <a:spAutoFit/>
          </a:bodyPr>
          <a:lstStyle/>
          <a:p>
            <a:pPr algn="l">
              <a:lnSpc>
                <a:spcPts val="1920"/>
              </a:lnSpc>
            </a:pPr>
            <a:r>
              <a:rPr lang="en-US" sz="1600" b="1" i="1" spc="-63">
                <a:solidFill>
                  <a:srgbClr val="003399"/>
                </a:solidFill>
                <a:latin typeface="Open Sans 1 Bold Italics"/>
                <a:ea typeface="Open Sans 1 Bold Italics"/>
                <a:cs typeface="Open Sans 1 Bold Italics"/>
                <a:sym typeface="Open Sans 1 Bold Italics"/>
              </a:rPr>
              <a:t>* Bu destekten bir önceki takvim yılındaki GB’deki ihracat tutarı ve BGB’de e-ticaret olarak beyan edilen ihracat tutarı toplamının 2.500.000 ABD doları üzerinde olduğu tespit edilen şirketler faydalanabilir.</a:t>
            </a:r>
          </a:p>
        </p:txBody>
      </p:sp>
      <p:graphicFrame>
        <p:nvGraphicFramePr>
          <p:cNvPr id="6" name="Table 6"/>
          <p:cNvGraphicFramePr>
            <a:graphicFrameLocks noGrp="1"/>
          </p:cNvGraphicFramePr>
          <p:nvPr/>
        </p:nvGraphicFramePr>
        <p:xfrm>
          <a:off x="-19050" y="6907758"/>
          <a:ext cx="18262600" cy="2952259"/>
        </p:xfrm>
        <a:graphic>
          <a:graphicData uri="http://schemas.openxmlformats.org/drawingml/2006/table">
            <a:tbl>
              <a:tblPr/>
              <a:tblGrid>
                <a:gridCol w="3879104">
                  <a:extLst>
                    <a:ext uri="{9D8B030D-6E8A-4147-A177-3AD203B41FA5}">
                      <a16:colId xmlns:a16="http://schemas.microsoft.com/office/drawing/2014/main" val="20000"/>
                    </a:ext>
                  </a:extLst>
                </a:gridCol>
                <a:gridCol w="14383496">
                  <a:extLst>
                    <a:ext uri="{9D8B030D-6E8A-4147-A177-3AD203B41FA5}">
                      <a16:colId xmlns:a16="http://schemas.microsoft.com/office/drawing/2014/main" val="20001"/>
                    </a:ext>
                  </a:extLst>
                </a:gridCol>
              </a:tblGrid>
              <a:tr h="353185">
                <a:tc gridSpan="2">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 </a:t>
                      </a:r>
                      <a:endParaRPr lang="en-US" sz="1100"/>
                    </a:p>
                  </a:txBody>
                  <a:tcPr marL="8313" marR="8313" marT="8313" marB="831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 </a:t>
                      </a:r>
                      <a:endParaRPr lang="en-US" sz="1100"/>
                    </a:p>
                  </a:txBody>
                  <a:tcPr marL="8313" marR="8313" marT="8313" marB="831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000"/>
                  </a:ext>
                </a:extLst>
              </a:tr>
              <a:tr h="648298">
                <a:tc>
                  <a:txBody>
                    <a:bodyPr/>
                    <a:lstStyle/>
                    <a:p>
                      <a:pPr algn="l">
                        <a:lnSpc>
                          <a:spcPts val="1888"/>
                        </a:lnSpc>
                        <a:defRPr/>
                      </a:pPr>
                      <a:r>
                        <a:rPr lang="en-US" sz="1575" b="1" spc="-62">
                          <a:solidFill>
                            <a:srgbClr val="003399"/>
                          </a:solidFill>
                          <a:latin typeface="Open Sans 1 Bold"/>
                          <a:ea typeface="Open Sans 1 Bold"/>
                          <a:cs typeface="Open Sans 1 Bold"/>
                          <a:sym typeface="Open Sans 1 Bold"/>
                        </a:rPr>
                        <a:t> ŞİRKETLER</a:t>
                      </a:r>
                      <a:endParaRPr lang="en-US" sz="1100"/>
                    </a:p>
                  </a:txBody>
                  <a:tcPr marL="8313" marR="8313" marT="8313" marB="8313"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a:lnSpc>
                          <a:spcPts val="1888"/>
                        </a:lnSpc>
                        <a:defRPr/>
                      </a:pPr>
                      <a:r>
                        <a:rPr lang="en-US" sz="1575" spc="-62">
                          <a:solidFill>
                            <a:srgbClr val="003399"/>
                          </a:solidFill>
                          <a:latin typeface="Open Sans 1"/>
                          <a:ea typeface="Open Sans 1"/>
                          <a:cs typeface="Open Sans 1"/>
                          <a:sym typeface="Open Sans 1"/>
                        </a:rPr>
                        <a:t>13/1/2011 tarihli ve 6102 sayılı Türk Ticaret Kanununun 124 üncü maddesinde belirtilen şirketler ile 24/4/1969 tarihli ve 1163 sayılı Kooperatifler Kanunu ile 1/6/2000 tarihli ve 4572 sayılı Tarım Satış Kooperatif ve Birlikleri Hakkında Kanun hükümleri çerçevesinde ticari ve/veya sınai faaliyette bulunan kooperatif ve birlikleri</a:t>
                      </a:r>
                      <a:endParaRPr lang="en-US" sz="1100"/>
                    </a:p>
                  </a:txBody>
                  <a:tcPr marL="8313" marR="8313" marT="8313" marB="8313"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91823">
                <a:tc>
                  <a:txBody>
                    <a:bodyPr/>
                    <a:lstStyle/>
                    <a:p>
                      <a:pPr algn="l">
                        <a:lnSpc>
                          <a:spcPts val="1888"/>
                        </a:lnSpc>
                        <a:defRPr/>
                      </a:pPr>
                      <a:r>
                        <a:rPr lang="en-US" sz="1575" b="1" spc="-62">
                          <a:solidFill>
                            <a:srgbClr val="003399"/>
                          </a:solidFill>
                          <a:latin typeface="Open Sans 1 Bold"/>
                          <a:ea typeface="Open Sans 1 Bold"/>
                          <a:cs typeface="Open Sans 1 Bold"/>
                          <a:sym typeface="Open Sans 1 Bold"/>
                        </a:rPr>
                        <a:t> E-İHRACAT KONSORSİYUMU</a:t>
                      </a:r>
                      <a:endParaRPr lang="en-US" sz="1100"/>
                    </a:p>
                  </a:txBody>
                  <a:tcPr marL="8313" marR="8313" marT="8313" marB="8313"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a:lnSpc>
                          <a:spcPts val="1888"/>
                        </a:lnSpc>
                        <a:defRPr/>
                      </a:pPr>
                      <a:r>
                        <a:rPr lang="en-US" sz="1575" spc="-62">
                          <a:solidFill>
                            <a:srgbClr val="003399"/>
                          </a:solidFill>
                          <a:latin typeface="Open Sans 1"/>
                          <a:ea typeface="Open Sans 1"/>
                          <a:cs typeface="Open Sans 1"/>
                          <a:sym typeface="Open Sans 1"/>
                        </a:rPr>
                        <a:t>Elektronik ihracatı uçtan uca yapabilen, yeterli insan kaynakları ve bilgi birikimine sahip, yurt dışı depolama dağıtım ve/veya iade yönetim imkanları olan, pazaryerleri ile entegrasyonu gerçekleştiren, doğrudan tüketiciye ulaşan e-ticaret satış modellerine sahip ve Bakanlıkça yetkilendirilen şirketleri</a:t>
                      </a:r>
                      <a:endParaRPr lang="en-US" sz="1100"/>
                    </a:p>
                  </a:txBody>
                  <a:tcPr marL="8313" marR="8313" marT="8313" marB="8313"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53185">
                <a:tc>
                  <a:txBody>
                    <a:bodyPr/>
                    <a:lstStyle/>
                    <a:p>
                      <a:pPr algn="l">
                        <a:lnSpc>
                          <a:spcPts val="1888"/>
                        </a:lnSpc>
                        <a:defRPr/>
                      </a:pPr>
                      <a:r>
                        <a:rPr lang="en-US" sz="1575" b="1" spc="-62">
                          <a:solidFill>
                            <a:srgbClr val="003399"/>
                          </a:solidFill>
                          <a:latin typeface="Open Sans 1 Bold"/>
                          <a:ea typeface="Open Sans 1 Bold"/>
                          <a:cs typeface="Open Sans 1 Bold"/>
                          <a:sym typeface="Open Sans 1 Bold"/>
                        </a:rPr>
                        <a:t> PERAKENDE E-TİCARET SİTELERİ</a:t>
                      </a:r>
                      <a:endParaRPr lang="en-US" sz="1100"/>
                    </a:p>
                  </a:txBody>
                  <a:tcPr marL="8313" marR="8313" marT="8313" marB="8313"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a:lnSpc>
                          <a:spcPts val="1888"/>
                        </a:lnSpc>
                        <a:defRPr/>
                      </a:pPr>
                      <a:r>
                        <a:rPr lang="en-US" sz="1575" spc="-62">
                          <a:solidFill>
                            <a:srgbClr val="003399"/>
                          </a:solidFill>
                          <a:latin typeface="Open Sans 1"/>
                          <a:ea typeface="Open Sans 1"/>
                          <a:cs typeface="Open Sans 1"/>
                          <a:sym typeface="Open Sans 1"/>
                        </a:rPr>
                        <a:t>Kendi markasına ait ürünlerin satışını Genelgede belirtilen şekilde çevrimiçi olarak gerçekleştiren hizmet sağlayıcıları</a:t>
                      </a:r>
                      <a:endParaRPr lang="en-US" sz="1100"/>
                    </a:p>
                  </a:txBody>
                  <a:tcPr marL="8313" marR="8313" marT="8313" marB="8313"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91823">
                <a:tc>
                  <a:txBody>
                    <a:bodyPr/>
                    <a:lstStyle/>
                    <a:p>
                      <a:pPr algn="l">
                        <a:lnSpc>
                          <a:spcPts val="1888"/>
                        </a:lnSpc>
                        <a:defRPr/>
                      </a:pPr>
                      <a:r>
                        <a:rPr lang="en-US" sz="1575" b="1" spc="-62">
                          <a:solidFill>
                            <a:srgbClr val="003399"/>
                          </a:solidFill>
                          <a:latin typeface="Open Sans 1 Bold"/>
                          <a:ea typeface="Open Sans 1 Bold"/>
                          <a:cs typeface="Open Sans 1 Bold"/>
                          <a:sym typeface="Open Sans 1 Bold"/>
                        </a:rPr>
                        <a:t> PAZARYERLERİ</a:t>
                      </a:r>
                      <a:endParaRPr lang="en-US" sz="1100"/>
                    </a:p>
                  </a:txBody>
                  <a:tcPr marL="8313" marR="8313" marT="8313" marB="8313"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a:lnSpc>
                          <a:spcPts val="1888"/>
                        </a:lnSpc>
                        <a:defRPr/>
                      </a:pPr>
                      <a:r>
                        <a:rPr lang="en-US" sz="1575" spc="-62">
                          <a:solidFill>
                            <a:srgbClr val="003399"/>
                          </a:solidFill>
                          <a:latin typeface="Open Sans 1"/>
                          <a:ea typeface="Open Sans 1"/>
                          <a:cs typeface="Open Sans 1"/>
                          <a:sym typeface="Open Sans 1"/>
                        </a:rPr>
                        <a:t>Alıcı ve satıcıların, elektronik ortamda mal ticaretine yönelik olarak iletişimde bulunmalarına ve ticari işlem yapmalarına olanak sağlayan aracı hizmet sağlayıcı platformları </a:t>
                      </a:r>
                      <a:endParaRPr lang="en-US" sz="1100"/>
                    </a:p>
                  </a:txBody>
                  <a:tcPr marL="8313" marR="8313" marT="8313" marB="8313"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13945">
                <a:tc>
                  <a:txBody>
                    <a:bodyPr/>
                    <a:lstStyle/>
                    <a:p>
                      <a:pPr algn="l">
                        <a:lnSpc>
                          <a:spcPts val="1888"/>
                        </a:lnSpc>
                        <a:defRPr/>
                      </a:pPr>
                      <a:r>
                        <a:rPr lang="en-US" sz="1575" b="1" spc="-62">
                          <a:solidFill>
                            <a:srgbClr val="003399"/>
                          </a:solidFill>
                          <a:latin typeface="Open Sans 1 Bold"/>
                          <a:ea typeface="Open Sans 1 Bold"/>
                          <a:cs typeface="Open Sans 1 Bold"/>
                          <a:sym typeface="Open Sans 1 Bold"/>
                        </a:rPr>
                        <a:t> B2B PLATFORMLAR</a:t>
                      </a:r>
                      <a:endParaRPr lang="en-US" sz="1100"/>
                    </a:p>
                  </a:txBody>
                  <a:tcPr marL="8313" marR="8313" marT="8313" marB="8313"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a:lnSpc>
                          <a:spcPts val="1888"/>
                        </a:lnSpc>
                        <a:defRPr/>
                      </a:pPr>
                      <a:r>
                        <a:rPr lang="en-US" sz="1575" spc="-62">
                          <a:solidFill>
                            <a:srgbClr val="003399"/>
                          </a:solidFill>
                          <a:latin typeface="Open Sans 1"/>
                          <a:ea typeface="Open Sans 1"/>
                          <a:cs typeface="Open Sans 1"/>
                          <a:sym typeface="Open Sans 1"/>
                        </a:rPr>
                        <a:t>İşletmeden işletmeye elektronik ticaret kapsamında sipariş alma imkânı sunan aracı hizmet sağlayıcısı</a:t>
                      </a:r>
                      <a:endParaRPr lang="en-US" sz="1100"/>
                    </a:p>
                  </a:txBody>
                  <a:tcPr marL="8313" marR="8313" marT="8313" marB="8313"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 name="TextBox 7"/>
          <p:cNvSpPr txBox="1"/>
          <p:nvPr/>
        </p:nvSpPr>
        <p:spPr>
          <a:xfrm>
            <a:off x="2339981" y="333175"/>
            <a:ext cx="13550887" cy="899922"/>
          </a:xfrm>
          <a:prstGeom prst="rect">
            <a:avLst/>
          </a:prstGeom>
        </p:spPr>
        <p:txBody>
          <a:bodyPr lIns="0" tIns="0" rIns="0" bIns="0" rtlCol="0" anchor="t">
            <a:spAutoFit/>
          </a:bodyPr>
          <a:lstStyle/>
          <a:p>
            <a:pPr algn="ctr">
              <a:lnSpc>
                <a:spcPts val="6622"/>
              </a:lnSpc>
            </a:pPr>
            <a:r>
              <a:rPr lang="en-US" sz="4800" b="1" spc="470">
                <a:solidFill>
                  <a:srgbClr val="003399"/>
                </a:solidFill>
                <a:latin typeface="Oswald Bold"/>
                <a:ea typeface="Oswald Bold"/>
                <a:cs typeface="Oswald Bold"/>
                <a:sym typeface="Oswald Bold"/>
              </a:rPr>
              <a:t>YARARLANICILARA YÖNELİK DESTEKLER</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flipH="1" flipV="1">
              <a:off x="0" y="0"/>
              <a:ext cx="24384000" cy="13716000"/>
            </a:xfrm>
            <a:custGeom>
              <a:avLst/>
              <a:gdLst/>
              <a:ahLst/>
              <a:cxnLst/>
              <a:rect l="l" t="t" r="r" b="b"/>
              <a:pathLst>
                <a:path w="24384000" h="13716000">
                  <a:moveTo>
                    <a:pt x="24384000" y="13716000"/>
                  </a:moveTo>
                  <a:lnTo>
                    <a:pt x="0" y="13716000"/>
                  </a:lnTo>
                  <a:lnTo>
                    <a:pt x="0" y="0"/>
                  </a:lnTo>
                  <a:lnTo>
                    <a:pt x="24384000" y="0"/>
                  </a:lnTo>
                  <a:lnTo>
                    <a:pt x="24384000" y="13716000"/>
                  </a:lnTo>
                  <a:close/>
                </a:path>
              </a:pathLst>
            </a:custGeom>
            <a:blipFill>
              <a:blip r:embed="rId2"/>
              <a:stretch>
                <a:fillRect t="-38888" b="-38888"/>
              </a:stretch>
            </a:blipFill>
          </p:spPr>
        </p:sp>
      </p:grpSp>
      <p:sp>
        <p:nvSpPr>
          <p:cNvPr id="4" name="Freeform 4"/>
          <p:cNvSpPr/>
          <p:nvPr/>
        </p:nvSpPr>
        <p:spPr>
          <a:xfrm rot="7659121">
            <a:off x="15091031" y="5585714"/>
            <a:ext cx="7629294" cy="7828566"/>
          </a:xfrm>
          <a:custGeom>
            <a:avLst/>
            <a:gdLst/>
            <a:ahLst/>
            <a:cxnLst/>
            <a:rect l="l" t="t" r="r" b="b"/>
            <a:pathLst>
              <a:path w="7629294" h="7828566">
                <a:moveTo>
                  <a:pt x="0" y="0"/>
                </a:moveTo>
                <a:lnTo>
                  <a:pt x="7629294" y="0"/>
                </a:lnTo>
                <a:lnTo>
                  <a:pt x="7629294" y="7828566"/>
                </a:lnTo>
                <a:lnTo>
                  <a:pt x="0" y="7828566"/>
                </a:lnTo>
                <a:lnTo>
                  <a:pt x="0" y="0"/>
                </a:lnTo>
                <a:close/>
              </a:path>
            </a:pathLst>
          </a:custGeom>
          <a:blipFill>
            <a:blip r:embed="rId3">
              <a:extLst>
                <a:ext uri="{96DAC541-7B7A-43D3-8B79-37D633B846F1}">
                  <asvg:svgBlip xmlns:asvg="http://schemas.microsoft.com/office/drawing/2016/SVG/main" xmlns="" r:embed="rId4"/>
                </a:ext>
              </a:extLst>
            </a:blip>
            <a:stretch>
              <a:fillRect t="-65" b="-65"/>
            </a:stretch>
          </a:blipFill>
        </p:spPr>
      </p:sp>
      <p:sp>
        <p:nvSpPr>
          <p:cNvPr id="5" name="Freeform 5"/>
          <p:cNvSpPr/>
          <p:nvPr/>
        </p:nvSpPr>
        <p:spPr>
          <a:xfrm>
            <a:off x="-3258071" y="-4629150"/>
            <a:ext cx="9022634" cy="9258300"/>
          </a:xfrm>
          <a:custGeom>
            <a:avLst/>
            <a:gdLst/>
            <a:ahLst/>
            <a:cxnLst/>
            <a:rect l="l" t="t" r="r" b="b"/>
            <a:pathLst>
              <a:path w="9022634" h="9258300">
                <a:moveTo>
                  <a:pt x="0" y="0"/>
                </a:moveTo>
                <a:lnTo>
                  <a:pt x="9022634" y="0"/>
                </a:lnTo>
                <a:lnTo>
                  <a:pt x="9022634" y="9258300"/>
                </a:lnTo>
                <a:lnTo>
                  <a:pt x="0" y="9258300"/>
                </a:lnTo>
                <a:lnTo>
                  <a:pt x="0" y="0"/>
                </a:lnTo>
                <a:close/>
              </a:path>
            </a:pathLst>
          </a:custGeom>
          <a:blipFill>
            <a:blip r:embed="rId5">
              <a:extLst>
                <a:ext uri="{96DAC541-7B7A-43D3-8B79-37D633B846F1}">
                  <asvg:svgBlip xmlns:asvg="http://schemas.microsoft.com/office/drawing/2016/SVG/main" xmlns="" r:embed="rId6"/>
                </a:ext>
              </a:extLst>
            </a:blip>
            <a:stretch>
              <a:fillRect t="-12" b="-12"/>
            </a:stretch>
          </a:blipFill>
        </p:spPr>
      </p:sp>
      <p:sp>
        <p:nvSpPr>
          <p:cNvPr id="6" name="Freeform 6"/>
          <p:cNvSpPr/>
          <p:nvPr/>
        </p:nvSpPr>
        <p:spPr>
          <a:xfrm>
            <a:off x="2553088" y="2940423"/>
            <a:ext cx="13181824" cy="4406155"/>
          </a:xfrm>
          <a:custGeom>
            <a:avLst/>
            <a:gdLst/>
            <a:ahLst/>
            <a:cxnLst/>
            <a:rect l="l" t="t" r="r" b="b"/>
            <a:pathLst>
              <a:path w="13181824" h="4406155">
                <a:moveTo>
                  <a:pt x="0" y="0"/>
                </a:moveTo>
                <a:lnTo>
                  <a:pt x="13181824" y="0"/>
                </a:lnTo>
                <a:lnTo>
                  <a:pt x="13181824" y="4406154"/>
                </a:lnTo>
                <a:lnTo>
                  <a:pt x="0" y="440615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TextBox 7"/>
          <p:cNvSpPr txBox="1"/>
          <p:nvPr/>
        </p:nvSpPr>
        <p:spPr>
          <a:xfrm>
            <a:off x="2963460" y="3057894"/>
            <a:ext cx="12361080" cy="4155567"/>
          </a:xfrm>
          <a:prstGeom prst="rect">
            <a:avLst/>
          </a:prstGeom>
        </p:spPr>
        <p:txBody>
          <a:bodyPr lIns="0" tIns="0" rIns="0" bIns="0" rtlCol="0" anchor="t">
            <a:spAutoFit/>
          </a:bodyPr>
          <a:lstStyle/>
          <a:p>
            <a:pPr algn="ctr">
              <a:lnSpc>
                <a:spcPts val="10762"/>
              </a:lnSpc>
            </a:pPr>
            <a:r>
              <a:rPr lang="en-US" sz="7800" b="1" spc="764">
                <a:solidFill>
                  <a:srgbClr val="297FB8"/>
                </a:solidFill>
                <a:latin typeface="Oswald Bold"/>
                <a:ea typeface="Oswald Bold"/>
                <a:cs typeface="Oswald Bold"/>
                <a:sym typeface="Oswald Bold"/>
              </a:rPr>
              <a:t>İŞBİRLİĞİ KURULUŞLARINA YÖNELİK DESTEKLER</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297FB8"/>
        </a:solidFill>
        <a:effectLst/>
      </p:bgPr>
    </p:bg>
    <p:spTree>
      <p:nvGrpSpPr>
        <p:cNvPr id="1" name=""/>
        <p:cNvGrpSpPr/>
        <p:nvPr/>
      </p:nvGrpSpPr>
      <p:grpSpPr>
        <a:xfrm>
          <a:off x="0" y="0"/>
          <a:ext cx="0" cy="0"/>
          <a:chOff x="0" y="0"/>
          <a:chExt cx="0" cy="0"/>
        </a:xfrm>
      </p:grpSpPr>
      <p:sp>
        <p:nvSpPr>
          <p:cNvPr id="2" name="Freeform 2"/>
          <p:cNvSpPr/>
          <p:nvPr/>
        </p:nvSpPr>
        <p:spPr>
          <a:xfrm rot="-3986589">
            <a:off x="4837583" y="-316842"/>
            <a:ext cx="12080405" cy="12395938"/>
          </a:xfrm>
          <a:custGeom>
            <a:avLst/>
            <a:gdLst/>
            <a:ahLst/>
            <a:cxnLst/>
            <a:rect l="l" t="t" r="r" b="b"/>
            <a:pathLst>
              <a:path w="12080405" h="12395938">
                <a:moveTo>
                  <a:pt x="0" y="0"/>
                </a:moveTo>
                <a:lnTo>
                  <a:pt x="12080405" y="0"/>
                </a:lnTo>
                <a:lnTo>
                  <a:pt x="12080405" y="12395938"/>
                </a:lnTo>
                <a:lnTo>
                  <a:pt x="0" y="12395938"/>
                </a:lnTo>
                <a:lnTo>
                  <a:pt x="0" y="0"/>
                </a:lnTo>
                <a:close/>
              </a:path>
            </a:pathLst>
          </a:custGeom>
          <a:blipFill>
            <a:blip r:embed="rId2">
              <a:extLst>
                <a:ext uri="{96DAC541-7B7A-43D3-8B79-37D633B846F1}">
                  <asvg:svgBlip xmlns:asvg="http://schemas.microsoft.com/office/drawing/2016/SVG/main" xmlns="" r:embed="rId3"/>
                </a:ext>
              </a:extLst>
            </a:blip>
            <a:stretch>
              <a:fillRect l="-5" r="-5"/>
            </a:stretch>
          </a:blipFill>
        </p:spPr>
      </p:sp>
      <p:sp>
        <p:nvSpPr>
          <p:cNvPr id="3" name="Freeform 3"/>
          <p:cNvSpPr/>
          <p:nvPr/>
        </p:nvSpPr>
        <p:spPr>
          <a:xfrm>
            <a:off x="9144000" y="800393"/>
            <a:ext cx="13188954" cy="13188954"/>
          </a:xfrm>
          <a:custGeom>
            <a:avLst/>
            <a:gdLst/>
            <a:ahLst/>
            <a:cxnLst/>
            <a:rect l="l" t="t" r="r" b="b"/>
            <a:pathLst>
              <a:path w="13188954" h="13188954">
                <a:moveTo>
                  <a:pt x="0" y="0"/>
                </a:moveTo>
                <a:lnTo>
                  <a:pt x="13188954" y="0"/>
                </a:lnTo>
                <a:lnTo>
                  <a:pt x="13188954" y="13188954"/>
                </a:lnTo>
                <a:lnTo>
                  <a:pt x="0" y="1318895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3115505" y="-2132782"/>
            <a:ext cx="12602491" cy="11314882"/>
          </a:xfrm>
          <a:custGeom>
            <a:avLst/>
            <a:gdLst/>
            <a:ahLst/>
            <a:cxnLst/>
            <a:rect l="l" t="t" r="r" b="b"/>
            <a:pathLst>
              <a:path w="12602491" h="11314882">
                <a:moveTo>
                  <a:pt x="0" y="0"/>
                </a:moveTo>
                <a:lnTo>
                  <a:pt x="12602491" y="0"/>
                </a:lnTo>
                <a:lnTo>
                  <a:pt x="12602491" y="11314882"/>
                </a:lnTo>
                <a:lnTo>
                  <a:pt x="0" y="1131488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3861009" y="4247716"/>
            <a:ext cx="1328841" cy="821293"/>
          </a:xfrm>
          <a:custGeom>
            <a:avLst/>
            <a:gdLst/>
            <a:ahLst/>
            <a:cxnLst/>
            <a:rect l="l" t="t" r="r" b="b"/>
            <a:pathLst>
              <a:path w="1328841" h="821293">
                <a:moveTo>
                  <a:pt x="0" y="0"/>
                </a:moveTo>
                <a:lnTo>
                  <a:pt x="1328841" y="0"/>
                </a:lnTo>
                <a:lnTo>
                  <a:pt x="1328841" y="821293"/>
                </a:lnTo>
                <a:lnTo>
                  <a:pt x="0" y="82129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TextBox 6"/>
          <p:cNvSpPr txBox="1"/>
          <p:nvPr/>
        </p:nvSpPr>
        <p:spPr>
          <a:xfrm>
            <a:off x="750000" y="244546"/>
            <a:ext cx="6139128" cy="1214120"/>
          </a:xfrm>
          <a:prstGeom prst="rect">
            <a:avLst/>
          </a:prstGeom>
        </p:spPr>
        <p:txBody>
          <a:bodyPr lIns="0" tIns="0" rIns="0" bIns="0" rtlCol="0" anchor="t">
            <a:spAutoFit/>
          </a:bodyPr>
          <a:lstStyle/>
          <a:p>
            <a:pPr algn="ctr">
              <a:lnSpc>
                <a:spcPts val="4480"/>
              </a:lnSpc>
            </a:pPr>
            <a:r>
              <a:rPr lang="en-US" sz="3200" b="1">
                <a:solidFill>
                  <a:srgbClr val="003399"/>
                </a:solidFill>
                <a:latin typeface="Arimo Bold"/>
                <a:ea typeface="Arimo Bold"/>
                <a:cs typeface="Arimo Bold"/>
                <a:sym typeface="Arimo Bold"/>
              </a:rPr>
              <a:t>SEKTÖREL TICARET VE ALIM HEYETI</a:t>
            </a:r>
          </a:p>
        </p:txBody>
      </p:sp>
      <p:sp>
        <p:nvSpPr>
          <p:cNvPr id="7" name="TextBox 7"/>
          <p:cNvSpPr txBox="1"/>
          <p:nvPr/>
        </p:nvSpPr>
        <p:spPr>
          <a:xfrm>
            <a:off x="12148872" y="1843290"/>
            <a:ext cx="6139128" cy="652145"/>
          </a:xfrm>
          <a:prstGeom prst="rect">
            <a:avLst/>
          </a:prstGeom>
        </p:spPr>
        <p:txBody>
          <a:bodyPr lIns="0" tIns="0" rIns="0" bIns="0" rtlCol="0" anchor="t">
            <a:spAutoFit/>
          </a:bodyPr>
          <a:lstStyle/>
          <a:p>
            <a:pPr algn="ctr">
              <a:lnSpc>
                <a:spcPts val="4479"/>
              </a:lnSpc>
            </a:pPr>
            <a:r>
              <a:rPr lang="en-US" sz="3199" b="1">
                <a:solidFill>
                  <a:srgbClr val="003399"/>
                </a:solidFill>
                <a:latin typeface="Arimo Bold"/>
                <a:ea typeface="Arimo Bold"/>
                <a:cs typeface="Arimo Bold"/>
                <a:sym typeface="Arimo Bold"/>
              </a:rPr>
              <a:t>E-IHRACAT TANITIM PROJESI</a:t>
            </a:r>
          </a:p>
        </p:txBody>
      </p:sp>
      <p:sp>
        <p:nvSpPr>
          <p:cNvPr id="8" name="TextBox 8"/>
          <p:cNvSpPr txBox="1"/>
          <p:nvPr/>
        </p:nvSpPr>
        <p:spPr>
          <a:xfrm>
            <a:off x="234227" y="1844188"/>
            <a:ext cx="8443156" cy="1952179"/>
          </a:xfrm>
          <a:prstGeom prst="rect">
            <a:avLst/>
          </a:prstGeom>
        </p:spPr>
        <p:txBody>
          <a:bodyPr lIns="0" tIns="0" rIns="0" bIns="0" rtlCol="0" anchor="t">
            <a:spAutoFit/>
          </a:bodyPr>
          <a:lstStyle/>
          <a:p>
            <a:pPr algn="just">
              <a:lnSpc>
                <a:spcPts val="3240"/>
              </a:lnSpc>
            </a:pPr>
            <a:r>
              <a:rPr lang="en-US" sz="2400" spc="-164">
                <a:solidFill>
                  <a:srgbClr val="003399"/>
                </a:solidFill>
                <a:latin typeface="Montserrat Light"/>
                <a:ea typeface="Montserrat Light"/>
                <a:cs typeface="Montserrat Light"/>
                <a:sym typeface="Montserrat Light"/>
              </a:rPr>
              <a:t>İşbirliği kuruluşlarının münferit veya birlikte düzenleyeceği e-ticaret ile perakende olarak satışı gerçekleştirilebilen ürünleri kapsayan e-ihracata yönelik sektörel ticaret heyeti, alım heyeti ve sanal heyete ilişkin giderlerinin desteklenmesi amaçlanmaktadır.</a:t>
            </a:r>
          </a:p>
          <a:p>
            <a:pPr algn="just">
              <a:lnSpc>
                <a:spcPts val="2160"/>
              </a:lnSpc>
            </a:pPr>
            <a:endParaRPr lang="en-US" sz="2400" spc="-164">
              <a:solidFill>
                <a:srgbClr val="003399"/>
              </a:solidFill>
              <a:latin typeface="Montserrat Light"/>
              <a:ea typeface="Montserrat Light"/>
              <a:cs typeface="Montserrat Light"/>
              <a:sym typeface="Montserrat Light"/>
            </a:endParaRPr>
          </a:p>
        </p:txBody>
      </p:sp>
      <p:sp>
        <p:nvSpPr>
          <p:cNvPr id="9" name="TextBox 9"/>
          <p:cNvSpPr txBox="1"/>
          <p:nvPr/>
        </p:nvSpPr>
        <p:spPr>
          <a:xfrm>
            <a:off x="10463148" y="3480419"/>
            <a:ext cx="7533952" cy="3058344"/>
          </a:xfrm>
          <a:prstGeom prst="rect">
            <a:avLst/>
          </a:prstGeom>
        </p:spPr>
        <p:txBody>
          <a:bodyPr lIns="0" tIns="0" rIns="0" bIns="0" rtlCol="0" anchor="t">
            <a:spAutoFit/>
          </a:bodyPr>
          <a:lstStyle/>
          <a:p>
            <a:pPr algn="just">
              <a:lnSpc>
                <a:spcPts val="3120"/>
              </a:lnSpc>
            </a:pPr>
            <a:r>
              <a:rPr lang="en-US" sz="2400" spc="-157">
                <a:solidFill>
                  <a:srgbClr val="003399"/>
                </a:solidFill>
                <a:latin typeface="Montserrat Light"/>
                <a:ea typeface="Montserrat Light"/>
                <a:cs typeface="Montserrat Light"/>
                <a:sym typeface="Montserrat Light"/>
              </a:rPr>
              <a:t>İşbirliği kuruluşlarının, sektörün ve üyelerinin, e-ihracata yönelik pazara giriş stratejilerinin oluşturulması ve Türk ürünlerinin yurt dışı pazaryerlerinde ve dijital platformlarda tanıtılması amacıyla, e- ticaret ile perakende olarak satışı gerçekleştirilebilen ürünlere ilişkin tanıtım, danışmanlık, pazar araştırması çalışması ve raporlarını içeren projelerine ilişkin giderlerinin desteklenmesi amaçlanmaktadır.</a:t>
            </a:r>
          </a:p>
          <a:p>
            <a:pPr algn="just">
              <a:lnSpc>
                <a:spcPts val="2040"/>
              </a:lnSpc>
            </a:pPr>
            <a:endParaRPr lang="en-US" sz="2400" spc="-157">
              <a:solidFill>
                <a:srgbClr val="003399"/>
              </a:solidFill>
              <a:latin typeface="Montserrat Light"/>
              <a:ea typeface="Montserrat Light"/>
              <a:cs typeface="Montserrat Light"/>
              <a:sym typeface="Montserrat Light"/>
            </a:endParaRPr>
          </a:p>
        </p:txBody>
      </p:sp>
      <p:sp>
        <p:nvSpPr>
          <p:cNvPr id="10" name="TextBox 10"/>
          <p:cNvSpPr txBox="1"/>
          <p:nvPr/>
        </p:nvSpPr>
        <p:spPr>
          <a:xfrm>
            <a:off x="10783443" y="7351464"/>
            <a:ext cx="3398841" cy="354092"/>
          </a:xfrm>
          <a:prstGeom prst="rect">
            <a:avLst/>
          </a:prstGeom>
        </p:spPr>
        <p:txBody>
          <a:bodyPr lIns="0" tIns="0" rIns="0" bIns="0" rtlCol="0" anchor="t">
            <a:spAutoFit/>
          </a:bodyPr>
          <a:lstStyle/>
          <a:p>
            <a:pPr algn="l">
              <a:lnSpc>
                <a:spcPts val="2774"/>
              </a:lnSpc>
            </a:pPr>
            <a:r>
              <a:rPr lang="en-US" sz="2010" spc="196">
                <a:solidFill>
                  <a:srgbClr val="003399"/>
                </a:solidFill>
                <a:latin typeface="Montserrat Light"/>
                <a:ea typeface="Montserrat Light"/>
                <a:cs typeface="Montserrat Light"/>
                <a:sym typeface="Montserrat Light"/>
              </a:rPr>
              <a:t>İŞBİRLİĞİ KURULUŞU</a:t>
            </a:r>
          </a:p>
        </p:txBody>
      </p:sp>
      <p:sp>
        <p:nvSpPr>
          <p:cNvPr id="11" name="TextBox 11"/>
          <p:cNvSpPr txBox="1"/>
          <p:nvPr/>
        </p:nvSpPr>
        <p:spPr>
          <a:xfrm>
            <a:off x="15511124" y="7365878"/>
            <a:ext cx="2086582" cy="354092"/>
          </a:xfrm>
          <a:prstGeom prst="rect">
            <a:avLst/>
          </a:prstGeom>
        </p:spPr>
        <p:txBody>
          <a:bodyPr lIns="0" tIns="0" rIns="0" bIns="0" rtlCol="0" anchor="t">
            <a:spAutoFit/>
          </a:bodyPr>
          <a:lstStyle/>
          <a:p>
            <a:pPr algn="l">
              <a:lnSpc>
                <a:spcPts val="2774"/>
              </a:lnSpc>
            </a:pPr>
            <a:r>
              <a:rPr lang="en-US" sz="2010" spc="196">
                <a:solidFill>
                  <a:srgbClr val="003399"/>
                </a:solidFill>
                <a:latin typeface="Montserrat Light"/>
                <a:ea typeface="Montserrat Light"/>
                <a:cs typeface="Montserrat Light"/>
                <a:sym typeface="Montserrat Light"/>
              </a:rPr>
              <a:t>ŞİRKETLER</a:t>
            </a:r>
          </a:p>
        </p:txBody>
      </p:sp>
      <p:sp>
        <p:nvSpPr>
          <p:cNvPr id="12" name="TextBox 12"/>
          <p:cNvSpPr txBox="1"/>
          <p:nvPr/>
        </p:nvSpPr>
        <p:spPr>
          <a:xfrm>
            <a:off x="12787795" y="2529118"/>
            <a:ext cx="5500205" cy="461534"/>
          </a:xfrm>
          <a:prstGeom prst="rect">
            <a:avLst/>
          </a:prstGeom>
        </p:spPr>
        <p:txBody>
          <a:bodyPr lIns="0" tIns="0" rIns="0" bIns="0" rtlCol="0" anchor="t">
            <a:spAutoFit/>
          </a:bodyPr>
          <a:lstStyle/>
          <a:p>
            <a:pPr algn="l">
              <a:lnSpc>
                <a:spcPts val="3188"/>
              </a:lnSpc>
            </a:pPr>
            <a:r>
              <a:rPr lang="en-US" sz="2310" i="1" spc="226">
                <a:solidFill>
                  <a:srgbClr val="2BB4D4"/>
                </a:solidFill>
                <a:latin typeface="Arimo Italics"/>
                <a:ea typeface="Arimo Italics"/>
                <a:cs typeface="Arimo Italics"/>
                <a:sym typeface="Arimo Italics"/>
              </a:rPr>
              <a:t>(Aynı anda en fazla 2 proje)</a:t>
            </a:r>
          </a:p>
        </p:txBody>
      </p:sp>
      <p:sp>
        <p:nvSpPr>
          <p:cNvPr id="13" name="TextBox 13"/>
          <p:cNvSpPr txBox="1"/>
          <p:nvPr/>
        </p:nvSpPr>
        <p:spPr>
          <a:xfrm>
            <a:off x="12054243" y="8936505"/>
            <a:ext cx="6671287" cy="333425"/>
          </a:xfrm>
          <a:prstGeom prst="rect">
            <a:avLst/>
          </a:prstGeom>
        </p:spPr>
        <p:txBody>
          <a:bodyPr lIns="0" tIns="0" rIns="0" bIns="0" rtlCol="0" anchor="t">
            <a:spAutoFit/>
          </a:bodyPr>
          <a:lstStyle/>
          <a:p>
            <a:pPr marL="436671" lvl="2" indent="-145557" algn="l">
              <a:lnSpc>
                <a:spcPts val="2635"/>
              </a:lnSpc>
              <a:buFont typeface="Arial"/>
              <a:buChar char="⚬"/>
            </a:pPr>
            <a:r>
              <a:rPr lang="en-US" sz="1910" b="1" i="1" spc="187" dirty="0" err="1">
                <a:solidFill>
                  <a:srgbClr val="003399"/>
                </a:solidFill>
                <a:latin typeface="Montserrat Bold Italics"/>
                <a:ea typeface="Montserrat Bold Italics"/>
                <a:cs typeface="Montserrat Bold Italics"/>
                <a:sym typeface="Montserrat Bold Italics"/>
              </a:rPr>
              <a:t>Proje</a:t>
            </a:r>
            <a:r>
              <a:rPr lang="en-US" sz="1910" b="1" i="1" spc="187" dirty="0">
                <a:solidFill>
                  <a:srgbClr val="003399"/>
                </a:solidFill>
                <a:latin typeface="Montserrat Bold Italics"/>
                <a:ea typeface="Montserrat Bold Italics"/>
                <a:cs typeface="Montserrat Bold Italics"/>
                <a:sym typeface="Montserrat Bold Italics"/>
              </a:rPr>
              <a:t> </a:t>
            </a:r>
            <a:r>
              <a:rPr lang="en-US" sz="1910" b="1" i="1" spc="187" dirty="0" err="1">
                <a:solidFill>
                  <a:srgbClr val="003399"/>
                </a:solidFill>
                <a:latin typeface="Montserrat Bold Italics"/>
                <a:ea typeface="Montserrat Bold Italics"/>
                <a:cs typeface="Montserrat Bold Italics"/>
                <a:sym typeface="Montserrat Bold Italics"/>
              </a:rPr>
              <a:t>başına</a:t>
            </a:r>
            <a:r>
              <a:rPr lang="en-US" sz="1910" b="1" i="1" spc="187" dirty="0">
                <a:solidFill>
                  <a:srgbClr val="003399"/>
                </a:solidFill>
                <a:latin typeface="Montserrat Bold Italics"/>
                <a:ea typeface="Montserrat Bold Italics"/>
                <a:cs typeface="Montserrat Bold Italics"/>
                <a:sym typeface="Montserrat Bold Italics"/>
              </a:rPr>
              <a:t> </a:t>
            </a:r>
            <a:r>
              <a:rPr lang="en-US" sz="1910" b="1" i="1" spc="187" dirty="0" smtClean="0">
                <a:solidFill>
                  <a:srgbClr val="003399"/>
                </a:solidFill>
                <a:latin typeface="Montserrat Bold Italics"/>
                <a:ea typeface="Montserrat Bold Italics"/>
                <a:cs typeface="Montserrat Bold Italics"/>
                <a:sym typeface="Montserrat Bold Italics"/>
              </a:rPr>
              <a:t>1</a:t>
            </a:r>
            <a:r>
              <a:rPr lang="tr-TR" sz="1910" b="1" i="1" spc="187" dirty="0" smtClean="0">
                <a:solidFill>
                  <a:srgbClr val="003399"/>
                </a:solidFill>
                <a:latin typeface="Montserrat Bold Italics"/>
                <a:ea typeface="Montserrat Bold Italics"/>
                <a:cs typeface="Montserrat Bold Italics"/>
                <a:sym typeface="Montserrat Bold Italics"/>
              </a:rPr>
              <a:t>5</a:t>
            </a:r>
            <a:r>
              <a:rPr lang="en-US" sz="1910" b="1" i="1" spc="187" dirty="0" smtClean="0">
                <a:solidFill>
                  <a:srgbClr val="003399"/>
                </a:solidFill>
                <a:latin typeface="Montserrat Bold Italics"/>
                <a:ea typeface="Montserrat Bold Italics"/>
                <a:cs typeface="Montserrat Bold Italics"/>
                <a:sym typeface="Montserrat Bold Italics"/>
              </a:rPr>
              <a:t>.</a:t>
            </a:r>
            <a:r>
              <a:rPr lang="tr-TR" sz="1910" b="1" i="1" spc="187" dirty="0" smtClean="0">
                <a:solidFill>
                  <a:srgbClr val="003399"/>
                </a:solidFill>
                <a:latin typeface="Montserrat Bold Italics"/>
                <a:ea typeface="Montserrat Bold Italics"/>
                <a:cs typeface="Montserrat Bold Italics"/>
                <a:sym typeface="Montserrat Bold Italics"/>
              </a:rPr>
              <a:t>2</a:t>
            </a:r>
            <a:r>
              <a:rPr lang="en-US" sz="1910" b="1" i="1" spc="187" dirty="0" smtClean="0">
                <a:solidFill>
                  <a:srgbClr val="003399"/>
                </a:solidFill>
                <a:latin typeface="Montserrat Bold Italics"/>
                <a:ea typeface="Montserrat Bold Italics"/>
                <a:cs typeface="Montserrat Bold Italics"/>
                <a:sym typeface="Montserrat Bold Italics"/>
              </a:rPr>
              <a:t> </a:t>
            </a:r>
            <a:r>
              <a:rPr lang="en-US" sz="1910" b="1" i="1" spc="187" dirty="0" err="1">
                <a:solidFill>
                  <a:srgbClr val="003399"/>
                </a:solidFill>
                <a:latin typeface="Montserrat Bold Italics"/>
                <a:ea typeface="Montserrat Bold Italics"/>
                <a:cs typeface="Montserrat Bold Italics"/>
                <a:sym typeface="Montserrat Bold Italics"/>
              </a:rPr>
              <a:t>Milyon</a:t>
            </a:r>
            <a:r>
              <a:rPr lang="en-US" sz="1910" b="1" i="1" spc="187" dirty="0">
                <a:solidFill>
                  <a:srgbClr val="003399"/>
                </a:solidFill>
                <a:latin typeface="Montserrat Bold Italics"/>
                <a:ea typeface="Montserrat Bold Italics"/>
                <a:cs typeface="Montserrat Bold Italics"/>
                <a:sym typeface="Montserrat Bold Italics"/>
              </a:rPr>
              <a:t> TL.</a:t>
            </a:r>
          </a:p>
        </p:txBody>
      </p:sp>
      <p:sp>
        <p:nvSpPr>
          <p:cNvPr id="14" name="TextBox 14"/>
          <p:cNvSpPr txBox="1"/>
          <p:nvPr/>
        </p:nvSpPr>
        <p:spPr>
          <a:xfrm>
            <a:off x="713714" y="4436613"/>
            <a:ext cx="3398841" cy="354092"/>
          </a:xfrm>
          <a:prstGeom prst="rect">
            <a:avLst/>
          </a:prstGeom>
        </p:spPr>
        <p:txBody>
          <a:bodyPr lIns="0" tIns="0" rIns="0" bIns="0" rtlCol="0" anchor="t">
            <a:spAutoFit/>
          </a:bodyPr>
          <a:lstStyle/>
          <a:p>
            <a:pPr algn="l">
              <a:lnSpc>
                <a:spcPts val="2774"/>
              </a:lnSpc>
            </a:pPr>
            <a:r>
              <a:rPr lang="en-US" sz="2010" spc="196">
                <a:solidFill>
                  <a:srgbClr val="003399"/>
                </a:solidFill>
                <a:latin typeface="Montserrat Light"/>
                <a:ea typeface="Montserrat Light"/>
                <a:cs typeface="Montserrat Light"/>
                <a:sym typeface="Montserrat Light"/>
              </a:rPr>
              <a:t>İŞBİRLİĞİ KURULUŞU</a:t>
            </a:r>
          </a:p>
        </p:txBody>
      </p:sp>
      <p:sp>
        <p:nvSpPr>
          <p:cNvPr id="15" name="TextBox 15"/>
          <p:cNvSpPr txBox="1"/>
          <p:nvPr/>
        </p:nvSpPr>
        <p:spPr>
          <a:xfrm>
            <a:off x="5350051" y="4474716"/>
            <a:ext cx="2086582" cy="354092"/>
          </a:xfrm>
          <a:prstGeom prst="rect">
            <a:avLst/>
          </a:prstGeom>
        </p:spPr>
        <p:txBody>
          <a:bodyPr lIns="0" tIns="0" rIns="0" bIns="0" rtlCol="0" anchor="t">
            <a:spAutoFit/>
          </a:bodyPr>
          <a:lstStyle/>
          <a:p>
            <a:pPr algn="l">
              <a:lnSpc>
                <a:spcPts val="2774"/>
              </a:lnSpc>
            </a:pPr>
            <a:r>
              <a:rPr lang="en-US" sz="2010" spc="196">
                <a:solidFill>
                  <a:srgbClr val="003399"/>
                </a:solidFill>
                <a:latin typeface="Montserrat Light"/>
                <a:ea typeface="Montserrat Light"/>
                <a:cs typeface="Montserrat Light"/>
                <a:sym typeface="Montserrat Light"/>
              </a:rPr>
              <a:t>ŞİRKETLER</a:t>
            </a:r>
          </a:p>
        </p:txBody>
      </p:sp>
      <p:sp>
        <p:nvSpPr>
          <p:cNvPr id="16" name="TextBox 16"/>
          <p:cNvSpPr txBox="1"/>
          <p:nvPr/>
        </p:nvSpPr>
        <p:spPr>
          <a:xfrm>
            <a:off x="249785" y="5560280"/>
            <a:ext cx="8443157" cy="1000274"/>
          </a:xfrm>
          <a:prstGeom prst="rect">
            <a:avLst/>
          </a:prstGeom>
        </p:spPr>
        <p:txBody>
          <a:bodyPr lIns="0" tIns="0" rIns="0" bIns="0" rtlCol="0" anchor="t">
            <a:spAutoFit/>
          </a:bodyPr>
          <a:lstStyle/>
          <a:p>
            <a:pPr marL="436671" lvl="2" indent="-145557" algn="l">
              <a:lnSpc>
                <a:spcPts val="2635"/>
              </a:lnSpc>
              <a:buFont typeface="Arial"/>
              <a:buChar char="⚬"/>
            </a:pPr>
            <a:r>
              <a:rPr lang="en-US" sz="1910" i="1" spc="187" dirty="0" err="1">
                <a:solidFill>
                  <a:srgbClr val="003399"/>
                </a:solidFill>
                <a:latin typeface="Montserrat Light Italics"/>
                <a:ea typeface="Montserrat Light Italics"/>
                <a:cs typeface="Montserrat Light Italics"/>
                <a:sym typeface="Montserrat Light Italics"/>
              </a:rPr>
              <a:t>Sektörel</a:t>
            </a:r>
            <a:r>
              <a:rPr lang="en-US" sz="1910" i="1" spc="187" dirty="0">
                <a:solidFill>
                  <a:srgbClr val="003399"/>
                </a:solidFill>
                <a:latin typeface="Montserrat Light Italics"/>
                <a:ea typeface="Montserrat Light Italics"/>
                <a:cs typeface="Montserrat Light Italics"/>
                <a:sym typeface="Montserrat Light Italics"/>
              </a:rPr>
              <a:t> </a:t>
            </a:r>
            <a:r>
              <a:rPr lang="en-US" sz="1910" i="1" spc="187" dirty="0" err="1">
                <a:solidFill>
                  <a:srgbClr val="003399"/>
                </a:solidFill>
                <a:latin typeface="Montserrat Light Italics"/>
                <a:ea typeface="Montserrat Light Italics"/>
                <a:cs typeface="Montserrat Light Italics"/>
                <a:sym typeface="Montserrat Light Italics"/>
              </a:rPr>
              <a:t>Ticaret</a:t>
            </a:r>
            <a:r>
              <a:rPr lang="en-US" sz="1910" i="1" spc="187" dirty="0">
                <a:solidFill>
                  <a:srgbClr val="003399"/>
                </a:solidFill>
                <a:latin typeface="Montserrat Light Italics"/>
                <a:ea typeface="Montserrat Light Italics"/>
                <a:cs typeface="Montserrat Light Italics"/>
                <a:sym typeface="Montserrat Light Italics"/>
              </a:rPr>
              <a:t> </a:t>
            </a:r>
            <a:r>
              <a:rPr lang="en-US" sz="1910" i="1" spc="187" dirty="0" err="1">
                <a:solidFill>
                  <a:srgbClr val="003399"/>
                </a:solidFill>
                <a:latin typeface="Montserrat Light Italics"/>
                <a:ea typeface="Montserrat Light Italics"/>
                <a:cs typeface="Montserrat Light Italics"/>
                <a:sym typeface="Montserrat Light Italics"/>
              </a:rPr>
              <a:t>Heyeti</a:t>
            </a:r>
            <a:r>
              <a:rPr lang="en-US" sz="1910" i="1" spc="187" dirty="0">
                <a:solidFill>
                  <a:srgbClr val="003399"/>
                </a:solidFill>
                <a:latin typeface="Montserrat Light Italics"/>
                <a:ea typeface="Montserrat Light Italics"/>
                <a:cs typeface="Montserrat Light Italics"/>
                <a:sym typeface="Montserrat Light Italics"/>
              </a:rPr>
              <a:t> </a:t>
            </a:r>
            <a:r>
              <a:rPr lang="en-US" sz="1910" i="1" spc="187" dirty="0" err="1">
                <a:solidFill>
                  <a:srgbClr val="003399"/>
                </a:solidFill>
                <a:latin typeface="Montserrat Light Italics"/>
                <a:ea typeface="Montserrat Light Italics"/>
                <a:cs typeface="Montserrat Light Italics"/>
                <a:sym typeface="Montserrat Light Italics"/>
              </a:rPr>
              <a:t>Faaliyet</a:t>
            </a:r>
            <a:r>
              <a:rPr lang="en-US" sz="1910" i="1" spc="187" dirty="0">
                <a:solidFill>
                  <a:srgbClr val="003399"/>
                </a:solidFill>
                <a:latin typeface="Montserrat Light Italics"/>
                <a:ea typeface="Montserrat Light Italics"/>
                <a:cs typeface="Montserrat Light Italics"/>
                <a:sym typeface="Montserrat Light Italics"/>
              </a:rPr>
              <a:t> </a:t>
            </a:r>
            <a:r>
              <a:rPr lang="en-US" sz="1910" i="1" spc="187" dirty="0" err="1">
                <a:solidFill>
                  <a:srgbClr val="003399"/>
                </a:solidFill>
                <a:latin typeface="Montserrat Light Italics"/>
                <a:ea typeface="Montserrat Light Italics"/>
                <a:cs typeface="Montserrat Light Italics"/>
                <a:sym typeface="Montserrat Light Italics"/>
              </a:rPr>
              <a:t>Başına</a:t>
            </a:r>
            <a:r>
              <a:rPr lang="en-US" sz="1910" b="1" i="1" spc="187" dirty="0">
                <a:solidFill>
                  <a:srgbClr val="003399"/>
                </a:solidFill>
                <a:latin typeface="Montserrat Bold Italics"/>
                <a:ea typeface="Montserrat Bold Italics"/>
                <a:cs typeface="Montserrat Bold Italics"/>
                <a:sym typeface="Montserrat Bold Italics"/>
              </a:rPr>
              <a:t> </a:t>
            </a:r>
            <a:r>
              <a:rPr lang="tr-TR" sz="1910" b="1" i="1" spc="187" dirty="0" smtClean="0">
                <a:solidFill>
                  <a:srgbClr val="003399"/>
                </a:solidFill>
                <a:latin typeface="Montserrat Bold Italics"/>
                <a:ea typeface="Montserrat Bold Italics"/>
                <a:cs typeface="Montserrat Bold Italics"/>
                <a:sym typeface="Montserrat Bold Italics"/>
              </a:rPr>
              <a:t>5</a:t>
            </a:r>
            <a:r>
              <a:rPr lang="en-US" sz="1910" b="1" i="1" spc="187" dirty="0" smtClean="0">
                <a:solidFill>
                  <a:srgbClr val="003399"/>
                </a:solidFill>
                <a:latin typeface="Montserrat Bold Italics"/>
                <a:ea typeface="Montserrat Bold Italics"/>
                <a:cs typeface="Montserrat Bold Italics"/>
                <a:sym typeface="Montserrat Bold Italics"/>
              </a:rPr>
              <a:t>.</a:t>
            </a:r>
            <a:r>
              <a:rPr lang="tr-TR" sz="1910" b="1" i="1" spc="187" dirty="0" smtClean="0">
                <a:solidFill>
                  <a:srgbClr val="003399"/>
                </a:solidFill>
                <a:latin typeface="Montserrat Bold Italics"/>
                <a:ea typeface="Montserrat Bold Italics"/>
                <a:cs typeface="Montserrat Bold Italics"/>
                <a:sym typeface="Montserrat Bold Italics"/>
              </a:rPr>
              <a:t>7</a:t>
            </a:r>
            <a:r>
              <a:rPr lang="en-US" sz="1910" b="1" i="1" spc="187" dirty="0" smtClean="0">
                <a:solidFill>
                  <a:srgbClr val="003399"/>
                </a:solidFill>
                <a:latin typeface="Montserrat Bold Italics"/>
                <a:ea typeface="Montserrat Bold Italics"/>
                <a:cs typeface="Montserrat Bold Italics"/>
                <a:sym typeface="Montserrat Bold Italics"/>
              </a:rPr>
              <a:t> </a:t>
            </a:r>
            <a:r>
              <a:rPr lang="en-US" sz="1910" b="1" i="1" spc="187" dirty="0" err="1">
                <a:solidFill>
                  <a:srgbClr val="003399"/>
                </a:solidFill>
                <a:latin typeface="Montserrat Bold Italics"/>
                <a:ea typeface="Montserrat Bold Italics"/>
                <a:cs typeface="Montserrat Bold Italics"/>
                <a:sym typeface="Montserrat Bold Italics"/>
              </a:rPr>
              <a:t>Milyon</a:t>
            </a:r>
            <a:r>
              <a:rPr lang="en-US" sz="1910" b="1" i="1" spc="187" dirty="0">
                <a:solidFill>
                  <a:srgbClr val="003399"/>
                </a:solidFill>
                <a:latin typeface="Montserrat Bold Italics"/>
                <a:ea typeface="Montserrat Bold Italics"/>
                <a:cs typeface="Montserrat Bold Italics"/>
                <a:sym typeface="Montserrat Bold Italics"/>
              </a:rPr>
              <a:t> TL,</a:t>
            </a:r>
          </a:p>
          <a:p>
            <a:pPr marL="436671" lvl="2" indent="-145557" algn="l">
              <a:lnSpc>
                <a:spcPts val="2635"/>
              </a:lnSpc>
              <a:buFont typeface="Arial"/>
              <a:buChar char="⚬"/>
            </a:pPr>
            <a:r>
              <a:rPr lang="en-US" sz="1910" i="1" spc="187" dirty="0" err="1">
                <a:solidFill>
                  <a:srgbClr val="003399"/>
                </a:solidFill>
                <a:latin typeface="Montserrat Light Italics"/>
                <a:ea typeface="Montserrat Light Italics"/>
                <a:cs typeface="Montserrat Light Italics"/>
                <a:sym typeface="Montserrat Light Italics"/>
              </a:rPr>
              <a:t>Sektörel</a:t>
            </a:r>
            <a:r>
              <a:rPr lang="en-US" sz="1910" i="1" spc="187" dirty="0">
                <a:solidFill>
                  <a:srgbClr val="003399"/>
                </a:solidFill>
                <a:latin typeface="Montserrat Light Italics"/>
                <a:ea typeface="Montserrat Light Italics"/>
                <a:cs typeface="Montserrat Light Italics"/>
                <a:sym typeface="Montserrat Light Italics"/>
              </a:rPr>
              <a:t> </a:t>
            </a:r>
            <a:r>
              <a:rPr lang="en-US" sz="1910" i="1" spc="187" dirty="0" err="1">
                <a:solidFill>
                  <a:srgbClr val="003399"/>
                </a:solidFill>
                <a:latin typeface="Montserrat Light Italics"/>
                <a:ea typeface="Montserrat Light Italics"/>
                <a:cs typeface="Montserrat Light Italics"/>
                <a:sym typeface="Montserrat Light Italics"/>
              </a:rPr>
              <a:t>Alım</a:t>
            </a:r>
            <a:r>
              <a:rPr lang="en-US" sz="1910" i="1" spc="187" dirty="0">
                <a:solidFill>
                  <a:srgbClr val="003399"/>
                </a:solidFill>
                <a:latin typeface="Montserrat Light Italics"/>
                <a:ea typeface="Montserrat Light Italics"/>
                <a:cs typeface="Montserrat Light Italics"/>
                <a:sym typeface="Montserrat Light Italics"/>
              </a:rPr>
              <a:t> </a:t>
            </a:r>
            <a:r>
              <a:rPr lang="en-US" sz="1910" i="1" spc="187" dirty="0" err="1">
                <a:solidFill>
                  <a:srgbClr val="003399"/>
                </a:solidFill>
                <a:latin typeface="Montserrat Light Italics"/>
                <a:ea typeface="Montserrat Light Italics"/>
                <a:cs typeface="Montserrat Light Italics"/>
                <a:sym typeface="Montserrat Light Italics"/>
              </a:rPr>
              <a:t>Heyeti</a:t>
            </a:r>
            <a:r>
              <a:rPr lang="en-US" sz="1910" i="1" spc="187" dirty="0">
                <a:solidFill>
                  <a:srgbClr val="003399"/>
                </a:solidFill>
                <a:latin typeface="Montserrat Light Italics"/>
                <a:ea typeface="Montserrat Light Italics"/>
                <a:cs typeface="Montserrat Light Italics"/>
                <a:sym typeface="Montserrat Light Italics"/>
              </a:rPr>
              <a:t> </a:t>
            </a:r>
            <a:r>
              <a:rPr lang="en-US" sz="1910" i="1" spc="187" dirty="0" err="1">
                <a:solidFill>
                  <a:srgbClr val="003399"/>
                </a:solidFill>
                <a:latin typeface="Montserrat Light Italics"/>
                <a:ea typeface="Montserrat Light Italics"/>
                <a:cs typeface="Montserrat Light Italics"/>
                <a:sym typeface="Montserrat Light Italics"/>
              </a:rPr>
              <a:t>Faaliyet</a:t>
            </a:r>
            <a:r>
              <a:rPr lang="en-US" sz="1910" i="1" spc="187" dirty="0">
                <a:solidFill>
                  <a:srgbClr val="003399"/>
                </a:solidFill>
                <a:latin typeface="Montserrat Light Italics"/>
                <a:ea typeface="Montserrat Light Italics"/>
                <a:cs typeface="Montserrat Light Italics"/>
                <a:sym typeface="Montserrat Light Italics"/>
              </a:rPr>
              <a:t> </a:t>
            </a:r>
            <a:r>
              <a:rPr lang="en-US" sz="1910" i="1" spc="187" dirty="0" err="1">
                <a:solidFill>
                  <a:srgbClr val="003399"/>
                </a:solidFill>
                <a:latin typeface="Montserrat Light Italics"/>
                <a:ea typeface="Montserrat Light Italics"/>
                <a:cs typeface="Montserrat Light Italics"/>
                <a:sym typeface="Montserrat Light Italics"/>
              </a:rPr>
              <a:t>Başına</a:t>
            </a:r>
            <a:r>
              <a:rPr lang="en-US" sz="1910" b="1" i="1" spc="187" dirty="0">
                <a:solidFill>
                  <a:srgbClr val="003399"/>
                </a:solidFill>
                <a:latin typeface="Montserrat Bold Italics"/>
                <a:ea typeface="Montserrat Bold Italics"/>
                <a:cs typeface="Montserrat Bold Italics"/>
                <a:sym typeface="Montserrat Bold Italics"/>
              </a:rPr>
              <a:t> </a:t>
            </a:r>
            <a:r>
              <a:rPr lang="tr-TR" sz="1910" b="1" i="1" spc="187" dirty="0" smtClean="0">
                <a:solidFill>
                  <a:srgbClr val="003399"/>
                </a:solidFill>
                <a:latin typeface="Montserrat Bold Italics"/>
                <a:ea typeface="Montserrat Bold Italics"/>
                <a:cs typeface="Montserrat Bold Italics"/>
                <a:sym typeface="Montserrat Bold Italics"/>
              </a:rPr>
              <a:t>4</a:t>
            </a:r>
            <a:r>
              <a:rPr lang="en-US" sz="1910" b="1" i="1" spc="187" dirty="0" smtClean="0">
                <a:solidFill>
                  <a:srgbClr val="003399"/>
                </a:solidFill>
                <a:latin typeface="Montserrat Bold Italics"/>
                <a:ea typeface="Montserrat Bold Italics"/>
                <a:cs typeface="Montserrat Bold Italics"/>
                <a:sym typeface="Montserrat Bold Italics"/>
              </a:rPr>
              <a:t>.</a:t>
            </a:r>
            <a:r>
              <a:rPr lang="tr-TR" sz="1910" b="1" i="1" spc="187" dirty="0" smtClean="0">
                <a:solidFill>
                  <a:srgbClr val="003399"/>
                </a:solidFill>
                <a:latin typeface="Montserrat Bold Italics"/>
                <a:ea typeface="Montserrat Bold Italics"/>
                <a:cs typeface="Montserrat Bold Italics"/>
                <a:sym typeface="Montserrat Bold Italics"/>
              </a:rPr>
              <a:t>7</a:t>
            </a:r>
            <a:r>
              <a:rPr lang="en-US" sz="1910" b="1" i="1" spc="187" dirty="0" smtClean="0">
                <a:solidFill>
                  <a:srgbClr val="003399"/>
                </a:solidFill>
                <a:latin typeface="Montserrat Bold Italics"/>
                <a:ea typeface="Montserrat Bold Italics"/>
                <a:cs typeface="Montserrat Bold Italics"/>
                <a:sym typeface="Montserrat Bold Italics"/>
              </a:rPr>
              <a:t> </a:t>
            </a:r>
            <a:r>
              <a:rPr lang="en-US" sz="1910" b="1" i="1" spc="187" dirty="0" err="1">
                <a:solidFill>
                  <a:srgbClr val="003399"/>
                </a:solidFill>
                <a:latin typeface="Montserrat Bold Italics"/>
                <a:ea typeface="Montserrat Bold Italics"/>
                <a:cs typeface="Montserrat Bold Italics"/>
                <a:sym typeface="Montserrat Bold Italics"/>
              </a:rPr>
              <a:t>Milyon</a:t>
            </a:r>
            <a:r>
              <a:rPr lang="en-US" sz="1910" b="1" i="1" spc="187" dirty="0">
                <a:solidFill>
                  <a:srgbClr val="003399"/>
                </a:solidFill>
                <a:latin typeface="Montserrat Bold Italics"/>
                <a:ea typeface="Montserrat Bold Italics"/>
                <a:cs typeface="Montserrat Bold Italics"/>
                <a:sym typeface="Montserrat Bold Italics"/>
              </a:rPr>
              <a:t> TL, </a:t>
            </a:r>
          </a:p>
          <a:p>
            <a:pPr marL="436671" lvl="2" indent="-145557" algn="l">
              <a:lnSpc>
                <a:spcPts val="2635"/>
              </a:lnSpc>
              <a:buFont typeface="Arial"/>
              <a:buChar char="⚬"/>
            </a:pPr>
            <a:r>
              <a:rPr lang="en-US" sz="1910" i="1" spc="187" dirty="0" err="1">
                <a:solidFill>
                  <a:srgbClr val="003399"/>
                </a:solidFill>
                <a:latin typeface="Montserrat Light Italics"/>
                <a:ea typeface="Montserrat Light Italics"/>
                <a:cs typeface="Montserrat Light Italics"/>
                <a:sym typeface="Montserrat Light Italics"/>
              </a:rPr>
              <a:t>Sanal</a:t>
            </a:r>
            <a:r>
              <a:rPr lang="en-US" sz="1910" i="1" spc="187" dirty="0">
                <a:solidFill>
                  <a:srgbClr val="003399"/>
                </a:solidFill>
                <a:latin typeface="Montserrat Light Italics"/>
                <a:ea typeface="Montserrat Light Italics"/>
                <a:cs typeface="Montserrat Light Italics"/>
                <a:sym typeface="Montserrat Light Italics"/>
              </a:rPr>
              <a:t> </a:t>
            </a:r>
            <a:r>
              <a:rPr lang="en-US" sz="1910" i="1" spc="187" dirty="0" err="1">
                <a:solidFill>
                  <a:srgbClr val="003399"/>
                </a:solidFill>
                <a:latin typeface="Montserrat Light Italics"/>
                <a:ea typeface="Montserrat Light Italics"/>
                <a:cs typeface="Montserrat Light Italics"/>
                <a:sym typeface="Montserrat Light Italics"/>
              </a:rPr>
              <a:t>Ticaret</a:t>
            </a:r>
            <a:r>
              <a:rPr lang="en-US" sz="1910" i="1" spc="187" dirty="0">
                <a:solidFill>
                  <a:srgbClr val="003399"/>
                </a:solidFill>
                <a:latin typeface="Montserrat Light Italics"/>
                <a:ea typeface="Montserrat Light Italics"/>
                <a:cs typeface="Montserrat Light Italics"/>
                <a:sym typeface="Montserrat Light Italics"/>
              </a:rPr>
              <a:t> </a:t>
            </a:r>
            <a:r>
              <a:rPr lang="en-US" sz="1910" i="1" spc="187" dirty="0" err="1">
                <a:solidFill>
                  <a:srgbClr val="003399"/>
                </a:solidFill>
                <a:latin typeface="Montserrat Light Italics"/>
                <a:ea typeface="Montserrat Light Italics"/>
                <a:cs typeface="Montserrat Light Italics"/>
                <a:sym typeface="Montserrat Light Italics"/>
              </a:rPr>
              <a:t>Heyeti</a:t>
            </a:r>
            <a:r>
              <a:rPr lang="en-US" sz="1910" i="1" spc="187" dirty="0">
                <a:solidFill>
                  <a:srgbClr val="003399"/>
                </a:solidFill>
                <a:latin typeface="Montserrat Light Italics"/>
                <a:ea typeface="Montserrat Light Italics"/>
                <a:cs typeface="Montserrat Light Italics"/>
                <a:sym typeface="Montserrat Light Italics"/>
              </a:rPr>
              <a:t> </a:t>
            </a:r>
            <a:r>
              <a:rPr lang="en-US" sz="1910" i="1" spc="187" dirty="0" err="1">
                <a:solidFill>
                  <a:srgbClr val="003399"/>
                </a:solidFill>
                <a:latin typeface="Montserrat Light Italics"/>
                <a:ea typeface="Montserrat Light Italics"/>
                <a:cs typeface="Montserrat Light Italics"/>
                <a:sym typeface="Montserrat Light Italics"/>
              </a:rPr>
              <a:t>Faaliyet</a:t>
            </a:r>
            <a:r>
              <a:rPr lang="en-US" sz="1910" i="1" spc="187" dirty="0">
                <a:solidFill>
                  <a:srgbClr val="003399"/>
                </a:solidFill>
                <a:latin typeface="Montserrat Light Italics"/>
                <a:ea typeface="Montserrat Light Italics"/>
                <a:cs typeface="Montserrat Light Italics"/>
                <a:sym typeface="Montserrat Light Italics"/>
              </a:rPr>
              <a:t> </a:t>
            </a:r>
            <a:r>
              <a:rPr lang="en-US" sz="1910" i="1" spc="187" dirty="0" err="1">
                <a:solidFill>
                  <a:srgbClr val="003399"/>
                </a:solidFill>
                <a:latin typeface="Montserrat Light Italics"/>
                <a:ea typeface="Montserrat Light Italics"/>
                <a:cs typeface="Montserrat Light Italics"/>
                <a:sym typeface="Montserrat Light Italics"/>
              </a:rPr>
              <a:t>Başına</a:t>
            </a:r>
            <a:r>
              <a:rPr lang="en-US" sz="1910" b="1" i="1" spc="187" dirty="0">
                <a:solidFill>
                  <a:srgbClr val="003399"/>
                </a:solidFill>
                <a:latin typeface="Montserrat Bold Italics"/>
                <a:ea typeface="Montserrat Bold Italics"/>
                <a:cs typeface="Montserrat Bold Italics"/>
                <a:sym typeface="Montserrat Bold Italics"/>
              </a:rPr>
              <a:t> </a:t>
            </a:r>
            <a:r>
              <a:rPr lang="tr-TR" sz="1910" b="1" i="1" spc="187" dirty="0" smtClean="0">
                <a:solidFill>
                  <a:srgbClr val="003399"/>
                </a:solidFill>
                <a:latin typeface="Montserrat Bold Italics"/>
                <a:ea typeface="Montserrat Bold Italics"/>
                <a:cs typeface="Montserrat Bold Italics"/>
                <a:sym typeface="Montserrat Bold Italics"/>
              </a:rPr>
              <a:t>3</a:t>
            </a:r>
            <a:r>
              <a:rPr lang="en-US" sz="1910" b="1" i="1" spc="187" dirty="0" smtClean="0">
                <a:solidFill>
                  <a:srgbClr val="003399"/>
                </a:solidFill>
                <a:latin typeface="Montserrat Bold Italics"/>
                <a:ea typeface="Montserrat Bold Italics"/>
                <a:cs typeface="Montserrat Bold Italics"/>
                <a:sym typeface="Montserrat Bold Italics"/>
              </a:rPr>
              <a:t>.</a:t>
            </a:r>
            <a:r>
              <a:rPr lang="tr-TR" sz="1910" b="1" i="1" spc="187" dirty="0" smtClean="0">
                <a:solidFill>
                  <a:srgbClr val="003399"/>
                </a:solidFill>
                <a:latin typeface="Montserrat Bold Italics"/>
                <a:ea typeface="Montserrat Bold Italics"/>
                <a:cs typeface="Montserrat Bold Italics"/>
                <a:sym typeface="Montserrat Bold Italics"/>
              </a:rPr>
              <a:t>8</a:t>
            </a:r>
            <a:r>
              <a:rPr lang="en-US" sz="1910" b="1" i="1" spc="187" dirty="0" smtClean="0">
                <a:solidFill>
                  <a:srgbClr val="003399"/>
                </a:solidFill>
                <a:latin typeface="Montserrat Bold Italics"/>
                <a:ea typeface="Montserrat Bold Italics"/>
                <a:cs typeface="Montserrat Bold Italics"/>
                <a:sym typeface="Montserrat Bold Italics"/>
              </a:rPr>
              <a:t> </a:t>
            </a:r>
            <a:r>
              <a:rPr lang="en-US" sz="1910" b="1" i="1" spc="187" dirty="0" err="1">
                <a:solidFill>
                  <a:srgbClr val="003399"/>
                </a:solidFill>
                <a:latin typeface="Montserrat Bold Italics"/>
                <a:ea typeface="Montserrat Bold Italics"/>
                <a:cs typeface="Montserrat Bold Italics"/>
                <a:sym typeface="Montserrat Bold Italics"/>
              </a:rPr>
              <a:t>Milyon</a:t>
            </a:r>
            <a:r>
              <a:rPr lang="en-US" sz="1910" b="1" i="1" spc="187" dirty="0">
                <a:solidFill>
                  <a:srgbClr val="003399"/>
                </a:solidFill>
                <a:latin typeface="Montserrat Bold Italics"/>
                <a:ea typeface="Montserrat Bold Italics"/>
                <a:cs typeface="Montserrat Bold Italics"/>
                <a:sym typeface="Montserrat Bold Italics"/>
              </a:rPr>
              <a:t> TL</a:t>
            </a:r>
          </a:p>
        </p:txBody>
      </p:sp>
      <p:sp>
        <p:nvSpPr>
          <p:cNvPr id="17" name="Freeform 17"/>
          <p:cNvSpPr/>
          <p:nvPr/>
        </p:nvSpPr>
        <p:spPr>
          <a:xfrm>
            <a:off x="14002772" y="7132150"/>
            <a:ext cx="1328841" cy="821293"/>
          </a:xfrm>
          <a:custGeom>
            <a:avLst/>
            <a:gdLst/>
            <a:ahLst/>
            <a:cxnLst/>
            <a:rect l="l" t="t" r="r" b="b"/>
            <a:pathLst>
              <a:path w="1328841" h="821293">
                <a:moveTo>
                  <a:pt x="0" y="0"/>
                </a:moveTo>
                <a:lnTo>
                  <a:pt x="1328841" y="0"/>
                </a:lnTo>
                <a:lnTo>
                  <a:pt x="1328841" y="821293"/>
                </a:lnTo>
                <a:lnTo>
                  <a:pt x="0" y="82129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97FB8"/>
        </a:solidFill>
        <a:effectLst/>
      </p:bgPr>
    </p:bg>
    <p:spTree>
      <p:nvGrpSpPr>
        <p:cNvPr id="1" name=""/>
        <p:cNvGrpSpPr/>
        <p:nvPr/>
      </p:nvGrpSpPr>
      <p:grpSpPr>
        <a:xfrm>
          <a:off x="0" y="0"/>
          <a:ext cx="0" cy="0"/>
          <a:chOff x="0" y="0"/>
          <a:chExt cx="0" cy="0"/>
        </a:xfrm>
      </p:grpSpPr>
      <p:sp>
        <p:nvSpPr>
          <p:cNvPr id="2" name="Freeform 2"/>
          <p:cNvSpPr/>
          <p:nvPr/>
        </p:nvSpPr>
        <p:spPr>
          <a:xfrm>
            <a:off x="8953584" y="-432730"/>
            <a:ext cx="13379369" cy="14365898"/>
          </a:xfrm>
          <a:custGeom>
            <a:avLst/>
            <a:gdLst/>
            <a:ahLst/>
            <a:cxnLst/>
            <a:rect l="l" t="t" r="r" b="b"/>
            <a:pathLst>
              <a:path w="13379369" h="14365898">
                <a:moveTo>
                  <a:pt x="0" y="0"/>
                </a:moveTo>
                <a:lnTo>
                  <a:pt x="13379369" y="0"/>
                </a:lnTo>
                <a:lnTo>
                  <a:pt x="13379369" y="14365898"/>
                </a:lnTo>
                <a:lnTo>
                  <a:pt x="0" y="1436589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3986589">
            <a:off x="4476067" y="-656528"/>
            <a:ext cx="12283612" cy="12604452"/>
          </a:xfrm>
          <a:custGeom>
            <a:avLst/>
            <a:gdLst/>
            <a:ahLst/>
            <a:cxnLst/>
            <a:rect l="l" t="t" r="r" b="b"/>
            <a:pathLst>
              <a:path w="12283612" h="12604452">
                <a:moveTo>
                  <a:pt x="0" y="0"/>
                </a:moveTo>
                <a:lnTo>
                  <a:pt x="12283612" y="0"/>
                </a:lnTo>
                <a:lnTo>
                  <a:pt x="12283612" y="12604452"/>
                </a:lnTo>
                <a:lnTo>
                  <a:pt x="0" y="12604452"/>
                </a:lnTo>
                <a:lnTo>
                  <a:pt x="0" y="0"/>
                </a:lnTo>
                <a:close/>
              </a:path>
            </a:pathLst>
          </a:custGeom>
          <a:blipFill>
            <a:blip r:embed="rId4">
              <a:extLst>
                <a:ext uri="{96DAC541-7B7A-43D3-8B79-37D633B846F1}">
                  <asvg:svgBlip xmlns:asvg="http://schemas.microsoft.com/office/drawing/2016/SVG/main" xmlns="" r:embed="rId5"/>
                </a:ext>
              </a:extLst>
            </a:blip>
            <a:stretch>
              <a:fillRect t="-11" b="-11"/>
            </a:stretch>
          </a:blipFill>
        </p:spPr>
      </p:sp>
      <p:sp>
        <p:nvSpPr>
          <p:cNvPr id="4" name="Freeform 4"/>
          <p:cNvSpPr/>
          <p:nvPr/>
        </p:nvSpPr>
        <p:spPr>
          <a:xfrm>
            <a:off x="-2921024" y="-2002822"/>
            <a:ext cx="12069089" cy="12069089"/>
          </a:xfrm>
          <a:custGeom>
            <a:avLst/>
            <a:gdLst/>
            <a:ahLst/>
            <a:cxnLst/>
            <a:rect l="l" t="t" r="r" b="b"/>
            <a:pathLst>
              <a:path w="12069089" h="12069089">
                <a:moveTo>
                  <a:pt x="0" y="0"/>
                </a:moveTo>
                <a:lnTo>
                  <a:pt x="12069089" y="0"/>
                </a:lnTo>
                <a:lnTo>
                  <a:pt x="12069089" y="12069089"/>
                </a:lnTo>
                <a:lnTo>
                  <a:pt x="0" y="1206908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TextBox 5"/>
          <p:cNvSpPr txBox="1"/>
          <p:nvPr/>
        </p:nvSpPr>
        <p:spPr>
          <a:xfrm>
            <a:off x="464084" y="7178844"/>
            <a:ext cx="3398841" cy="354092"/>
          </a:xfrm>
          <a:prstGeom prst="rect">
            <a:avLst/>
          </a:prstGeom>
        </p:spPr>
        <p:txBody>
          <a:bodyPr lIns="0" tIns="0" rIns="0" bIns="0" rtlCol="0" anchor="t">
            <a:spAutoFit/>
          </a:bodyPr>
          <a:lstStyle/>
          <a:p>
            <a:pPr algn="l">
              <a:lnSpc>
                <a:spcPts val="2774"/>
              </a:lnSpc>
            </a:pPr>
            <a:r>
              <a:rPr lang="en-US" sz="2010" spc="196">
                <a:solidFill>
                  <a:srgbClr val="003399"/>
                </a:solidFill>
                <a:latin typeface="Montserrat Light"/>
                <a:ea typeface="Montserrat Light"/>
                <a:cs typeface="Montserrat Light"/>
                <a:sym typeface="Montserrat Light"/>
              </a:rPr>
              <a:t>İŞBİRLİĞİ KURULUŞU</a:t>
            </a:r>
          </a:p>
        </p:txBody>
      </p:sp>
      <p:sp>
        <p:nvSpPr>
          <p:cNvPr id="6" name="Freeform 6"/>
          <p:cNvSpPr/>
          <p:nvPr/>
        </p:nvSpPr>
        <p:spPr>
          <a:xfrm>
            <a:off x="3857313" y="6995494"/>
            <a:ext cx="1328841" cy="821293"/>
          </a:xfrm>
          <a:custGeom>
            <a:avLst/>
            <a:gdLst/>
            <a:ahLst/>
            <a:cxnLst/>
            <a:rect l="l" t="t" r="r" b="b"/>
            <a:pathLst>
              <a:path w="1328841" h="821293">
                <a:moveTo>
                  <a:pt x="0" y="0"/>
                </a:moveTo>
                <a:lnTo>
                  <a:pt x="1328841" y="0"/>
                </a:lnTo>
                <a:lnTo>
                  <a:pt x="1328841" y="821293"/>
                </a:lnTo>
                <a:lnTo>
                  <a:pt x="0" y="82129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7" name="Freeform 7"/>
          <p:cNvSpPr/>
          <p:nvPr/>
        </p:nvSpPr>
        <p:spPr>
          <a:xfrm rot="8173606">
            <a:off x="13481557" y="8082626"/>
            <a:ext cx="918001" cy="260483"/>
          </a:xfrm>
          <a:custGeom>
            <a:avLst/>
            <a:gdLst/>
            <a:ahLst/>
            <a:cxnLst/>
            <a:rect l="l" t="t" r="r" b="b"/>
            <a:pathLst>
              <a:path w="918001" h="260483">
                <a:moveTo>
                  <a:pt x="0" y="0"/>
                </a:moveTo>
                <a:lnTo>
                  <a:pt x="918001" y="0"/>
                </a:lnTo>
                <a:lnTo>
                  <a:pt x="918001" y="260483"/>
                </a:lnTo>
                <a:lnTo>
                  <a:pt x="0" y="260483"/>
                </a:lnTo>
                <a:lnTo>
                  <a:pt x="0" y="0"/>
                </a:lnTo>
                <a:close/>
              </a:path>
            </a:pathLst>
          </a:custGeom>
          <a:blipFill>
            <a:blip r:embed="rId10">
              <a:extLst>
                <a:ext uri="{96DAC541-7B7A-43D3-8B79-37D633B846F1}">
                  <asvg:svgBlip xmlns:asvg="http://schemas.microsoft.com/office/drawing/2016/SVG/main" xmlns="" r:embed="rId11"/>
                </a:ext>
              </a:extLst>
            </a:blip>
            <a:stretch>
              <a:fillRect t="-865" b="-865"/>
            </a:stretch>
          </a:blipFill>
        </p:spPr>
      </p:sp>
      <p:sp>
        <p:nvSpPr>
          <p:cNvPr id="8" name="TextBox 8"/>
          <p:cNvSpPr txBox="1"/>
          <p:nvPr/>
        </p:nvSpPr>
        <p:spPr>
          <a:xfrm>
            <a:off x="10050475" y="2745503"/>
            <a:ext cx="8101111" cy="4800600"/>
          </a:xfrm>
          <a:prstGeom prst="rect">
            <a:avLst/>
          </a:prstGeom>
        </p:spPr>
        <p:txBody>
          <a:bodyPr lIns="0" tIns="0" rIns="0" bIns="0" rtlCol="0" anchor="t">
            <a:spAutoFit/>
          </a:bodyPr>
          <a:lstStyle/>
          <a:p>
            <a:pPr algn="just">
              <a:lnSpc>
                <a:spcPts val="2752"/>
              </a:lnSpc>
            </a:pPr>
            <a:r>
              <a:rPr lang="en-US" sz="2293" spc="-148">
                <a:solidFill>
                  <a:srgbClr val="003399"/>
                </a:solidFill>
                <a:latin typeface="Montserrat Light"/>
                <a:ea typeface="Montserrat Light"/>
                <a:cs typeface="Montserrat Light"/>
                <a:sym typeface="Montserrat Light"/>
              </a:rPr>
              <a:t>Türkiye’nin ihracatçı envanterinin dijital ortama taşınmasına, ihracatçılarımızın farklı ülkelerde yer alan ithalatçılar için ulaşılabilir olmasına, ihracatçıların belirli limitler dâhilinde siparişlerini platform üzerinden alabilmelerine, Ticaret Müşavirlikleri/Ticaret Ataşeliklerinin ya da ithalatçıların doğrudan iletecekleri taleplerin ve ülkemizde yapılacak önemli etkinliklere ilişkin bilgilerin platform üzerinden ilan edilmesine, kayıt yaptıran ithalatçılara bu etkinliklerin duyurulmasına, ithalatçılar ile ihracatçıların buluşmasını sağlayacak her türlü mekanizmanın geliştirilmesine ve sonraki fazlarda ülkenin ve ihracatçıların ihtiyaçlarına bağlı olarak tüm ihracat işlemlerinin dijitalleşmesine olanak sağlamak üzere bir Milli Dijital B2B platformunun (B2B Milli Platform) kurulması hedeflenmektedir. </a:t>
            </a:r>
          </a:p>
          <a:p>
            <a:pPr algn="just">
              <a:lnSpc>
                <a:spcPts val="2752"/>
              </a:lnSpc>
            </a:pPr>
            <a:endParaRPr lang="en-US" sz="2293" spc="-148">
              <a:solidFill>
                <a:srgbClr val="003399"/>
              </a:solidFill>
              <a:latin typeface="Montserrat Light"/>
              <a:ea typeface="Montserrat Light"/>
              <a:cs typeface="Montserrat Light"/>
              <a:sym typeface="Montserrat Light"/>
            </a:endParaRPr>
          </a:p>
        </p:txBody>
      </p:sp>
      <p:sp>
        <p:nvSpPr>
          <p:cNvPr id="9" name="TextBox 9"/>
          <p:cNvSpPr txBox="1"/>
          <p:nvPr/>
        </p:nvSpPr>
        <p:spPr>
          <a:xfrm>
            <a:off x="750000" y="244546"/>
            <a:ext cx="6139128" cy="1214120"/>
          </a:xfrm>
          <a:prstGeom prst="rect">
            <a:avLst/>
          </a:prstGeom>
        </p:spPr>
        <p:txBody>
          <a:bodyPr lIns="0" tIns="0" rIns="0" bIns="0" rtlCol="0" anchor="t">
            <a:spAutoFit/>
          </a:bodyPr>
          <a:lstStyle/>
          <a:p>
            <a:pPr algn="ctr">
              <a:lnSpc>
                <a:spcPts val="4479"/>
              </a:lnSpc>
            </a:pPr>
            <a:r>
              <a:rPr lang="en-US" sz="3199" b="1">
                <a:solidFill>
                  <a:srgbClr val="003399"/>
                </a:solidFill>
                <a:latin typeface="Arimo Bold"/>
                <a:ea typeface="Arimo Bold"/>
                <a:cs typeface="Arimo Bold"/>
                <a:sym typeface="Arimo Bold"/>
              </a:rPr>
              <a:t>E-İHRACATI GELİŞTİRME PROJESİ </a:t>
            </a:r>
          </a:p>
        </p:txBody>
      </p:sp>
      <p:sp>
        <p:nvSpPr>
          <p:cNvPr id="10" name="TextBox 10"/>
          <p:cNvSpPr txBox="1"/>
          <p:nvPr/>
        </p:nvSpPr>
        <p:spPr>
          <a:xfrm>
            <a:off x="11915077" y="857250"/>
            <a:ext cx="6139128" cy="1214120"/>
          </a:xfrm>
          <a:prstGeom prst="rect">
            <a:avLst/>
          </a:prstGeom>
        </p:spPr>
        <p:txBody>
          <a:bodyPr lIns="0" tIns="0" rIns="0" bIns="0" rtlCol="0" anchor="t">
            <a:spAutoFit/>
          </a:bodyPr>
          <a:lstStyle/>
          <a:p>
            <a:pPr algn="ctr">
              <a:lnSpc>
                <a:spcPts val="4479"/>
              </a:lnSpc>
            </a:pPr>
            <a:r>
              <a:rPr lang="en-US" sz="3199" b="1">
                <a:solidFill>
                  <a:srgbClr val="003399"/>
                </a:solidFill>
                <a:latin typeface="Arimo Bold"/>
                <a:ea typeface="Arimo Bold"/>
                <a:cs typeface="Arimo Bold"/>
                <a:sym typeface="Arimo Bold"/>
              </a:rPr>
              <a:t>TÜRKİYE E-İHRACAT PLATFORMU</a:t>
            </a:r>
          </a:p>
        </p:txBody>
      </p:sp>
      <p:sp>
        <p:nvSpPr>
          <p:cNvPr id="11" name="TextBox 11"/>
          <p:cNvSpPr txBox="1"/>
          <p:nvPr/>
        </p:nvSpPr>
        <p:spPr>
          <a:xfrm>
            <a:off x="464084" y="2511594"/>
            <a:ext cx="8115300" cy="4238625"/>
          </a:xfrm>
          <a:prstGeom prst="rect">
            <a:avLst/>
          </a:prstGeom>
        </p:spPr>
        <p:txBody>
          <a:bodyPr lIns="0" tIns="0" rIns="0" bIns="0" rtlCol="0" anchor="t">
            <a:spAutoFit/>
          </a:bodyPr>
          <a:lstStyle/>
          <a:p>
            <a:pPr algn="just">
              <a:lnSpc>
                <a:spcPts val="3126"/>
              </a:lnSpc>
            </a:pPr>
            <a:r>
              <a:rPr lang="en-US" sz="2605" spc="-157">
                <a:solidFill>
                  <a:srgbClr val="003399"/>
                </a:solidFill>
                <a:latin typeface="Montserrat Light"/>
                <a:ea typeface="Montserrat Light"/>
                <a:cs typeface="Montserrat Light"/>
                <a:sym typeface="Montserrat Light"/>
              </a:rPr>
              <a:t>İşbirliği kuruluşlarının, üyelerinin e-ihracata yönelik ortak olarak hareket etmesini ve ülke koşulları ya da pazaryerinin getirdiği şartlar nedeniyle doğrudan pazara girişte sorun yaşanan hedef ülkeler ve pazaryerlerine girişlerini sağlamak üzere geliştirecekleri proje giderlerini desteklemenin bu şirketlerin e-ihracat yapmalarını kolaylaştıracağı düşünülmektedir. Ortak hareket edilmesi suretiyle maliyetlerin düşürülmesi ve şirketlerin bireysel olarak pazara girişte tereddüt ettiği hedef pazarlarda Türk ürünlerinin yer alması amaçlanmaktadır.</a:t>
            </a:r>
          </a:p>
          <a:p>
            <a:pPr algn="just">
              <a:lnSpc>
                <a:spcPts val="2683"/>
              </a:lnSpc>
            </a:pPr>
            <a:endParaRPr lang="en-US" sz="2605" spc="-157">
              <a:solidFill>
                <a:srgbClr val="003399"/>
              </a:solidFill>
              <a:latin typeface="Montserrat Light"/>
              <a:ea typeface="Montserrat Light"/>
              <a:cs typeface="Montserrat Light"/>
              <a:sym typeface="Montserrat Light"/>
            </a:endParaRPr>
          </a:p>
        </p:txBody>
      </p:sp>
      <p:sp>
        <p:nvSpPr>
          <p:cNvPr id="12" name="TextBox 12"/>
          <p:cNvSpPr txBox="1"/>
          <p:nvPr/>
        </p:nvSpPr>
        <p:spPr>
          <a:xfrm>
            <a:off x="12943950" y="7491026"/>
            <a:ext cx="3398841" cy="354092"/>
          </a:xfrm>
          <a:prstGeom prst="rect">
            <a:avLst/>
          </a:prstGeom>
        </p:spPr>
        <p:txBody>
          <a:bodyPr lIns="0" tIns="0" rIns="0" bIns="0" rtlCol="0" anchor="t">
            <a:spAutoFit/>
          </a:bodyPr>
          <a:lstStyle/>
          <a:p>
            <a:pPr algn="l">
              <a:lnSpc>
                <a:spcPts val="2774"/>
              </a:lnSpc>
            </a:pPr>
            <a:r>
              <a:rPr lang="en-US" sz="2010" spc="196">
                <a:solidFill>
                  <a:srgbClr val="003399"/>
                </a:solidFill>
                <a:latin typeface="Montserrat Light"/>
                <a:ea typeface="Montserrat Light"/>
                <a:cs typeface="Montserrat Light"/>
                <a:sym typeface="Montserrat Light"/>
              </a:rPr>
              <a:t>İŞBİRLİĞİ KURULUŞU</a:t>
            </a:r>
          </a:p>
        </p:txBody>
      </p:sp>
      <p:sp>
        <p:nvSpPr>
          <p:cNvPr id="13" name="TextBox 13"/>
          <p:cNvSpPr txBox="1"/>
          <p:nvPr/>
        </p:nvSpPr>
        <p:spPr>
          <a:xfrm>
            <a:off x="15150592" y="8525845"/>
            <a:ext cx="2086582" cy="354092"/>
          </a:xfrm>
          <a:prstGeom prst="rect">
            <a:avLst/>
          </a:prstGeom>
        </p:spPr>
        <p:txBody>
          <a:bodyPr lIns="0" tIns="0" rIns="0" bIns="0" rtlCol="0" anchor="t">
            <a:spAutoFit/>
          </a:bodyPr>
          <a:lstStyle/>
          <a:p>
            <a:pPr algn="l">
              <a:lnSpc>
                <a:spcPts val="2774"/>
              </a:lnSpc>
            </a:pPr>
            <a:r>
              <a:rPr lang="en-US" sz="2010" spc="196" dirty="0">
                <a:solidFill>
                  <a:srgbClr val="003399"/>
                </a:solidFill>
                <a:latin typeface="Montserrat Light"/>
                <a:ea typeface="Montserrat Light"/>
                <a:cs typeface="Montserrat Light"/>
                <a:sym typeface="Montserrat Light"/>
              </a:rPr>
              <a:t>ŞİRKETLER</a:t>
            </a:r>
          </a:p>
        </p:txBody>
      </p:sp>
      <p:sp>
        <p:nvSpPr>
          <p:cNvPr id="14" name="TextBox 14"/>
          <p:cNvSpPr txBox="1"/>
          <p:nvPr/>
        </p:nvSpPr>
        <p:spPr>
          <a:xfrm>
            <a:off x="10535516" y="9352141"/>
            <a:ext cx="6671287" cy="666849"/>
          </a:xfrm>
          <a:prstGeom prst="rect">
            <a:avLst/>
          </a:prstGeom>
        </p:spPr>
        <p:txBody>
          <a:bodyPr lIns="0" tIns="0" rIns="0" bIns="0" rtlCol="0" anchor="t">
            <a:spAutoFit/>
          </a:bodyPr>
          <a:lstStyle/>
          <a:p>
            <a:pPr marL="436671" lvl="2" indent="-145557" algn="l">
              <a:lnSpc>
                <a:spcPts val="2635"/>
              </a:lnSpc>
              <a:buFont typeface="Arial"/>
              <a:buChar char="⚬"/>
            </a:pPr>
            <a:r>
              <a:rPr lang="en-US" sz="1910" b="1" i="1" spc="187" dirty="0" err="1">
                <a:solidFill>
                  <a:srgbClr val="003399"/>
                </a:solidFill>
                <a:latin typeface="Montserrat Bold Italics"/>
                <a:ea typeface="Montserrat Bold Italics"/>
                <a:cs typeface="Montserrat Bold Italics"/>
                <a:sym typeface="Montserrat Bold Italics"/>
              </a:rPr>
              <a:t>En</a:t>
            </a:r>
            <a:r>
              <a:rPr lang="en-US" sz="1910" b="1" i="1" spc="187" dirty="0">
                <a:solidFill>
                  <a:srgbClr val="003399"/>
                </a:solidFill>
                <a:latin typeface="Montserrat Bold Italics"/>
                <a:ea typeface="Montserrat Bold Italics"/>
                <a:cs typeface="Montserrat Bold Italics"/>
                <a:sym typeface="Montserrat Bold Italics"/>
              </a:rPr>
              <a:t> </a:t>
            </a:r>
            <a:r>
              <a:rPr lang="en-US" sz="1910" b="1" i="1" spc="187" dirty="0" err="1">
                <a:solidFill>
                  <a:srgbClr val="003399"/>
                </a:solidFill>
                <a:latin typeface="Montserrat Bold Italics"/>
                <a:ea typeface="Montserrat Bold Italics"/>
                <a:cs typeface="Montserrat Bold Italics"/>
                <a:sym typeface="Montserrat Bold Italics"/>
              </a:rPr>
              <a:t>fazla</a:t>
            </a:r>
            <a:r>
              <a:rPr lang="en-US" sz="1910" b="1" i="1" spc="187" dirty="0">
                <a:solidFill>
                  <a:srgbClr val="003399"/>
                </a:solidFill>
                <a:latin typeface="Montserrat Bold Italics"/>
                <a:ea typeface="Montserrat Bold Italics"/>
                <a:cs typeface="Montserrat Bold Italics"/>
                <a:sym typeface="Montserrat Bold Italics"/>
              </a:rPr>
              <a:t> 5 </a:t>
            </a:r>
            <a:r>
              <a:rPr lang="en-US" sz="1910" b="1" i="1" spc="187" dirty="0" err="1">
                <a:solidFill>
                  <a:srgbClr val="003399"/>
                </a:solidFill>
                <a:latin typeface="Montserrat Bold Italics"/>
                <a:ea typeface="Montserrat Bold Italics"/>
                <a:cs typeface="Montserrat Bold Italics"/>
                <a:sym typeface="Montserrat Bold Italics"/>
              </a:rPr>
              <a:t>yıl</a:t>
            </a:r>
            <a:r>
              <a:rPr lang="en-US" sz="1910" b="1" i="1" spc="187" dirty="0">
                <a:solidFill>
                  <a:srgbClr val="003399"/>
                </a:solidFill>
                <a:latin typeface="Montserrat Bold Italics"/>
                <a:ea typeface="Montserrat Bold Italics"/>
                <a:cs typeface="Montserrat Bold Italics"/>
                <a:sym typeface="Montserrat Bold Italics"/>
              </a:rPr>
              <a:t> </a:t>
            </a:r>
            <a:r>
              <a:rPr lang="en-US" sz="1910" b="1" i="1" spc="187" dirty="0" err="1">
                <a:solidFill>
                  <a:srgbClr val="003399"/>
                </a:solidFill>
                <a:latin typeface="Montserrat Bold Italics"/>
                <a:ea typeface="Montserrat Bold Italics"/>
                <a:cs typeface="Montserrat Bold Italics"/>
                <a:sym typeface="Montserrat Bold Italics"/>
              </a:rPr>
              <a:t>süresince</a:t>
            </a:r>
            <a:r>
              <a:rPr lang="en-US" sz="1910" b="1" i="1" spc="187" dirty="0">
                <a:solidFill>
                  <a:srgbClr val="003399"/>
                </a:solidFill>
                <a:latin typeface="Montserrat Bold Italics"/>
                <a:ea typeface="Montserrat Bold Italics"/>
                <a:cs typeface="Montserrat Bold Italics"/>
                <a:sym typeface="Montserrat Bold Italics"/>
              </a:rPr>
              <a:t>, </a:t>
            </a:r>
            <a:r>
              <a:rPr lang="en-US" sz="1910" b="1" i="1" spc="187" dirty="0" err="1">
                <a:solidFill>
                  <a:srgbClr val="003399"/>
                </a:solidFill>
                <a:latin typeface="Montserrat Bold Italics"/>
                <a:ea typeface="Montserrat Bold Italics"/>
                <a:cs typeface="Montserrat Bold Italics"/>
                <a:sym typeface="Montserrat Bold Italics"/>
              </a:rPr>
              <a:t>yıllık</a:t>
            </a:r>
            <a:r>
              <a:rPr lang="en-US" sz="1910" b="1" i="1" spc="187" dirty="0">
                <a:solidFill>
                  <a:srgbClr val="003399"/>
                </a:solidFill>
                <a:latin typeface="Montserrat Bold Italics"/>
                <a:ea typeface="Montserrat Bold Italics"/>
                <a:cs typeface="Montserrat Bold Italics"/>
                <a:sym typeface="Montserrat Bold Italics"/>
              </a:rPr>
              <a:t> </a:t>
            </a:r>
            <a:r>
              <a:rPr lang="en-US" sz="1910" b="1" i="1" spc="187" dirty="0" err="1">
                <a:solidFill>
                  <a:srgbClr val="003399"/>
                </a:solidFill>
                <a:latin typeface="Montserrat Bold Italics"/>
                <a:ea typeface="Montserrat Bold Italics"/>
                <a:cs typeface="Montserrat Bold Italics"/>
                <a:sym typeface="Montserrat Bold Italics"/>
              </a:rPr>
              <a:t>en</a:t>
            </a:r>
            <a:r>
              <a:rPr lang="en-US" sz="1910" b="1" i="1" spc="187" dirty="0">
                <a:solidFill>
                  <a:srgbClr val="003399"/>
                </a:solidFill>
                <a:latin typeface="Montserrat Bold Italics"/>
                <a:ea typeface="Montserrat Bold Italics"/>
                <a:cs typeface="Montserrat Bold Italics"/>
                <a:sym typeface="Montserrat Bold Italics"/>
              </a:rPr>
              <a:t> </a:t>
            </a:r>
            <a:r>
              <a:rPr lang="en-US" sz="1910" b="1" i="1" spc="187" dirty="0" err="1">
                <a:solidFill>
                  <a:srgbClr val="003399"/>
                </a:solidFill>
                <a:latin typeface="Montserrat Bold Italics"/>
                <a:ea typeface="Montserrat Bold Italics"/>
                <a:cs typeface="Montserrat Bold Italics"/>
                <a:sym typeface="Montserrat Bold Italics"/>
              </a:rPr>
              <a:t>fazla</a:t>
            </a:r>
            <a:r>
              <a:rPr lang="en-US" sz="1910" b="1" i="1" spc="187" dirty="0">
                <a:solidFill>
                  <a:srgbClr val="003399"/>
                </a:solidFill>
                <a:latin typeface="Montserrat Bold Italics"/>
                <a:ea typeface="Montserrat Bold Italics"/>
                <a:cs typeface="Montserrat Bold Italics"/>
                <a:sym typeface="Montserrat Bold Italics"/>
              </a:rPr>
              <a:t> </a:t>
            </a:r>
            <a:r>
              <a:rPr lang="tr-TR" sz="1910" b="1" i="1" spc="187" dirty="0" smtClean="0">
                <a:solidFill>
                  <a:srgbClr val="003399"/>
                </a:solidFill>
                <a:latin typeface="Montserrat Bold Italics"/>
                <a:ea typeface="Montserrat Bold Italics"/>
                <a:cs typeface="Montserrat Bold Italics"/>
                <a:sym typeface="Montserrat Bold Italics"/>
              </a:rPr>
              <a:t>572</a:t>
            </a:r>
            <a:r>
              <a:rPr lang="en-US" sz="1910" b="1" i="1" spc="187" dirty="0" smtClean="0">
                <a:solidFill>
                  <a:srgbClr val="003399"/>
                </a:solidFill>
                <a:latin typeface="Montserrat Bold Italics"/>
                <a:ea typeface="Montserrat Bold Italics"/>
                <a:cs typeface="Montserrat Bold Italics"/>
                <a:sym typeface="Montserrat Bold Italics"/>
              </a:rPr>
              <a:t>.</a:t>
            </a:r>
            <a:r>
              <a:rPr lang="tr-TR" sz="1910" b="1" i="1" spc="187" dirty="0" smtClean="0">
                <a:solidFill>
                  <a:srgbClr val="003399"/>
                </a:solidFill>
                <a:latin typeface="Montserrat Bold Italics"/>
                <a:ea typeface="Montserrat Bold Italics"/>
                <a:cs typeface="Montserrat Bold Italics"/>
                <a:sym typeface="Montserrat Bold Italics"/>
              </a:rPr>
              <a:t>3</a:t>
            </a:r>
            <a:r>
              <a:rPr lang="en-US" sz="1910" b="1" i="1" spc="187" dirty="0" smtClean="0">
                <a:solidFill>
                  <a:srgbClr val="003399"/>
                </a:solidFill>
                <a:latin typeface="Montserrat Bold Italics"/>
                <a:ea typeface="Montserrat Bold Italics"/>
                <a:cs typeface="Montserrat Bold Italics"/>
                <a:sym typeface="Montserrat Bold Italics"/>
              </a:rPr>
              <a:t> </a:t>
            </a:r>
            <a:r>
              <a:rPr lang="en-US" sz="1910" b="1" i="1" spc="187" dirty="0" err="1">
                <a:solidFill>
                  <a:srgbClr val="003399"/>
                </a:solidFill>
                <a:latin typeface="Montserrat Bold Italics"/>
                <a:ea typeface="Montserrat Bold Italics"/>
                <a:cs typeface="Montserrat Bold Italics"/>
                <a:sym typeface="Montserrat Bold Italics"/>
              </a:rPr>
              <a:t>Milyon</a:t>
            </a:r>
            <a:r>
              <a:rPr lang="en-US" sz="1910" b="1" i="1" spc="187" dirty="0">
                <a:solidFill>
                  <a:srgbClr val="003399"/>
                </a:solidFill>
                <a:latin typeface="Montserrat Bold Italics"/>
                <a:ea typeface="Montserrat Bold Italics"/>
                <a:cs typeface="Montserrat Bold Italics"/>
                <a:sym typeface="Montserrat Bold Italics"/>
              </a:rPr>
              <a:t> TL</a:t>
            </a:r>
          </a:p>
        </p:txBody>
      </p:sp>
      <p:sp>
        <p:nvSpPr>
          <p:cNvPr id="15" name="TextBox 15"/>
          <p:cNvSpPr txBox="1"/>
          <p:nvPr/>
        </p:nvSpPr>
        <p:spPr>
          <a:xfrm>
            <a:off x="5364963" y="7178844"/>
            <a:ext cx="2086582" cy="354092"/>
          </a:xfrm>
          <a:prstGeom prst="rect">
            <a:avLst/>
          </a:prstGeom>
        </p:spPr>
        <p:txBody>
          <a:bodyPr lIns="0" tIns="0" rIns="0" bIns="0" rtlCol="0" anchor="t">
            <a:spAutoFit/>
          </a:bodyPr>
          <a:lstStyle/>
          <a:p>
            <a:pPr algn="l">
              <a:lnSpc>
                <a:spcPts val="2774"/>
              </a:lnSpc>
            </a:pPr>
            <a:r>
              <a:rPr lang="en-US" sz="2010" spc="196">
                <a:solidFill>
                  <a:srgbClr val="003399"/>
                </a:solidFill>
                <a:latin typeface="Montserrat Light"/>
                <a:ea typeface="Montserrat Light"/>
                <a:cs typeface="Montserrat Light"/>
                <a:sym typeface="Montserrat Light"/>
              </a:rPr>
              <a:t>ŞİRKETLER</a:t>
            </a:r>
          </a:p>
        </p:txBody>
      </p:sp>
      <p:sp>
        <p:nvSpPr>
          <p:cNvPr id="16" name="TextBox 16"/>
          <p:cNvSpPr txBox="1"/>
          <p:nvPr/>
        </p:nvSpPr>
        <p:spPr>
          <a:xfrm>
            <a:off x="1771631" y="1435735"/>
            <a:ext cx="5500205" cy="461543"/>
          </a:xfrm>
          <a:prstGeom prst="rect">
            <a:avLst/>
          </a:prstGeom>
        </p:spPr>
        <p:txBody>
          <a:bodyPr lIns="0" tIns="0" rIns="0" bIns="0" rtlCol="0" anchor="t">
            <a:spAutoFit/>
          </a:bodyPr>
          <a:lstStyle/>
          <a:p>
            <a:pPr algn="l">
              <a:lnSpc>
                <a:spcPts val="3187"/>
              </a:lnSpc>
            </a:pPr>
            <a:r>
              <a:rPr lang="en-US" sz="2310" i="1" spc="226">
                <a:solidFill>
                  <a:srgbClr val="2BB4D4"/>
                </a:solidFill>
                <a:latin typeface="Arimo Italics"/>
                <a:ea typeface="Arimo Italics"/>
                <a:cs typeface="Arimo Italics"/>
                <a:sym typeface="Arimo Italics"/>
              </a:rPr>
              <a:t>(Aynı anda en fazla 2 proje)</a:t>
            </a:r>
          </a:p>
        </p:txBody>
      </p:sp>
      <p:sp>
        <p:nvSpPr>
          <p:cNvPr id="17" name="TextBox 17"/>
          <p:cNvSpPr txBox="1"/>
          <p:nvPr/>
        </p:nvSpPr>
        <p:spPr>
          <a:xfrm>
            <a:off x="750000" y="8607362"/>
            <a:ext cx="6671287" cy="333425"/>
          </a:xfrm>
          <a:prstGeom prst="rect">
            <a:avLst/>
          </a:prstGeom>
        </p:spPr>
        <p:txBody>
          <a:bodyPr lIns="0" tIns="0" rIns="0" bIns="0" rtlCol="0" anchor="t">
            <a:spAutoFit/>
          </a:bodyPr>
          <a:lstStyle/>
          <a:p>
            <a:pPr marL="436671" lvl="2" indent="-145557" algn="l">
              <a:lnSpc>
                <a:spcPts val="2635"/>
              </a:lnSpc>
              <a:buFont typeface="Arial"/>
              <a:buChar char="⚬"/>
            </a:pPr>
            <a:r>
              <a:rPr lang="en-US" sz="1910" b="1" i="1" spc="187" dirty="0" err="1">
                <a:solidFill>
                  <a:srgbClr val="003399"/>
                </a:solidFill>
                <a:latin typeface="Montserrat Bold Italics"/>
                <a:ea typeface="Montserrat Bold Italics"/>
                <a:cs typeface="Montserrat Bold Italics"/>
                <a:sym typeface="Montserrat Bold Italics"/>
              </a:rPr>
              <a:t>Proje</a:t>
            </a:r>
            <a:r>
              <a:rPr lang="en-US" sz="1910" b="1" i="1" spc="187" dirty="0">
                <a:solidFill>
                  <a:srgbClr val="003399"/>
                </a:solidFill>
                <a:latin typeface="Montserrat Bold Italics"/>
                <a:ea typeface="Montserrat Bold Italics"/>
                <a:cs typeface="Montserrat Bold Italics"/>
                <a:sym typeface="Montserrat Bold Italics"/>
              </a:rPr>
              <a:t> </a:t>
            </a:r>
            <a:r>
              <a:rPr lang="en-US" sz="1910" b="1" i="1" spc="187" dirty="0" err="1">
                <a:solidFill>
                  <a:srgbClr val="003399"/>
                </a:solidFill>
                <a:latin typeface="Montserrat Bold Italics"/>
                <a:ea typeface="Montserrat Bold Italics"/>
                <a:cs typeface="Montserrat Bold Italics"/>
                <a:sym typeface="Montserrat Bold Italics"/>
              </a:rPr>
              <a:t>başına</a:t>
            </a:r>
            <a:r>
              <a:rPr lang="en-US" sz="1910" b="1" i="1" spc="187" dirty="0">
                <a:solidFill>
                  <a:srgbClr val="003399"/>
                </a:solidFill>
                <a:latin typeface="Montserrat Bold Italics"/>
                <a:ea typeface="Montserrat Bold Italics"/>
                <a:cs typeface="Montserrat Bold Italics"/>
                <a:sym typeface="Montserrat Bold Italics"/>
              </a:rPr>
              <a:t> </a:t>
            </a:r>
            <a:r>
              <a:rPr lang="tr-TR" sz="1910" b="1" i="1" spc="187" dirty="0" smtClean="0">
                <a:solidFill>
                  <a:srgbClr val="003399"/>
                </a:solidFill>
                <a:latin typeface="Montserrat Bold Italics"/>
                <a:ea typeface="Montserrat Bold Italics"/>
                <a:cs typeface="Montserrat Bold Italics"/>
                <a:sym typeface="Montserrat Bold Italics"/>
              </a:rPr>
              <a:t>57</a:t>
            </a:r>
            <a:r>
              <a:rPr lang="en-US" sz="1910" b="1" i="1" spc="187" dirty="0" smtClean="0">
                <a:solidFill>
                  <a:srgbClr val="003399"/>
                </a:solidFill>
                <a:latin typeface="Montserrat Bold Italics"/>
                <a:ea typeface="Montserrat Bold Italics"/>
                <a:cs typeface="Montserrat Bold Italics"/>
                <a:sym typeface="Montserrat Bold Italics"/>
              </a:rPr>
              <a:t>.</a:t>
            </a:r>
            <a:r>
              <a:rPr lang="tr-TR" sz="1910" b="1" i="1" spc="187" dirty="0" smtClean="0">
                <a:solidFill>
                  <a:srgbClr val="003399"/>
                </a:solidFill>
                <a:latin typeface="Montserrat Bold Italics"/>
                <a:ea typeface="Montserrat Bold Italics"/>
                <a:cs typeface="Montserrat Bold Italics"/>
                <a:sym typeface="Montserrat Bold Italics"/>
              </a:rPr>
              <a:t>2</a:t>
            </a:r>
            <a:r>
              <a:rPr lang="en-US" sz="1910" b="1" i="1" spc="187" dirty="0" smtClean="0">
                <a:solidFill>
                  <a:srgbClr val="003399"/>
                </a:solidFill>
                <a:latin typeface="Montserrat Bold Italics"/>
                <a:ea typeface="Montserrat Bold Italics"/>
                <a:cs typeface="Montserrat Bold Italics"/>
                <a:sym typeface="Montserrat Bold Italics"/>
              </a:rPr>
              <a:t> </a:t>
            </a:r>
            <a:r>
              <a:rPr lang="en-US" sz="1910" b="1" i="1" spc="187" dirty="0" err="1">
                <a:solidFill>
                  <a:srgbClr val="003399"/>
                </a:solidFill>
                <a:latin typeface="Montserrat Bold Italics"/>
                <a:ea typeface="Montserrat Bold Italics"/>
                <a:cs typeface="Montserrat Bold Italics"/>
                <a:sym typeface="Montserrat Bold Italics"/>
              </a:rPr>
              <a:t>Milyon</a:t>
            </a:r>
            <a:r>
              <a:rPr lang="en-US" sz="1910" b="1" i="1" spc="187" dirty="0">
                <a:solidFill>
                  <a:srgbClr val="003399"/>
                </a:solidFill>
                <a:latin typeface="Montserrat Bold Italics"/>
                <a:ea typeface="Montserrat Bold Italics"/>
                <a:cs typeface="Montserrat Bold Italics"/>
                <a:sym typeface="Montserrat Bold Italics"/>
              </a:rPr>
              <a:t> TL.</a:t>
            </a:r>
          </a:p>
        </p:txBody>
      </p:sp>
      <p:sp>
        <p:nvSpPr>
          <p:cNvPr id="18" name="TextBox 18"/>
          <p:cNvSpPr txBox="1"/>
          <p:nvPr/>
        </p:nvSpPr>
        <p:spPr>
          <a:xfrm>
            <a:off x="10296765" y="8516392"/>
            <a:ext cx="4346605" cy="696992"/>
          </a:xfrm>
          <a:prstGeom prst="rect">
            <a:avLst/>
          </a:prstGeom>
        </p:spPr>
        <p:txBody>
          <a:bodyPr lIns="0" tIns="0" rIns="0" bIns="0" rtlCol="0" anchor="t">
            <a:spAutoFit/>
          </a:bodyPr>
          <a:lstStyle/>
          <a:p>
            <a:pPr algn="ctr">
              <a:lnSpc>
                <a:spcPts val="2774"/>
              </a:lnSpc>
            </a:pPr>
            <a:r>
              <a:rPr lang="en-US" sz="2010" spc="196" dirty="0">
                <a:solidFill>
                  <a:srgbClr val="003399"/>
                </a:solidFill>
                <a:latin typeface="Montserrat Light"/>
                <a:ea typeface="Montserrat Light"/>
                <a:cs typeface="Montserrat Light"/>
                <a:sym typeface="Montserrat Light"/>
              </a:rPr>
              <a:t>PERAKENDE E-TİCARET SİTELERİ</a:t>
            </a:r>
          </a:p>
        </p:txBody>
      </p:sp>
      <p:sp>
        <p:nvSpPr>
          <p:cNvPr id="19" name="Freeform 19"/>
          <p:cNvSpPr/>
          <p:nvPr/>
        </p:nvSpPr>
        <p:spPr>
          <a:xfrm rot="2861081">
            <a:off x="14308406" y="8098130"/>
            <a:ext cx="918001" cy="260483"/>
          </a:xfrm>
          <a:custGeom>
            <a:avLst/>
            <a:gdLst/>
            <a:ahLst/>
            <a:cxnLst/>
            <a:rect l="l" t="t" r="r" b="b"/>
            <a:pathLst>
              <a:path w="918001" h="260483">
                <a:moveTo>
                  <a:pt x="0" y="0"/>
                </a:moveTo>
                <a:lnTo>
                  <a:pt x="918001" y="0"/>
                </a:lnTo>
                <a:lnTo>
                  <a:pt x="918001" y="260483"/>
                </a:lnTo>
                <a:lnTo>
                  <a:pt x="0" y="260483"/>
                </a:lnTo>
                <a:lnTo>
                  <a:pt x="0" y="0"/>
                </a:lnTo>
                <a:close/>
              </a:path>
            </a:pathLst>
          </a:custGeom>
          <a:blipFill>
            <a:blip r:embed="rId10">
              <a:extLst>
                <a:ext uri="{96DAC541-7B7A-43D3-8B79-37D633B846F1}">
                  <asvg:svgBlip xmlns:asvg="http://schemas.microsoft.com/office/drawing/2016/SVG/main" xmlns="" r:embed="rId11"/>
                </a:ext>
              </a:extLst>
            </a:blip>
            <a:stretch>
              <a:fillRect t="-865" b="-865"/>
            </a:stretch>
          </a:blipFill>
        </p:spPr>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t="-38888" b="-38888"/>
              </a:stretch>
            </a:blipFill>
          </p:spPr>
        </p:sp>
      </p:grpSp>
      <p:graphicFrame>
        <p:nvGraphicFramePr>
          <p:cNvPr id="4" name="Table 4"/>
          <p:cNvGraphicFramePr>
            <a:graphicFrameLocks noGrp="1"/>
          </p:cNvGraphicFramePr>
          <p:nvPr>
            <p:extLst>
              <p:ext uri="{D42A27DB-BD31-4B8C-83A1-F6EECF244321}">
                <p14:modId xmlns:p14="http://schemas.microsoft.com/office/powerpoint/2010/main" val="3348592377"/>
              </p:ext>
            </p:extLst>
          </p:nvPr>
        </p:nvGraphicFramePr>
        <p:xfrm>
          <a:off x="0" y="3031128"/>
          <a:ext cx="18161001" cy="4991099"/>
        </p:xfrm>
        <a:graphic>
          <a:graphicData uri="http://schemas.openxmlformats.org/drawingml/2006/table">
            <a:tbl>
              <a:tblPr/>
              <a:tblGrid>
                <a:gridCol w="5161880">
                  <a:extLst>
                    <a:ext uri="{9D8B030D-6E8A-4147-A177-3AD203B41FA5}">
                      <a16:colId xmlns:a16="http://schemas.microsoft.com/office/drawing/2014/main" val="20000"/>
                    </a:ext>
                  </a:extLst>
                </a:gridCol>
                <a:gridCol w="1556104">
                  <a:extLst>
                    <a:ext uri="{9D8B030D-6E8A-4147-A177-3AD203B41FA5}">
                      <a16:colId xmlns:a16="http://schemas.microsoft.com/office/drawing/2014/main" val="20001"/>
                    </a:ext>
                  </a:extLst>
                </a:gridCol>
                <a:gridCol w="1784712">
                  <a:extLst>
                    <a:ext uri="{9D8B030D-6E8A-4147-A177-3AD203B41FA5}">
                      <a16:colId xmlns:a16="http://schemas.microsoft.com/office/drawing/2014/main" val="20002"/>
                    </a:ext>
                  </a:extLst>
                </a:gridCol>
                <a:gridCol w="1546846">
                  <a:extLst>
                    <a:ext uri="{9D8B030D-6E8A-4147-A177-3AD203B41FA5}">
                      <a16:colId xmlns:a16="http://schemas.microsoft.com/office/drawing/2014/main" val="20003"/>
                    </a:ext>
                  </a:extLst>
                </a:gridCol>
                <a:gridCol w="1661024">
                  <a:extLst>
                    <a:ext uri="{9D8B030D-6E8A-4147-A177-3AD203B41FA5}">
                      <a16:colId xmlns:a16="http://schemas.microsoft.com/office/drawing/2014/main" val="20004"/>
                    </a:ext>
                  </a:extLst>
                </a:gridCol>
                <a:gridCol w="1299466">
                  <a:extLst>
                    <a:ext uri="{9D8B030D-6E8A-4147-A177-3AD203B41FA5}">
                      <a16:colId xmlns:a16="http://schemas.microsoft.com/office/drawing/2014/main" val="20005"/>
                    </a:ext>
                  </a:extLst>
                </a:gridCol>
                <a:gridCol w="1863207">
                  <a:extLst>
                    <a:ext uri="{9D8B030D-6E8A-4147-A177-3AD203B41FA5}">
                      <a16:colId xmlns:a16="http://schemas.microsoft.com/office/drawing/2014/main" val="20006"/>
                    </a:ext>
                  </a:extLst>
                </a:gridCol>
                <a:gridCol w="3287762">
                  <a:extLst>
                    <a:ext uri="{9D8B030D-6E8A-4147-A177-3AD203B41FA5}">
                      <a16:colId xmlns:a16="http://schemas.microsoft.com/office/drawing/2014/main" val="20007"/>
                    </a:ext>
                  </a:extLst>
                </a:gridCol>
              </a:tblGrid>
              <a:tr h="1041799">
                <a:tc>
                  <a:txBody>
                    <a:bodyPr/>
                    <a:lstStyle/>
                    <a:p>
                      <a:pPr algn="l">
                        <a:lnSpc>
                          <a:spcPts val="1888"/>
                        </a:lnSpc>
                        <a:defRPr/>
                      </a:pPr>
                      <a:r>
                        <a:rPr lang="en-US" sz="1575" b="1" spc="-62">
                          <a:solidFill>
                            <a:srgbClr val="003399"/>
                          </a:solidFill>
                          <a:latin typeface="Open Sans 1 Bold"/>
                          <a:ea typeface="Open Sans 1 Bold"/>
                          <a:cs typeface="Open Sans 1 Bold"/>
                          <a:sym typeface="Open Sans 1 Bold"/>
                        </a:rPr>
                        <a:t>DESTEKLER/YARARLANICILAR</a:t>
                      </a:r>
                      <a:endParaRPr lang="en-US" sz="1100"/>
                    </a:p>
                  </a:txBody>
                  <a:tcPr marL="1988" marR="1988" marT="1988" marB="1988"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Şirketler</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E-İhracat Konsorsiyumları</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Perakende E-Ticaret Siteleri</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B2B Platformlar</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Pazaryerleri</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İşbirliği Kuruluşları</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Uygulanacak Ülkeler</a:t>
                      </a:r>
                      <a:endParaRPr lang="en-US" sz="1100"/>
                    </a:p>
                  </a:txBody>
                  <a:tcPr marL="1988" marR="1988" marT="1988" marB="1988"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0000"/>
                  </a:ext>
                </a:extLst>
              </a:tr>
              <a:tr h="373119">
                <a:tc gridSpan="8">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Proje Bazlı E-İhracat Destekleri</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Proje Bazlı E-İhracat Destekleri</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Proje Bazlı E-İhracat Destekleri</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Proje Bazlı E-İhracat Destekleri</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Proje Bazlı E-İhracat Destekleri</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Proje Bazlı E-İhracat Destekleri</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Proje Bazlı E-İhracat Destekleri</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Proje Bazlı E-İhracat Destekleri</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001"/>
                  </a:ext>
                </a:extLst>
              </a:tr>
              <a:tr h="409262">
                <a:tc>
                  <a:txBody>
                    <a:bodyPr/>
                    <a:lstStyle/>
                    <a:p>
                      <a:pPr algn="l">
                        <a:lnSpc>
                          <a:spcPts val="1888"/>
                        </a:lnSpc>
                        <a:defRPr/>
                      </a:pPr>
                      <a:r>
                        <a:rPr lang="en-US" sz="1575" b="1" spc="-62">
                          <a:solidFill>
                            <a:srgbClr val="000000"/>
                          </a:solidFill>
                          <a:latin typeface="Open Sans 1 Bold"/>
                          <a:ea typeface="Open Sans 1 Bold"/>
                          <a:cs typeface="Open Sans 1 Bold"/>
                          <a:sym typeface="Open Sans 1 Bold"/>
                        </a:rPr>
                        <a:t> Sektörel Ticaret, Alım Heyetleri ve Sanal Heyetler </a:t>
                      </a:r>
                      <a:r>
                        <a:rPr lang="en-US" sz="1575" b="1" spc="-62">
                          <a:solidFill>
                            <a:srgbClr val="FF0000"/>
                          </a:solidFill>
                          <a:latin typeface="Open Sans 1 Bold"/>
                          <a:ea typeface="Open Sans 1 Bold"/>
                          <a:cs typeface="Open Sans 1 Bold"/>
                          <a:sym typeface="Open Sans 1 Bold"/>
                        </a:rPr>
                        <a:t>*</a:t>
                      </a:r>
                      <a:endParaRPr lang="en-US" sz="1100"/>
                    </a:p>
                  </a:txBody>
                  <a:tcPr marL="1988" marR="1988" marT="1988" marB="1988"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3399"/>
                          </a:solidFill>
                          <a:latin typeface="Open Sans 1"/>
                          <a:ea typeface="Open Sans 1"/>
                          <a:cs typeface="Open Sans 1"/>
                          <a:sym typeface="Open Sans 1"/>
                        </a:rPr>
                        <a:t>Tüm Ülkeler</a:t>
                      </a:r>
                      <a:endParaRPr lang="en-US" sz="1100"/>
                    </a:p>
                  </a:txBody>
                  <a:tcPr marL="1988" marR="1988" marT="1988" marB="1988"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73119">
                <a:tc>
                  <a:txBody>
                    <a:bodyPr/>
                    <a:lstStyle/>
                    <a:p>
                      <a:pPr algn="l">
                        <a:lnSpc>
                          <a:spcPts val="1888"/>
                        </a:lnSpc>
                        <a:defRPr/>
                      </a:pPr>
                      <a:r>
                        <a:rPr lang="en-US" sz="1575" b="1" spc="-62">
                          <a:solidFill>
                            <a:srgbClr val="003399"/>
                          </a:solidFill>
                          <a:latin typeface="Open Sans 1 Bold"/>
                          <a:ea typeface="Open Sans 1 Bold"/>
                          <a:cs typeface="Open Sans 1 Bold"/>
                          <a:sym typeface="Open Sans 1 Bold"/>
                        </a:rPr>
                        <a:t> E- İhracatı Geliştirme Projeleri</a:t>
                      </a:r>
                      <a:endParaRPr lang="en-US" sz="1100"/>
                    </a:p>
                  </a:txBody>
                  <a:tcPr marL="1988" marR="1988" marT="1988" marB="1988"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3399"/>
                          </a:solidFill>
                          <a:latin typeface="Open Sans 1"/>
                          <a:ea typeface="Open Sans 1"/>
                          <a:cs typeface="Open Sans 1"/>
                          <a:sym typeface="Open Sans 1"/>
                        </a:rPr>
                        <a:t>Tüm Hedef Ülkeler</a:t>
                      </a:r>
                      <a:endParaRPr lang="en-US" sz="1100"/>
                    </a:p>
                  </a:txBody>
                  <a:tcPr marL="1988" marR="1988" marT="1988" marB="1988"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73119">
                <a:tc>
                  <a:txBody>
                    <a:bodyPr/>
                    <a:lstStyle/>
                    <a:p>
                      <a:pPr algn="l">
                        <a:lnSpc>
                          <a:spcPts val="1888"/>
                        </a:lnSpc>
                        <a:defRPr/>
                      </a:pPr>
                      <a:r>
                        <a:rPr lang="en-US" sz="1575" b="1" spc="-62">
                          <a:solidFill>
                            <a:srgbClr val="003399"/>
                          </a:solidFill>
                          <a:latin typeface="Open Sans 1 Bold"/>
                          <a:ea typeface="Open Sans 1 Bold"/>
                          <a:cs typeface="Open Sans 1 Bold"/>
                          <a:sym typeface="Open Sans 1 Bold"/>
                        </a:rPr>
                        <a:t> E- İhracat Tanıtım Projesi</a:t>
                      </a:r>
                      <a:endParaRPr lang="en-US" sz="1100"/>
                    </a:p>
                  </a:txBody>
                  <a:tcPr marL="1988" marR="1988" marT="1988" marB="1988"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3399"/>
                          </a:solidFill>
                          <a:latin typeface="Open Sans 1"/>
                          <a:ea typeface="Open Sans 1"/>
                          <a:cs typeface="Open Sans 1"/>
                          <a:sym typeface="Open Sans 1"/>
                        </a:rPr>
                        <a:t>Tüm Ülkeler</a:t>
                      </a:r>
                      <a:endParaRPr lang="en-US" sz="1100"/>
                    </a:p>
                  </a:txBody>
                  <a:tcPr marL="1988" marR="1988" marT="1988" marB="1988"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09262">
                <a:tc>
                  <a:txBody>
                    <a:bodyPr/>
                    <a:lstStyle/>
                    <a:p>
                      <a:pPr algn="l">
                        <a:lnSpc>
                          <a:spcPts val="1888"/>
                        </a:lnSpc>
                        <a:defRPr/>
                      </a:pPr>
                      <a:r>
                        <a:rPr lang="en-US" sz="1575" b="1" spc="-62">
                          <a:solidFill>
                            <a:srgbClr val="003399"/>
                          </a:solidFill>
                          <a:latin typeface="Open Sans 1 Bold"/>
                          <a:ea typeface="Open Sans 1 Bold"/>
                          <a:cs typeface="Open Sans 1 Bold"/>
                          <a:sym typeface="Open Sans 1 Bold"/>
                        </a:rPr>
                        <a:t> Türkiye E-İhracat Platformu</a:t>
                      </a:r>
                      <a:endParaRPr lang="en-US" sz="1100"/>
                    </a:p>
                  </a:txBody>
                  <a:tcPr marL="1988" marR="1988" marT="1988" marB="1988"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FF000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FF000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FF000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FF000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FF000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lnSpc>
                          <a:spcPts val="1888"/>
                        </a:lnSpc>
                        <a:defRPr/>
                      </a:pPr>
                      <a:r>
                        <a:rPr lang="en-US" sz="1575" spc="-62">
                          <a:solidFill>
                            <a:srgbClr val="003399"/>
                          </a:solidFill>
                          <a:latin typeface="Open Sans 1"/>
                          <a:ea typeface="Open Sans 1"/>
                          <a:cs typeface="Open Sans 1"/>
                          <a:sym typeface="Open Sans 1"/>
                        </a:rPr>
                        <a:t>Tüm Ülkeler</a:t>
                      </a:r>
                      <a:endParaRPr lang="en-US" sz="1100"/>
                    </a:p>
                  </a:txBody>
                  <a:tcPr marL="1988" marR="1988" marT="1988" marB="1988"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73119">
                <a:tc gridSpan="8">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 </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 </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 </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 </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 </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 </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 </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a:lnSpc>
                          <a:spcPts val="1888"/>
                        </a:lnSpc>
                        <a:defRPr/>
                      </a:pPr>
                      <a:r>
                        <a:rPr lang="en-US" sz="1575" b="1" spc="-62">
                          <a:solidFill>
                            <a:srgbClr val="003399"/>
                          </a:solidFill>
                          <a:latin typeface="Open Sans 1 Bold"/>
                          <a:ea typeface="Open Sans 1 Bold"/>
                          <a:cs typeface="Open Sans 1 Bold"/>
                          <a:sym typeface="Open Sans 1 Bold"/>
                        </a:rPr>
                        <a:t> </a:t>
                      </a:r>
                      <a:endParaRPr lang="en-US" sz="1100"/>
                    </a:p>
                  </a:txBody>
                  <a:tcPr marL="1988" marR="1988" marT="1988" marB="1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006"/>
                  </a:ext>
                </a:extLst>
              </a:tr>
              <a:tr h="819150">
                <a:tc>
                  <a:txBody>
                    <a:bodyPr/>
                    <a:lstStyle/>
                    <a:p>
                      <a:pPr algn="l">
                        <a:lnSpc>
                          <a:spcPts val="1888"/>
                        </a:lnSpc>
                        <a:defRPr/>
                      </a:pPr>
                      <a:r>
                        <a:rPr lang="en-US" sz="1575" b="1" spc="-62">
                          <a:solidFill>
                            <a:srgbClr val="003399"/>
                          </a:solidFill>
                          <a:latin typeface="Open Sans 1 Bold"/>
                          <a:ea typeface="Open Sans 1 Bold"/>
                          <a:cs typeface="Open Sans 1 Bold"/>
                          <a:sym typeface="Open Sans 1 Bold"/>
                        </a:rPr>
                        <a:t> İŞBİRLİĞİ KURULUŞLARI</a:t>
                      </a:r>
                      <a:endParaRPr lang="en-US" sz="1100"/>
                    </a:p>
                  </a:txBody>
                  <a:tcPr marL="1988" marR="1988" marT="1988" marB="1988"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a:lnSpc>
                          <a:spcPts val="1888"/>
                        </a:lnSpc>
                        <a:defRPr/>
                      </a:pPr>
                      <a:r>
                        <a:rPr lang="en-US" sz="1575" spc="-62" dirty="0" err="1">
                          <a:solidFill>
                            <a:srgbClr val="003399"/>
                          </a:solidFill>
                          <a:latin typeface="Open Sans 1"/>
                          <a:ea typeface="Open Sans 1"/>
                          <a:cs typeface="Open Sans 1"/>
                          <a:sym typeface="Open Sans 1"/>
                        </a:rPr>
                        <a:t>Türkiye</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İhracatçılar</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Meclisini</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Türkiye</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Odalar</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ve</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Borsalar</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Birliğini</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Dış</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Ekonomik</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İlişkiler</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Kurulunu</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ihracatçı</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birliklerini</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Ticaret</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ve</a:t>
                      </a:r>
                      <a:r>
                        <a:rPr lang="en-US" sz="1575" spc="-62" dirty="0">
                          <a:solidFill>
                            <a:srgbClr val="003399"/>
                          </a:solidFill>
                          <a:latin typeface="Open Sans 1"/>
                          <a:ea typeface="Open Sans 1"/>
                          <a:cs typeface="Open Sans 1"/>
                          <a:sym typeface="Open Sans 1"/>
                        </a:rPr>
                        <a:t>/</a:t>
                      </a:r>
                      <a:r>
                        <a:rPr lang="en-US" sz="1575" spc="-62" dirty="0" err="1">
                          <a:solidFill>
                            <a:srgbClr val="003399"/>
                          </a:solidFill>
                          <a:latin typeface="Open Sans 1"/>
                          <a:ea typeface="Open Sans 1"/>
                          <a:cs typeface="Open Sans 1"/>
                          <a:sym typeface="Open Sans 1"/>
                        </a:rPr>
                        <a:t>veya</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Sanayi</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Odalarını</a:t>
                      </a:r>
                      <a:r>
                        <a:rPr lang="en-US" sz="1575" spc="-62" dirty="0">
                          <a:solidFill>
                            <a:srgbClr val="003399"/>
                          </a:solidFill>
                          <a:latin typeface="Open Sans 1"/>
                          <a:ea typeface="Open Sans 1"/>
                          <a:cs typeface="Open Sans 1"/>
                          <a:sym typeface="Open Sans 1"/>
                        </a:rPr>
                        <a:t>, Organize </a:t>
                      </a:r>
                      <a:r>
                        <a:rPr lang="en-US" sz="1575" spc="-62" dirty="0" err="1">
                          <a:solidFill>
                            <a:srgbClr val="003399"/>
                          </a:solidFill>
                          <a:latin typeface="Open Sans 1"/>
                          <a:ea typeface="Open Sans 1"/>
                          <a:cs typeface="Open Sans 1"/>
                          <a:sym typeface="Open Sans 1"/>
                        </a:rPr>
                        <a:t>Sanayi</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Bölgelerini</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sektörel</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çatı</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kuruluşlarını</a:t>
                      </a:r>
                      <a:r>
                        <a:rPr lang="en-US" sz="1575" spc="-62" dirty="0">
                          <a:solidFill>
                            <a:srgbClr val="003399"/>
                          </a:solidFill>
                          <a:latin typeface="Open Sans 1"/>
                          <a:ea typeface="Open Sans 1"/>
                          <a:cs typeface="Open Sans 1"/>
                          <a:sym typeface="Open Sans 1"/>
                        </a:rPr>
                        <a:t>, mala </a:t>
                      </a:r>
                      <a:r>
                        <a:rPr lang="en-US" sz="1575" spc="-62" dirty="0" err="1">
                          <a:solidFill>
                            <a:srgbClr val="003399"/>
                          </a:solidFill>
                          <a:latin typeface="Open Sans 1"/>
                          <a:ea typeface="Open Sans 1"/>
                          <a:cs typeface="Open Sans 1"/>
                          <a:sym typeface="Open Sans 1"/>
                        </a:rPr>
                        <a:t>ilişkin</a:t>
                      </a:r>
                      <a:r>
                        <a:rPr lang="en-US" sz="1575" spc="-62" dirty="0">
                          <a:solidFill>
                            <a:srgbClr val="003399"/>
                          </a:solidFill>
                          <a:latin typeface="Open Sans 1"/>
                          <a:ea typeface="Open Sans 1"/>
                          <a:cs typeface="Open Sans 1"/>
                          <a:sym typeface="Open Sans 1"/>
                        </a:rPr>
                        <a:t> e-</a:t>
                      </a:r>
                      <a:r>
                        <a:rPr lang="en-US" sz="1575" spc="-62" dirty="0" err="1">
                          <a:solidFill>
                            <a:srgbClr val="003399"/>
                          </a:solidFill>
                          <a:latin typeface="Open Sans 1"/>
                          <a:ea typeface="Open Sans 1"/>
                          <a:cs typeface="Open Sans 1"/>
                          <a:sym typeface="Open Sans 1"/>
                        </a:rPr>
                        <a:t>ticaret</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sektörlerinde</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faaliyet</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gösteren</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dernekleri</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birliklerini</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ve</a:t>
                      </a:r>
                      <a:r>
                        <a:rPr lang="en-US" sz="1575" spc="-62" dirty="0">
                          <a:solidFill>
                            <a:srgbClr val="003399"/>
                          </a:solidFill>
                          <a:latin typeface="Open Sans 1"/>
                          <a:ea typeface="Open Sans 1"/>
                          <a:cs typeface="Open Sans 1"/>
                          <a:sym typeface="Open Sans 1"/>
                        </a:rPr>
                        <a:t> E-</a:t>
                      </a:r>
                      <a:r>
                        <a:rPr lang="en-US" sz="1575" spc="-62" dirty="0" err="1">
                          <a:solidFill>
                            <a:srgbClr val="003399"/>
                          </a:solidFill>
                          <a:latin typeface="Open Sans 1"/>
                          <a:ea typeface="Open Sans 1"/>
                          <a:cs typeface="Open Sans 1"/>
                          <a:sym typeface="Open Sans 1"/>
                        </a:rPr>
                        <a:t>İhracat</a:t>
                      </a:r>
                      <a:r>
                        <a:rPr lang="en-US" sz="1575" spc="-62" dirty="0">
                          <a:solidFill>
                            <a:srgbClr val="003399"/>
                          </a:solidFill>
                          <a:latin typeface="Open Sans 1"/>
                          <a:ea typeface="Open Sans 1"/>
                          <a:cs typeface="Open Sans 1"/>
                          <a:sym typeface="Open Sans 1"/>
                        </a:rPr>
                        <a:t> </a:t>
                      </a:r>
                      <a:r>
                        <a:rPr lang="en-US" sz="1575" spc="-62" dirty="0" err="1" smtClean="0">
                          <a:solidFill>
                            <a:srgbClr val="003399"/>
                          </a:solidFill>
                          <a:latin typeface="Open Sans 1"/>
                          <a:ea typeface="Open Sans 1"/>
                          <a:cs typeface="Open Sans 1"/>
                          <a:sym typeface="Open Sans 1"/>
                        </a:rPr>
                        <a:t>Konsorsiyumları</a:t>
                      </a:r>
                      <a:endParaRPr lang="en-US" sz="1100" dirty="0"/>
                    </a:p>
                  </a:txBody>
                  <a:tcPr marL="1988" marR="1988" marT="1988" marB="1988"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hMerge="1">
                  <a:txBody>
                    <a:bodyPr/>
                    <a:lstStyle/>
                    <a:p>
                      <a:pPr algn="l">
                        <a:lnSpc>
                          <a:spcPts val="1888"/>
                        </a:lnSpc>
                        <a:defRPr/>
                      </a:pPr>
                      <a:r>
                        <a:rPr lang="en-US" sz="1575" spc="-62">
                          <a:solidFill>
                            <a:srgbClr val="003399"/>
                          </a:solidFill>
                          <a:latin typeface="Open Sans 1"/>
                          <a:ea typeface="Open Sans 1"/>
                          <a:cs typeface="Open Sans 1"/>
                          <a:sym typeface="Open Sans 1"/>
                        </a:rPr>
                        <a:t>Türkiye İhracatçılar Meclisini, Türkiye Odalar ve Borsalar Birliğini, Dış Ekonomik İlişkiler Kurulunu, ihracatçı birliklerini, Ticaret ve/veya Sanayi Odalarını, Organize Sanayi Bölgelerini, sektörel çatı kuruluşlarını, mala ilişkin e-ticaret sektörlerinde faaliyet gösteren dernekleri, birliklerini ve E-İhracat Konsorsiyumlarını</a:t>
                      </a:r>
                      <a:endParaRPr lang="en-US" sz="1100"/>
                    </a:p>
                  </a:txBody>
                  <a:tcPr marL="1988" marR="1988" marT="1988" marB="1988"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hMerge="1">
                  <a:txBody>
                    <a:bodyPr/>
                    <a:lstStyle/>
                    <a:p>
                      <a:pPr algn="l">
                        <a:lnSpc>
                          <a:spcPts val="1888"/>
                        </a:lnSpc>
                        <a:defRPr/>
                      </a:pPr>
                      <a:r>
                        <a:rPr lang="en-US" sz="1575" spc="-62">
                          <a:solidFill>
                            <a:srgbClr val="003399"/>
                          </a:solidFill>
                          <a:latin typeface="Open Sans 1"/>
                          <a:ea typeface="Open Sans 1"/>
                          <a:cs typeface="Open Sans 1"/>
                          <a:sym typeface="Open Sans 1"/>
                        </a:rPr>
                        <a:t>Türkiye İhracatçılar Meclisini, Türkiye Odalar ve Borsalar Birliğini, Dış Ekonomik İlişkiler Kurulunu, ihracatçı birliklerini, Ticaret ve/veya Sanayi Odalarını, Organize Sanayi Bölgelerini, sektörel çatı kuruluşlarını, mala ilişkin e-ticaret sektörlerinde faaliyet gösteren dernekleri, birliklerini ve E-İhracat Konsorsiyumlarını</a:t>
                      </a:r>
                      <a:endParaRPr lang="en-US" sz="1100"/>
                    </a:p>
                  </a:txBody>
                  <a:tcPr marL="1988" marR="1988" marT="1988" marB="1988"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hMerge="1">
                  <a:txBody>
                    <a:bodyPr/>
                    <a:lstStyle/>
                    <a:p>
                      <a:pPr algn="l">
                        <a:lnSpc>
                          <a:spcPts val="1888"/>
                        </a:lnSpc>
                        <a:defRPr/>
                      </a:pPr>
                      <a:r>
                        <a:rPr lang="en-US" sz="1575" spc="-62">
                          <a:solidFill>
                            <a:srgbClr val="003399"/>
                          </a:solidFill>
                          <a:latin typeface="Open Sans 1"/>
                          <a:ea typeface="Open Sans 1"/>
                          <a:cs typeface="Open Sans 1"/>
                          <a:sym typeface="Open Sans 1"/>
                        </a:rPr>
                        <a:t>Türkiye İhracatçılar Meclisini, Türkiye Odalar ve Borsalar Birliğini, Dış Ekonomik İlişkiler Kurulunu, ihracatçı birliklerini, Ticaret ve/veya Sanayi Odalarını, Organize Sanayi Bölgelerini, sektörel çatı kuruluşlarını, mala ilişkin e-ticaret sektörlerinde faaliyet gösteren dernekleri, birliklerini ve E-İhracat Konsorsiyumlarını</a:t>
                      </a:r>
                      <a:endParaRPr lang="en-US" sz="1100"/>
                    </a:p>
                  </a:txBody>
                  <a:tcPr marL="1988" marR="1988" marT="1988" marB="1988"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hMerge="1">
                  <a:txBody>
                    <a:bodyPr/>
                    <a:lstStyle/>
                    <a:p>
                      <a:pPr algn="l">
                        <a:lnSpc>
                          <a:spcPts val="1888"/>
                        </a:lnSpc>
                        <a:defRPr/>
                      </a:pPr>
                      <a:r>
                        <a:rPr lang="en-US" sz="1575" spc="-62">
                          <a:solidFill>
                            <a:srgbClr val="003399"/>
                          </a:solidFill>
                          <a:latin typeface="Open Sans 1"/>
                          <a:ea typeface="Open Sans 1"/>
                          <a:cs typeface="Open Sans 1"/>
                          <a:sym typeface="Open Sans 1"/>
                        </a:rPr>
                        <a:t>Türkiye İhracatçılar Meclisini, Türkiye Odalar ve Borsalar Birliğini, Dış Ekonomik İlişkiler Kurulunu, ihracatçı birliklerini, Ticaret ve/veya Sanayi Odalarını, Organize Sanayi Bölgelerini, sektörel çatı kuruluşlarını, mala ilişkin e-ticaret sektörlerinde faaliyet gösteren dernekleri, birliklerini ve E-İhracat Konsorsiyumlarını</a:t>
                      </a:r>
                      <a:endParaRPr lang="en-US" sz="1100"/>
                    </a:p>
                  </a:txBody>
                  <a:tcPr marL="1988" marR="1988" marT="1988" marB="1988"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hMerge="1">
                  <a:txBody>
                    <a:bodyPr/>
                    <a:lstStyle/>
                    <a:p>
                      <a:pPr algn="l">
                        <a:lnSpc>
                          <a:spcPts val="1888"/>
                        </a:lnSpc>
                        <a:defRPr/>
                      </a:pPr>
                      <a:r>
                        <a:rPr lang="en-US" sz="1575" spc="-62">
                          <a:solidFill>
                            <a:srgbClr val="003399"/>
                          </a:solidFill>
                          <a:latin typeface="Open Sans 1"/>
                          <a:ea typeface="Open Sans 1"/>
                          <a:cs typeface="Open Sans 1"/>
                          <a:sym typeface="Open Sans 1"/>
                        </a:rPr>
                        <a:t>Türkiye İhracatçılar Meclisini, Türkiye Odalar ve Borsalar Birliğini, Dış Ekonomik İlişkiler Kurulunu, ihracatçı birliklerini, Ticaret ve/veya Sanayi Odalarını, Organize Sanayi Bölgelerini, sektörel çatı kuruluşlarını, mala ilişkin e-ticaret sektörlerinde faaliyet gösteren dernekleri, birliklerini ve E-İhracat Konsorsiyumlarını</a:t>
                      </a:r>
                      <a:endParaRPr lang="en-US" sz="1100"/>
                    </a:p>
                  </a:txBody>
                  <a:tcPr marL="1988" marR="1988" marT="1988" marB="1988"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hMerge="1">
                  <a:txBody>
                    <a:bodyPr/>
                    <a:lstStyle/>
                    <a:p>
                      <a:pPr algn="l">
                        <a:lnSpc>
                          <a:spcPts val="1888"/>
                        </a:lnSpc>
                        <a:defRPr/>
                      </a:pPr>
                      <a:r>
                        <a:rPr lang="en-US" sz="1575" spc="-62">
                          <a:solidFill>
                            <a:srgbClr val="003399"/>
                          </a:solidFill>
                          <a:latin typeface="Open Sans 1"/>
                          <a:ea typeface="Open Sans 1"/>
                          <a:cs typeface="Open Sans 1"/>
                          <a:sym typeface="Open Sans 1"/>
                        </a:rPr>
                        <a:t>Türkiye İhracatçılar Meclisini, Türkiye Odalar ve Borsalar Birliğini, Dış Ekonomik İlişkiler Kurulunu, ihracatçı birliklerini, Ticaret ve/veya Sanayi Odalarını, Organize Sanayi Bölgelerini, sektörel çatı kuruluşlarını, mala ilişkin e-ticaret sektörlerinde faaliyet gösteren dernekleri, birliklerini ve E-İhracat Konsorsiyumlarını</a:t>
                      </a:r>
                      <a:endParaRPr lang="en-US" sz="1100"/>
                    </a:p>
                  </a:txBody>
                  <a:tcPr marL="1988" marR="1988" marT="1988" marB="1988"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819150">
                <a:tc>
                  <a:txBody>
                    <a:bodyPr/>
                    <a:lstStyle/>
                    <a:p>
                      <a:pPr algn="l">
                        <a:lnSpc>
                          <a:spcPts val="1888"/>
                        </a:lnSpc>
                        <a:defRPr/>
                      </a:pPr>
                      <a:r>
                        <a:rPr lang="en-US" sz="1575" spc="-62">
                          <a:solidFill>
                            <a:srgbClr val="00B050"/>
                          </a:solidFill>
                          <a:latin typeface="Open Sans 1"/>
                          <a:ea typeface="Open Sans 1"/>
                          <a:cs typeface="Open Sans 1"/>
                          <a:sym typeface="Open Sans 1"/>
                        </a:rPr>
                        <a:t>❎</a:t>
                      </a:r>
                      <a:endParaRPr lang="en-US" sz="1100"/>
                    </a:p>
                  </a:txBody>
                  <a:tcPr marL="1988" marR="1988" marT="1988" marB="1988"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a:lnSpc>
                          <a:spcPts val="1888"/>
                        </a:lnSpc>
                        <a:defRPr/>
                      </a:pPr>
                      <a:r>
                        <a:rPr lang="en-US" sz="1575" spc="-62" dirty="0" err="1">
                          <a:solidFill>
                            <a:srgbClr val="003399"/>
                          </a:solidFill>
                          <a:latin typeface="Open Sans 1"/>
                          <a:ea typeface="Open Sans 1"/>
                          <a:cs typeface="Open Sans 1"/>
                          <a:sym typeface="Open Sans 1"/>
                        </a:rPr>
                        <a:t>Proje</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Bazlı</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Desteklerde</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doğrudan</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faydalanıcı</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olmayıp</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proje</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kapsamında</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yer</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alacak</a:t>
                      </a:r>
                      <a:r>
                        <a:rPr lang="en-US" sz="1575" spc="-62" dirty="0">
                          <a:solidFill>
                            <a:srgbClr val="003399"/>
                          </a:solidFill>
                          <a:latin typeface="Open Sans 1"/>
                          <a:ea typeface="Open Sans 1"/>
                          <a:cs typeface="Open Sans 1"/>
                          <a:sym typeface="Open Sans 1"/>
                        </a:rPr>
                        <a:t> </a:t>
                      </a:r>
                      <a:r>
                        <a:rPr lang="en-US" sz="1575" spc="-62" dirty="0" err="1">
                          <a:solidFill>
                            <a:srgbClr val="003399"/>
                          </a:solidFill>
                          <a:latin typeface="Open Sans 1"/>
                          <a:ea typeface="Open Sans 1"/>
                          <a:cs typeface="Open Sans 1"/>
                          <a:sym typeface="Open Sans 1"/>
                        </a:rPr>
                        <a:t>faydalanıcılar</a:t>
                      </a:r>
                      <a:r>
                        <a:rPr lang="en-US" sz="1575" spc="-62" dirty="0">
                          <a:solidFill>
                            <a:srgbClr val="003399"/>
                          </a:solidFill>
                          <a:latin typeface="Open Sans 1"/>
                          <a:ea typeface="Open Sans 1"/>
                          <a:cs typeface="Open Sans 1"/>
                          <a:sym typeface="Open Sans 1"/>
                        </a:rPr>
                        <a:t> </a:t>
                      </a:r>
                      <a:endParaRPr lang="en-US" sz="1100" dirty="0"/>
                    </a:p>
                  </a:txBody>
                  <a:tcPr marL="1988" marR="1988" marT="1988" marB="1988"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hMerge="1">
                  <a:txBody>
                    <a:bodyPr/>
                    <a:lstStyle/>
                    <a:p>
                      <a:pPr algn="l">
                        <a:lnSpc>
                          <a:spcPts val="1888"/>
                        </a:lnSpc>
                        <a:defRPr/>
                      </a:pPr>
                      <a:r>
                        <a:rPr lang="en-US" sz="1575" spc="-62">
                          <a:solidFill>
                            <a:srgbClr val="003399"/>
                          </a:solidFill>
                          <a:latin typeface="Open Sans 1"/>
                          <a:ea typeface="Open Sans 1"/>
                          <a:cs typeface="Open Sans 1"/>
                          <a:sym typeface="Open Sans 1"/>
                        </a:rPr>
                        <a:t>Proje Bazlı Desteklerde doğrudan faydalanıcı olmayıp proje kapsamında yer alacak faydalanıcılar </a:t>
                      </a:r>
                      <a:endParaRPr lang="en-US" sz="1100"/>
                    </a:p>
                  </a:txBody>
                  <a:tcPr marL="1988" marR="1988" marT="1988" marB="1988"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hMerge="1">
                  <a:txBody>
                    <a:bodyPr/>
                    <a:lstStyle/>
                    <a:p>
                      <a:pPr algn="l">
                        <a:lnSpc>
                          <a:spcPts val="1888"/>
                        </a:lnSpc>
                        <a:defRPr/>
                      </a:pPr>
                      <a:r>
                        <a:rPr lang="en-US" sz="1575" spc="-62">
                          <a:solidFill>
                            <a:srgbClr val="003399"/>
                          </a:solidFill>
                          <a:latin typeface="Open Sans 1"/>
                          <a:ea typeface="Open Sans 1"/>
                          <a:cs typeface="Open Sans 1"/>
                          <a:sym typeface="Open Sans 1"/>
                        </a:rPr>
                        <a:t>Proje Bazlı Desteklerde doğrudan faydalanıcı olmayıp proje kapsamında yer alacak faydalanıcılar </a:t>
                      </a:r>
                      <a:endParaRPr lang="en-US" sz="1100"/>
                    </a:p>
                  </a:txBody>
                  <a:tcPr marL="1988" marR="1988" marT="1988" marB="1988"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hMerge="1">
                  <a:txBody>
                    <a:bodyPr/>
                    <a:lstStyle/>
                    <a:p>
                      <a:pPr algn="l">
                        <a:lnSpc>
                          <a:spcPts val="1888"/>
                        </a:lnSpc>
                        <a:defRPr/>
                      </a:pPr>
                      <a:r>
                        <a:rPr lang="en-US" sz="1575" spc="-62">
                          <a:solidFill>
                            <a:srgbClr val="003399"/>
                          </a:solidFill>
                          <a:latin typeface="Open Sans 1"/>
                          <a:ea typeface="Open Sans 1"/>
                          <a:cs typeface="Open Sans 1"/>
                          <a:sym typeface="Open Sans 1"/>
                        </a:rPr>
                        <a:t>Proje Bazlı Desteklerde doğrudan faydalanıcı olmayıp proje kapsamında yer alacak faydalanıcılar </a:t>
                      </a:r>
                      <a:endParaRPr lang="en-US" sz="1100"/>
                    </a:p>
                  </a:txBody>
                  <a:tcPr marL="1988" marR="1988" marT="1988" marB="1988"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hMerge="1">
                  <a:txBody>
                    <a:bodyPr/>
                    <a:lstStyle/>
                    <a:p>
                      <a:pPr algn="l">
                        <a:lnSpc>
                          <a:spcPts val="1888"/>
                        </a:lnSpc>
                        <a:defRPr/>
                      </a:pPr>
                      <a:r>
                        <a:rPr lang="en-US" sz="1575" spc="-62">
                          <a:solidFill>
                            <a:srgbClr val="003399"/>
                          </a:solidFill>
                          <a:latin typeface="Open Sans 1"/>
                          <a:ea typeface="Open Sans 1"/>
                          <a:cs typeface="Open Sans 1"/>
                          <a:sym typeface="Open Sans 1"/>
                        </a:rPr>
                        <a:t>Proje Bazlı Desteklerde doğrudan faydalanıcı olmayıp proje kapsamında yer alacak faydalanıcılar </a:t>
                      </a:r>
                      <a:endParaRPr lang="en-US" sz="1100"/>
                    </a:p>
                  </a:txBody>
                  <a:tcPr marL="1988" marR="1988" marT="1988" marB="1988"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hMerge="1">
                  <a:txBody>
                    <a:bodyPr/>
                    <a:lstStyle/>
                    <a:p>
                      <a:pPr algn="l">
                        <a:lnSpc>
                          <a:spcPts val="1888"/>
                        </a:lnSpc>
                        <a:defRPr/>
                      </a:pPr>
                      <a:r>
                        <a:rPr lang="en-US" sz="1575" spc="-62">
                          <a:solidFill>
                            <a:srgbClr val="003399"/>
                          </a:solidFill>
                          <a:latin typeface="Open Sans 1"/>
                          <a:ea typeface="Open Sans 1"/>
                          <a:cs typeface="Open Sans 1"/>
                          <a:sym typeface="Open Sans 1"/>
                        </a:rPr>
                        <a:t>Proje Bazlı Desteklerde doğrudan faydalanıcı olmayıp proje kapsamında yer alacak faydalanıcılar </a:t>
                      </a:r>
                      <a:endParaRPr lang="en-US" sz="1100"/>
                    </a:p>
                  </a:txBody>
                  <a:tcPr marL="1988" marR="1988" marT="1988" marB="1988"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hMerge="1">
                  <a:txBody>
                    <a:bodyPr/>
                    <a:lstStyle/>
                    <a:p>
                      <a:pPr algn="l">
                        <a:lnSpc>
                          <a:spcPts val="1888"/>
                        </a:lnSpc>
                        <a:defRPr/>
                      </a:pPr>
                      <a:r>
                        <a:rPr lang="en-US" sz="1575" spc="-62">
                          <a:solidFill>
                            <a:srgbClr val="003399"/>
                          </a:solidFill>
                          <a:latin typeface="Open Sans 1"/>
                          <a:ea typeface="Open Sans 1"/>
                          <a:cs typeface="Open Sans 1"/>
                          <a:sym typeface="Open Sans 1"/>
                        </a:rPr>
                        <a:t>Proje Bazlı Desteklerde doğrudan faydalanıcı olmayıp proje kapsamında yer alacak faydalanıcılar </a:t>
                      </a:r>
                      <a:endParaRPr lang="en-US" sz="1100"/>
                    </a:p>
                  </a:txBody>
                  <a:tcPr marL="1988" marR="1988" marT="1988" marB="1988" anchor="ctr">
                    <a:lnL w="63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5" name="TextBox 5"/>
          <p:cNvSpPr txBox="1"/>
          <p:nvPr/>
        </p:nvSpPr>
        <p:spPr>
          <a:xfrm>
            <a:off x="311573" y="9589256"/>
            <a:ext cx="6438054" cy="314325"/>
          </a:xfrm>
          <a:prstGeom prst="rect">
            <a:avLst/>
          </a:prstGeom>
        </p:spPr>
        <p:txBody>
          <a:bodyPr lIns="0" tIns="0" rIns="0" bIns="0" rtlCol="0" anchor="t">
            <a:spAutoFit/>
          </a:bodyPr>
          <a:lstStyle/>
          <a:p>
            <a:pPr algn="l">
              <a:lnSpc>
                <a:spcPts val="2520"/>
              </a:lnSpc>
            </a:pPr>
            <a:r>
              <a:rPr lang="en-US" sz="2100" i="1" spc="-83">
                <a:solidFill>
                  <a:srgbClr val="003399"/>
                </a:solidFill>
                <a:latin typeface="Open Sans 1 Italics"/>
                <a:ea typeface="Open Sans 1 Italics"/>
                <a:cs typeface="Open Sans 1 Italics"/>
                <a:sym typeface="Open Sans 1 Italics"/>
              </a:rPr>
              <a:t>* En az sekiz şirket katılması zorunludur.</a:t>
            </a:r>
          </a:p>
        </p:txBody>
      </p:sp>
      <p:sp>
        <p:nvSpPr>
          <p:cNvPr id="6" name="TextBox 6"/>
          <p:cNvSpPr txBox="1"/>
          <p:nvPr/>
        </p:nvSpPr>
        <p:spPr>
          <a:xfrm>
            <a:off x="2339981" y="241263"/>
            <a:ext cx="13550887" cy="1738122"/>
          </a:xfrm>
          <a:prstGeom prst="rect">
            <a:avLst/>
          </a:prstGeom>
        </p:spPr>
        <p:txBody>
          <a:bodyPr lIns="0" tIns="0" rIns="0" bIns="0" rtlCol="0" anchor="t">
            <a:spAutoFit/>
          </a:bodyPr>
          <a:lstStyle/>
          <a:p>
            <a:pPr algn="ctr">
              <a:lnSpc>
                <a:spcPts val="6622"/>
              </a:lnSpc>
            </a:pPr>
            <a:r>
              <a:rPr lang="en-US" sz="4800" b="1" spc="470">
                <a:solidFill>
                  <a:srgbClr val="003399"/>
                </a:solidFill>
                <a:latin typeface="Oswald Bold"/>
                <a:ea typeface="Oswald Bold"/>
                <a:cs typeface="Oswald Bold"/>
                <a:sym typeface="Oswald Bold"/>
              </a:rPr>
              <a:t>IŞBIRLIĞI KURULUŞLARINA YÖNELİK DESTEKLER</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6427963" y="507648"/>
            <a:ext cx="5605343" cy="1121069"/>
          </a:xfrm>
          <a:custGeom>
            <a:avLst/>
            <a:gdLst/>
            <a:ahLst/>
            <a:cxnLst/>
            <a:rect l="l" t="t" r="r" b="b"/>
            <a:pathLst>
              <a:path w="5605343" h="1121069">
                <a:moveTo>
                  <a:pt x="0" y="0"/>
                </a:moveTo>
                <a:lnTo>
                  <a:pt x="5605343" y="0"/>
                </a:lnTo>
                <a:lnTo>
                  <a:pt x="5605343" y="1121069"/>
                </a:lnTo>
                <a:lnTo>
                  <a:pt x="0" y="1121069"/>
                </a:lnTo>
                <a:lnTo>
                  <a:pt x="0" y="0"/>
                </a:lnTo>
                <a:close/>
              </a:path>
            </a:pathLst>
          </a:custGeom>
          <a:blipFill>
            <a:blip r:embed="rId2">
              <a:alphaModFix amt="65000"/>
              <a:extLst>
                <a:ext uri="{96DAC541-7B7A-43D3-8B79-37D633B846F1}">
                  <asvg:svgBlip xmlns:asvg="http://schemas.microsoft.com/office/drawing/2016/SVG/main" xmlns="" r:embed="rId3"/>
                </a:ext>
              </a:extLst>
            </a:blip>
            <a:stretch>
              <a:fillRect t="-1358" b="-1358"/>
            </a:stretch>
          </a:blipFill>
        </p:spPr>
      </p:sp>
      <p:sp>
        <p:nvSpPr>
          <p:cNvPr id="3" name="Freeform 3"/>
          <p:cNvSpPr/>
          <p:nvPr/>
        </p:nvSpPr>
        <p:spPr>
          <a:xfrm>
            <a:off x="2368556" y="1628717"/>
            <a:ext cx="12997988" cy="8399950"/>
          </a:xfrm>
          <a:custGeom>
            <a:avLst/>
            <a:gdLst/>
            <a:ahLst/>
            <a:cxnLst/>
            <a:rect l="l" t="t" r="r" b="b"/>
            <a:pathLst>
              <a:path w="12997988" h="8399950">
                <a:moveTo>
                  <a:pt x="0" y="0"/>
                </a:moveTo>
                <a:lnTo>
                  <a:pt x="12997988" y="0"/>
                </a:lnTo>
                <a:lnTo>
                  <a:pt x="12997988" y="8399950"/>
                </a:lnTo>
                <a:lnTo>
                  <a:pt x="0" y="8399950"/>
                </a:lnTo>
                <a:lnTo>
                  <a:pt x="0" y="0"/>
                </a:lnTo>
                <a:close/>
              </a:path>
            </a:pathLst>
          </a:custGeom>
          <a:blipFill>
            <a:blip r:embed="rId4">
              <a:alphaModFix amt="36000"/>
              <a:extLst>
                <a:ext uri="{96DAC541-7B7A-43D3-8B79-37D633B846F1}">
                  <asvg:svgBlip xmlns:asvg="http://schemas.microsoft.com/office/drawing/2016/SVG/main" xmlns="" r:embed="rId5"/>
                </a:ext>
              </a:extLst>
            </a:blip>
            <a:stretch>
              <a:fillRect t="-219" b="-219"/>
            </a:stretch>
          </a:blipFill>
        </p:spPr>
      </p:sp>
      <p:sp>
        <p:nvSpPr>
          <p:cNvPr id="4" name="TextBox 4"/>
          <p:cNvSpPr txBox="1"/>
          <p:nvPr/>
        </p:nvSpPr>
        <p:spPr>
          <a:xfrm>
            <a:off x="173269" y="3457888"/>
            <a:ext cx="8398931" cy="5608521"/>
          </a:xfrm>
          <a:prstGeom prst="rect">
            <a:avLst/>
          </a:prstGeom>
        </p:spPr>
        <p:txBody>
          <a:bodyPr lIns="0" tIns="0" rIns="0" bIns="0" rtlCol="0" anchor="t">
            <a:spAutoFit/>
          </a:bodyPr>
          <a:lstStyle/>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A.B.D</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ARJANTİN</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AVUSTRALYA</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BREZİLYA</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ENDONEZYA</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FİLİPİNLER</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GÜNEY AFRİKA</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GÜNEY KORE</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ÇİN HALK CUMHURİYETİ</a:t>
            </a:r>
          </a:p>
        </p:txBody>
      </p:sp>
      <p:sp>
        <p:nvSpPr>
          <p:cNvPr id="5" name="TextBox 5"/>
          <p:cNvSpPr txBox="1"/>
          <p:nvPr/>
        </p:nvSpPr>
        <p:spPr>
          <a:xfrm>
            <a:off x="7833840" y="3044946"/>
            <a:ext cx="8398931" cy="6167862"/>
          </a:xfrm>
          <a:prstGeom prst="rect">
            <a:avLst/>
          </a:prstGeom>
        </p:spPr>
        <p:txBody>
          <a:bodyPr lIns="0" tIns="0" rIns="0" bIns="0" rtlCol="0" anchor="t">
            <a:spAutoFit/>
          </a:bodyPr>
          <a:lstStyle/>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HİNDİSTAN</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JAPONYA</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KANADA</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MALEZYA</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MEKSİKA</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SİNGAPUR</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TAYLAND</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VİETNAM</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MISIR</a:t>
            </a:r>
          </a:p>
          <a:p>
            <a:pPr marL="787177" lvl="2" indent="-262392" algn="l">
              <a:lnSpc>
                <a:spcPts val="4752"/>
              </a:lnSpc>
              <a:buFont typeface="Arial"/>
              <a:buChar char="⚬"/>
            </a:pPr>
            <a:r>
              <a:rPr lang="en-US" sz="3443" b="1" i="1" spc="337" dirty="0">
                <a:solidFill>
                  <a:srgbClr val="003399"/>
                </a:solidFill>
                <a:latin typeface="Montserrat Bold Italics"/>
                <a:ea typeface="Montserrat Bold Italics"/>
                <a:cs typeface="Montserrat Bold Italics"/>
                <a:sym typeface="Montserrat Bold Italics"/>
              </a:rPr>
              <a:t>ŞİLİ</a:t>
            </a:r>
          </a:p>
        </p:txBody>
      </p:sp>
      <p:sp>
        <p:nvSpPr>
          <p:cNvPr id="6" name="Freeform 6"/>
          <p:cNvSpPr/>
          <p:nvPr/>
        </p:nvSpPr>
        <p:spPr>
          <a:xfrm>
            <a:off x="11677275" y="5828692"/>
            <a:ext cx="1040671" cy="1040671"/>
          </a:xfrm>
          <a:custGeom>
            <a:avLst/>
            <a:gdLst/>
            <a:ahLst/>
            <a:cxnLst/>
            <a:rect l="l" t="t" r="r" b="b"/>
            <a:pathLst>
              <a:path w="1040671" h="1040671">
                <a:moveTo>
                  <a:pt x="0" y="0"/>
                </a:moveTo>
                <a:lnTo>
                  <a:pt x="1040671" y="0"/>
                </a:lnTo>
                <a:lnTo>
                  <a:pt x="1040671" y="1040671"/>
                </a:lnTo>
                <a:lnTo>
                  <a:pt x="0" y="1040671"/>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7" name="TextBox 7"/>
          <p:cNvSpPr txBox="1"/>
          <p:nvPr/>
        </p:nvSpPr>
        <p:spPr>
          <a:xfrm>
            <a:off x="2092107" y="336198"/>
            <a:ext cx="13550887" cy="899922"/>
          </a:xfrm>
          <a:prstGeom prst="rect">
            <a:avLst/>
          </a:prstGeom>
        </p:spPr>
        <p:txBody>
          <a:bodyPr lIns="0" tIns="0" rIns="0" bIns="0" rtlCol="0" anchor="t">
            <a:spAutoFit/>
          </a:bodyPr>
          <a:lstStyle/>
          <a:p>
            <a:pPr algn="ctr">
              <a:lnSpc>
                <a:spcPts val="6622"/>
              </a:lnSpc>
            </a:pPr>
            <a:r>
              <a:rPr lang="en-US" sz="4800" b="1" spc="470">
                <a:solidFill>
                  <a:srgbClr val="003399"/>
                </a:solidFill>
                <a:latin typeface="Oswald Bold"/>
                <a:ea typeface="Oswald Bold"/>
                <a:cs typeface="Oswald Bold"/>
                <a:sym typeface="Oswald Bold"/>
              </a:rPr>
              <a:t>HEDEF ÜLKELER</a:t>
            </a:r>
          </a:p>
        </p:txBody>
      </p:sp>
      <p:sp>
        <p:nvSpPr>
          <p:cNvPr id="8" name="TextBox 8"/>
          <p:cNvSpPr txBox="1"/>
          <p:nvPr/>
        </p:nvSpPr>
        <p:spPr>
          <a:xfrm>
            <a:off x="173269" y="1905267"/>
            <a:ext cx="18114731" cy="640985"/>
          </a:xfrm>
          <a:prstGeom prst="rect">
            <a:avLst/>
          </a:prstGeom>
        </p:spPr>
        <p:txBody>
          <a:bodyPr lIns="0" tIns="0" rIns="0" bIns="0" rtlCol="0" anchor="t">
            <a:spAutoFit/>
          </a:bodyPr>
          <a:lstStyle/>
          <a:p>
            <a:pPr algn="ctr">
              <a:lnSpc>
                <a:spcPts val="4430"/>
              </a:lnSpc>
            </a:pPr>
            <a:r>
              <a:rPr lang="en-US" sz="3209" b="1" i="1" spc="313">
                <a:solidFill>
                  <a:srgbClr val="367FBB"/>
                </a:solidFill>
                <a:latin typeface="Arimo Bold Italics"/>
                <a:ea typeface="Arimo Bold Italics"/>
                <a:cs typeface="Arimo Bold Italics"/>
                <a:sym typeface="Arimo Bold Italics"/>
              </a:rPr>
              <a:t>Küresel e-ticaretin %86'sı 18 hedef ülke tarafından gerçekleştirilmektedir.</a:t>
            </a:r>
          </a:p>
        </p:txBody>
      </p:sp>
      <p:sp>
        <p:nvSpPr>
          <p:cNvPr id="9" name="TextBox 9"/>
          <p:cNvSpPr txBox="1"/>
          <p:nvPr/>
        </p:nvSpPr>
        <p:spPr>
          <a:xfrm>
            <a:off x="13280508" y="5415505"/>
            <a:ext cx="8398931" cy="1581294"/>
          </a:xfrm>
          <a:prstGeom prst="rect">
            <a:avLst/>
          </a:prstGeom>
        </p:spPr>
        <p:txBody>
          <a:bodyPr lIns="0" tIns="0" rIns="0" bIns="0" rtlCol="0" anchor="t">
            <a:spAutoFit/>
          </a:bodyPr>
          <a:lstStyle/>
          <a:p>
            <a:pPr algn="l">
              <a:lnSpc>
                <a:spcPts val="11376"/>
              </a:lnSpc>
            </a:pPr>
            <a:r>
              <a:rPr lang="en-US" sz="8243" b="1" i="1" spc="807" dirty="0">
                <a:solidFill>
                  <a:srgbClr val="003399"/>
                </a:solidFill>
                <a:latin typeface="Montserrat Bold Italics"/>
                <a:ea typeface="Montserrat Bold Italics"/>
                <a:cs typeface="Montserrat Bold Italics"/>
                <a:sym typeface="Montserrat Bold Italics"/>
              </a:rPr>
              <a:t>%20</a:t>
            </a:r>
          </a:p>
        </p:txBody>
      </p:sp>
      <p:sp>
        <p:nvSpPr>
          <p:cNvPr id="10" name="TextBox 10"/>
          <p:cNvSpPr txBox="1"/>
          <p:nvPr/>
        </p:nvSpPr>
        <p:spPr>
          <a:xfrm>
            <a:off x="609600" y="9520975"/>
            <a:ext cx="18322249" cy="587856"/>
          </a:xfrm>
          <a:prstGeom prst="rect">
            <a:avLst/>
          </a:prstGeom>
        </p:spPr>
        <p:txBody>
          <a:bodyPr lIns="0" tIns="0" rIns="0" bIns="0" rtlCol="0" anchor="t">
            <a:spAutoFit/>
          </a:bodyPr>
          <a:lstStyle/>
          <a:p>
            <a:pPr algn="l">
              <a:lnSpc>
                <a:spcPts val="4061"/>
              </a:lnSpc>
            </a:pPr>
            <a:r>
              <a:rPr lang="en-US" sz="2400" b="1" i="1" spc="288">
                <a:solidFill>
                  <a:srgbClr val="367FBB"/>
                </a:solidFill>
                <a:latin typeface="Montserrat Bold Italics"/>
                <a:ea typeface="Montserrat Bold Italics"/>
                <a:cs typeface="Montserrat Bold Italics"/>
                <a:sym typeface="Montserrat Bold Italics"/>
              </a:rPr>
              <a:t>Özel Destekler: Çevrimiçi Mağaza, ETP Danışmanı ile Pazaryeri Komisyonu</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t="-38888" b="-38888"/>
              </a:stretch>
            </a:blipFill>
          </p:spPr>
        </p:sp>
      </p:grpSp>
      <p:sp>
        <p:nvSpPr>
          <p:cNvPr id="4" name="Freeform 4"/>
          <p:cNvSpPr/>
          <p:nvPr/>
        </p:nvSpPr>
        <p:spPr>
          <a:xfrm rot="7659121">
            <a:off x="15220918" y="5533759"/>
            <a:ext cx="7629294" cy="7828566"/>
          </a:xfrm>
          <a:custGeom>
            <a:avLst/>
            <a:gdLst/>
            <a:ahLst/>
            <a:cxnLst/>
            <a:rect l="l" t="t" r="r" b="b"/>
            <a:pathLst>
              <a:path w="7629294" h="7828566">
                <a:moveTo>
                  <a:pt x="0" y="0"/>
                </a:moveTo>
                <a:lnTo>
                  <a:pt x="7629294" y="0"/>
                </a:lnTo>
                <a:lnTo>
                  <a:pt x="7629294" y="7828566"/>
                </a:lnTo>
                <a:lnTo>
                  <a:pt x="0" y="7828566"/>
                </a:lnTo>
                <a:lnTo>
                  <a:pt x="0" y="0"/>
                </a:lnTo>
                <a:close/>
              </a:path>
            </a:pathLst>
          </a:custGeom>
          <a:blipFill>
            <a:blip r:embed="rId3">
              <a:extLst>
                <a:ext uri="{96DAC541-7B7A-43D3-8B79-37D633B846F1}">
                  <asvg:svgBlip xmlns:asvg="http://schemas.microsoft.com/office/drawing/2016/SVG/main" xmlns="" r:embed="rId4"/>
                </a:ext>
              </a:extLst>
            </a:blip>
            <a:stretch>
              <a:fillRect t="-65" b="-65"/>
            </a:stretch>
          </a:blipFill>
        </p:spPr>
      </p:sp>
      <p:sp>
        <p:nvSpPr>
          <p:cNvPr id="5" name="Freeform 5"/>
          <p:cNvSpPr/>
          <p:nvPr/>
        </p:nvSpPr>
        <p:spPr>
          <a:xfrm>
            <a:off x="-3258071" y="-4629150"/>
            <a:ext cx="9022634" cy="9258300"/>
          </a:xfrm>
          <a:custGeom>
            <a:avLst/>
            <a:gdLst/>
            <a:ahLst/>
            <a:cxnLst/>
            <a:rect l="l" t="t" r="r" b="b"/>
            <a:pathLst>
              <a:path w="9022634" h="9258300">
                <a:moveTo>
                  <a:pt x="0" y="0"/>
                </a:moveTo>
                <a:lnTo>
                  <a:pt x="9022634" y="0"/>
                </a:lnTo>
                <a:lnTo>
                  <a:pt x="9022634" y="9258300"/>
                </a:lnTo>
                <a:lnTo>
                  <a:pt x="0" y="9258300"/>
                </a:lnTo>
                <a:lnTo>
                  <a:pt x="0" y="0"/>
                </a:lnTo>
                <a:close/>
              </a:path>
            </a:pathLst>
          </a:custGeom>
          <a:blipFill>
            <a:blip r:embed="rId3">
              <a:extLst>
                <a:ext uri="{96DAC541-7B7A-43D3-8B79-37D633B846F1}">
                  <asvg:svgBlip xmlns:asvg="http://schemas.microsoft.com/office/drawing/2016/SVG/main" xmlns="" r:embed="rId4"/>
                </a:ext>
              </a:extLst>
            </a:blip>
            <a:stretch>
              <a:fillRect t="-12" b="-12"/>
            </a:stretch>
          </a:blipFill>
        </p:spPr>
      </p:sp>
      <p:sp>
        <p:nvSpPr>
          <p:cNvPr id="6" name="Freeform 6"/>
          <p:cNvSpPr/>
          <p:nvPr/>
        </p:nvSpPr>
        <p:spPr>
          <a:xfrm>
            <a:off x="2553088" y="2940423"/>
            <a:ext cx="13181824" cy="4406155"/>
          </a:xfrm>
          <a:custGeom>
            <a:avLst/>
            <a:gdLst/>
            <a:ahLst/>
            <a:cxnLst/>
            <a:rect l="l" t="t" r="r" b="b"/>
            <a:pathLst>
              <a:path w="13181824" h="4406155">
                <a:moveTo>
                  <a:pt x="0" y="0"/>
                </a:moveTo>
                <a:lnTo>
                  <a:pt x="13181824" y="0"/>
                </a:lnTo>
                <a:lnTo>
                  <a:pt x="13181824" y="4406154"/>
                </a:lnTo>
                <a:lnTo>
                  <a:pt x="0" y="440615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7" name="TextBox 7"/>
          <p:cNvSpPr txBox="1"/>
          <p:nvPr/>
        </p:nvSpPr>
        <p:spPr>
          <a:xfrm>
            <a:off x="2963460" y="3405275"/>
            <a:ext cx="12361080" cy="2793489"/>
          </a:xfrm>
          <a:prstGeom prst="rect">
            <a:avLst/>
          </a:prstGeom>
        </p:spPr>
        <p:txBody>
          <a:bodyPr lIns="0" tIns="0" rIns="0" bIns="0" rtlCol="0" anchor="t">
            <a:spAutoFit/>
          </a:bodyPr>
          <a:lstStyle/>
          <a:p>
            <a:pPr algn="ctr">
              <a:lnSpc>
                <a:spcPts val="10763"/>
              </a:lnSpc>
            </a:pPr>
            <a:r>
              <a:rPr lang="en-US" sz="7800" b="1" spc="764">
                <a:solidFill>
                  <a:srgbClr val="297FB8"/>
                </a:solidFill>
                <a:latin typeface="Oswald Bold"/>
                <a:ea typeface="Oswald Bold"/>
                <a:cs typeface="Oswald Bold"/>
                <a:sym typeface="Oswald Bold"/>
              </a:rPr>
              <a:t>E-İHRACAT KONSORSİYUMU</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5F7F7"/>
        </a:solidFill>
        <a:effectLst/>
      </p:bgPr>
    </p:bg>
    <p:spTree>
      <p:nvGrpSpPr>
        <p:cNvPr id="1" name=""/>
        <p:cNvGrpSpPr/>
        <p:nvPr/>
      </p:nvGrpSpPr>
      <p:grpSpPr>
        <a:xfrm>
          <a:off x="0" y="0"/>
          <a:ext cx="0" cy="0"/>
          <a:chOff x="0" y="0"/>
          <a:chExt cx="0" cy="0"/>
        </a:xfrm>
      </p:grpSpPr>
      <p:grpSp>
        <p:nvGrpSpPr>
          <p:cNvPr id="2" name="Group 2"/>
          <p:cNvGrpSpPr/>
          <p:nvPr/>
        </p:nvGrpSpPr>
        <p:grpSpPr>
          <a:xfrm>
            <a:off x="3625161" y="2572065"/>
            <a:ext cx="1182826" cy="1961628"/>
            <a:chOff x="0" y="0"/>
            <a:chExt cx="1577101" cy="2615504"/>
          </a:xfrm>
        </p:grpSpPr>
        <p:sp>
          <p:nvSpPr>
            <p:cNvPr id="3" name="Freeform 3"/>
            <p:cNvSpPr/>
            <p:nvPr/>
          </p:nvSpPr>
          <p:spPr>
            <a:xfrm>
              <a:off x="0" y="0"/>
              <a:ext cx="1577086" cy="2615438"/>
            </a:xfrm>
            <a:custGeom>
              <a:avLst/>
              <a:gdLst/>
              <a:ahLst/>
              <a:cxnLst/>
              <a:rect l="l" t="t" r="r" b="b"/>
              <a:pathLst>
                <a:path w="1577086" h="2615438">
                  <a:moveTo>
                    <a:pt x="1491869" y="1461770"/>
                  </a:moveTo>
                  <a:lnTo>
                    <a:pt x="422910" y="2530983"/>
                  </a:lnTo>
                  <a:cubicBezTo>
                    <a:pt x="337820" y="2615438"/>
                    <a:pt x="199898" y="2615438"/>
                    <a:pt x="114808" y="2530983"/>
                  </a:cubicBezTo>
                  <a:lnTo>
                    <a:pt x="0" y="2416048"/>
                  </a:lnTo>
                  <a:lnTo>
                    <a:pt x="953516" y="1461770"/>
                  </a:lnTo>
                  <a:cubicBezTo>
                    <a:pt x="1038606" y="1376680"/>
                    <a:pt x="1038606" y="1238631"/>
                    <a:pt x="953516" y="1153668"/>
                  </a:cubicBezTo>
                  <a:lnTo>
                    <a:pt x="0" y="200025"/>
                  </a:lnTo>
                  <a:lnTo>
                    <a:pt x="114935" y="85090"/>
                  </a:lnTo>
                  <a:cubicBezTo>
                    <a:pt x="200025" y="0"/>
                    <a:pt x="337947" y="0"/>
                    <a:pt x="423037" y="85090"/>
                  </a:cubicBezTo>
                  <a:lnTo>
                    <a:pt x="1491996" y="1153668"/>
                  </a:lnTo>
                  <a:cubicBezTo>
                    <a:pt x="1577086" y="1238758"/>
                    <a:pt x="1577086" y="1376807"/>
                    <a:pt x="1491996" y="1461770"/>
                  </a:cubicBezTo>
                  <a:close/>
                </a:path>
              </a:pathLst>
            </a:custGeom>
            <a:solidFill>
              <a:srgbClr val="305A88"/>
            </a:solidFill>
          </p:spPr>
        </p:sp>
      </p:grpSp>
      <p:sp>
        <p:nvSpPr>
          <p:cNvPr id="5" name="TextBox 5"/>
          <p:cNvSpPr txBox="1"/>
          <p:nvPr/>
        </p:nvSpPr>
        <p:spPr>
          <a:xfrm>
            <a:off x="4789776" y="2578596"/>
            <a:ext cx="5489476" cy="1624608"/>
          </a:xfrm>
          <a:prstGeom prst="rect">
            <a:avLst/>
          </a:prstGeom>
        </p:spPr>
        <p:txBody>
          <a:bodyPr lIns="0" tIns="0" rIns="0" bIns="0" rtlCol="0" anchor="t">
            <a:spAutoFit/>
          </a:bodyPr>
          <a:lstStyle/>
          <a:p>
            <a:pPr marL="437760" lvl="2" indent="-145920" algn="l">
              <a:lnSpc>
                <a:spcPts val="2958"/>
              </a:lnSpc>
              <a:buFont typeface="Arial"/>
              <a:buChar char="⚬"/>
            </a:pPr>
            <a:r>
              <a:rPr lang="en-US" sz="1710" i="1" spc="167">
                <a:solidFill>
                  <a:srgbClr val="003399"/>
                </a:solidFill>
                <a:latin typeface="Montserrat Light Italics"/>
                <a:ea typeface="Montserrat Light Italics"/>
                <a:cs typeface="Montserrat Light Italics"/>
                <a:sym typeface="Montserrat Light Italics"/>
              </a:rPr>
              <a:t>Paketleme</a:t>
            </a:r>
          </a:p>
          <a:p>
            <a:pPr marL="437760" lvl="2" indent="-145920" algn="l">
              <a:lnSpc>
                <a:spcPts val="2958"/>
              </a:lnSpc>
              <a:buFont typeface="Arial"/>
              <a:buChar char="⚬"/>
            </a:pPr>
            <a:r>
              <a:rPr lang="en-US" sz="1710" i="1" spc="167">
                <a:solidFill>
                  <a:srgbClr val="003399"/>
                </a:solidFill>
                <a:latin typeface="Montserrat Light Italics"/>
                <a:ea typeface="Montserrat Light Italics"/>
                <a:cs typeface="Montserrat Light Italics"/>
                <a:sym typeface="Montserrat Light Italics"/>
              </a:rPr>
              <a:t>Ürünlerin konsolidasyonu</a:t>
            </a:r>
          </a:p>
          <a:p>
            <a:pPr marL="437760" lvl="2" indent="-145920" algn="l">
              <a:lnSpc>
                <a:spcPts val="2958"/>
              </a:lnSpc>
              <a:buFont typeface="Arial"/>
              <a:buChar char="⚬"/>
            </a:pPr>
            <a:r>
              <a:rPr lang="en-US" sz="1710" i="1" spc="167">
                <a:solidFill>
                  <a:srgbClr val="003399"/>
                </a:solidFill>
                <a:latin typeface="Montserrat Light Italics"/>
                <a:ea typeface="Montserrat Light Italics"/>
                <a:cs typeface="Montserrat Light Italics"/>
                <a:sym typeface="Montserrat Light Italics"/>
              </a:rPr>
              <a:t>Hesap yönetimi</a:t>
            </a:r>
          </a:p>
          <a:p>
            <a:pPr marL="437760" lvl="2" indent="-145920" algn="l">
              <a:lnSpc>
                <a:spcPts val="2958"/>
              </a:lnSpc>
              <a:buFont typeface="Arial"/>
              <a:buChar char="⚬"/>
            </a:pPr>
            <a:r>
              <a:rPr lang="en-US" sz="1710" i="1" spc="167">
                <a:solidFill>
                  <a:srgbClr val="003399"/>
                </a:solidFill>
                <a:latin typeface="Montserrat Light Italics"/>
                <a:ea typeface="Montserrat Light Italics"/>
                <a:cs typeface="Montserrat Light Italics"/>
                <a:sym typeface="Montserrat Light Italics"/>
              </a:rPr>
              <a:t>İçerik yönetimi</a:t>
            </a:r>
          </a:p>
        </p:txBody>
      </p:sp>
      <p:grpSp>
        <p:nvGrpSpPr>
          <p:cNvPr id="6" name="Group 6"/>
          <p:cNvGrpSpPr/>
          <p:nvPr/>
        </p:nvGrpSpPr>
        <p:grpSpPr>
          <a:xfrm>
            <a:off x="10279252" y="2686525"/>
            <a:ext cx="1182826" cy="1961628"/>
            <a:chOff x="0" y="0"/>
            <a:chExt cx="1577101" cy="2615504"/>
          </a:xfrm>
        </p:grpSpPr>
        <p:sp>
          <p:nvSpPr>
            <p:cNvPr id="7" name="Freeform 7"/>
            <p:cNvSpPr/>
            <p:nvPr/>
          </p:nvSpPr>
          <p:spPr>
            <a:xfrm>
              <a:off x="0" y="0"/>
              <a:ext cx="1577086" cy="2615438"/>
            </a:xfrm>
            <a:custGeom>
              <a:avLst/>
              <a:gdLst/>
              <a:ahLst/>
              <a:cxnLst/>
              <a:rect l="l" t="t" r="r" b="b"/>
              <a:pathLst>
                <a:path w="1577086" h="2615438">
                  <a:moveTo>
                    <a:pt x="1491869" y="1461770"/>
                  </a:moveTo>
                  <a:lnTo>
                    <a:pt x="422910" y="2530983"/>
                  </a:lnTo>
                  <a:cubicBezTo>
                    <a:pt x="337820" y="2615438"/>
                    <a:pt x="199898" y="2615438"/>
                    <a:pt x="114808" y="2530983"/>
                  </a:cubicBezTo>
                  <a:lnTo>
                    <a:pt x="0" y="2416048"/>
                  </a:lnTo>
                  <a:lnTo>
                    <a:pt x="953516" y="1461770"/>
                  </a:lnTo>
                  <a:cubicBezTo>
                    <a:pt x="1038606" y="1376680"/>
                    <a:pt x="1038606" y="1238631"/>
                    <a:pt x="953516" y="1153668"/>
                  </a:cubicBezTo>
                  <a:lnTo>
                    <a:pt x="0" y="200025"/>
                  </a:lnTo>
                  <a:lnTo>
                    <a:pt x="114935" y="85090"/>
                  </a:lnTo>
                  <a:cubicBezTo>
                    <a:pt x="200025" y="0"/>
                    <a:pt x="337947" y="0"/>
                    <a:pt x="423037" y="85090"/>
                  </a:cubicBezTo>
                  <a:lnTo>
                    <a:pt x="1491996" y="1153668"/>
                  </a:lnTo>
                  <a:cubicBezTo>
                    <a:pt x="1577086" y="1238758"/>
                    <a:pt x="1577086" y="1376807"/>
                    <a:pt x="1491996" y="1461770"/>
                  </a:cubicBezTo>
                  <a:close/>
                </a:path>
              </a:pathLst>
            </a:custGeom>
            <a:solidFill>
              <a:srgbClr val="305A88"/>
            </a:solidFill>
          </p:spPr>
        </p:sp>
      </p:grpSp>
      <p:grpSp>
        <p:nvGrpSpPr>
          <p:cNvPr id="8" name="Group 8"/>
          <p:cNvGrpSpPr/>
          <p:nvPr/>
        </p:nvGrpSpPr>
        <p:grpSpPr>
          <a:xfrm>
            <a:off x="13900474" y="2782885"/>
            <a:ext cx="1182826" cy="1961628"/>
            <a:chOff x="0" y="0"/>
            <a:chExt cx="1577101" cy="2615504"/>
          </a:xfrm>
        </p:grpSpPr>
        <p:sp>
          <p:nvSpPr>
            <p:cNvPr id="9" name="Freeform 9"/>
            <p:cNvSpPr/>
            <p:nvPr/>
          </p:nvSpPr>
          <p:spPr>
            <a:xfrm>
              <a:off x="0" y="0"/>
              <a:ext cx="1577086" cy="2615438"/>
            </a:xfrm>
            <a:custGeom>
              <a:avLst/>
              <a:gdLst/>
              <a:ahLst/>
              <a:cxnLst/>
              <a:rect l="l" t="t" r="r" b="b"/>
              <a:pathLst>
                <a:path w="1577086" h="2615438">
                  <a:moveTo>
                    <a:pt x="1491869" y="1461770"/>
                  </a:moveTo>
                  <a:lnTo>
                    <a:pt x="422910" y="2530983"/>
                  </a:lnTo>
                  <a:cubicBezTo>
                    <a:pt x="337820" y="2615438"/>
                    <a:pt x="199898" y="2615438"/>
                    <a:pt x="114808" y="2530983"/>
                  </a:cubicBezTo>
                  <a:lnTo>
                    <a:pt x="0" y="2416048"/>
                  </a:lnTo>
                  <a:lnTo>
                    <a:pt x="953516" y="1461770"/>
                  </a:lnTo>
                  <a:cubicBezTo>
                    <a:pt x="1038606" y="1376680"/>
                    <a:pt x="1038606" y="1238631"/>
                    <a:pt x="953516" y="1153668"/>
                  </a:cubicBezTo>
                  <a:lnTo>
                    <a:pt x="0" y="200025"/>
                  </a:lnTo>
                  <a:lnTo>
                    <a:pt x="114935" y="85090"/>
                  </a:lnTo>
                  <a:cubicBezTo>
                    <a:pt x="200025" y="0"/>
                    <a:pt x="337947" y="0"/>
                    <a:pt x="423037" y="85090"/>
                  </a:cubicBezTo>
                  <a:lnTo>
                    <a:pt x="1491996" y="1153668"/>
                  </a:lnTo>
                  <a:cubicBezTo>
                    <a:pt x="1577086" y="1238758"/>
                    <a:pt x="1577086" y="1376807"/>
                    <a:pt x="1491996" y="1461770"/>
                  </a:cubicBezTo>
                  <a:close/>
                </a:path>
              </a:pathLst>
            </a:custGeom>
            <a:solidFill>
              <a:srgbClr val="305A88"/>
            </a:solidFill>
          </p:spPr>
        </p:sp>
      </p:grpSp>
      <p:sp>
        <p:nvSpPr>
          <p:cNvPr id="10" name="Freeform 10"/>
          <p:cNvSpPr/>
          <p:nvPr/>
        </p:nvSpPr>
        <p:spPr>
          <a:xfrm>
            <a:off x="13355306" y="3311391"/>
            <a:ext cx="692467" cy="692467"/>
          </a:xfrm>
          <a:custGeom>
            <a:avLst/>
            <a:gdLst/>
            <a:ahLst/>
            <a:cxnLst/>
            <a:rect l="l" t="t" r="r" b="b"/>
            <a:pathLst>
              <a:path w="692467" h="692467">
                <a:moveTo>
                  <a:pt x="0" y="0"/>
                </a:moveTo>
                <a:lnTo>
                  <a:pt x="692467" y="0"/>
                </a:lnTo>
                <a:lnTo>
                  <a:pt x="692467" y="692467"/>
                </a:lnTo>
                <a:lnTo>
                  <a:pt x="0" y="692467"/>
                </a:lnTo>
                <a:lnTo>
                  <a:pt x="0" y="0"/>
                </a:lnTo>
                <a:close/>
              </a:path>
            </a:pathLst>
          </a:custGeom>
          <a:blipFill>
            <a:blip r:embed="rId2">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2272198" y="3225642"/>
            <a:ext cx="956756" cy="635047"/>
          </a:xfrm>
          <a:custGeom>
            <a:avLst/>
            <a:gdLst/>
            <a:ahLst/>
            <a:cxnLst/>
            <a:rect l="l" t="t" r="r" b="b"/>
            <a:pathLst>
              <a:path w="956756" h="635047">
                <a:moveTo>
                  <a:pt x="0" y="0"/>
                </a:moveTo>
                <a:lnTo>
                  <a:pt x="956756" y="0"/>
                </a:lnTo>
                <a:lnTo>
                  <a:pt x="956756" y="635047"/>
                </a:lnTo>
                <a:lnTo>
                  <a:pt x="0" y="635047"/>
                </a:lnTo>
                <a:lnTo>
                  <a:pt x="0" y="0"/>
                </a:lnTo>
                <a:close/>
              </a:path>
            </a:pathLst>
          </a:custGeom>
          <a:blipFill>
            <a:blip r:embed="rId6">
              <a:extLst>
                <a:ext uri="{96DAC541-7B7A-43D3-8B79-37D633B846F1}">
                  <asvg:svgBlip xmlns:asvg="http://schemas.microsoft.com/office/drawing/2016/SVG/main" xmlns="" r:embed="rId7"/>
                </a:ext>
              </a:extLst>
            </a:blip>
            <a:stretch>
              <a:fillRect l="-28" r="-28"/>
            </a:stretch>
          </a:blipFill>
        </p:spPr>
      </p:sp>
      <p:sp>
        <p:nvSpPr>
          <p:cNvPr id="12" name="Freeform 12"/>
          <p:cNvSpPr/>
          <p:nvPr/>
        </p:nvSpPr>
        <p:spPr>
          <a:xfrm>
            <a:off x="12911981" y="4003859"/>
            <a:ext cx="705331" cy="705331"/>
          </a:xfrm>
          <a:custGeom>
            <a:avLst/>
            <a:gdLst/>
            <a:ahLst/>
            <a:cxnLst/>
            <a:rect l="l" t="t" r="r" b="b"/>
            <a:pathLst>
              <a:path w="705331" h="705331">
                <a:moveTo>
                  <a:pt x="0" y="0"/>
                </a:moveTo>
                <a:lnTo>
                  <a:pt x="705331" y="0"/>
                </a:lnTo>
                <a:lnTo>
                  <a:pt x="705331" y="705331"/>
                </a:lnTo>
                <a:lnTo>
                  <a:pt x="0" y="70533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3" name="Freeform 13"/>
          <p:cNvSpPr/>
          <p:nvPr/>
        </p:nvSpPr>
        <p:spPr>
          <a:xfrm>
            <a:off x="15433513" y="2582976"/>
            <a:ext cx="2407240" cy="2105241"/>
          </a:xfrm>
          <a:custGeom>
            <a:avLst/>
            <a:gdLst/>
            <a:ahLst/>
            <a:cxnLst/>
            <a:rect l="l" t="t" r="r" b="b"/>
            <a:pathLst>
              <a:path w="2407240" h="2105241">
                <a:moveTo>
                  <a:pt x="0" y="0"/>
                </a:moveTo>
                <a:lnTo>
                  <a:pt x="2407240" y="0"/>
                </a:lnTo>
                <a:lnTo>
                  <a:pt x="2407240" y="2105241"/>
                </a:lnTo>
                <a:lnTo>
                  <a:pt x="0" y="2105241"/>
                </a:lnTo>
                <a:lnTo>
                  <a:pt x="0" y="0"/>
                </a:lnTo>
                <a:close/>
              </a:path>
            </a:pathLst>
          </a:custGeom>
          <a:blipFill>
            <a:blip r:embed="rId10">
              <a:extLst>
                <a:ext uri="{96DAC541-7B7A-43D3-8B79-37D633B846F1}">
                  <asvg:svgBlip xmlns:asvg="http://schemas.microsoft.com/office/drawing/2016/SVG/main" xmlns="" r:embed="rId11"/>
                </a:ext>
              </a:extLst>
            </a:blip>
            <a:stretch>
              <a:fillRect t="-167" b="-167"/>
            </a:stretch>
          </a:blipFill>
        </p:spPr>
      </p:sp>
      <p:sp>
        <p:nvSpPr>
          <p:cNvPr id="14" name="TextBox 14"/>
          <p:cNvSpPr txBox="1"/>
          <p:nvPr/>
        </p:nvSpPr>
        <p:spPr>
          <a:xfrm>
            <a:off x="2368556" y="274549"/>
            <a:ext cx="13550887" cy="932111"/>
          </a:xfrm>
          <a:prstGeom prst="rect">
            <a:avLst/>
          </a:prstGeom>
        </p:spPr>
        <p:txBody>
          <a:bodyPr lIns="0" tIns="0" rIns="0" bIns="0" rtlCol="0" anchor="t">
            <a:spAutoFit/>
          </a:bodyPr>
          <a:lstStyle/>
          <a:p>
            <a:pPr algn="ctr">
              <a:lnSpc>
                <a:spcPts val="6622"/>
              </a:lnSpc>
            </a:pPr>
            <a:r>
              <a:rPr lang="en-US" sz="4800" b="1" spc="514">
                <a:solidFill>
                  <a:srgbClr val="003399"/>
                </a:solidFill>
                <a:latin typeface="TT Rounds Condensed Bold"/>
                <a:ea typeface="TT Rounds Condensed Bold"/>
                <a:cs typeface="TT Rounds Condensed Bold"/>
                <a:sym typeface="TT Rounds Condensed Bold"/>
              </a:rPr>
              <a:t>E-İHRACAT KONSORSİYUMLARI</a:t>
            </a:r>
          </a:p>
        </p:txBody>
      </p:sp>
      <p:sp>
        <p:nvSpPr>
          <p:cNvPr id="15" name="TextBox 15"/>
          <p:cNvSpPr txBox="1"/>
          <p:nvPr/>
        </p:nvSpPr>
        <p:spPr>
          <a:xfrm>
            <a:off x="1186383" y="5010150"/>
            <a:ext cx="3021086" cy="492055"/>
          </a:xfrm>
          <a:prstGeom prst="rect">
            <a:avLst/>
          </a:prstGeom>
        </p:spPr>
        <p:txBody>
          <a:bodyPr lIns="0" tIns="0" rIns="0" bIns="0" rtlCol="0" anchor="t">
            <a:spAutoFit/>
          </a:bodyPr>
          <a:lstStyle/>
          <a:p>
            <a:pPr algn="l">
              <a:lnSpc>
                <a:spcPts val="3510"/>
              </a:lnSpc>
            </a:pPr>
            <a:r>
              <a:rPr lang="en-US" sz="2200" b="1" i="1" spc="248">
                <a:solidFill>
                  <a:srgbClr val="003399"/>
                </a:solidFill>
                <a:latin typeface="Montserrat Bold Italics"/>
                <a:ea typeface="Montserrat Bold Italics"/>
                <a:cs typeface="Montserrat Bold Italics"/>
                <a:sym typeface="Montserrat Bold Italics"/>
              </a:rPr>
              <a:t>SATICILAR</a:t>
            </a:r>
          </a:p>
        </p:txBody>
      </p:sp>
      <p:sp>
        <p:nvSpPr>
          <p:cNvPr id="16" name="TextBox 16"/>
          <p:cNvSpPr txBox="1"/>
          <p:nvPr/>
        </p:nvSpPr>
        <p:spPr>
          <a:xfrm>
            <a:off x="289517" y="5556403"/>
            <a:ext cx="6437491" cy="653653"/>
          </a:xfrm>
          <a:prstGeom prst="rect">
            <a:avLst/>
          </a:prstGeom>
        </p:spPr>
        <p:txBody>
          <a:bodyPr lIns="0" tIns="0" rIns="0" bIns="0" rtlCol="0" anchor="t">
            <a:spAutoFit/>
          </a:bodyPr>
          <a:lstStyle/>
          <a:p>
            <a:pPr algn="ctr">
              <a:lnSpc>
                <a:spcPts val="2406"/>
              </a:lnSpc>
            </a:pPr>
            <a:r>
              <a:rPr lang="en-US" sz="1710" i="1" spc="167">
                <a:solidFill>
                  <a:srgbClr val="003399"/>
                </a:solidFill>
                <a:latin typeface="Montserrat Light Italics"/>
                <a:ea typeface="Montserrat Light Italics"/>
                <a:cs typeface="Montserrat Light Italics"/>
                <a:sym typeface="Montserrat Light Italics"/>
              </a:rPr>
              <a:t>ESNAF MUAFİYET BELGESİNE SAHİP KİŞİLER, KOBİLER, YEREL KOOPERATİFLER VB.</a:t>
            </a:r>
          </a:p>
        </p:txBody>
      </p:sp>
      <p:sp>
        <p:nvSpPr>
          <p:cNvPr id="17" name="TextBox 17"/>
          <p:cNvSpPr txBox="1"/>
          <p:nvPr/>
        </p:nvSpPr>
        <p:spPr>
          <a:xfrm>
            <a:off x="289517" y="7643058"/>
            <a:ext cx="8115300" cy="2000548"/>
          </a:xfrm>
          <a:prstGeom prst="rect">
            <a:avLst/>
          </a:prstGeom>
        </p:spPr>
        <p:txBody>
          <a:bodyPr lIns="0" tIns="0" rIns="0" bIns="0" rtlCol="0" anchor="t">
            <a:spAutoFit/>
          </a:bodyPr>
          <a:lstStyle/>
          <a:p>
            <a:pPr algn="just">
              <a:lnSpc>
                <a:spcPts val="2563"/>
              </a:lnSpc>
            </a:pPr>
            <a:r>
              <a:rPr lang="en-US" sz="2136" b="1" spc="-138">
                <a:solidFill>
                  <a:srgbClr val="003399"/>
                </a:solidFill>
                <a:latin typeface="Montserrat Bold"/>
                <a:ea typeface="Montserrat Bold"/>
                <a:cs typeface="Montserrat Bold"/>
                <a:sym typeface="Montserrat Bold"/>
              </a:rPr>
              <a:t>E- İhracat Konsorsiyumları: </a:t>
            </a:r>
            <a:r>
              <a:rPr lang="en-US" sz="2136" spc="-138">
                <a:solidFill>
                  <a:srgbClr val="003399"/>
                </a:solidFill>
                <a:latin typeface="Montserrat Light"/>
                <a:ea typeface="Montserrat Light"/>
                <a:cs typeface="Montserrat Light"/>
                <a:sym typeface="Montserrat Light"/>
              </a:rPr>
              <a:t>E-ihracatı uçtan uca yapabilen, doğrudan tüketiciye ulaşan e-ticaret satış modellerine, yeterli insan kaynağı ve bilgi birikimine sahip, yurt dışı depolama dağıtım ve/veya iade yönetim imkanları ile yurt dışı pazaryerleri entagrasyonu olan ve imalatçı şirketlerin üretimlerini e-ihracata yönlendirmek üzere Bakanlıkça E-İhracat Konsorsiyumu statüsü verilen şirketleri ifade eder.</a:t>
            </a:r>
          </a:p>
        </p:txBody>
      </p:sp>
      <p:sp>
        <p:nvSpPr>
          <p:cNvPr id="18" name="TextBox 18"/>
          <p:cNvSpPr txBox="1"/>
          <p:nvPr/>
        </p:nvSpPr>
        <p:spPr>
          <a:xfrm>
            <a:off x="9640192" y="7643058"/>
            <a:ext cx="8115300" cy="1333698"/>
          </a:xfrm>
          <a:prstGeom prst="rect">
            <a:avLst/>
          </a:prstGeom>
        </p:spPr>
        <p:txBody>
          <a:bodyPr lIns="0" tIns="0" rIns="0" bIns="0" rtlCol="0" anchor="t">
            <a:spAutoFit/>
          </a:bodyPr>
          <a:lstStyle/>
          <a:p>
            <a:pPr algn="just">
              <a:lnSpc>
                <a:spcPts val="2563"/>
              </a:lnSpc>
            </a:pPr>
            <a:r>
              <a:rPr lang="en-US" sz="2136" b="1" spc="-138">
                <a:solidFill>
                  <a:srgbClr val="003399"/>
                </a:solidFill>
                <a:latin typeface="Montserrat Bold"/>
                <a:ea typeface="Montserrat Bold"/>
                <a:cs typeface="Montserrat Bold"/>
                <a:sym typeface="Montserrat Bold"/>
              </a:rPr>
              <a:t>Amaç: </a:t>
            </a:r>
            <a:r>
              <a:rPr lang="en-US" sz="2136" spc="-138">
                <a:solidFill>
                  <a:srgbClr val="003399"/>
                </a:solidFill>
                <a:latin typeface="Montserrat Light"/>
                <a:ea typeface="Montserrat Light"/>
                <a:cs typeface="Montserrat Light"/>
                <a:sym typeface="Montserrat Light"/>
              </a:rPr>
              <a:t>E- ihracat konsorsiyumları modeli ile e-ihracatın konsolide edilmesi, kaynakların etkin kullanımı ile hızlı teslimatın sağlanması hedeflenmektedir. Bu model ile konsorsiyumları bölgesel e-ticaret sitelerine, kobiler ise doğrudan ihracat modeline geçeceklerdir.</a:t>
            </a:r>
          </a:p>
        </p:txBody>
      </p:sp>
      <p:sp>
        <p:nvSpPr>
          <p:cNvPr id="19" name="TextBox 19"/>
          <p:cNvSpPr txBox="1"/>
          <p:nvPr/>
        </p:nvSpPr>
        <p:spPr>
          <a:xfrm>
            <a:off x="9331967" y="4838974"/>
            <a:ext cx="3021086" cy="844994"/>
          </a:xfrm>
          <a:prstGeom prst="rect">
            <a:avLst/>
          </a:prstGeom>
        </p:spPr>
        <p:txBody>
          <a:bodyPr lIns="0" tIns="0" rIns="0" bIns="0" rtlCol="0" anchor="t">
            <a:spAutoFit/>
          </a:bodyPr>
          <a:lstStyle/>
          <a:p>
            <a:pPr algn="l">
              <a:lnSpc>
                <a:spcPts val="3233"/>
              </a:lnSpc>
            </a:pPr>
            <a:r>
              <a:rPr lang="en-US" sz="2200" b="1" i="1" spc="248">
                <a:solidFill>
                  <a:srgbClr val="003399"/>
                </a:solidFill>
                <a:latin typeface="Montserrat Bold Italics"/>
                <a:ea typeface="Montserrat Bold Italics"/>
                <a:cs typeface="Montserrat Bold Italics"/>
                <a:sym typeface="Montserrat Bold Italics"/>
              </a:rPr>
              <a:t>E-İHRACAT</a:t>
            </a:r>
            <a:r>
              <a:rPr lang="en-US" sz="2200" b="1" spc="248">
                <a:solidFill>
                  <a:srgbClr val="003399"/>
                </a:solidFill>
                <a:latin typeface="Montserrat Bold"/>
                <a:ea typeface="Montserrat Bold"/>
                <a:cs typeface="Montserrat Bold"/>
                <a:sym typeface="Montserrat Bold"/>
              </a:rPr>
              <a:t> </a:t>
            </a:r>
            <a:r>
              <a:rPr lang="en-US" sz="2200" b="1" i="1" spc="248">
                <a:solidFill>
                  <a:srgbClr val="003399"/>
                </a:solidFill>
                <a:latin typeface="Montserrat Bold Italics"/>
                <a:ea typeface="Montserrat Bold Italics"/>
                <a:cs typeface="Montserrat Bold Italics"/>
                <a:sym typeface="Montserrat Bold Italics"/>
              </a:rPr>
              <a:t>KONSORSİYUMU</a:t>
            </a:r>
          </a:p>
        </p:txBody>
      </p:sp>
      <p:sp>
        <p:nvSpPr>
          <p:cNvPr id="20" name="TextBox 20"/>
          <p:cNvSpPr txBox="1"/>
          <p:nvPr/>
        </p:nvSpPr>
        <p:spPr>
          <a:xfrm>
            <a:off x="12750577" y="4937738"/>
            <a:ext cx="3021086" cy="444307"/>
          </a:xfrm>
          <a:prstGeom prst="rect">
            <a:avLst/>
          </a:prstGeom>
        </p:spPr>
        <p:txBody>
          <a:bodyPr lIns="0" tIns="0" rIns="0" bIns="0" rtlCol="0" anchor="t">
            <a:spAutoFit/>
          </a:bodyPr>
          <a:lstStyle/>
          <a:p>
            <a:pPr algn="l">
              <a:lnSpc>
                <a:spcPts val="3233"/>
              </a:lnSpc>
            </a:pPr>
            <a:r>
              <a:rPr lang="en-US" sz="2200" b="1" i="1" spc="248">
                <a:solidFill>
                  <a:srgbClr val="003399"/>
                </a:solidFill>
                <a:latin typeface="Montserrat Bold Italics"/>
                <a:ea typeface="Montserrat Bold Italics"/>
                <a:cs typeface="Montserrat Bold Italics"/>
                <a:sym typeface="Montserrat Bold Italics"/>
              </a:rPr>
              <a:t>PAZARYERLERİ</a:t>
            </a:r>
          </a:p>
        </p:txBody>
      </p:sp>
      <p:sp>
        <p:nvSpPr>
          <p:cNvPr id="21" name="TextBox 21"/>
          <p:cNvSpPr txBox="1"/>
          <p:nvPr/>
        </p:nvSpPr>
        <p:spPr>
          <a:xfrm>
            <a:off x="16169187" y="4937738"/>
            <a:ext cx="3021086" cy="444307"/>
          </a:xfrm>
          <a:prstGeom prst="rect">
            <a:avLst/>
          </a:prstGeom>
        </p:spPr>
        <p:txBody>
          <a:bodyPr lIns="0" tIns="0" rIns="0" bIns="0" rtlCol="0" anchor="t">
            <a:spAutoFit/>
          </a:bodyPr>
          <a:lstStyle/>
          <a:p>
            <a:pPr algn="l">
              <a:lnSpc>
                <a:spcPts val="3233"/>
              </a:lnSpc>
            </a:pPr>
            <a:r>
              <a:rPr lang="en-US" sz="2200" b="1" i="1" spc="248">
                <a:solidFill>
                  <a:srgbClr val="003399"/>
                </a:solidFill>
                <a:latin typeface="Montserrat Bold Italics"/>
                <a:ea typeface="Montserrat Bold Italics"/>
                <a:cs typeface="Montserrat Bold Italics"/>
                <a:sym typeface="Montserrat Bold Italics"/>
              </a:rPr>
              <a:t>MÜŞTERİ</a:t>
            </a:r>
          </a:p>
        </p:txBody>
      </p:sp>
      <p:grpSp>
        <p:nvGrpSpPr>
          <p:cNvPr id="22" name="Group 22"/>
          <p:cNvGrpSpPr/>
          <p:nvPr/>
        </p:nvGrpSpPr>
        <p:grpSpPr>
          <a:xfrm>
            <a:off x="14147694" y="1627806"/>
            <a:ext cx="3036281" cy="38100"/>
            <a:chOff x="0" y="0"/>
            <a:chExt cx="4048375" cy="50800"/>
          </a:xfrm>
        </p:grpSpPr>
        <p:sp>
          <p:nvSpPr>
            <p:cNvPr id="23" name="Freeform 23"/>
            <p:cNvSpPr/>
            <p:nvPr/>
          </p:nvSpPr>
          <p:spPr>
            <a:xfrm>
              <a:off x="0" y="0"/>
              <a:ext cx="4048379" cy="50800"/>
            </a:xfrm>
            <a:custGeom>
              <a:avLst/>
              <a:gdLst/>
              <a:ahLst/>
              <a:cxnLst/>
              <a:rect l="l" t="t" r="r" b="b"/>
              <a:pathLst>
                <a:path w="4048379" h="50800">
                  <a:moveTo>
                    <a:pt x="4022979" y="50800"/>
                  </a:moveTo>
                  <a:lnTo>
                    <a:pt x="25400" y="50800"/>
                  </a:lnTo>
                  <a:cubicBezTo>
                    <a:pt x="11430" y="50800"/>
                    <a:pt x="0" y="39370"/>
                    <a:pt x="0" y="25400"/>
                  </a:cubicBezTo>
                  <a:cubicBezTo>
                    <a:pt x="0" y="11430"/>
                    <a:pt x="11430" y="0"/>
                    <a:pt x="25400" y="0"/>
                  </a:cubicBezTo>
                  <a:lnTo>
                    <a:pt x="4022979" y="0"/>
                  </a:lnTo>
                  <a:cubicBezTo>
                    <a:pt x="4036949" y="0"/>
                    <a:pt x="4048379" y="11430"/>
                    <a:pt x="4048379" y="25400"/>
                  </a:cubicBezTo>
                  <a:cubicBezTo>
                    <a:pt x="4048379" y="39370"/>
                    <a:pt x="4036949" y="50800"/>
                    <a:pt x="4022979" y="50800"/>
                  </a:cubicBezTo>
                  <a:close/>
                </a:path>
              </a:pathLst>
            </a:custGeom>
            <a:solidFill>
              <a:srgbClr val="003399"/>
            </a:solidFill>
          </p:spPr>
        </p:sp>
      </p:grpSp>
      <p:sp>
        <p:nvSpPr>
          <p:cNvPr id="24" name="TextBox 24"/>
          <p:cNvSpPr txBox="1"/>
          <p:nvPr/>
        </p:nvSpPr>
        <p:spPr>
          <a:xfrm>
            <a:off x="14143839" y="2002231"/>
            <a:ext cx="3021086" cy="444307"/>
          </a:xfrm>
          <a:prstGeom prst="rect">
            <a:avLst/>
          </a:prstGeom>
        </p:spPr>
        <p:txBody>
          <a:bodyPr lIns="0" tIns="0" rIns="0" bIns="0" rtlCol="0" anchor="t">
            <a:spAutoFit/>
          </a:bodyPr>
          <a:lstStyle/>
          <a:p>
            <a:pPr algn="ctr">
              <a:lnSpc>
                <a:spcPts val="3233"/>
              </a:lnSpc>
            </a:pPr>
            <a:r>
              <a:rPr lang="en-US" sz="2200" b="1" i="1" spc="248">
                <a:solidFill>
                  <a:srgbClr val="003399"/>
                </a:solidFill>
                <a:latin typeface="Montserrat Bold Italics"/>
                <a:ea typeface="Montserrat Bold Italics"/>
                <a:cs typeface="Montserrat Bold Italics"/>
                <a:sym typeface="Montserrat Bold Italics"/>
              </a:rPr>
              <a:t>SİPARİŞ</a:t>
            </a:r>
          </a:p>
        </p:txBody>
      </p:sp>
      <p:grpSp>
        <p:nvGrpSpPr>
          <p:cNvPr id="25" name="Group 25"/>
          <p:cNvGrpSpPr/>
          <p:nvPr/>
        </p:nvGrpSpPr>
        <p:grpSpPr>
          <a:xfrm>
            <a:off x="1352504" y="6962495"/>
            <a:ext cx="8803136" cy="78027"/>
            <a:chOff x="0" y="0"/>
            <a:chExt cx="11737515" cy="104036"/>
          </a:xfrm>
        </p:grpSpPr>
        <p:sp>
          <p:nvSpPr>
            <p:cNvPr id="26" name="Freeform 26"/>
            <p:cNvSpPr/>
            <p:nvPr/>
          </p:nvSpPr>
          <p:spPr>
            <a:xfrm>
              <a:off x="-127" y="-127"/>
              <a:ext cx="11737721" cy="104267"/>
            </a:xfrm>
            <a:custGeom>
              <a:avLst/>
              <a:gdLst/>
              <a:ahLst/>
              <a:cxnLst/>
              <a:rect l="l" t="t" r="r" b="b"/>
              <a:pathLst>
                <a:path w="11737721" h="104267">
                  <a:moveTo>
                    <a:pt x="11712321" y="50927"/>
                  </a:moveTo>
                  <a:lnTo>
                    <a:pt x="25654" y="104140"/>
                  </a:lnTo>
                  <a:cubicBezTo>
                    <a:pt x="11557" y="104267"/>
                    <a:pt x="254" y="92964"/>
                    <a:pt x="127" y="78867"/>
                  </a:cubicBezTo>
                  <a:cubicBezTo>
                    <a:pt x="0" y="64770"/>
                    <a:pt x="11430" y="53467"/>
                    <a:pt x="25400" y="53340"/>
                  </a:cubicBezTo>
                  <a:lnTo>
                    <a:pt x="11712067" y="127"/>
                  </a:lnTo>
                  <a:cubicBezTo>
                    <a:pt x="11726037" y="0"/>
                    <a:pt x="11737467" y="11430"/>
                    <a:pt x="11737594" y="25400"/>
                  </a:cubicBezTo>
                  <a:cubicBezTo>
                    <a:pt x="11737721" y="39370"/>
                    <a:pt x="11726291" y="50800"/>
                    <a:pt x="11712321" y="50927"/>
                  </a:cubicBezTo>
                  <a:close/>
                </a:path>
              </a:pathLst>
            </a:custGeom>
            <a:solidFill>
              <a:srgbClr val="003399"/>
            </a:solidFill>
          </p:spPr>
        </p:sp>
      </p:grpSp>
      <p:sp>
        <p:nvSpPr>
          <p:cNvPr id="27" name="TextBox 27"/>
          <p:cNvSpPr txBox="1"/>
          <p:nvPr/>
        </p:nvSpPr>
        <p:spPr>
          <a:xfrm>
            <a:off x="11120177" y="6589642"/>
            <a:ext cx="3021086" cy="635764"/>
          </a:xfrm>
          <a:prstGeom prst="rect">
            <a:avLst/>
          </a:prstGeom>
        </p:spPr>
        <p:txBody>
          <a:bodyPr lIns="0" tIns="0" rIns="0" bIns="0" rtlCol="0" anchor="t">
            <a:spAutoFit/>
          </a:bodyPr>
          <a:lstStyle/>
          <a:p>
            <a:pPr algn="ctr">
              <a:lnSpc>
                <a:spcPts val="2406"/>
              </a:lnSpc>
            </a:pPr>
            <a:r>
              <a:rPr lang="en-US" sz="1744" b="1" i="1" spc="170">
                <a:solidFill>
                  <a:srgbClr val="003399"/>
                </a:solidFill>
                <a:latin typeface="Montserrat Bold Italics"/>
                <a:ea typeface="Montserrat Bold Italics"/>
                <a:cs typeface="Montserrat Bold Italics"/>
                <a:sym typeface="Montserrat Bold Italics"/>
              </a:rPr>
              <a:t>Sipariş Karşılama</a:t>
            </a:r>
          </a:p>
          <a:p>
            <a:pPr algn="ctr">
              <a:lnSpc>
                <a:spcPts val="2406"/>
              </a:lnSpc>
            </a:pPr>
            <a:r>
              <a:rPr lang="en-US" sz="1744" b="1" i="1" spc="170">
                <a:solidFill>
                  <a:srgbClr val="003399"/>
                </a:solidFill>
                <a:latin typeface="Montserrat Bold Italics"/>
                <a:ea typeface="Montserrat Bold Italics"/>
                <a:cs typeface="Montserrat Bold Italics"/>
                <a:sym typeface="Montserrat Bold Italics"/>
              </a:rPr>
              <a:t> Hizmeti</a:t>
            </a:r>
          </a:p>
        </p:txBody>
      </p:sp>
      <p:grpSp>
        <p:nvGrpSpPr>
          <p:cNvPr id="28" name="Group 28"/>
          <p:cNvGrpSpPr/>
          <p:nvPr/>
        </p:nvGrpSpPr>
        <p:grpSpPr>
          <a:xfrm>
            <a:off x="17282733" y="5687130"/>
            <a:ext cx="53340" cy="1236685"/>
            <a:chOff x="0" y="0"/>
            <a:chExt cx="71120" cy="1648913"/>
          </a:xfrm>
        </p:grpSpPr>
        <p:sp>
          <p:nvSpPr>
            <p:cNvPr id="29" name="Freeform 29"/>
            <p:cNvSpPr/>
            <p:nvPr/>
          </p:nvSpPr>
          <p:spPr>
            <a:xfrm>
              <a:off x="-254" y="-127"/>
              <a:ext cx="71501" cy="1649222"/>
            </a:xfrm>
            <a:custGeom>
              <a:avLst/>
              <a:gdLst/>
              <a:ahLst/>
              <a:cxnLst/>
              <a:rect l="l" t="t" r="r" b="b"/>
              <a:pathLst>
                <a:path w="71501" h="1649222">
                  <a:moveTo>
                    <a:pt x="254" y="1623314"/>
                  </a:moveTo>
                  <a:lnTo>
                    <a:pt x="20574" y="25146"/>
                  </a:lnTo>
                  <a:cubicBezTo>
                    <a:pt x="20701" y="11176"/>
                    <a:pt x="32258" y="0"/>
                    <a:pt x="46355" y="127"/>
                  </a:cubicBezTo>
                  <a:cubicBezTo>
                    <a:pt x="60452" y="254"/>
                    <a:pt x="71501" y="11811"/>
                    <a:pt x="71374" y="25908"/>
                  </a:cubicBezTo>
                  <a:lnTo>
                    <a:pt x="51054" y="1623949"/>
                  </a:lnTo>
                  <a:cubicBezTo>
                    <a:pt x="50927" y="1637919"/>
                    <a:pt x="39370" y="1649222"/>
                    <a:pt x="25273" y="1648968"/>
                  </a:cubicBezTo>
                  <a:cubicBezTo>
                    <a:pt x="11176" y="1648714"/>
                    <a:pt x="0" y="1637284"/>
                    <a:pt x="254" y="1623187"/>
                  </a:cubicBezTo>
                  <a:close/>
                </a:path>
              </a:pathLst>
            </a:custGeom>
            <a:solidFill>
              <a:srgbClr val="003399"/>
            </a:solidFill>
          </p:spPr>
        </p:sp>
      </p:grpSp>
      <p:sp>
        <p:nvSpPr>
          <p:cNvPr id="30" name="TextBox 30"/>
          <p:cNvSpPr txBox="1"/>
          <p:nvPr/>
        </p:nvSpPr>
        <p:spPr>
          <a:xfrm>
            <a:off x="14906192" y="6582851"/>
            <a:ext cx="1730941" cy="635764"/>
          </a:xfrm>
          <a:prstGeom prst="rect">
            <a:avLst/>
          </a:prstGeom>
        </p:spPr>
        <p:txBody>
          <a:bodyPr lIns="0" tIns="0" rIns="0" bIns="0" rtlCol="0" anchor="t">
            <a:spAutoFit/>
          </a:bodyPr>
          <a:lstStyle/>
          <a:p>
            <a:pPr algn="ctr">
              <a:lnSpc>
                <a:spcPts val="2406"/>
              </a:lnSpc>
            </a:pPr>
            <a:r>
              <a:rPr lang="en-US" sz="1744" b="1" i="1" spc="170">
                <a:solidFill>
                  <a:srgbClr val="003399"/>
                </a:solidFill>
                <a:latin typeface="Montserrat Bold Italics"/>
                <a:ea typeface="Montserrat Bold Italics"/>
                <a:cs typeface="Montserrat Bold Italics"/>
                <a:sym typeface="Montserrat Bold Italics"/>
              </a:rPr>
              <a:t>Teslimat</a:t>
            </a:r>
            <a:r>
              <a:rPr lang="en-US" sz="1744" i="1" spc="170">
                <a:solidFill>
                  <a:srgbClr val="003399"/>
                </a:solidFill>
                <a:latin typeface="Montserrat Italics"/>
                <a:ea typeface="Montserrat Italics"/>
                <a:cs typeface="Montserrat Italics"/>
                <a:sym typeface="Montserrat Italics"/>
              </a:rPr>
              <a:t> </a:t>
            </a:r>
            <a:r>
              <a:rPr lang="en-US" sz="1744" b="1" i="1" spc="170">
                <a:solidFill>
                  <a:srgbClr val="003399"/>
                </a:solidFill>
                <a:latin typeface="Montserrat Bold Italics"/>
                <a:ea typeface="Montserrat Bold Italics"/>
                <a:cs typeface="Montserrat Bold Italics"/>
                <a:sym typeface="Montserrat Bold Italics"/>
              </a:rPr>
              <a:t>ve</a:t>
            </a:r>
            <a:r>
              <a:rPr lang="en-US" sz="1744" i="1" spc="170">
                <a:solidFill>
                  <a:srgbClr val="003399"/>
                </a:solidFill>
                <a:latin typeface="Montserrat Italics"/>
                <a:ea typeface="Montserrat Italics"/>
                <a:cs typeface="Montserrat Italics"/>
                <a:sym typeface="Montserrat Italics"/>
              </a:rPr>
              <a:t> </a:t>
            </a:r>
            <a:r>
              <a:rPr lang="en-US" sz="1744" b="1" i="1" spc="170">
                <a:solidFill>
                  <a:srgbClr val="003399"/>
                </a:solidFill>
                <a:latin typeface="Montserrat Bold Italics"/>
                <a:ea typeface="Montserrat Bold Italics"/>
                <a:cs typeface="Montserrat Bold Italics"/>
                <a:sym typeface="Montserrat Bold Italics"/>
              </a:rPr>
              <a:t>iade</a:t>
            </a:r>
            <a:r>
              <a:rPr lang="en-US" sz="1744" i="1" spc="170">
                <a:solidFill>
                  <a:srgbClr val="003399"/>
                </a:solidFill>
                <a:latin typeface="Montserrat Italics"/>
                <a:ea typeface="Montserrat Italics"/>
                <a:cs typeface="Montserrat Italics"/>
                <a:sym typeface="Montserrat Italics"/>
              </a:rPr>
              <a:t> </a:t>
            </a:r>
            <a:r>
              <a:rPr lang="en-US" sz="1744" b="1" i="1" spc="170">
                <a:solidFill>
                  <a:srgbClr val="003399"/>
                </a:solidFill>
                <a:latin typeface="Montserrat Bold Italics"/>
                <a:ea typeface="Montserrat Bold Italics"/>
                <a:cs typeface="Montserrat Bold Italics"/>
                <a:sym typeface="Montserrat Bold Italics"/>
              </a:rPr>
              <a:t>süreci</a:t>
            </a:r>
          </a:p>
        </p:txBody>
      </p:sp>
      <p:grpSp>
        <p:nvGrpSpPr>
          <p:cNvPr id="31" name="Group 31"/>
          <p:cNvGrpSpPr/>
          <p:nvPr/>
        </p:nvGrpSpPr>
        <p:grpSpPr>
          <a:xfrm>
            <a:off x="13489590" y="6981569"/>
            <a:ext cx="1312260" cy="38100"/>
            <a:chOff x="0" y="0"/>
            <a:chExt cx="1749680" cy="50800"/>
          </a:xfrm>
        </p:grpSpPr>
        <p:sp>
          <p:nvSpPr>
            <p:cNvPr id="32" name="Freeform 32"/>
            <p:cNvSpPr/>
            <p:nvPr/>
          </p:nvSpPr>
          <p:spPr>
            <a:xfrm>
              <a:off x="0" y="0"/>
              <a:ext cx="1749679" cy="50800"/>
            </a:xfrm>
            <a:custGeom>
              <a:avLst/>
              <a:gdLst/>
              <a:ahLst/>
              <a:cxnLst/>
              <a:rect l="l" t="t" r="r" b="b"/>
              <a:pathLst>
                <a:path w="1749679" h="50800">
                  <a:moveTo>
                    <a:pt x="1724279" y="50800"/>
                  </a:moveTo>
                  <a:lnTo>
                    <a:pt x="25400" y="50800"/>
                  </a:lnTo>
                  <a:cubicBezTo>
                    <a:pt x="11430" y="50800"/>
                    <a:pt x="0" y="39370"/>
                    <a:pt x="0" y="25400"/>
                  </a:cubicBezTo>
                  <a:cubicBezTo>
                    <a:pt x="0" y="11430"/>
                    <a:pt x="11430" y="0"/>
                    <a:pt x="25400" y="0"/>
                  </a:cubicBezTo>
                  <a:lnTo>
                    <a:pt x="1724279" y="0"/>
                  </a:lnTo>
                  <a:cubicBezTo>
                    <a:pt x="1738249" y="0"/>
                    <a:pt x="1749679" y="11430"/>
                    <a:pt x="1749679" y="25400"/>
                  </a:cubicBezTo>
                  <a:cubicBezTo>
                    <a:pt x="1749679" y="39370"/>
                    <a:pt x="1738249" y="50800"/>
                    <a:pt x="1724279" y="50800"/>
                  </a:cubicBezTo>
                  <a:close/>
                </a:path>
              </a:pathLst>
            </a:custGeom>
            <a:solidFill>
              <a:srgbClr val="003399"/>
            </a:solidFill>
          </p:spPr>
        </p:sp>
      </p:grpSp>
      <p:grpSp>
        <p:nvGrpSpPr>
          <p:cNvPr id="33" name="Group 33"/>
          <p:cNvGrpSpPr/>
          <p:nvPr/>
        </p:nvGrpSpPr>
        <p:grpSpPr>
          <a:xfrm>
            <a:off x="1496767" y="1559872"/>
            <a:ext cx="8658873" cy="38100"/>
            <a:chOff x="0" y="0"/>
            <a:chExt cx="11545164" cy="50800"/>
          </a:xfrm>
        </p:grpSpPr>
        <p:sp>
          <p:nvSpPr>
            <p:cNvPr id="34" name="Freeform 34"/>
            <p:cNvSpPr/>
            <p:nvPr/>
          </p:nvSpPr>
          <p:spPr>
            <a:xfrm>
              <a:off x="0" y="0"/>
              <a:ext cx="11545189" cy="50800"/>
            </a:xfrm>
            <a:custGeom>
              <a:avLst/>
              <a:gdLst/>
              <a:ahLst/>
              <a:cxnLst/>
              <a:rect l="l" t="t" r="r" b="b"/>
              <a:pathLst>
                <a:path w="11545189" h="50800">
                  <a:moveTo>
                    <a:pt x="11519789" y="50800"/>
                  </a:moveTo>
                  <a:lnTo>
                    <a:pt x="25400" y="50800"/>
                  </a:lnTo>
                  <a:cubicBezTo>
                    <a:pt x="11430" y="50800"/>
                    <a:pt x="0" y="39370"/>
                    <a:pt x="0" y="25400"/>
                  </a:cubicBezTo>
                  <a:cubicBezTo>
                    <a:pt x="0" y="11430"/>
                    <a:pt x="11430" y="0"/>
                    <a:pt x="25400" y="0"/>
                  </a:cubicBezTo>
                  <a:lnTo>
                    <a:pt x="11519789" y="0"/>
                  </a:lnTo>
                  <a:cubicBezTo>
                    <a:pt x="11533759" y="0"/>
                    <a:pt x="11545189" y="11430"/>
                    <a:pt x="11545189" y="25400"/>
                  </a:cubicBezTo>
                  <a:cubicBezTo>
                    <a:pt x="11545189" y="39370"/>
                    <a:pt x="11533759" y="50800"/>
                    <a:pt x="11519789" y="50800"/>
                  </a:cubicBezTo>
                  <a:close/>
                </a:path>
              </a:pathLst>
            </a:custGeom>
            <a:solidFill>
              <a:srgbClr val="003399"/>
            </a:solidFill>
          </p:spPr>
        </p:sp>
      </p:grpSp>
      <p:grpSp>
        <p:nvGrpSpPr>
          <p:cNvPr id="35" name="Group 35"/>
          <p:cNvGrpSpPr/>
          <p:nvPr/>
        </p:nvGrpSpPr>
        <p:grpSpPr>
          <a:xfrm>
            <a:off x="16618083" y="6898481"/>
            <a:ext cx="683172" cy="45435"/>
            <a:chOff x="0" y="0"/>
            <a:chExt cx="910896" cy="60580"/>
          </a:xfrm>
        </p:grpSpPr>
        <p:sp>
          <p:nvSpPr>
            <p:cNvPr id="36" name="Freeform 36"/>
            <p:cNvSpPr/>
            <p:nvPr/>
          </p:nvSpPr>
          <p:spPr>
            <a:xfrm>
              <a:off x="-127" y="-127"/>
              <a:ext cx="911098" cy="60833"/>
            </a:xfrm>
            <a:custGeom>
              <a:avLst/>
              <a:gdLst/>
              <a:ahLst/>
              <a:cxnLst/>
              <a:rect l="l" t="t" r="r" b="b"/>
              <a:pathLst>
                <a:path w="911098" h="60833">
                  <a:moveTo>
                    <a:pt x="885952" y="50927"/>
                  </a:moveTo>
                  <a:lnTo>
                    <a:pt x="25781" y="60706"/>
                  </a:lnTo>
                  <a:cubicBezTo>
                    <a:pt x="11811" y="60833"/>
                    <a:pt x="254" y="49657"/>
                    <a:pt x="127" y="35560"/>
                  </a:cubicBezTo>
                  <a:cubicBezTo>
                    <a:pt x="0" y="21463"/>
                    <a:pt x="11176" y="10033"/>
                    <a:pt x="25273" y="9906"/>
                  </a:cubicBezTo>
                  <a:lnTo>
                    <a:pt x="885317" y="127"/>
                  </a:lnTo>
                  <a:cubicBezTo>
                    <a:pt x="899287" y="0"/>
                    <a:pt x="910844" y="11176"/>
                    <a:pt x="910971" y="25273"/>
                  </a:cubicBezTo>
                  <a:cubicBezTo>
                    <a:pt x="911098" y="39370"/>
                    <a:pt x="899922" y="50800"/>
                    <a:pt x="885952" y="50927"/>
                  </a:cubicBezTo>
                  <a:close/>
                </a:path>
              </a:pathLst>
            </a:custGeom>
            <a:solidFill>
              <a:srgbClr val="003399"/>
            </a:solidFill>
          </p:spPr>
        </p:sp>
      </p:grpSp>
      <p:grpSp>
        <p:nvGrpSpPr>
          <p:cNvPr id="37" name="Group 37"/>
          <p:cNvGrpSpPr/>
          <p:nvPr/>
        </p:nvGrpSpPr>
        <p:grpSpPr>
          <a:xfrm>
            <a:off x="10674969" y="5781431"/>
            <a:ext cx="53340" cy="1236685"/>
            <a:chOff x="0" y="0"/>
            <a:chExt cx="71120" cy="1648913"/>
          </a:xfrm>
        </p:grpSpPr>
        <p:sp>
          <p:nvSpPr>
            <p:cNvPr id="38" name="Freeform 38"/>
            <p:cNvSpPr/>
            <p:nvPr/>
          </p:nvSpPr>
          <p:spPr>
            <a:xfrm>
              <a:off x="-254" y="-127"/>
              <a:ext cx="71501" cy="1649222"/>
            </a:xfrm>
            <a:custGeom>
              <a:avLst/>
              <a:gdLst/>
              <a:ahLst/>
              <a:cxnLst/>
              <a:rect l="l" t="t" r="r" b="b"/>
              <a:pathLst>
                <a:path w="71501" h="1649222">
                  <a:moveTo>
                    <a:pt x="254" y="1623314"/>
                  </a:moveTo>
                  <a:lnTo>
                    <a:pt x="20574" y="25146"/>
                  </a:lnTo>
                  <a:cubicBezTo>
                    <a:pt x="20701" y="11176"/>
                    <a:pt x="32258" y="0"/>
                    <a:pt x="46355" y="127"/>
                  </a:cubicBezTo>
                  <a:cubicBezTo>
                    <a:pt x="60452" y="254"/>
                    <a:pt x="71501" y="11811"/>
                    <a:pt x="71374" y="25908"/>
                  </a:cubicBezTo>
                  <a:lnTo>
                    <a:pt x="51054" y="1623949"/>
                  </a:lnTo>
                  <a:cubicBezTo>
                    <a:pt x="50927" y="1637919"/>
                    <a:pt x="39370" y="1649222"/>
                    <a:pt x="25273" y="1648968"/>
                  </a:cubicBezTo>
                  <a:cubicBezTo>
                    <a:pt x="11176" y="1648714"/>
                    <a:pt x="0" y="1637284"/>
                    <a:pt x="254" y="1623187"/>
                  </a:cubicBezTo>
                  <a:close/>
                </a:path>
              </a:pathLst>
            </a:custGeom>
            <a:solidFill>
              <a:srgbClr val="003399"/>
            </a:solidFill>
          </p:spPr>
        </p:sp>
      </p:grpSp>
      <p:grpSp>
        <p:nvGrpSpPr>
          <p:cNvPr id="39" name="Group 39"/>
          <p:cNvGrpSpPr/>
          <p:nvPr/>
        </p:nvGrpSpPr>
        <p:grpSpPr>
          <a:xfrm>
            <a:off x="10674969" y="6981569"/>
            <a:ext cx="931260" cy="38100"/>
            <a:chOff x="0" y="0"/>
            <a:chExt cx="1241680" cy="50800"/>
          </a:xfrm>
        </p:grpSpPr>
        <p:sp>
          <p:nvSpPr>
            <p:cNvPr id="40" name="Freeform 40"/>
            <p:cNvSpPr/>
            <p:nvPr/>
          </p:nvSpPr>
          <p:spPr>
            <a:xfrm>
              <a:off x="0" y="0"/>
              <a:ext cx="1241679" cy="50800"/>
            </a:xfrm>
            <a:custGeom>
              <a:avLst/>
              <a:gdLst/>
              <a:ahLst/>
              <a:cxnLst/>
              <a:rect l="l" t="t" r="r" b="b"/>
              <a:pathLst>
                <a:path w="1241679" h="50800">
                  <a:moveTo>
                    <a:pt x="1216279" y="50800"/>
                  </a:moveTo>
                  <a:lnTo>
                    <a:pt x="25400" y="50800"/>
                  </a:lnTo>
                  <a:cubicBezTo>
                    <a:pt x="11430" y="50800"/>
                    <a:pt x="0" y="39370"/>
                    <a:pt x="0" y="25400"/>
                  </a:cubicBezTo>
                  <a:cubicBezTo>
                    <a:pt x="0" y="11430"/>
                    <a:pt x="11430" y="0"/>
                    <a:pt x="25400" y="0"/>
                  </a:cubicBezTo>
                  <a:lnTo>
                    <a:pt x="1216279" y="0"/>
                  </a:lnTo>
                  <a:cubicBezTo>
                    <a:pt x="1230249" y="0"/>
                    <a:pt x="1241679" y="11430"/>
                    <a:pt x="1241679" y="25400"/>
                  </a:cubicBezTo>
                  <a:cubicBezTo>
                    <a:pt x="1241679" y="39370"/>
                    <a:pt x="1230249" y="50800"/>
                    <a:pt x="1216279" y="50800"/>
                  </a:cubicBezTo>
                  <a:close/>
                </a:path>
              </a:pathLst>
            </a:custGeom>
            <a:solidFill>
              <a:srgbClr val="003399"/>
            </a:solidFill>
          </p:spPr>
        </p:sp>
      </p:grpSp>
      <p:grpSp>
        <p:nvGrpSpPr>
          <p:cNvPr id="41" name="Group 41"/>
          <p:cNvGrpSpPr/>
          <p:nvPr/>
        </p:nvGrpSpPr>
        <p:grpSpPr>
          <a:xfrm>
            <a:off x="17145875" y="1627806"/>
            <a:ext cx="38100" cy="756292"/>
            <a:chOff x="0" y="0"/>
            <a:chExt cx="50800" cy="1008389"/>
          </a:xfrm>
        </p:grpSpPr>
        <p:sp>
          <p:nvSpPr>
            <p:cNvPr id="42" name="Freeform 42"/>
            <p:cNvSpPr/>
            <p:nvPr/>
          </p:nvSpPr>
          <p:spPr>
            <a:xfrm>
              <a:off x="0" y="0"/>
              <a:ext cx="50800" cy="1008380"/>
            </a:xfrm>
            <a:custGeom>
              <a:avLst/>
              <a:gdLst/>
              <a:ahLst/>
              <a:cxnLst/>
              <a:rect l="l" t="t" r="r" b="b"/>
              <a:pathLst>
                <a:path w="50800" h="1008380">
                  <a:moveTo>
                    <a:pt x="0" y="982980"/>
                  </a:moveTo>
                  <a:lnTo>
                    <a:pt x="0" y="25400"/>
                  </a:lnTo>
                  <a:cubicBezTo>
                    <a:pt x="0" y="11430"/>
                    <a:pt x="11430" y="0"/>
                    <a:pt x="25400" y="0"/>
                  </a:cubicBezTo>
                  <a:cubicBezTo>
                    <a:pt x="39370" y="0"/>
                    <a:pt x="50800" y="11430"/>
                    <a:pt x="50800" y="25400"/>
                  </a:cubicBezTo>
                  <a:lnTo>
                    <a:pt x="50800" y="982980"/>
                  </a:lnTo>
                  <a:cubicBezTo>
                    <a:pt x="50800" y="996950"/>
                    <a:pt x="39370" y="1008380"/>
                    <a:pt x="25400" y="1008380"/>
                  </a:cubicBezTo>
                  <a:cubicBezTo>
                    <a:pt x="11430" y="1008380"/>
                    <a:pt x="0" y="996950"/>
                    <a:pt x="0" y="982980"/>
                  </a:cubicBezTo>
                  <a:close/>
                </a:path>
              </a:pathLst>
            </a:custGeom>
            <a:solidFill>
              <a:srgbClr val="003399"/>
            </a:solidFill>
          </p:spPr>
        </p:sp>
      </p:grpSp>
      <p:grpSp>
        <p:nvGrpSpPr>
          <p:cNvPr id="43" name="Group 43"/>
          <p:cNvGrpSpPr/>
          <p:nvPr/>
        </p:nvGrpSpPr>
        <p:grpSpPr>
          <a:xfrm>
            <a:off x="14159954" y="1627806"/>
            <a:ext cx="38100" cy="756292"/>
            <a:chOff x="0" y="0"/>
            <a:chExt cx="50800" cy="1008389"/>
          </a:xfrm>
        </p:grpSpPr>
        <p:sp>
          <p:nvSpPr>
            <p:cNvPr id="44" name="Freeform 44"/>
            <p:cNvSpPr/>
            <p:nvPr/>
          </p:nvSpPr>
          <p:spPr>
            <a:xfrm>
              <a:off x="0" y="0"/>
              <a:ext cx="50800" cy="1008380"/>
            </a:xfrm>
            <a:custGeom>
              <a:avLst/>
              <a:gdLst/>
              <a:ahLst/>
              <a:cxnLst/>
              <a:rect l="l" t="t" r="r" b="b"/>
              <a:pathLst>
                <a:path w="50800" h="1008380">
                  <a:moveTo>
                    <a:pt x="0" y="982980"/>
                  </a:moveTo>
                  <a:lnTo>
                    <a:pt x="0" y="25400"/>
                  </a:lnTo>
                  <a:cubicBezTo>
                    <a:pt x="0" y="11430"/>
                    <a:pt x="11430" y="0"/>
                    <a:pt x="25400" y="0"/>
                  </a:cubicBezTo>
                  <a:cubicBezTo>
                    <a:pt x="39370" y="0"/>
                    <a:pt x="50800" y="11430"/>
                    <a:pt x="50800" y="25400"/>
                  </a:cubicBezTo>
                  <a:lnTo>
                    <a:pt x="50800" y="982980"/>
                  </a:lnTo>
                  <a:cubicBezTo>
                    <a:pt x="50800" y="996950"/>
                    <a:pt x="39370" y="1008380"/>
                    <a:pt x="25400" y="1008380"/>
                  </a:cubicBezTo>
                  <a:cubicBezTo>
                    <a:pt x="11430" y="1008380"/>
                    <a:pt x="0" y="996950"/>
                    <a:pt x="0" y="982980"/>
                  </a:cubicBezTo>
                  <a:close/>
                </a:path>
              </a:pathLst>
            </a:custGeom>
            <a:solidFill>
              <a:srgbClr val="003399"/>
            </a:solidFill>
          </p:spPr>
        </p:sp>
      </p:grpSp>
      <p:grpSp>
        <p:nvGrpSpPr>
          <p:cNvPr id="45" name="Group 45"/>
          <p:cNvGrpSpPr/>
          <p:nvPr/>
        </p:nvGrpSpPr>
        <p:grpSpPr>
          <a:xfrm>
            <a:off x="1352504" y="6304970"/>
            <a:ext cx="38146" cy="713145"/>
            <a:chOff x="0" y="0"/>
            <a:chExt cx="50861" cy="950860"/>
          </a:xfrm>
        </p:grpSpPr>
        <p:sp>
          <p:nvSpPr>
            <p:cNvPr id="46" name="Freeform 46"/>
            <p:cNvSpPr/>
            <p:nvPr/>
          </p:nvSpPr>
          <p:spPr>
            <a:xfrm>
              <a:off x="0" y="0"/>
              <a:ext cx="50800" cy="950849"/>
            </a:xfrm>
            <a:custGeom>
              <a:avLst/>
              <a:gdLst/>
              <a:ahLst/>
              <a:cxnLst/>
              <a:rect l="l" t="t" r="r" b="b"/>
              <a:pathLst>
                <a:path w="50800" h="950849">
                  <a:moveTo>
                    <a:pt x="0" y="925449"/>
                  </a:moveTo>
                  <a:lnTo>
                    <a:pt x="0" y="25400"/>
                  </a:lnTo>
                  <a:cubicBezTo>
                    <a:pt x="0" y="11430"/>
                    <a:pt x="11430" y="0"/>
                    <a:pt x="25400" y="0"/>
                  </a:cubicBezTo>
                  <a:cubicBezTo>
                    <a:pt x="39370" y="0"/>
                    <a:pt x="50800" y="11430"/>
                    <a:pt x="50800" y="25400"/>
                  </a:cubicBezTo>
                  <a:lnTo>
                    <a:pt x="50800" y="925449"/>
                  </a:lnTo>
                  <a:cubicBezTo>
                    <a:pt x="50800" y="939419"/>
                    <a:pt x="39370" y="950849"/>
                    <a:pt x="25400" y="950849"/>
                  </a:cubicBezTo>
                  <a:cubicBezTo>
                    <a:pt x="11430" y="950849"/>
                    <a:pt x="0" y="939419"/>
                    <a:pt x="0" y="925449"/>
                  </a:cubicBezTo>
                  <a:close/>
                </a:path>
              </a:pathLst>
            </a:custGeom>
            <a:solidFill>
              <a:srgbClr val="003399"/>
            </a:solidFill>
          </p:spPr>
        </p:sp>
      </p:grpSp>
      <p:grpSp>
        <p:nvGrpSpPr>
          <p:cNvPr id="47" name="Group 47"/>
          <p:cNvGrpSpPr/>
          <p:nvPr/>
        </p:nvGrpSpPr>
        <p:grpSpPr>
          <a:xfrm>
            <a:off x="10117540" y="5781431"/>
            <a:ext cx="38101" cy="1193340"/>
            <a:chOff x="0" y="0"/>
            <a:chExt cx="50801" cy="1591120"/>
          </a:xfrm>
        </p:grpSpPr>
        <p:sp>
          <p:nvSpPr>
            <p:cNvPr id="48" name="Freeform 48"/>
            <p:cNvSpPr/>
            <p:nvPr/>
          </p:nvSpPr>
          <p:spPr>
            <a:xfrm>
              <a:off x="0" y="0"/>
              <a:ext cx="50800" cy="1591183"/>
            </a:xfrm>
            <a:custGeom>
              <a:avLst/>
              <a:gdLst/>
              <a:ahLst/>
              <a:cxnLst/>
              <a:rect l="l" t="t" r="r" b="b"/>
              <a:pathLst>
                <a:path w="50800" h="1591183">
                  <a:moveTo>
                    <a:pt x="0" y="1565783"/>
                  </a:moveTo>
                  <a:lnTo>
                    <a:pt x="0" y="25400"/>
                  </a:lnTo>
                  <a:cubicBezTo>
                    <a:pt x="0" y="11430"/>
                    <a:pt x="11430" y="0"/>
                    <a:pt x="25400" y="0"/>
                  </a:cubicBezTo>
                  <a:cubicBezTo>
                    <a:pt x="39370" y="0"/>
                    <a:pt x="50800" y="11430"/>
                    <a:pt x="50800" y="25400"/>
                  </a:cubicBezTo>
                  <a:lnTo>
                    <a:pt x="50800" y="1565783"/>
                  </a:lnTo>
                  <a:cubicBezTo>
                    <a:pt x="50800" y="1579753"/>
                    <a:pt x="39370" y="1591183"/>
                    <a:pt x="25400" y="1591183"/>
                  </a:cubicBezTo>
                  <a:cubicBezTo>
                    <a:pt x="11430" y="1591183"/>
                    <a:pt x="0" y="1579753"/>
                    <a:pt x="0" y="1565783"/>
                  </a:cubicBezTo>
                  <a:close/>
                </a:path>
              </a:pathLst>
            </a:custGeom>
            <a:solidFill>
              <a:srgbClr val="003399"/>
            </a:solidFill>
          </p:spPr>
        </p:sp>
      </p:grpSp>
      <p:grpSp>
        <p:nvGrpSpPr>
          <p:cNvPr id="49" name="Group 49"/>
          <p:cNvGrpSpPr/>
          <p:nvPr/>
        </p:nvGrpSpPr>
        <p:grpSpPr>
          <a:xfrm>
            <a:off x="1496767" y="1559872"/>
            <a:ext cx="38100" cy="735551"/>
            <a:chOff x="0" y="0"/>
            <a:chExt cx="50800" cy="980735"/>
          </a:xfrm>
        </p:grpSpPr>
        <p:sp>
          <p:nvSpPr>
            <p:cNvPr id="50" name="Freeform 50"/>
            <p:cNvSpPr/>
            <p:nvPr/>
          </p:nvSpPr>
          <p:spPr>
            <a:xfrm>
              <a:off x="0" y="0"/>
              <a:ext cx="50800" cy="980694"/>
            </a:xfrm>
            <a:custGeom>
              <a:avLst/>
              <a:gdLst/>
              <a:ahLst/>
              <a:cxnLst/>
              <a:rect l="l" t="t" r="r" b="b"/>
              <a:pathLst>
                <a:path w="50800" h="980694">
                  <a:moveTo>
                    <a:pt x="0" y="955294"/>
                  </a:moveTo>
                  <a:lnTo>
                    <a:pt x="0" y="25400"/>
                  </a:lnTo>
                  <a:cubicBezTo>
                    <a:pt x="0" y="11430"/>
                    <a:pt x="11430" y="0"/>
                    <a:pt x="25400" y="0"/>
                  </a:cubicBezTo>
                  <a:cubicBezTo>
                    <a:pt x="39370" y="0"/>
                    <a:pt x="50800" y="11430"/>
                    <a:pt x="50800" y="25400"/>
                  </a:cubicBezTo>
                  <a:lnTo>
                    <a:pt x="50800" y="955294"/>
                  </a:lnTo>
                  <a:cubicBezTo>
                    <a:pt x="50800" y="969264"/>
                    <a:pt x="39370" y="980694"/>
                    <a:pt x="25400" y="980694"/>
                  </a:cubicBezTo>
                  <a:cubicBezTo>
                    <a:pt x="11430" y="980694"/>
                    <a:pt x="0" y="969264"/>
                    <a:pt x="0" y="955294"/>
                  </a:cubicBezTo>
                  <a:close/>
                </a:path>
              </a:pathLst>
            </a:custGeom>
            <a:solidFill>
              <a:srgbClr val="003399"/>
            </a:solidFill>
          </p:spPr>
        </p:sp>
      </p:grpSp>
      <p:grpSp>
        <p:nvGrpSpPr>
          <p:cNvPr id="51" name="Group 51"/>
          <p:cNvGrpSpPr/>
          <p:nvPr/>
        </p:nvGrpSpPr>
        <p:grpSpPr>
          <a:xfrm>
            <a:off x="10117540" y="1559872"/>
            <a:ext cx="38100" cy="824226"/>
            <a:chOff x="0" y="0"/>
            <a:chExt cx="50800" cy="1098968"/>
          </a:xfrm>
        </p:grpSpPr>
        <p:sp>
          <p:nvSpPr>
            <p:cNvPr id="52" name="Freeform 52"/>
            <p:cNvSpPr/>
            <p:nvPr/>
          </p:nvSpPr>
          <p:spPr>
            <a:xfrm>
              <a:off x="0" y="0"/>
              <a:ext cx="50800" cy="1098931"/>
            </a:xfrm>
            <a:custGeom>
              <a:avLst/>
              <a:gdLst/>
              <a:ahLst/>
              <a:cxnLst/>
              <a:rect l="l" t="t" r="r" b="b"/>
              <a:pathLst>
                <a:path w="50800" h="1098931">
                  <a:moveTo>
                    <a:pt x="0" y="1073531"/>
                  </a:moveTo>
                  <a:lnTo>
                    <a:pt x="0" y="25400"/>
                  </a:lnTo>
                  <a:cubicBezTo>
                    <a:pt x="0" y="11430"/>
                    <a:pt x="11430" y="0"/>
                    <a:pt x="25400" y="0"/>
                  </a:cubicBezTo>
                  <a:cubicBezTo>
                    <a:pt x="39370" y="0"/>
                    <a:pt x="50800" y="11430"/>
                    <a:pt x="50800" y="25400"/>
                  </a:cubicBezTo>
                  <a:lnTo>
                    <a:pt x="50800" y="1073531"/>
                  </a:lnTo>
                  <a:cubicBezTo>
                    <a:pt x="50800" y="1087501"/>
                    <a:pt x="39370" y="1098931"/>
                    <a:pt x="25400" y="1098931"/>
                  </a:cubicBezTo>
                  <a:cubicBezTo>
                    <a:pt x="11430" y="1098931"/>
                    <a:pt x="0" y="1087501"/>
                    <a:pt x="0" y="1073531"/>
                  </a:cubicBezTo>
                  <a:close/>
                </a:path>
              </a:pathLst>
            </a:custGeom>
            <a:solidFill>
              <a:srgbClr val="003399"/>
            </a:solidFill>
          </p:spPr>
        </p:sp>
      </p:grpSp>
      <p:pic>
        <p:nvPicPr>
          <p:cNvPr id="53" name="Resim 52"/>
          <p:cNvPicPr>
            <a:picLocks noChangeAspect="1"/>
          </p:cNvPicPr>
          <p:nvPr/>
        </p:nvPicPr>
        <p:blipFill>
          <a:blip r:embed="rId12"/>
          <a:stretch>
            <a:fillRect/>
          </a:stretch>
        </p:blipFill>
        <p:spPr>
          <a:xfrm>
            <a:off x="517891" y="2812296"/>
            <a:ext cx="2243095" cy="1530174"/>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17"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965" r="-11965"/>
            </a:stretch>
          </a:blipFill>
        </p:spPr>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52400" y="0"/>
            <a:ext cx="18440400" cy="10975549"/>
          </a:xfrm>
          <a:prstGeom prst="rect">
            <a:avLst/>
          </a:prstGeom>
        </p:spPr>
      </p:pic>
      <p:sp>
        <p:nvSpPr>
          <p:cNvPr id="3" name="Dikdörtgen 2"/>
          <p:cNvSpPr/>
          <p:nvPr/>
        </p:nvSpPr>
        <p:spPr>
          <a:xfrm>
            <a:off x="4800600" y="5143500"/>
            <a:ext cx="3886200" cy="13716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1902670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3" name="Dikdörtgen 2"/>
          <p:cNvSpPr/>
          <p:nvPr/>
        </p:nvSpPr>
        <p:spPr>
          <a:xfrm>
            <a:off x="18745200" y="5829300"/>
            <a:ext cx="3886200" cy="13716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 name="Resim 3"/>
          <p:cNvPicPr>
            <a:picLocks noChangeAspect="1"/>
          </p:cNvPicPr>
          <p:nvPr/>
        </p:nvPicPr>
        <p:blipFill>
          <a:blip r:embed="rId2"/>
          <a:stretch>
            <a:fillRect/>
          </a:stretch>
        </p:blipFill>
        <p:spPr>
          <a:xfrm>
            <a:off x="-15240" y="0"/>
            <a:ext cx="18455640" cy="11420064"/>
          </a:xfrm>
          <a:prstGeom prst="rect">
            <a:avLst/>
          </a:prstGeom>
        </p:spPr>
      </p:pic>
    </p:spTree>
    <p:extLst>
      <p:ext uri="{BB962C8B-B14F-4D97-AF65-F5344CB8AC3E}">
        <p14:creationId xmlns:p14="http://schemas.microsoft.com/office/powerpoint/2010/main" val="39375964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0" y="0"/>
            <a:ext cx="18440400" cy="10468138"/>
          </a:xfrm>
          <a:prstGeom prst="rect">
            <a:avLst/>
          </a:prstGeom>
        </p:spPr>
      </p:pic>
    </p:spTree>
    <p:extLst>
      <p:ext uri="{BB962C8B-B14F-4D97-AF65-F5344CB8AC3E}">
        <p14:creationId xmlns:p14="http://schemas.microsoft.com/office/powerpoint/2010/main" val="6273646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98653A-D111-8B66-F60E-296BD0C99CAF}"/>
              </a:ext>
            </a:extLst>
          </p:cNvPr>
          <p:cNvSpPr txBox="1"/>
          <p:nvPr/>
        </p:nvSpPr>
        <p:spPr>
          <a:xfrm>
            <a:off x="914400" y="1756533"/>
            <a:ext cx="15680666" cy="6432530"/>
          </a:xfrm>
          <a:prstGeom prst="rect">
            <a:avLst/>
          </a:prstGeom>
          <a:noFill/>
          <a:effectLst>
            <a:glow rad="127000">
              <a:srgbClr val="D2A966"/>
            </a:glow>
          </a:effectLst>
        </p:spPr>
        <p:txBody>
          <a:bodyPr wrap="square" rtlCol="0">
            <a:spAutoFit/>
          </a:bodyPr>
          <a:lstStyle/>
          <a:p>
            <a:pPr algn="ctr" defTabSz="1371600">
              <a:defRPr/>
            </a:pPr>
            <a:r>
              <a:rPr lang="tr-TR" sz="4800" b="1" dirty="0">
                <a:solidFill>
                  <a:srgbClr val="D8AE63"/>
                </a:solidFill>
                <a:latin typeface="Helvetica Neue"/>
              </a:rPr>
              <a:t>  </a:t>
            </a:r>
            <a:r>
              <a:rPr lang="tr-TR" sz="5500" b="1" dirty="0">
                <a:solidFill>
                  <a:srgbClr val="D8AE63"/>
                </a:solidFill>
                <a:latin typeface="Helvetica Neue"/>
              </a:rPr>
              <a:t>TEŞEKKÜR </a:t>
            </a:r>
            <a:r>
              <a:rPr lang="tr-TR" sz="5500" b="1" dirty="0" smtClean="0">
                <a:solidFill>
                  <a:srgbClr val="D8AE63"/>
                </a:solidFill>
                <a:latin typeface="Helvetica Neue"/>
              </a:rPr>
              <a:t>EDERİM</a:t>
            </a:r>
            <a:r>
              <a:rPr lang="tr-TR" sz="4800" b="1" dirty="0" smtClean="0">
                <a:solidFill>
                  <a:srgbClr val="D8AE63"/>
                </a:solidFill>
                <a:latin typeface="Helvetica Neue"/>
              </a:rPr>
              <a:t>.</a:t>
            </a:r>
            <a:endParaRPr lang="tr-TR" sz="4800" b="1" dirty="0">
              <a:solidFill>
                <a:srgbClr val="D8AE63"/>
              </a:solidFill>
              <a:latin typeface="Helvetica Neue"/>
            </a:endParaRPr>
          </a:p>
          <a:p>
            <a:pPr algn="ctr" defTabSz="1371600">
              <a:defRPr/>
            </a:pPr>
            <a:endParaRPr lang="tr-TR" sz="4800" b="1" dirty="0">
              <a:solidFill>
                <a:srgbClr val="D8AE63"/>
              </a:solidFill>
              <a:latin typeface="Helvetica Neue"/>
            </a:endParaRPr>
          </a:p>
          <a:p>
            <a:pPr algn="ctr" defTabSz="1371600">
              <a:defRPr/>
            </a:pPr>
            <a:r>
              <a:rPr lang="tr-TR" sz="4800" b="1" dirty="0">
                <a:solidFill>
                  <a:srgbClr val="D8AE63"/>
                </a:solidFill>
                <a:effectLst>
                  <a:outerShdw blurRad="38100" dist="38100" dir="2700000" algn="tl">
                    <a:srgbClr val="000000">
                      <a:alpha val="43137"/>
                    </a:srgbClr>
                  </a:outerShdw>
                </a:effectLst>
                <a:latin typeface="Helvetica Neue"/>
              </a:rPr>
              <a:t>   </a:t>
            </a:r>
          </a:p>
          <a:p>
            <a:pPr algn="ctr" defTabSz="1371600">
              <a:defRPr/>
            </a:pPr>
            <a:endParaRPr lang="tr-TR" sz="4800" b="1" dirty="0">
              <a:solidFill>
                <a:srgbClr val="D8AE63"/>
              </a:solidFill>
              <a:effectLst>
                <a:outerShdw blurRad="38100" dist="38100" dir="2700000" algn="tl">
                  <a:srgbClr val="000000">
                    <a:alpha val="43137"/>
                  </a:srgbClr>
                </a:outerShdw>
              </a:effectLst>
              <a:latin typeface="Helvetica Neue"/>
            </a:endParaRPr>
          </a:p>
          <a:p>
            <a:pPr algn="ctr" defTabSz="1371600">
              <a:defRPr/>
            </a:pPr>
            <a:endParaRPr lang="tr-TR" sz="4800" b="1" dirty="0">
              <a:solidFill>
                <a:srgbClr val="D8AE63"/>
              </a:solidFill>
              <a:effectLst>
                <a:outerShdw blurRad="38100" dist="38100" dir="2700000" algn="tl">
                  <a:srgbClr val="000000">
                    <a:alpha val="43137"/>
                  </a:srgbClr>
                </a:outerShdw>
              </a:effectLst>
              <a:latin typeface="Helvetica Neue"/>
            </a:endParaRPr>
          </a:p>
          <a:p>
            <a:pPr algn="ctr" defTabSz="1371600">
              <a:defRPr/>
            </a:pPr>
            <a:endParaRPr lang="tr-TR" sz="1200" b="1" dirty="0">
              <a:solidFill>
                <a:srgbClr val="D8AE63"/>
              </a:solidFill>
              <a:latin typeface="Helvetica Neue"/>
            </a:endParaRPr>
          </a:p>
          <a:p>
            <a:pPr algn="ctr" defTabSz="1371600">
              <a:defRPr/>
            </a:pPr>
            <a:r>
              <a:rPr lang="tr-TR" sz="3300" i="1" dirty="0">
                <a:solidFill>
                  <a:srgbClr val="D8AE63"/>
                </a:solidFill>
                <a:latin typeface="Helvetica Neue"/>
              </a:rPr>
              <a:t>   </a:t>
            </a:r>
            <a:endParaRPr lang="tr-TR" sz="3300" dirty="0">
              <a:solidFill>
                <a:srgbClr val="D8AE63"/>
              </a:solidFill>
              <a:latin typeface="Helvetica Neue"/>
            </a:endParaRPr>
          </a:p>
          <a:p>
            <a:pPr algn="ctr" defTabSz="1371600">
              <a:defRPr/>
            </a:pPr>
            <a:endParaRPr lang="tr-TR" sz="3000" dirty="0">
              <a:solidFill>
                <a:srgbClr val="D8AE63"/>
              </a:solidFill>
              <a:latin typeface="Helvetica Neue"/>
            </a:endParaRPr>
          </a:p>
          <a:p>
            <a:pPr algn="ctr" defTabSz="1371600">
              <a:defRPr/>
            </a:pPr>
            <a:endParaRPr lang="tr-TR" sz="3000" dirty="0">
              <a:solidFill>
                <a:srgbClr val="D8AE63"/>
              </a:solidFill>
              <a:latin typeface="Helvetica Neue"/>
            </a:endParaRPr>
          </a:p>
          <a:p>
            <a:pPr algn="ctr" defTabSz="1371600">
              <a:defRPr/>
            </a:pPr>
            <a:endParaRPr lang="tr-TR" sz="3000" dirty="0">
              <a:solidFill>
                <a:srgbClr val="D8AE63"/>
              </a:solidFill>
              <a:latin typeface="Helvetica Neue"/>
            </a:endParaRPr>
          </a:p>
          <a:p>
            <a:pPr defTabSz="1371600">
              <a:tabLst>
                <a:tab pos="1345407" algn="l"/>
              </a:tabLst>
              <a:defRPr/>
            </a:pPr>
            <a:r>
              <a:rPr lang="tr-TR" sz="3000" dirty="0">
                <a:solidFill>
                  <a:srgbClr val="D8AE63"/>
                </a:solidFill>
                <a:latin typeface="Helvetica Neue"/>
              </a:rPr>
              <a:t>                </a:t>
            </a:r>
          </a:p>
        </p:txBody>
      </p:sp>
      <p:sp>
        <p:nvSpPr>
          <p:cNvPr id="4" name="Alt Başlık 5">
            <a:extLst>
              <a:ext uri="{FF2B5EF4-FFF2-40B4-BE49-F238E27FC236}">
                <a16:creationId xmlns:a16="http://schemas.microsoft.com/office/drawing/2014/main" id="{831EFC16-F14F-D352-9AC4-ECC66F68A445}"/>
              </a:ext>
            </a:extLst>
          </p:cNvPr>
          <p:cNvSpPr txBox="1">
            <a:spLocks/>
          </p:cNvSpPr>
          <p:nvPr/>
        </p:nvSpPr>
        <p:spPr>
          <a:xfrm>
            <a:off x="2286000" y="3440723"/>
            <a:ext cx="13716000" cy="1532075"/>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71600">
              <a:spcBef>
                <a:spcPts val="1500"/>
              </a:spcBef>
              <a:buNone/>
              <a:defRPr/>
            </a:pPr>
            <a:endParaRPr lang="tr-TR" sz="3900" b="1" dirty="0">
              <a:solidFill>
                <a:srgbClr val="002060"/>
              </a:solidFill>
              <a:latin typeface="Helvetica Neue"/>
              <a:cs typeface="Times New Roman" panose="02020603050405020304" pitchFamily="18" charset="0"/>
            </a:endParaRPr>
          </a:p>
          <a:p>
            <a:pPr marL="0" indent="0" algn="ctr" defTabSz="1371600">
              <a:spcBef>
                <a:spcPts val="1500"/>
              </a:spcBef>
              <a:buNone/>
              <a:defRPr/>
            </a:pPr>
            <a:r>
              <a:rPr lang="tr-TR" sz="4800" b="1" dirty="0" err="1" smtClean="0">
                <a:solidFill>
                  <a:srgbClr val="D8AE63"/>
                </a:solidFill>
                <a:effectLst>
                  <a:outerShdw blurRad="38100" dist="38100" dir="2700000" algn="tl">
                    <a:srgbClr val="000000">
                      <a:alpha val="43137"/>
                    </a:srgbClr>
                  </a:outerShdw>
                </a:effectLst>
                <a:latin typeface="Helvetica Neue"/>
              </a:rPr>
              <a:t>Nazen</a:t>
            </a:r>
            <a:r>
              <a:rPr lang="tr-TR" sz="4800" b="1" dirty="0" smtClean="0">
                <a:solidFill>
                  <a:srgbClr val="D8AE63"/>
                </a:solidFill>
                <a:effectLst>
                  <a:outerShdw blurRad="38100" dist="38100" dir="2700000" algn="tl">
                    <a:srgbClr val="000000">
                      <a:alpha val="43137"/>
                    </a:srgbClr>
                  </a:outerShdw>
                </a:effectLst>
                <a:latin typeface="Helvetica Neue"/>
              </a:rPr>
              <a:t> KUNDAK USTA</a:t>
            </a:r>
          </a:p>
          <a:p>
            <a:pPr marL="0" indent="0" algn="ctr" defTabSz="1371600">
              <a:spcBef>
                <a:spcPts val="1500"/>
              </a:spcBef>
              <a:buNone/>
              <a:defRPr/>
            </a:pPr>
            <a:r>
              <a:rPr lang="tr-TR" sz="4800" b="1" dirty="0" smtClean="0">
                <a:solidFill>
                  <a:srgbClr val="FFFF00"/>
                </a:solidFill>
                <a:effectLst>
                  <a:outerShdw blurRad="38100" dist="38100" dir="2700000" algn="tl">
                    <a:srgbClr val="000000">
                      <a:alpha val="43137"/>
                    </a:srgbClr>
                  </a:outerShdw>
                </a:effectLst>
                <a:latin typeface="Helvetica Neue"/>
                <a:hlinkClick r:id="rId3"/>
              </a:rPr>
              <a:t>n.kundakusta2@ticaret.gov.t</a:t>
            </a:r>
            <a:r>
              <a:rPr lang="tr-TR" sz="4800" b="1" dirty="0" smtClean="0">
                <a:solidFill>
                  <a:srgbClr val="D8AE63"/>
                </a:solidFill>
                <a:effectLst>
                  <a:outerShdw blurRad="38100" dist="38100" dir="2700000" algn="tl">
                    <a:srgbClr val="000000">
                      <a:alpha val="43137"/>
                    </a:srgbClr>
                  </a:outerShdw>
                </a:effectLst>
                <a:latin typeface="Helvetica Neue"/>
                <a:hlinkClick r:id="rId3"/>
              </a:rPr>
              <a:t>r</a:t>
            </a:r>
            <a:endParaRPr lang="tr-TR" sz="4800" b="1" dirty="0" smtClean="0">
              <a:solidFill>
                <a:srgbClr val="D8AE63"/>
              </a:solidFill>
              <a:effectLst>
                <a:outerShdw blurRad="38100" dist="38100" dir="2700000" algn="tl">
                  <a:srgbClr val="000000">
                    <a:alpha val="43137"/>
                  </a:srgbClr>
                </a:outerShdw>
              </a:effectLst>
              <a:latin typeface="Helvetica Neue"/>
            </a:endParaRPr>
          </a:p>
          <a:p>
            <a:pPr marL="0" indent="0" algn="ctr" defTabSz="1371600">
              <a:spcBef>
                <a:spcPts val="1500"/>
              </a:spcBef>
              <a:buNone/>
              <a:defRPr/>
            </a:pPr>
            <a:r>
              <a:rPr lang="tr-TR" sz="4800" b="1" dirty="0" smtClean="0">
                <a:solidFill>
                  <a:srgbClr val="D8AE63"/>
                </a:solidFill>
                <a:effectLst>
                  <a:outerShdw blurRad="38100" dist="38100" dir="2700000" algn="tl">
                    <a:srgbClr val="000000">
                      <a:alpha val="43137"/>
                    </a:srgbClr>
                  </a:outerShdw>
                </a:effectLst>
                <a:latin typeface="Helvetica Neue"/>
              </a:rPr>
              <a:t>(8764)</a:t>
            </a:r>
            <a:endParaRPr lang="tr-TR" sz="4800" b="1" dirty="0">
              <a:solidFill>
                <a:srgbClr val="D8AE63"/>
              </a:solidFill>
              <a:effectLst>
                <a:outerShdw blurRad="38100" dist="38100" dir="2700000" algn="tl">
                  <a:srgbClr val="000000">
                    <a:alpha val="43137"/>
                  </a:srgbClr>
                </a:outerShdw>
              </a:effectLst>
              <a:latin typeface="Helvetica Neue"/>
            </a:endParaRPr>
          </a:p>
          <a:p>
            <a:pPr marL="0" indent="0" algn="ctr" defTabSz="1371600">
              <a:spcBef>
                <a:spcPts val="1500"/>
              </a:spcBef>
              <a:buNone/>
              <a:defRPr/>
            </a:pPr>
            <a:endParaRPr lang="tr-TR" sz="4800" b="1" dirty="0">
              <a:solidFill>
                <a:srgbClr val="D8AE63"/>
              </a:solidFill>
              <a:effectLst>
                <a:outerShdw blurRad="38100" dist="38100" dir="2700000" algn="tl">
                  <a:srgbClr val="000000">
                    <a:alpha val="43137"/>
                  </a:srgbClr>
                </a:outerShdw>
              </a:effectLst>
              <a:latin typeface="Helvetica Neue"/>
            </a:endParaRPr>
          </a:p>
          <a:p>
            <a:pPr marL="0" indent="0" algn="ctr" defTabSz="1371600">
              <a:spcBef>
                <a:spcPts val="1500"/>
              </a:spcBef>
              <a:buNone/>
              <a:defRPr/>
            </a:pPr>
            <a:r>
              <a:rPr lang="tr-TR" sz="4800" b="1" dirty="0">
                <a:solidFill>
                  <a:srgbClr val="D8AE63"/>
                </a:solidFill>
                <a:effectLst>
                  <a:outerShdw blurRad="38100" dist="38100" dir="2700000" algn="tl">
                    <a:srgbClr val="000000">
                      <a:alpha val="43137"/>
                    </a:srgbClr>
                  </a:outerShdw>
                </a:effectLst>
                <a:latin typeface="Helvetica Neue"/>
              </a:rPr>
              <a:t>e-ihracat@ticaret.gov.tr</a:t>
            </a:r>
          </a:p>
          <a:p>
            <a:pPr marL="0" indent="0" algn="ctr" defTabSz="1371600">
              <a:spcBef>
                <a:spcPts val="1500"/>
              </a:spcBef>
              <a:buNone/>
              <a:defRPr/>
            </a:pPr>
            <a:endParaRPr lang="tr-TR" sz="4800" b="1" dirty="0">
              <a:solidFill>
                <a:srgbClr val="D8AE63"/>
              </a:solidFill>
              <a:effectLst>
                <a:outerShdw blurRad="38100" dist="38100" dir="2700000" algn="tl">
                  <a:srgbClr val="000000">
                    <a:alpha val="43137"/>
                  </a:srgbClr>
                </a:outerShdw>
              </a:effectLst>
              <a:latin typeface="Helvetica Neue"/>
            </a:endParaRPr>
          </a:p>
          <a:p>
            <a:pPr marL="342900" indent="-342900" defTabSz="1371600">
              <a:spcBef>
                <a:spcPts val="1500"/>
              </a:spcBef>
              <a:defRPr/>
            </a:pPr>
            <a:endParaRPr lang="tr-TR" sz="3900" b="1" dirty="0">
              <a:solidFill>
                <a:srgbClr val="5E5E5E"/>
              </a:solidFill>
              <a:latin typeface="Helvetica Neue"/>
            </a:endParaRPr>
          </a:p>
          <a:p>
            <a:pPr marL="0" indent="0" defTabSz="1371600">
              <a:spcBef>
                <a:spcPts val="1500"/>
              </a:spcBef>
              <a:buNone/>
              <a:defRPr/>
            </a:pPr>
            <a:endParaRPr lang="tr-TR" sz="3900" b="1" dirty="0">
              <a:solidFill>
                <a:srgbClr val="5E5E5E"/>
              </a:solidFill>
              <a:latin typeface="Helvetica Neue"/>
            </a:endParaRPr>
          </a:p>
        </p:txBody>
      </p:sp>
    </p:spTree>
    <p:extLst>
      <p:ext uri="{BB962C8B-B14F-4D97-AF65-F5344CB8AC3E}">
        <p14:creationId xmlns:p14="http://schemas.microsoft.com/office/powerpoint/2010/main" val="6080086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 cap="flat">
          <a:noFill/>
          <a:miter lim="400000"/>
        </a:ln>
        <a:effectLst/>
        <a:sp3d/>
      </a:spPr>
      <a:bodyPr rot="0" spcFirstLastPara="1" vertOverflow="overflow" horzOverflow="overflow" vert="horz" wrap="square" lIns="35120" tIns="35120" rIns="35120" bIns="3512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5120" tIns="35120" rIns="35120" bIns="3512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TotalTime>
  <Words>3287</Words>
  <Application>Microsoft Office PowerPoint</Application>
  <PresentationFormat>Özel</PresentationFormat>
  <Paragraphs>593</Paragraphs>
  <Slides>54</Slides>
  <Notes>3</Notes>
  <HiddenSlides>0</HiddenSlides>
  <MMClips>0</MMClips>
  <ScaleCrop>false</ScaleCrop>
  <HeadingPairs>
    <vt:vector size="6" baseType="variant">
      <vt:variant>
        <vt:lpstr>Kullanılan Yazı Tipleri</vt:lpstr>
      </vt:variant>
      <vt:variant>
        <vt:i4>29</vt:i4>
      </vt:variant>
      <vt:variant>
        <vt:lpstr>Tema</vt:lpstr>
      </vt:variant>
      <vt:variant>
        <vt:i4>3</vt:i4>
      </vt:variant>
      <vt:variant>
        <vt:lpstr>Slayt Başlıkları</vt:lpstr>
      </vt:variant>
      <vt:variant>
        <vt:i4>54</vt:i4>
      </vt:variant>
    </vt:vector>
  </HeadingPairs>
  <TitlesOfParts>
    <vt:vector size="86" baseType="lpstr">
      <vt:lpstr>Montserrat Italics</vt:lpstr>
      <vt:lpstr>Calibri</vt:lpstr>
      <vt:lpstr>DM Sans Bold</vt:lpstr>
      <vt:lpstr>Poppins Bold</vt:lpstr>
      <vt:lpstr>Arimo Bold Italics</vt:lpstr>
      <vt:lpstr>Roboto Bold</vt:lpstr>
      <vt:lpstr>Roboto Bold Italics</vt:lpstr>
      <vt:lpstr>Arimo</vt:lpstr>
      <vt:lpstr>Wingdings</vt:lpstr>
      <vt:lpstr>Montserrat Bold Italics</vt:lpstr>
      <vt:lpstr>Calibri (MS) Italics</vt:lpstr>
      <vt:lpstr>Helvetica Neue</vt:lpstr>
      <vt:lpstr>Open Sans 1 Italics</vt:lpstr>
      <vt:lpstr>Lato Light</vt:lpstr>
      <vt:lpstr>Open Sans 1</vt:lpstr>
      <vt:lpstr>Calibri Light</vt:lpstr>
      <vt:lpstr>Montserrat Light</vt:lpstr>
      <vt:lpstr>Roboto</vt:lpstr>
      <vt:lpstr>Arimo Italics</vt:lpstr>
      <vt:lpstr>Times New Roman</vt:lpstr>
      <vt:lpstr>Montserrat Bold</vt:lpstr>
      <vt:lpstr>Open Sans 1 Bold Italics</vt:lpstr>
      <vt:lpstr>Open Sans 1 Bold</vt:lpstr>
      <vt:lpstr>Mont</vt:lpstr>
      <vt:lpstr>Arial</vt:lpstr>
      <vt:lpstr>Arimo Bold</vt:lpstr>
      <vt:lpstr>Oswald Bold</vt:lpstr>
      <vt:lpstr>Montserrat Light Italics</vt:lpstr>
      <vt:lpstr>TT Rounds Condensed Bold</vt:lpstr>
      <vt:lpstr>Office Theme</vt:lpstr>
      <vt:lpstr>2_Office Theme</vt:lpstr>
      <vt:lpstr>21_BasicWhite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kip ve ekip.pptx</dc:title>
  <dc:creator>NAZEN KUNDAK USTA</dc:creator>
  <cp:lastModifiedBy>NAZEN KUNDAK USTA</cp:lastModifiedBy>
  <cp:revision>14</cp:revision>
  <dcterms:created xsi:type="dcterms:W3CDTF">2006-08-16T00:00:00Z</dcterms:created>
  <dcterms:modified xsi:type="dcterms:W3CDTF">2025-02-10T19:25:42Z</dcterms:modified>
  <dc:identifier>DAGTt35CWkk</dc:identifier>
</cp:coreProperties>
</file>