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11"/>
  </p:notesMasterIdLst>
  <p:sldIdLst>
    <p:sldId id="256" r:id="rId2"/>
    <p:sldId id="257" r:id="rId3"/>
    <p:sldId id="263" r:id="rId4"/>
    <p:sldId id="258" r:id="rId5"/>
    <p:sldId id="260" r:id="rId6"/>
    <p:sldId id="259" r:id="rId7"/>
    <p:sldId id="262" r:id="rId8"/>
    <p:sldId id="261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5385"/>
  </p:normalViewPr>
  <p:slideViewPr>
    <p:cSldViewPr snapToGrid="0" snapToObjects="1">
      <p:cViewPr varScale="1">
        <p:scale>
          <a:sx n="107" d="100"/>
          <a:sy n="107" d="100"/>
        </p:scale>
        <p:origin x="166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0B947-3F22-254F-9D1C-08EAE767CF9C}" type="datetimeFigureOut">
              <a:rPr lang="tr-TR" smtClean="0"/>
              <a:t>10.12.2025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0D993-CC2D-D748-8B7E-5A46302CF0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974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0D993-CC2D-D748-8B7E-5A46302CF0E9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8145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0D993-CC2D-D748-8B7E-5A46302CF0E9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4812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0D993-CC2D-D748-8B7E-5A46302CF0E9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0632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0D993-CC2D-D748-8B7E-5A46302CF0E9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1004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0D993-CC2D-D748-8B7E-5A46302CF0E9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7983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0D993-CC2D-D748-8B7E-5A46302CF0E9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8152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0D993-CC2D-D748-8B7E-5A46302CF0E9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9985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0D993-CC2D-D748-8B7E-5A46302CF0E9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4092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0D993-CC2D-D748-8B7E-5A46302CF0E9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2825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323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30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186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85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80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82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12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013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68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92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1118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216D9FD-860F-4F5C-8D9B-CE7002071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88" y="977028"/>
            <a:ext cx="2500057" cy="5237503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2"/>
                </a:solidFill>
              </a:rPr>
              <a:t>GİRİŞ</a:t>
            </a: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D074069-7026-466C-B495-20FB9578C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494" y="0"/>
            <a:ext cx="5653506" cy="6858000"/>
          </a:xfrm>
          <a:prstGeom prst="rect">
            <a:avLst/>
          </a:prstGeom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685D80-4D5A-471F-9215-651424F47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340" y="0"/>
            <a:ext cx="12344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965" y="977029"/>
            <a:ext cx="4071592" cy="5237503"/>
          </a:xfrm>
        </p:spPr>
        <p:txBody>
          <a:bodyPr anchor="ctr">
            <a:normAutofit/>
          </a:bodyPr>
          <a:lstStyle/>
          <a:p>
            <a:pPr marL="457200" lvl="1" indent="0">
              <a:buNone/>
            </a:pPr>
            <a:r>
              <a:rPr lang="tr-TR" sz="2000" dirty="0"/>
              <a:t>EĞİTİMİN AMACI;</a:t>
            </a:r>
          </a:p>
          <a:p>
            <a:pPr lvl="1">
              <a:buFontTx/>
              <a:buChar char="-"/>
            </a:pPr>
            <a:r>
              <a:rPr lang="tr-TR" sz="2000" dirty="0"/>
              <a:t>ÖNLEYİCİ HUKUK FARKINDALIĞI OLUŞTURMAK</a:t>
            </a:r>
          </a:p>
          <a:p>
            <a:pPr lvl="1">
              <a:buFontTx/>
              <a:buChar char="-"/>
            </a:pPr>
            <a:r>
              <a:rPr lang="tr-TR" sz="2000" dirty="0"/>
              <a:t>İŞLETMELERİN HUKUKİ RİSKLERİNİ AZALTMAK</a:t>
            </a:r>
          </a:p>
          <a:p>
            <a:pPr lvl="1">
              <a:buFontTx/>
              <a:buChar char="-"/>
            </a:pP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İş Hukukunda En Sık Yapılan Hatalar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53755"/>
            <a:ext cx="9059779" cy="3612591"/>
          </a:xfrm>
        </p:spPr>
        <p:txBody>
          <a:bodyPr/>
          <a:lstStyle/>
          <a:p>
            <a:endParaRPr dirty="0"/>
          </a:p>
          <a:p>
            <a:pPr lvl="1"/>
            <a:r>
              <a:rPr lang="tr-TR" sz="2400" dirty="0"/>
              <a:t>İŞ SÖZLEŞMESİ</a:t>
            </a:r>
          </a:p>
          <a:p>
            <a:pPr lvl="1"/>
            <a:r>
              <a:rPr lang="tr-TR" sz="2400" dirty="0"/>
              <a:t>FAZLA MESAİ VE DİĞER EVRAKLARIN EKSİK TUTULMASI</a:t>
            </a:r>
          </a:p>
          <a:p>
            <a:pPr lvl="1"/>
            <a:r>
              <a:rPr lang="tr-TR" sz="2400" dirty="0"/>
              <a:t>EKSİK SGK BİLDİRİMİ VE ÇIKIŞ KODU HATALARI</a:t>
            </a:r>
          </a:p>
          <a:p>
            <a:pPr lvl="1"/>
            <a:r>
              <a:rPr lang="tr-TR" sz="2400" dirty="0"/>
              <a:t>USULE AYKIRI FESİH İŞLEMLERİ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Önley</a:t>
            </a:r>
            <a:r>
              <a:rPr lang="tr-TR" dirty="0"/>
              <a:t>i</a:t>
            </a:r>
            <a:r>
              <a:rPr dirty="0"/>
              <a:t>c</a:t>
            </a:r>
            <a:r>
              <a:rPr lang="tr-TR" dirty="0"/>
              <a:t>i</a:t>
            </a:r>
            <a:r>
              <a:rPr dirty="0"/>
              <a:t> </a:t>
            </a:r>
            <a:r>
              <a:rPr dirty="0" err="1"/>
              <a:t>Hukukun</a:t>
            </a:r>
            <a:r>
              <a:rPr dirty="0"/>
              <a:t> </a:t>
            </a:r>
            <a:r>
              <a:rPr dirty="0" err="1"/>
              <a:t>Önem</a:t>
            </a:r>
            <a:r>
              <a:rPr lang="tr-TR" dirty="0"/>
              <a:t>i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 lvl="1"/>
            <a:r>
              <a:rPr dirty="0" err="1"/>
              <a:t>Sorunlar</a:t>
            </a:r>
            <a:r>
              <a:rPr dirty="0"/>
              <a:t> </a:t>
            </a:r>
            <a:r>
              <a:rPr dirty="0" err="1"/>
              <a:t>ortaya</a:t>
            </a:r>
            <a:r>
              <a:rPr dirty="0"/>
              <a:t> </a:t>
            </a:r>
            <a:r>
              <a:rPr dirty="0" err="1"/>
              <a:t>çıkmadan</a:t>
            </a:r>
            <a:r>
              <a:rPr dirty="0"/>
              <a:t> </a:t>
            </a:r>
            <a:r>
              <a:rPr dirty="0" err="1"/>
              <a:t>önce</a:t>
            </a:r>
            <a:r>
              <a:rPr dirty="0"/>
              <a:t> risk </a:t>
            </a:r>
            <a:r>
              <a:rPr dirty="0" err="1"/>
              <a:t>analizi</a:t>
            </a:r>
            <a:r>
              <a:rPr dirty="0"/>
              <a:t> </a:t>
            </a:r>
            <a:r>
              <a:rPr dirty="0" err="1"/>
              <a:t>yapar</a:t>
            </a:r>
            <a:endParaRPr dirty="0"/>
          </a:p>
          <a:p>
            <a:pPr lvl="1"/>
            <a:r>
              <a:rPr dirty="0"/>
              <a:t>Dava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tazminat</a:t>
            </a:r>
            <a:r>
              <a:rPr dirty="0"/>
              <a:t> </a:t>
            </a:r>
            <a:r>
              <a:rPr dirty="0" err="1"/>
              <a:t>maliyetlerini</a:t>
            </a:r>
            <a:r>
              <a:rPr dirty="0"/>
              <a:t> </a:t>
            </a:r>
            <a:r>
              <a:rPr dirty="0" err="1"/>
              <a:t>ciddi</a:t>
            </a:r>
            <a:r>
              <a:rPr dirty="0"/>
              <a:t> </a:t>
            </a:r>
            <a:r>
              <a:rPr dirty="0" err="1"/>
              <a:t>şekilde</a:t>
            </a:r>
            <a:r>
              <a:rPr dirty="0"/>
              <a:t> </a:t>
            </a:r>
            <a:r>
              <a:rPr dirty="0" err="1"/>
              <a:t>azaltır</a:t>
            </a:r>
            <a:endParaRPr dirty="0"/>
          </a:p>
          <a:p>
            <a:pPr lvl="1"/>
            <a:r>
              <a:rPr dirty="0" err="1"/>
              <a:t>İşletmede</a:t>
            </a:r>
            <a:r>
              <a:rPr dirty="0"/>
              <a:t> </a:t>
            </a:r>
            <a:r>
              <a:rPr dirty="0" err="1"/>
              <a:t>düzenli</a:t>
            </a:r>
            <a:r>
              <a:rPr dirty="0"/>
              <a:t> </a:t>
            </a:r>
            <a:r>
              <a:rPr dirty="0" err="1"/>
              <a:t>kayıt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prosedür</a:t>
            </a:r>
            <a:r>
              <a:rPr dirty="0"/>
              <a:t> </a:t>
            </a:r>
            <a:r>
              <a:rPr dirty="0" err="1"/>
              <a:t>sistemi</a:t>
            </a:r>
            <a:r>
              <a:rPr dirty="0"/>
              <a:t> </a:t>
            </a:r>
            <a:r>
              <a:rPr dirty="0" err="1"/>
              <a:t>oluşturur</a:t>
            </a:r>
            <a:endParaRPr dirty="0"/>
          </a:p>
          <a:p>
            <a:pPr lvl="1"/>
            <a:r>
              <a:rPr dirty="0" err="1"/>
              <a:t>Sözleşme</a:t>
            </a:r>
            <a:r>
              <a:rPr dirty="0"/>
              <a:t> – </a:t>
            </a:r>
            <a:r>
              <a:rPr dirty="0" err="1"/>
              <a:t>kayıt</a:t>
            </a:r>
            <a:r>
              <a:rPr dirty="0"/>
              <a:t> – </a:t>
            </a:r>
            <a:r>
              <a:rPr dirty="0" err="1"/>
              <a:t>disiplin</a:t>
            </a:r>
            <a:r>
              <a:rPr dirty="0"/>
              <a:t> – İSG </a:t>
            </a:r>
            <a:r>
              <a:rPr dirty="0" err="1"/>
              <a:t>dokümantasyonunun</a:t>
            </a:r>
            <a:r>
              <a:rPr dirty="0"/>
              <a:t> </a:t>
            </a:r>
            <a:r>
              <a:rPr dirty="0" err="1"/>
              <a:t>önem</a:t>
            </a:r>
            <a:r>
              <a:rPr lang="tr-TR" dirty="0"/>
              <a:t>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İş</a:t>
            </a:r>
            <a:r>
              <a:rPr dirty="0"/>
              <a:t> </a:t>
            </a:r>
            <a:r>
              <a:rPr dirty="0" err="1"/>
              <a:t>Sözleşmeler</a:t>
            </a:r>
            <a:r>
              <a:rPr lang="tr-TR" dirty="0"/>
              <a:t>i</a:t>
            </a:r>
            <a:r>
              <a:rPr dirty="0"/>
              <a:t>n</a:t>
            </a:r>
            <a:r>
              <a:rPr lang="tr-TR" dirty="0"/>
              <a:t>i</a:t>
            </a:r>
            <a:r>
              <a:rPr dirty="0"/>
              <a:t>n Doğru </a:t>
            </a:r>
            <a:r>
              <a:rPr dirty="0" err="1"/>
              <a:t>Hazırlanması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 lvl="1"/>
            <a:r>
              <a:rPr dirty="0" err="1"/>
              <a:t>Görev</a:t>
            </a:r>
            <a:r>
              <a:rPr dirty="0"/>
              <a:t> </a:t>
            </a:r>
            <a:r>
              <a:rPr dirty="0" err="1"/>
              <a:t>tanımı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sorumluluk</a:t>
            </a:r>
            <a:r>
              <a:rPr dirty="0"/>
              <a:t> </a:t>
            </a:r>
            <a:r>
              <a:rPr dirty="0" err="1"/>
              <a:t>alanlarının</a:t>
            </a:r>
            <a:r>
              <a:rPr dirty="0"/>
              <a:t> </a:t>
            </a:r>
            <a:r>
              <a:rPr dirty="0" err="1"/>
              <a:t>açık</a:t>
            </a:r>
            <a:r>
              <a:rPr dirty="0"/>
              <a:t> </a:t>
            </a:r>
            <a:r>
              <a:rPr dirty="0" err="1"/>
              <a:t>belirtilmesi</a:t>
            </a:r>
            <a:endParaRPr dirty="0"/>
          </a:p>
          <a:p>
            <a:pPr lvl="1"/>
            <a:r>
              <a:rPr dirty="0" err="1"/>
              <a:t>Çalışma</a:t>
            </a:r>
            <a:r>
              <a:rPr dirty="0"/>
              <a:t> </a:t>
            </a:r>
            <a:r>
              <a:rPr dirty="0" err="1"/>
              <a:t>saatleri</a:t>
            </a:r>
            <a:r>
              <a:rPr dirty="0"/>
              <a:t>, </a:t>
            </a:r>
            <a:r>
              <a:rPr dirty="0" err="1"/>
              <a:t>vardiya</a:t>
            </a:r>
            <a:r>
              <a:rPr dirty="0"/>
              <a:t> </a:t>
            </a:r>
            <a:r>
              <a:rPr dirty="0" err="1"/>
              <a:t>sistemi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fazla</a:t>
            </a:r>
            <a:r>
              <a:rPr dirty="0"/>
              <a:t> </a:t>
            </a:r>
            <a:r>
              <a:rPr dirty="0" err="1"/>
              <a:t>mesai</a:t>
            </a:r>
            <a:r>
              <a:rPr dirty="0"/>
              <a:t> </a:t>
            </a:r>
            <a:r>
              <a:rPr dirty="0" err="1"/>
              <a:t>onayı</a:t>
            </a:r>
            <a:endParaRPr dirty="0"/>
          </a:p>
          <a:p>
            <a:pPr lvl="1"/>
            <a:r>
              <a:rPr dirty="0"/>
              <a:t>Ücret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yan</a:t>
            </a:r>
            <a:r>
              <a:rPr dirty="0"/>
              <a:t> </a:t>
            </a:r>
            <a:r>
              <a:rPr dirty="0" err="1"/>
              <a:t>hakların</a:t>
            </a:r>
            <a:r>
              <a:rPr dirty="0"/>
              <a:t> </a:t>
            </a:r>
            <a:r>
              <a:rPr dirty="0" err="1"/>
              <a:t>açık</a:t>
            </a:r>
            <a:r>
              <a:rPr dirty="0"/>
              <a:t> </a:t>
            </a:r>
            <a:r>
              <a:rPr dirty="0" err="1"/>
              <a:t>şekilde</a:t>
            </a:r>
            <a:r>
              <a:rPr dirty="0"/>
              <a:t> </a:t>
            </a:r>
            <a:r>
              <a:rPr dirty="0" err="1"/>
              <a:t>düzenlenmesi</a:t>
            </a:r>
            <a:endParaRPr dirty="0"/>
          </a:p>
          <a:p>
            <a:pPr lvl="1"/>
            <a:r>
              <a:rPr dirty="0" err="1"/>
              <a:t>Gizlilik</a:t>
            </a:r>
            <a:r>
              <a:rPr dirty="0"/>
              <a:t>, </a:t>
            </a:r>
            <a:r>
              <a:rPr dirty="0" err="1"/>
              <a:t>rekabet</a:t>
            </a:r>
            <a:r>
              <a:rPr dirty="0"/>
              <a:t> </a:t>
            </a:r>
            <a:r>
              <a:rPr dirty="0" err="1"/>
              <a:t>yasağı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işveren</a:t>
            </a:r>
            <a:r>
              <a:rPr dirty="0"/>
              <a:t> </a:t>
            </a:r>
            <a:r>
              <a:rPr dirty="0" err="1"/>
              <a:t>talimat</a:t>
            </a:r>
            <a:r>
              <a:rPr dirty="0"/>
              <a:t> </a:t>
            </a:r>
            <a:r>
              <a:rPr dirty="0" err="1"/>
              <a:t>yetkisi</a:t>
            </a:r>
            <a:endParaRPr dirty="0"/>
          </a:p>
          <a:p>
            <a:pPr lvl="1"/>
            <a:r>
              <a:rPr dirty="0"/>
              <a:t>Deneme </a:t>
            </a:r>
            <a:r>
              <a:rPr dirty="0" err="1"/>
              <a:t>süresi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disiplin</a:t>
            </a:r>
            <a:r>
              <a:rPr dirty="0"/>
              <a:t> </a:t>
            </a:r>
            <a:r>
              <a:rPr dirty="0" err="1"/>
              <a:t>hükümleri</a:t>
            </a:r>
            <a:endParaRPr dirty="0"/>
          </a:p>
          <a:p>
            <a:pPr lvl="1"/>
            <a:r>
              <a:rPr dirty="0"/>
              <a:t>Demirbaş – </a:t>
            </a:r>
            <a:r>
              <a:rPr dirty="0" err="1"/>
              <a:t>ekipman</a:t>
            </a:r>
            <a:r>
              <a:rPr dirty="0"/>
              <a:t> </a:t>
            </a:r>
            <a:r>
              <a:rPr dirty="0" err="1"/>
              <a:t>teslim</a:t>
            </a:r>
            <a:r>
              <a:rPr dirty="0"/>
              <a:t> </a:t>
            </a:r>
            <a:r>
              <a:rPr dirty="0" err="1"/>
              <a:t>kayıtlarının</a:t>
            </a:r>
            <a:r>
              <a:rPr dirty="0"/>
              <a:t> </a:t>
            </a:r>
            <a:r>
              <a:rPr dirty="0" err="1"/>
              <a:t>tutulması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Fazla</a:t>
            </a:r>
            <a:r>
              <a:rPr dirty="0"/>
              <a:t> Mesa</a:t>
            </a:r>
            <a:r>
              <a:rPr lang="tr-TR" dirty="0"/>
              <a:t>i</a:t>
            </a:r>
            <a:r>
              <a:rPr dirty="0"/>
              <a:t> – </a:t>
            </a:r>
            <a:r>
              <a:rPr dirty="0" err="1"/>
              <a:t>Yıllık</a:t>
            </a:r>
            <a:r>
              <a:rPr dirty="0"/>
              <a:t> </a:t>
            </a:r>
            <a:r>
              <a:rPr dirty="0" err="1"/>
              <a:t>İz</a:t>
            </a:r>
            <a:r>
              <a:rPr lang="tr-TR" dirty="0"/>
              <a:t>i</a:t>
            </a:r>
            <a:r>
              <a:rPr dirty="0"/>
              <a:t>n – Ücret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 lvl="1"/>
            <a:endParaRPr lang="tr-TR" dirty="0"/>
          </a:p>
          <a:p>
            <a:pPr lvl="1"/>
            <a:r>
              <a:rPr dirty="0" err="1"/>
              <a:t>Haftalık</a:t>
            </a:r>
            <a:r>
              <a:rPr dirty="0"/>
              <a:t> 45 </a:t>
            </a:r>
            <a:r>
              <a:rPr dirty="0" err="1"/>
              <a:t>saat</a:t>
            </a:r>
            <a:r>
              <a:rPr dirty="0"/>
              <a:t> </a:t>
            </a:r>
            <a:r>
              <a:rPr dirty="0" err="1"/>
              <a:t>kuralı</a:t>
            </a:r>
            <a:endParaRPr dirty="0"/>
          </a:p>
          <a:p>
            <a:pPr lvl="1"/>
            <a:r>
              <a:rPr dirty="0" err="1"/>
              <a:t>Yıllık</a:t>
            </a:r>
            <a:r>
              <a:rPr dirty="0"/>
              <a:t> </a:t>
            </a:r>
            <a:r>
              <a:rPr dirty="0" err="1"/>
              <a:t>sınır</a:t>
            </a:r>
            <a:r>
              <a:rPr dirty="0"/>
              <a:t>: 270 </a:t>
            </a:r>
            <a:r>
              <a:rPr dirty="0" err="1"/>
              <a:t>saat</a:t>
            </a:r>
            <a:r>
              <a:rPr dirty="0"/>
              <a:t> </a:t>
            </a:r>
            <a:r>
              <a:rPr dirty="0" err="1"/>
              <a:t>fazla</a:t>
            </a:r>
            <a:r>
              <a:rPr dirty="0"/>
              <a:t> </a:t>
            </a:r>
            <a:r>
              <a:rPr dirty="0" err="1"/>
              <a:t>mesai</a:t>
            </a:r>
            <a:endParaRPr dirty="0"/>
          </a:p>
          <a:p>
            <a:pPr lvl="1"/>
            <a:r>
              <a:rPr lang="tr-TR" dirty="0"/>
              <a:t>Bordroya işleme, puantaj kayıtları, imza</a:t>
            </a:r>
            <a:endParaRPr dirty="0"/>
          </a:p>
          <a:p>
            <a:pPr lvl="1"/>
            <a:r>
              <a:rPr dirty="0" err="1"/>
              <a:t>Yıllık</a:t>
            </a:r>
            <a:r>
              <a:rPr dirty="0"/>
              <a:t> </a:t>
            </a:r>
            <a:r>
              <a:rPr dirty="0" err="1"/>
              <a:t>izin</a:t>
            </a:r>
            <a:r>
              <a:rPr dirty="0"/>
              <a:t> </a:t>
            </a:r>
            <a:r>
              <a:rPr dirty="0" err="1"/>
              <a:t>süreleri</a:t>
            </a:r>
            <a:r>
              <a:rPr dirty="0"/>
              <a:t>: 14 – 20 – 26 </a:t>
            </a:r>
            <a:r>
              <a:rPr dirty="0" err="1"/>
              <a:t>gün</a:t>
            </a:r>
            <a:endParaRPr dirty="0"/>
          </a:p>
          <a:p>
            <a:pPr lvl="1"/>
            <a:r>
              <a:rPr dirty="0" err="1"/>
              <a:t>İzinlerin</a:t>
            </a:r>
            <a:r>
              <a:rPr dirty="0"/>
              <a:t> </a:t>
            </a:r>
            <a:r>
              <a:rPr dirty="0" err="1"/>
              <a:t>yazılı</a:t>
            </a:r>
            <a:r>
              <a:rPr dirty="0"/>
              <a:t> </a:t>
            </a:r>
            <a:r>
              <a:rPr dirty="0" err="1"/>
              <a:t>formla</a:t>
            </a:r>
            <a:r>
              <a:rPr dirty="0"/>
              <a:t> </a:t>
            </a:r>
            <a:r>
              <a:rPr dirty="0" err="1"/>
              <a:t>kayıt</a:t>
            </a:r>
            <a:r>
              <a:rPr dirty="0"/>
              <a:t> </a:t>
            </a:r>
            <a:r>
              <a:rPr dirty="0" err="1"/>
              <a:t>altına</a:t>
            </a:r>
            <a:r>
              <a:rPr dirty="0"/>
              <a:t> </a:t>
            </a:r>
            <a:r>
              <a:rPr dirty="0" err="1"/>
              <a:t>alınması</a:t>
            </a:r>
            <a:endParaRPr dirty="0"/>
          </a:p>
          <a:p>
            <a:pPr lvl="1"/>
            <a:r>
              <a:rPr dirty="0" err="1"/>
              <a:t>Ücretlerin</a:t>
            </a:r>
            <a:r>
              <a:rPr dirty="0"/>
              <a:t> </a:t>
            </a:r>
            <a:r>
              <a:rPr dirty="0" err="1"/>
              <a:t>banka</a:t>
            </a:r>
            <a:r>
              <a:rPr dirty="0"/>
              <a:t> </a:t>
            </a:r>
            <a:r>
              <a:rPr dirty="0" err="1"/>
              <a:t>üzerinden</a:t>
            </a:r>
            <a:r>
              <a:rPr dirty="0"/>
              <a:t> </a:t>
            </a:r>
            <a:r>
              <a:rPr dirty="0" err="1"/>
              <a:t>ödenmesi</a:t>
            </a:r>
            <a:r>
              <a:rPr dirty="0"/>
              <a:t> </a:t>
            </a:r>
            <a:r>
              <a:rPr dirty="0" err="1"/>
              <a:t>zorunluluğu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Performans ve Davranış Sorunları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 lvl="1"/>
            <a:r>
              <a:rPr dirty="0" err="1"/>
              <a:t>Haklı</a:t>
            </a:r>
            <a:r>
              <a:rPr dirty="0"/>
              <a:t> </a:t>
            </a:r>
            <a:r>
              <a:rPr dirty="0" err="1"/>
              <a:t>nedenle</a:t>
            </a:r>
            <a:r>
              <a:rPr dirty="0"/>
              <a:t> </a:t>
            </a:r>
            <a:r>
              <a:rPr dirty="0" err="1"/>
              <a:t>fesih</a:t>
            </a:r>
            <a:r>
              <a:rPr dirty="0"/>
              <a:t> (</a:t>
            </a:r>
            <a:r>
              <a:rPr dirty="0" err="1"/>
              <a:t>hırsızlık</a:t>
            </a:r>
            <a:r>
              <a:rPr dirty="0"/>
              <a:t>, </a:t>
            </a:r>
            <a:r>
              <a:rPr lang="tr-TR" dirty="0"/>
              <a:t>devamsızlık</a:t>
            </a:r>
            <a:r>
              <a:rPr dirty="0"/>
              <a:t>, </a:t>
            </a:r>
            <a:r>
              <a:rPr dirty="0" err="1"/>
              <a:t>kavga</a:t>
            </a:r>
            <a:r>
              <a:rPr dirty="0"/>
              <a:t> vb.)</a:t>
            </a:r>
          </a:p>
          <a:p>
            <a:pPr lvl="1"/>
            <a:r>
              <a:rPr lang="tr-TR" dirty="0"/>
              <a:t>Devamsızlıkta- ihtar mazeret ve haklı neden var mı?</a:t>
            </a:r>
            <a:endParaRPr dirty="0"/>
          </a:p>
          <a:p>
            <a:pPr lvl="1"/>
            <a:r>
              <a:rPr dirty="0" err="1"/>
              <a:t>Performans</a:t>
            </a:r>
            <a:r>
              <a:rPr dirty="0"/>
              <a:t> </a:t>
            </a:r>
            <a:r>
              <a:rPr dirty="0" err="1"/>
              <a:t>düşüklüğünde</a:t>
            </a:r>
            <a:r>
              <a:rPr dirty="0"/>
              <a:t> </a:t>
            </a:r>
            <a:r>
              <a:rPr dirty="0" err="1"/>
              <a:t>ölçülebilir</a:t>
            </a:r>
            <a:r>
              <a:rPr dirty="0"/>
              <a:t> </a:t>
            </a:r>
            <a:r>
              <a:rPr dirty="0" err="1"/>
              <a:t>veri</a:t>
            </a:r>
            <a:r>
              <a:rPr dirty="0"/>
              <a:t> </a:t>
            </a:r>
            <a:r>
              <a:rPr dirty="0" err="1"/>
              <a:t>toplama</a:t>
            </a:r>
            <a:r>
              <a:rPr dirty="0"/>
              <a:t> </a:t>
            </a:r>
            <a:r>
              <a:rPr dirty="0" err="1"/>
              <a:t>gerekliliği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Doğru Fes</a:t>
            </a:r>
            <a:r>
              <a:rPr lang="tr-TR" dirty="0"/>
              <a:t>i</a:t>
            </a:r>
            <a:r>
              <a:rPr dirty="0"/>
              <a:t>h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Tazm</a:t>
            </a:r>
            <a:r>
              <a:rPr lang="tr-TR" dirty="0"/>
              <a:t>i</a:t>
            </a:r>
            <a:r>
              <a:rPr dirty="0" err="1"/>
              <a:t>nat</a:t>
            </a:r>
            <a:r>
              <a:rPr dirty="0"/>
              <a:t> </a:t>
            </a:r>
            <a:r>
              <a:rPr dirty="0" err="1"/>
              <a:t>Yönet</a:t>
            </a:r>
            <a:r>
              <a:rPr lang="tr-TR" dirty="0"/>
              <a:t>i</a:t>
            </a:r>
            <a:r>
              <a:rPr dirty="0"/>
              <a:t>m</a:t>
            </a:r>
            <a:r>
              <a:rPr lang="tr-TR" dirty="0"/>
              <a:t>i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 lvl="1"/>
            <a:r>
              <a:rPr dirty="0" err="1"/>
              <a:t>Savunma</a:t>
            </a:r>
            <a:r>
              <a:rPr dirty="0"/>
              <a:t> alma – </a:t>
            </a:r>
            <a:r>
              <a:rPr dirty="0" err="1"/>
              <a:t>tutanak</a:t>
            </a:r>
            <a:r>
              <a:rPr dirty="0"/>
              <a:t> – </a:t>
            </a:r>
            <a:r>
              <a:rPr dirty="0" err="1"/>
              <a:t>delil</a:t>
            </a:r>
            <a:r>
              <a:rPr dirty="0"/>
              <a:t> </a:t>
            </a:r>
            <a:r>
              <a:rPr lang="tr-TR" dirty="0"/>
              <a:t>toplama</a:t>
            </a:r>
          </a:p>
          <a:p>
            <a:pPr lvl="1"/>
            <a:r>
              <a:rPr dirty="0" err="1"/>
              <a:t>Fesih</a:t>
            </a:r>
            <a:r>
              <a:rPr dirty="0"/>
              <a:t> </a:t>
            </a:r>
            <a:r>
              <a:rPr dirty="0" err="1"/>
              <a:t>bildiriminin</a:t>
            </a:r>
            <a:r>
              <a:rPr dirty="0"/>
              <a:t> </a:t>
            </a:r>
            <a:r>
              <a:rPr dirty="0" err="1"/>
              <a:t>yazılı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gerekçeli</a:t>
            </a:r>
            <a:r>
              <a:rPr dirty="0"/>
              <a:t> </a:t>
            </a:r>
            <a:r>
              <a:rPr dirty="0" err="1"/>
              <a:t>yapılması</a:t>
            </a:r>
            <a:endParaRPr dirty="0"/>
          </a:p>
          <a:p>
            <a:pPr lvl="1"/>
            <a:r>
              <a:rPr dirty="0" err="1"/>
              <a:t>Hakların</a:t>
            </a:r>
            <a:r>
              <a:rPr dirty="0"/>
              <a:t> tam </a:t>
            </a:r>
            <a:r>
              <a:rPr dirty="0" err="1"/>
              <a:t>hesaplanması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ödenmesi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Fesihte sürelere uyulması</a:t>
            </a:r>
          </a:p>
          <a:p>
            <a:pPr lvl="1"/>
            <a:r>
              <a:rPr dirty="0" err="1"/>
              <a:t>Yanlış</a:t>
            </a:r>
            <a:r>
              <a:rPr dirty="0"/>
              <a:t> SGK </a:t>
            </a:r>
            <a:r>
              <a:rPr dirty="0" err="1"/>
              <a:t>çıkış</a:t>
            </a:r>
            <a:r>
              <a:rPr dirty="0"/>
              <a:t> </a:t>
            </a:r>
            <a:r>
              <a:rPr dirty="0" err="1"/>
              <a:t>kodunun</a:t>
            </a:r>
            <a:r>
              <a:rPr dirty="0"/>
              <a:t> </a:t>
            </a:r>
            <a:r>
              <a:rPr dirty="0" err="1"/>
              <a:t>dava</a:t>
            </a:r>
            <a:r>
              <a:rPr dirty="0"/>
              <a:t> </a:t>
            </a:r>
            <a:r>
              <a:rPr dirty="0" err="1"/>
              <a:t>riskini</a:t>
            </a:r>
            <a:r>
              <a:rPr dirty="0"/>
              <a:t> </a:t>
            </a:r>
            <a:r>
              <a:rPr dirty="0" err="1"/>
              <a:t>artırması</a:t>
            </a:r>
            <a:endParaRPr lang="tr-TR" dirty="0"/>
          </a:p>
          <a:p>
            <a:pPr lvl="1"/>
            <a:r>
              <a:rPr lang="tr-TR" dirty="0"/>
              <a:t>İhtiyari / Dava Şartı Arabuluculuk</a:t>
            </a:r>
          </a:p>
          <a:p>
            <a:pPr marL="457200" lvl="1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İş</a:t>
            </a:r>
            <a:r>
              <a:rPr dirty="0"/>
              <a:t> </a:t>
            </a:r>
            <a:r>
              <a:rPr dirty="0" err="1"/>
              <a:t>Kazaları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İşveren</a:t>
            </a:r>
            <a:r>
              <a:rPr lang="tr-TR" dirty="0"/>
              <a:t>i</a:t>
            </a:r>
            <a:r>
              <a:rPr dirty="0"/>
              <a:t>n </a:t>
            </a:r>
            <a:r>
              <a:rPr dirty="0" err="1"/>
              <a:t>Sorumluluğu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 lvl="1"/>
            <a:r>
              <a:rPr dirty="0" err="1"/>
              <a:t>SGK’ya</a:t>
            </a:r>
            <a:r>
              <a:rPr dirty="0"/>
              <a:t> 3 </a:t>
            </a:r>
            <a:r>
              <a:rPr dirty="0" err="1"/>
              <a:t>iş</a:t>
            </a:r>
            <a:r>
              <a:rPr dirty="0"/>
              <a:t> </a:t>
            </a:r>
            <a:r>
              <a:rPr dirty="0" err="1"/>
              <a:t>günü</a:t>
            </a:r>
            <a:r>
              <a:rPr dirty="0"/>
              <a:t> </a:t>
            </a:r>
            <a:r>
              <a:rPr dirty="0" err="1"/>
              <a:t>içinde</a:t>
            </a:r>
            <a:r>
              <a:rPr dirty="0"/>
              <a:t> </a:t>
            </a:r>
            <a:r>
              <a:rPr dirty="0" err="1"/>
              <a:t>bildirim</a:t>
            </a:r>
            <a:r>
              <a:rPr dirty="0"/>
              <a:t> </a:t>
            </a:r>
            <a:r>
              <a:rPr dirty="0" err="1"/>
              <a:t>zorunluluğu</a:t>
            </a:r>
            <a:endParaRPr dirty="0"/>
          </a:p>
          <a:p>
            <a:pPr lvl="1"/>
            <a:r>
              <a:rPr dirty="0" err="1"/>
              <a:t>Ceza</a:t>
            </a:r>
            <a:r>
              <a:rPr dirty="0"/>
              <a:t> </a:t>
            </a:r>
            <a:r>
              <a:rPr dirty="0" err="1"/>
              <a:t>hukuku</a:t>
            </a:r>
            <a:r>
              <a:rPr dirty="0"/>
              <a:t> </a:t>
            </a:r>
            <a:r>
              <a:rPr dirty="0" err="1"/>
              <a:t>riski</a:t>
            </a:r>
            <a:r>
              <a:rPr dirty="0"/>
              <a:t> (</a:t>
            </a:r>
            <a:r>
              <a:rPr dirty="0" err="1"/>
              <a:t>taksirle</a:t>
            </a:r>
            <a:r>
              <a:rPr dirty="0"/>
              <a:t> </a:t>
            </a:r>
            <a:r>
              <a:rPr dirty="0" err="1"/>
              <a:t>yaralama</a:t>
            </a:r>
            <a:r>
              <a:rPr dirty="0"/>
              <a:t>/</a:t>
            </a:r>
            <a:r>
              <a:rPr dirty="0" err="1"/>
              <a:t>ölüm</a:t>
            </a:r>
            <a:r>
              <a:rPr dirty="0"/>
              <a:t>)</a:t>
            </a:r>
          </a:p>
          <a:p>
            <a:pPr lvl="1"/>
            <a:r>
              <a:rPr dirty="0"/>
              <a:t>Maddi–</a:t>
            </a:r>
            <a:r>
              <a:rPr dirty="0" err="1"/>
              <a:t>manevi</a:t>
            </a:r>
            <a:r>
              <a:rPr dirty="0"/>
              <a:t> </a:t>
            </a:r>
            <a:r>
              <a:rPr dirty="0" err="1"/>
              <a:t>tazminat</a:t>
            </a:r>
            <a:r>
              <a:rPr dirty="0"/>
              <a:t> </a:t>
            </a:r>
            <a:r>
              <a:rPr dirty="0" err="1"/>
              <a:t>sorumluluğu</a:t>
            </a:r>
            <a:endParaRPr dirty="0"/>
          </a:p>
          <a:p>
            <a:pPr lvl="1"/>
            <a:r>
              <a:rPr dirty="0"/>
              <a:t>Risk </a:t>
            </a:r>
            <a:r>
              <a:rPr dirty="0" err="1"/>
              <a:t>değerlendirmesi</a:t>
            </a:r>
            <a:r>
              <a:rPr dirty="0"/>
              <a:t>, </a:t>
            </a:r>
            <a:r>
              <a:rPr dirty="0" err="1"/>
              <a:t>eğitim</a:t>
            </a:r>
            <a:r>
              <a:rPr dirty="0"/>
              <a:t> </a:t>
            </a:r>
            <a:r>
              <a:rPr dirty="0" err="1"/>
              <a:t>kayıtları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KKD </a:t>
            </a:r>
            <a:r>
              <a:rPr dirty="0" err="1"/>
              <a:t>belgeleri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521155-8072-8217-9ABE-D69DE3308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YARGILAMA USULLERİ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9A731F-1E32-4A12-EE29-5A0B7465A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YASAL SÜRELERİN ÖNEMİ </a:t>
            </a:r>
          </a:p>
          <a:p>
            <a:r>
              <a:rPr lang="tr-TR" dirty="0"/>
              <a:t>ELEKTRONİK TEBLİGAT – UETS</a:t>
            </a:r>
          </a:p>
          <a:p>
            <a:r>
              <a:rPr lang="tr-TR" dirty="0"/>
              <a:t>MAAŞ HACZİ VE 89/1 CEVAPLARI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37395873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">
  <a:themeElements>
    <a:clrScheme name="Galeri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eri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863</TotalTime>
  <Words>309</Words>
  <Application>Microsoft Macintosh PowerPoint</Application>
  <PresentationFormat>Ekran Gösterisi (4:3)</PresentationFormat>
  <Paragraphs>65</Paragraphs>
  <Slides>9</Slides>
  <Notes>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Aptos</vt:lpstr>
      <vt:lpstr>Arial</vt:lpstr>
      <vt:lpstr>Rockwell</vt:lpstr>
      <vt:lpstr>Galeri</vt:lpstr>
      <vt:lpstr>GİRİŞ</vt:lpstr>
      <vt:lpstr>İş Hukukunda En Sık Yapılan Hatalar</vt:lpstr>
      <vt:lpstr>Önleyici Hukukun Önemi</vt:lpstr>
      <vt:lpstr>İş Sözleşmelerinin Doğru Hazırlanması</vt:lpstr>
      <vt:lpstr>Fazla Mesai – Yıllık İzin – Ücret</vt:lpstr>
      <vt:lpstr>Performans ve Davranış Sorunları</vt:lpstr>
      <vt:lpstr>Doğru Fesih ve Tazminat Yönetimi</vt:lpstr>
      <vt:lpstr>İş Kazaları ve İşverenin Sorumluluğu</vt:lpstr>
      <vt:lpstr>YARGILAMA USULLERİ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Emrah Altun</cp:lastModifiedBy>
  <cp:revision>21</cp:revision>
  <dcterms:created xsi:type="dcterms:W3CDTF">2013-01-27T09:14:16Z</dcterms:created>
  <dcterms:modified xsi:type="dcterms:W3CDTF">2025-12-11T08:06:11Z</dcterms:modified>
  <cp:category/>
</cp:coreProperties>
</file>